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8" r:id="rId4"/>
    <p:sldMasterId id="2147483701" r:id="rId5"/>
    <p:sldMasterId id="2147483714" r:id="rId6"/>
    <p:sldMasterId id="2147483727" r:id="rId7"/>
    <p:sldMasterId id="2147483740" r:id="rId8"/>
    <p:sldMasterId id="2147483753" r:id="rId9"/>
    <p:sldMasterId id="2147483766" r:id="rId10"/>
    <p:sldMasterId id="2147483779" r:id="rId11"/>
    <p:sldMasterId id="2147483792" r:id="rId12"/>
    <p:sldMasterId id="2147483805" r:id="rId13"/>
  </p:sldMasterIdLst>
  <p:handoutMasterIdLst>
    <p:handoutMasterId r:id="rId52"/>
  </p:handoutMasterIdLst>
  <p:sldIdLst>
    <p:sldId id="546" r:id="rId14"/>
    <p:sldId id="256" r:id="rId15"/>
    <p:sldId id="548" r:id="rId16"/>
    <p:sldId id="549" r:id="rId17"/>
    <p:sldId id="550" r:id="rId18"/>
    <p:sldId id="551" r:id="rId19"/>
    <p:sldId id="552" r:id="rId20"/>
    <p:sldId id="553" r:id="rId21"/>
    <p:sldId id="554" r:id="rId22"/>
    <p:sldId id="556" r:id="rId23"/>
    <p:sldId id="557" r:id="rId24"/>
    <p:sldId id="555" r:id="rId25"/>
    <p:sldId id="558" r:id="rId26"/>
    <p:sldId id="559" r:id="rId27"/>
    <p:sldId id="560" r:id="rId28"/>
    <p:sldId id="561"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75" r:id="rId43"/>
    <p:sldId id="576" r:id="rId44"/>
    <p:sldId id="577" r:id="rId45"/>
    <p:sldId id="578" r:id="rId46"/>
    <p:sldId id="579" r:id="rId47"/>
    <p:sldId id="580" r:id="rId48"/>
    <p:sldId id="581" r:id="rId49"/>
    <p:sldId id="582" r:id="rId50"/>
    <p:sldId id="583" r:id="rId51"/>
  </p:sldIdLst>
  <p:sldSz cx="9144000" cy="6858000" type="screen4x3"/>
  <p:notesSz cx="7010400" cy="9296400"/>
  <p:defaultTextStyle>
    <a:defPPr>
      <a:defRPr lang="en-US"/>
    </a:defPPr>
    <a:lvl1pPr algn="ctr" rtl="0" fontAlgn="base">
      <a:spcBef>
        <a:spcPct val="0"/>
      </a:spcBef>
      <a:spcAft>
        <a:spcPct val="0"/>
      </a:spcAft>
      <a:defRPr sz="2800" kern="1200">
        <a:solidFill>
          <a:schemeClr val="tx1"/>
        </a:solidFill>
        <a:latin typeface="Arial" pitchFamily="34" charset="0"/>
        <a:ea typeface="+mn-ea"/>
        <a:cs typeface="+mn-cs"/>
      </a:defRPr>
    </a:lvl1pPr>
    <a:lvl2pPr marL="457200" algn="ctr" rtl="0" fontAlgn="base">
      <a:spcBef>
        <a:spcPct val="0"/>
      </a:spcBef>
      <a:spcAft>
        <a:spcPct val="0"/>
      </a:spcAft>
      <a:defRPr sz="2800" kern="1200">
        <a:solidFill>
          <a:schemeClr val="tx1"/>
        </a:solidFill>
        <a:latin typeface="Arial" pitchFamily="34" charset="0"/>
        <a:ea typeface="+mn-ea"/>
        <a:cs typeface="+mn-cs"/>
      </a:defRPr>
    </a:lvl2pPr>
    <a:lvl3pPr marL="914400" algn="ctr" rtl="0" fontAlgn="base">
      <a:spcBef>
        <a:spcPct val="0"/>
      </a:spcBef>
      <a:spcAft>
        <a:spcPct val="0"/>
      </a:spcAft>
      <a:defRPr sz="2800" kern="1200">
        <a:solidFill>
          <a:schemeClr val="tx1"/>
        </a:solidFill>
        <a:latin typeface="Arial" pitchFamily="34" charset="0"/>
        <a:ea typeface="+mn-ea"/>
        <a:cs typeface="+mn-cs"/>
      </a:defRPr>
    </a:lvl3pPr>
    <a:lvl4pPr marL="1371600" algn="ctr" rtl="0" fontAlgn="base">
      <a:spcBef>
        <a:spcPct val="0"/>
      </a:spcBef>
      <a:spcAft>
        <a:spcPct val="0"/>
      </a:spcAft>
      <a:defRPr sz="2800" kern="1200">
        <a:solidFill>
          <a:schemeClr val="tx1"/>
        </a:solidFill>
        <a:latin typeface="Arial" pitchFamily="34" charset="0"/>
        <a:ea typeface="+mn-ea"/>
        <a:cs typeface="+mn-cs"/>
      </a:defRPr>
    </a:lvl4pPr>
    <a:lvl5pPr marL="1828800" algn="ctr"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C0C0C0"/>
    <a:srgbClr val="3333FF"/>
    <a:srgbClr val="009900"/>
    <a:srgbClr val="777777"/>
    <a:srgbClr val="5F5F5F"/>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02" autoAdjust="0"/>
    <p:restoredTop sz="97786" autoAdjust="0"/>
  </p:normalViewPr>
  <p:slideViewPr>
    <p:cSldViewPr snapToGrid="0">
      <p:cViewPr>
        <p:scale>
          <a:sx n="60" d="100"/>
          <a:sy n="60" d="100"/>
        </p:scale>
        <p:origin x="1650"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a:defRPr sz="1200">
                <a:latin typeface="Arial" charset="0"/>
              </a:defRPr>
            </a:lvl1pPr>
          </a:lstStyle>
          <a:p>
            <a:pPr>
              <a:defRPr/>
            </a:pPr>
            <a:endParaRPr lang="en-US"/>
          </a:p>
        </p:txBody>
      </p:sp>
      <p:sp>
        <p:nvSpPr>
          <p:cNvPr id="407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a:defRPr sz="1200">
                <a:latin typeface="Arial" charset="0"/>
              </a:defRPr>
            </a:lvl1pPr>
          </a:lstStyle>
          <a:p>
            <a:pPr>
              <a:defRPr/>
            </a:pPr>
            <a:endParaRPr lang="en-US"/>
          </a:p>
        </p:txBody>
      </p:sp>
      <p:sp>
        <p:nvSpPr>
          <p:cNvPr id="407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a:defRPr sz="1200">
                <a:latin typeface="Arial" charset="0"/>
              </a:defRPr>
            </a:lvl1pPr>
          </a:lstStyle>
          <a:p>
            <a:pPr>
              <a:defRPr/>
            </a:pPr>
            <a:endParaRPr lang="en-US"/>
          </a:p>
        </p:txBody>
      </p:sp>
      <p:sp>
        <p:nvSpPr>
          <p:cNvPr id="407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atin typeface="Arial" charset="0"/>
              </a:defRPr>
            </a:lvl1pPr>
          </a:lstStyle>
          <a:p>
            <a:pPr>
              <a:defRPr/>
            </a:pPr>
            <a:fld id="{C0F33593-D5B1-4001-9E55-086A42B69F95}" type="slidenum">
              <a:rPr lang="en-US"/>
              <a:pPr>
                <a:defRPr/>
              </a:pPr>
              <a:t>‹#›</a:t>
            </a:fld>
            <a:endParaRPr lang="en-US"/>
          </a:p>
        </p:txBody>
      </p:sp>
    </p:spTree>
    <p:extLst>
      <p:ext uri="{BB962C8B-B14F-4D97-AF65-F5344CB8AC3E}">
        <p14:creationId xmlns:p14="http://schemas.microsoft.com/office/powerpoint/2010/main" val="2427670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2734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5580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7108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9653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1886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45415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81902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1903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52368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93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5856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4027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9885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32903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7844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2032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1889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17469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8740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20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539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0401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0246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4080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1434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0682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28579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13293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1159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760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FDE3C6-20D3-45B6-A253-9711AFC3D1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54763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2610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6609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83954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6175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4757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85159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8359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91855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6746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08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B4B12-37B1-42E9-9172-A5D5A4F79C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02979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20537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1482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5397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6993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6240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02692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3976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521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4427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26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4228F-938C-4725-BE5B-36179FA8B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511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7723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85883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04738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84512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067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02208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06787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758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0286D5-BDB1-47B1-943A-88F0ECC610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94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C1B81-726C-4497-833B-3E6600DF82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18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F89E41-8ABF-4F30-BEB7-FB7D3C706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181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773C18-E9C2-4622-8ECD-39C3B7BF7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95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EF905-5377-4936-BA9E-FFF646B1C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170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20767-1D1F-4759-8717-45352371F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924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DA13A-9B4E-4507-994E-AC033BD6FE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3339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9CFD7-0723-41C4-A365-6F7DFEFC5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06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10B0CE-700E-476E-89DA-F67336E2D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21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0707D-FE8F-46B5-9CBE-069999E80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4407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323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744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2409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464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9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906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22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053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6719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372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3164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117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158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83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93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246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6286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364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2218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430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9244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239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213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60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4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218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3624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3951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433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170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9672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21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604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477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26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1383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803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9621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316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8162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1168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73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3830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312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8886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2661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1353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022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1386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6702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74124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167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02979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50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9437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25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62518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1768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06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6622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515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402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4104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684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85845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806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0773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4870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7625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793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25489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033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6567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90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425134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25347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9899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63201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l">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C21F09E-4F60-4B59-9D48-5C3D6234CE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07043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8449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82964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1547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22898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2562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73851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0144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image" Target="../media/image19.jpeg"/><Relationship Id="rId5" Type="http://schemas.openxmlformats.org/officeDocument/2006/relationships/oleObject" Target="../embeddings/oleObject3.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51.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7.bin"/><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5.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2.bin"/><Relationship Id="rId7" Type="http://schemas.openxmlformats.org/officeDocument/2006/relationships/image" Target="../media/image36.wmf"/><Relationship Id="rId2" Type="http://schemas.openxmlformats.org/officeDocument/2006/relationships/slideLayout" Target="../slideLayouts/slideLayout87.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3.bin"/><Relationship Id="rId4" Type="http://schemas.openxmlformats.org/officeDocument/2006/relationships/image" Target="../media/image34.wmf"/><Relationship Id="rId9"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9.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1.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15.bin"/><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1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3916363" y="2398713"/>
            <a:ext cx="5168900" cy="903287"/>
          </a:xfrm>
          <a:prstGeom prst="rect">
            <a:avLst/>
          </a:prstGeom>
          <a:noFill/>
          <a:ln w="9525">
            <a:noFill/>
            <a:miter lim="800000"/>
            <a:headEnd/>
            <a:tailEnd/>
          </a:ln>
        </p:spPr>
        <p:txBody>
          <a:bodyPr anchor="ctr"/>
          <a:lstStyle/>
          <a:p>
            <a:r>
              <a:rPr lang="en-US" sz="4800" b="1">
                <a:solidFill>
                  <a:srgbClr val="33CCFF"/>
                </a:solidFill>
                <a:latin typeface="Rockwell Extra Bold" pitchFamily="18" charset="0"/>
              </a:rPr>
              <a:t>Momentum</a:t>
            </a:r>
          </a:p>
        </p:txBody>
      </p:sp>
      <p:pic>
        <p:nvPicPr>
          <p:cNvPr id="1536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177800"/>
            <a:ext cx="3736975" cy="4146550"/>
          </a:xfrm>
          <a:prstGeom prst="rect">
            <a:avLst/>
          </a:prstGeom>
          <a:noFill/>
          <a:ln w="9525" algn="ctr">
            <a:noFill/>
            <a:miter lim="800000"/>
            <a:headEnd/>
            <a:tailEnd/>
          </a:ln>
        </p:spPr>
      </p:pic>
      <p:pic>
        <p:nvPicPr>
          <p:cNvPr id="15364" name="Picture 3" descr="http://cache2.allpostersimages.com/p/LRG/26/2678/X6AUD00Z/posters/souders-rick-baseball-in-mo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6550" y="179388"/>
            <a:ext cx="4808538" cy="1839912"/>
          </a:xfrm>
          <a:prstGeom prst="rect">
            <a:avLst/>
          </a:prstGeom>
          <a:noFill/>
          <a:ln w="9525">
            <a:noFill/>
            <a:miter lim="800000"/>
            <a:headEnd/>
            <a:tailEnd/>
          </a:ln>
        </p:spPr>
      </p:pic>
      <p:pic>
        <p:nvPicPr>
          <p:cNvPr id="15365" name="Picture 5" descr="http://www.allposters.com/IMAGES/PTGPOD/325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13" y="4486275"/>
            <a:ext cx="5499100" cy="2211388"/>
          </a:xfrm>
          <a:prstGeom prst="rect">
            <a:avLst/>
          </a:prstGeom>
          <a:noFill/>
          <a:ln w="9525">
            <a:noFill/>
            <a:miter lim="800000"/>
            <a:headEnd/>
            <a:tailEnd/>
          </a:ln>
        </p:spPr>
      </p:pic>
      <p:pic>
        <p:nvPicPr>
          <p:cNvPr id="15366" name="Picture 7" descr="http://www.corbisimages.com/images/67/3A359766-70C6-46DA-B4EF-E4D9F2414F4F/SP-285-01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3438" y="3719513"/>
            <a:ext cx="3028950" cy="2981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4" name="Rectangle 14"/>
          <p:cNvSpPr>
            <a:spLocks noChangeArrowheads="1"/>
          </p:cNvSpPr>
          <p:nvPr/>
        </p:nvSpPr>
        <p:spPr bwMode="auto">
          <a:xfrm>
            <a:off x="7477125" y="4224304"/>
            <a:ext cx="1450975" cy="593725"/>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368655" name="Rectangle 15"/>
          <p:cNvSpPr>
            <a:spLocks noChangeArrowheads="1"/>
          </p:cNvSpPr>
          <p:nvPr/>
        </p:nvSpPr>
        <p:spPr bwMode="auto">
          <a:xfrm>
            <a:off x="6769100" y="5799104"/>
            <a:ext cx="2205038" cy="593725"/>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056" name="Rectangle 6"/>
          <p:cNvSpPr>
            <a:spLocks noChangeArrowheads="1"/>
          </p:cNvSpPr>
          <p:nvPr/>
        </p:nvSpPr>
        <p:spPr bwMode="auto">
          <a:xfrm>
            <a:off x="211138" y="228600"/>
            <a:ext cx="6024562" cy="2227263"/>
          </a:xfrm>
          <a:prstGeom prst="rect">
            <a:avLst/>
          </a:prstGeom>
          <a:noFill/>
          <a:ln w="9525" algn="ctr">
            <a:noFill/>
            <a:miter lim="800000"/>
            <a:headEnd/>
            <a:tailEnd/>
          </a:ln>
        </p:spPr>
        <p:txBody>
          <a:bodyPr wrap="none" anchor="ctr">
            <a:spAutoFit/>
          </a:bodyPr>
          <a:lstStyle/>
          <a:p>
            <a:pPr algn="l"/>
            <a:r>
              <a:rPr lang="en-US">
                <a:solidFill>
                  <a:srgbClr val="FF0000"/>
                </a:solidFill>
              </a:rPr>
              <a:t>1320 kg car traveling 40.0 m/s. 68 kg</a:t>
            </a:r>
          </a:p>
          <a:p>
            <a:pPr algn="l"/>
            <a:r>
              <a:rPr lang="en-US">
                <a:solidFill>
                  <a:srgbClr val="FF0000"/>
                </a:solidFill>
              </a:rPr>
              <a:t>passenger applies brakes 8.5 s to</a:t>
            </a:r>
          </a:p>
          <a:p>
            <a:pPr algn="l"/>
            <a:r>
              <a:rPr lang="en-US">
                <a:solidFill>
                  <a:srgbClr val="FF0000"/>
                </a:solidFill>
              </a:rPr>
              <a:t>bring car (and himself) to rest. Find</a:t>
            </a:r>
          </a:p>
          <a:p>
            <a:pPr algn="l"/>
            <a:r>
              <a:rPr lang="en-US">
                <a:solidFill>
                  <a:srgbClr val="FF0000"/>
                </a:solidFill>
              </a:rPr>
              <a:t>avg. force seatbelt must exert on</a:t>
            </a:r>
          </a:p>
          <a:p>
            <a:pPr algn="l"/>
            <a:r>
              <a:rPr lang="en-US">
                <a:solidFill>
                  <a:srgbClr val="FF0000"/>
                </a:solidFill>
              </a:rPr>
              <a:t>person over this time.</a:t>
            </a:r>
          </a:p>
        </p:txBody>
      </p:sp>
      <p:graphicFrame>
        <p:nvGraphicFramePr>
          <p:cNvPr id="368648" name="Object 8"/>
          <p:cNvGraphicFramePr>
            <a:graphicFrameLocks noChangeAspect="1"/>
          </p:cNvGraphicFramePr>
          <p:nvPr>
            <p:extLst>
              <p:ext uri="{D42A27DB-BD31-4B8C-83A1-F6EECF244321}">
                <p14:modId xmlns:p14="http://schemas.microsoft.com/office/powerpoint/2010/main" val="2623096804"/>
              </p:ext>
            </p:extLst>
          </p:nvPr>
        </p:nvGraphicFramePr>
        <p:xfrm>
          <a:off x="2587625" y="3132104"/>
          <a:ext cx="1906588" cy="838200"/>
        </p:xfrm>
        <a:graphic>
          <a:graphicData uri="http://schemas.openxmlformats.org/presentationml/2006/ole">
            <mc:AlternateContent xmlns:mc="http://schemas.openxmlformats.org/markup-compatibility/2006">
              <mc:Choice xmlns:v="urn:schemas-microsoft-com:vml" Requires="v">
                <p:oleObj spid="_x0000_s2118" name="Equation" r:id="rId3" imgW="1904760" imgH="838080" progId="Equation.3">
                  <p:embed/>
                </p:oleObj>
              </mc:Choice>
              <mc:Fallback>
                <p:oleObj name="Equation" r:id="rId3" imgW="19047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25" y="3132104"/>
                        <a:ext cx="19065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50" name="Object 10"/>
          <p:cNvGraphicFramePr>
            <a:graphicFrameLocks noChangeAspect="1"/>
          </p:cNvGraphicFramePr>
          <p:nvPr>
            <p:extLst>
              <p:ext uri="{D42A27DB-BD31-4B8C-83A1-F6EECF244321}">
                <p14:modId xmlns:p14="http://schemas.microsoft.com/office/powerpoint/2010/main" val="4272044239"/>
              </p:ext>
            </p:extLst>
          </p:nvPr>
        </p:nvGraphicFramePr>
        <p:xfrm>
          <a:off x="495300" y="3390867"/>
          <a:ext cx="1955800" cy="330200"/>
        </p:xfrm>
        <a:graphic>
          <a:graphicData uri="http://schemas.openxmlformats.org/presentationml/2006/ole">
            <mc:AlternateContent xmlns:mc="http://schemas.openxmlformats.org/markup-compatibility/2006">
              <mc:Choice xmlns:v="urn:schemas-microsoft-com:vml" Requires="v">
                <p:oleObj spid="_x0000_s2119" name="Equation" r:id="rId5" imgW="1955520" imgH="330120" progId="Equation.3">
                  <p:embed/>
                </p:oleObj>
              </mc:Choice>
              <mc:Fallback>
                <p:oleObj name="Equation" r:id="rId5" imgW="195552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3390867"/>
                        <a:ext cx="19558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51" name="Object 11"/>
          <p:cNvGraphicFramePr>
            <a:graphicFrameLocks noChangeAspect="1"/>
          </p:cNvGraphicFramePr>
          <p:nvPr>
            <p:extLst>
              <p:ext uri="{D42A27DB-BD31-4B8C-83A1-F6EECF244321}">
                <p14:modId xmlns:p14="http://schemas.microsoft.com/office/powerpoint/2010/main" val="1082882000"/>
              </p:ext>
            </p:extLst>
          </p:nvPr>
        </p:nvGraphicFramePr>
        <p:xfrm>
          <a:off x="3382963" y="4097304"/>
          <a:ext cx="3621087" cy="838200"/>
        </p:xfrm>
        <a:graphic>
          <a:graphicData uri="http://schemas.openxmlformats.org/presentationml/2006/ole">
            <mc:AlternateContent xmlns:mc="http://schemas.openxmlformats.org/markup-compatibility/2006">
              <mc:Choice xmlns:v="urn:schemas-microsoft-com:vml" Requires="v">
                <p:oleObj spid="_x0000_s2120" name="Equation" r:id="rId7" imgW="3619440" imgH="838080" progId="Equation.3">
                  <p:embed/>
                </p:oleObj>
              </mc:Choice>
              <mc:Fallback>
                <p:oleObj name="Equation" r:id="rId7" imgW="361944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2963" y="4097304"/>
                        <a:ext cx="36210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52" name="Rectangle 12"/>
          <p:cNvSpPr>
            <a:spLocks noChangeArrowheads="1"/>
          </p:cNvSpPr>
          <p:nvPr/>
        </p:nvSpPr>
        <p:spPr bwMode="auto">
          <a:xfrm>
            <a:off x="7037388" y="4283042"/>
            <a:ext cx="1965325" cy="519112"/>
          </a:xfrm>
          <a:prstGeom prst="rect">
            <a:avLst/>
          </a:prstGeom>
          <a:noFill/>
          <a:ln w="9525" algn="ctr">
            <a:noFill/>
            <a:miter lim="800000"/>
            <a:headEnd/>
            <a:tailEnd/>
          </a:ln>
        </p:spPr>
        <p:txBody>
          <a:bodyPr anchor="ctr">
            <a:spAutoFit/>
          </a:bodyPr>
          <a:lstStyle/>
          <a:p>
            <a:pPr algn="l"/>
            <a:r>
              <a:rPr lang="en-US">
                <a:solidFill>
                  <a:srgbClr val="000000"/>
                </a:solidFill>
              </a:rPr>
              <a:t>=   –320 N </a:t>
            </a:r>
          </a:p>
        </p:txBody>
      </p:sp>
      <p:sp>
        <p:nvSpPr>
          <p:cNvPr id="368653" name="Rectangle 13"/>
          <p:cNvSpPr>
            <a:spLocks noChangeArrowheads="1"/>
          </p:cNvSpPr>
          <p:nvPr/>
        </p:nvSpPr>
        <p:spPr bwMode="auto">
          <a:xfrm>
            <a:off x="195263" y="5105367"/>
            <a:ext cx="4824412" cy="519112"/>
          </a:xfrm>
          <a:prstGeom prst="rect">
            <a:avLst/>
          </a:prstGeom>
          <a:noFill/>
          <a:ln w="9525" algn="ctr">
            <a:noFill/>
            <a:miter lim="800000"/>
            <a:headEnd/>
            <a:tailEnd/>
          </a:ln>
        </p:spPr>
        <p:txBody>
          <a:bodyPr wrap="none" anchor="ctr">
            <a:spAutoFit/>
          </a:bodyPr>
          <a:lstStyle/>
          <a:p>
            <a:pPr algn="l"/>
            <a:r>
              <a:rPr lang="en-US" dirty="0">
                <a:solidFill>
                  <a:srgbClr val="FF0000"/>
                </a:solidFill>
              </a:rPr>
              <a:t>Suppose </a:t>
            </a:r>
            <a:r>
              <a:rPr lang="en-US" dirty="0">
                <a:solidFill>
                  <a:srgbClr val="FF0000"/>
                </a:solidFill>
                <a:latin typeface="Symbol" pitchFamily="18" charset="2"/>
              </a:rPr>
              <a:t>D</a:t>
            </a:r>
            <a:r>
              <a:rPr lang="en-US" dirty="0">
                <a:solidFill>
                  <a:srgbClr val="FF0000"/>
                </a:solidFill>
              </a:rPr>
              <a:t>t = 0.12 s instead. </a:t>
            </a:r>
          </a:p>
        </p:txBody>
      </p:sp>
      <p:graphicFrame>
        <p:nvGraphicFramePr>
          <p:cNvPr id="368657" name="Object 17"/>
          <p:cNvGraphicFramePr>
            <a:graphicFrameLocks noChangeAspect="1"/>
          </p:cNvGraphicFramePr>
          <p:nvPr>
            <p:extLst>
              <p:ext uri="{D42A27DB-BD31-4B8C-83A1-F6EECF244321}">
                <p14:modId xmlns:p14="http://schemas.microsoft.com/office/powerpoint/2010/main" val="2659972899"/>
              </p:ext>
            </p:extLst>
          </p:nvPr>
        </p:nvGraphicFramePr>
        <p:xfrm>
          <a:off x="2085975" y="5700679"/>
          <a:ext cx="3989388" cy="838200"/>
        </p:xfrm>
        <a:graphic>
          <a:graphicData uri="http://schemas.openxmlformats.org/presentationml/2006/ole">
            <mc:AlternateContent xmlns:mc="http://schemas.openxmlformats.org/markup-compatibility/2006">
              <mc:Choice xmlns:v="urn:schemas-microsoft-com:vml" Requires="v">
                <p:oleObj spid="_x0000_s2121" name="Equation" r:id="rId9" imgW="3987720" imgH="838080" progId="Equation.3">
                  <p:embed/>
                </p:oleObj>
              </mc:Choice>
              <mc:Fallback>
                <p:oleObj name="Equation" r:id="rId9" imgW="3987720" imgH="838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5975" y="5700679"/>
                        <a:ext cx="39893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58" name="Rectangle 18"/>
          <p:cNvSpPr>
            <a:spLocks noChangeArrowheads="1"/>
          </p:cNvSpPr>
          <p:nvPr/>
        </p:nvSpPr>
        <p:spPr bwMode="auto">
          <a:xfrm>
            <a:off x="6286500" y="5829267"/>
            <a:ext cx="2690813" cy="519112"/>
          </a:xfrm>
          <a:prstGeom prst="rect">
            <a:avLst/>
          </a:prstGeom>
          <a:noFill/>
          <a:ln w="9525" algn="ctr">
            <a:noFill/>
            <a:miter lim="800000"/>
            <a:headEnd/>
            <a:tailEnd/>
          </a:ln>
        </p:spPr>
        <p:txBody>
          <a:bodyPr anchor="ctr">
            <a:spAutoFit/>
          </a:bodyPr>
          <a:lstStyle/>
          <a:p>
            <a:pPr algn="l"/>
            <a:r>
              <a:rPr lang="en-US">
                <a:solidFill>
                  <a:srgbClr val="000000"/>
                </a:solidFill>
              </a:rPr>
              <a:t>=   –2.3 x 10</a:t>
            </a:r>
            <a:r>
              <a:rPr lang="en-US" baseline="30000">
                <a:solidFill>
                  <a:srgbClr val="000000"/>
                </a:solidFill>
              </a:rPr>
              <a:t>4</a:t>
            </a:r>
            <a:r>
              <a:rPr lang="en-US">
                <a:solidFill>
                  <a:srgbClr val="000000"/>
                </a:solidFill>
              </a:rPr>
              <a:t> N </a:t>
            </a:r>
          </a:p>
        </p:txBody>
      </p:sp>
      <p:pic>
        <p:nvPicPr>
          <p:cNvPr id="2060" name="Picture 6" descr="2012 Volkswagen New Beetle Front Three Quarter View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4438" y="153988"/>
            <a:ext cx="2700337" cy="2025650"/>
          </a:xfrm>
          <a:prstGeom prst="rect">
            <a:avLst/>
          </a:prstGeom>
          <a:noFill/>
          <a:ln w="9525">
            <a:noFill/>
            <a:miter lim="800000"/>
            <a:headEnd/>
            <a:tailEnd/>
          </a:ln>
        </p:spPr>
      </p:pic>
      <p:sp>
        <p:nvSpPr>
          <p:cNvPr id="13" name="Rectangle 13"/>
          <p:cNvSpPr>
            <a:spLocks noChangeArrowheads="1"/>
          </p:cNvSpPr>
          <p:nvPr/>
        </p:nvSpPr>
        <p:spPr bwMode="auto">
          <a:xfrm>
            <a:off x="5812183" y="2210711"/>
            <a:ext cx="2284600" cy="1384995"/>
          </a:xfrm>
          <a:prstGeom prst="rect">
            <a:avLst/>
          </a:prstGeom>
          <a:noFill/>
          <a:ln w="9525" algn="ctr">
            <a:noFill/>
            <a:miter lim="800000"/>
            <a:headEnd/>
            <a:tailEnd/>
          </a:ln>
        </p:spPr>
        <p:txBody>
          <a:bodyPr wrap="none" anchor="ctr">
            <a:spAutoFit/>
          </a:bodyPr>
          <a:lstStyle/>
          <a:p>
            <a:r>
              <a:rPr lang="en-US" b="1" dirty="0" smtClean="0">
                <a:solidFill>
                  <a:srgbClr val="000000"/>
                </a:solidFill>
                <a:latin typeface="Arial Narrow" panose="020B0606020202030204" pitchFamily="34" charset="0"/>
              </a:rPr>
              <a:t>We assumed </a:t>
            </a:r>
          </a:p>
          <a:p>
            <a:r>
              <a:rPr lang="en-US" b="1" dirty="0" smtClean="0">
                <a:solidFill>
                  <a:srgbClr val="000000"/>
                </a:solidFill>
                <a:latin typeface="Arial Narrow" panose="020B0606020202030204" pitchFamily="34" charset="0"/>
              </a:rPr>
              <a:t>v was (+), so F </a:t>
            </a:r>
          </a:p>
          <a:p>
            <a:r>
              <a:rPr lang="en-US" b="1" dirty="0" smtClean="0">
                <a:solidFill>
                  <a:srgbClr val="000000"/>
                </a:solidFill>
                <a:latin typeface="Arial Narrow" panose="020B0606020202030204" pitchFamily="34" charset="0"/>
              </a:rPr>
              <a:t>turns out (–).</a:t>
            </a:r>
            <a:endParaRPr lang="en-US" b="1" dirty="0">
              <a:solidFill>
                <a:srgbClr val="000000"/>
              </a:solidFill>
              <a:latin typeface="Arial Narrow" panose="020B0606020202030204" pitchFamily="34" charset="0"/>
            </a:endParaRPr>
          </a:p>
        </p:txBody>
      </p:sp>
      <p:grpSp>
        <p:nvGrpSpPr>
          <p:cNvPr id="8" name="Group 7"/>
          <p:cNvGrpSpPr/>
          <p:nvPr/>
        </p:nvGrpSpPr>
        <p:grpSpPr>
          <a:xfrm>
            <a:off x="5486399" y="2980898"/>
            <a:ext cx="477673" cy="1071350"/>
            <a:chOff x="5486399" y="3057098"/>
            <a:chExt cx="477673" cy="1071350"/>
          </a:xfrm>
        </p:grpSpPr>
        <p:cxnSp>
          <p:nvCxnSpPr>
            <p:cNvPr id="3" name="Straight Connector 2"/>
            <p:cNvCxnSpPr/>
            <p:nvPr/>
          </p:nvCxnSpPr>
          <p:spPr bwMode="auto">
            <a:xfrm flipH="1">
              <a:off x="5486399" y="3057098"/>
              <a:ext cx="382138" cy="0"/>
            </a:xfrm>
            <a:prstGeom prst="line">
              <a:avLst/>
            </a:prstGeom>
            <a:solidFill>
              <a:srgbClr val="00FFFF"/>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500049" y="3057100"/>
              <a:ext cx="464023" cy="1071348"/>
            </a:xfrm>
            <a:prstGeom prst="line">
              <a:avLst/>
            </a:prstGeom>
            <a:solidFill>
              <a:srgbClr val="00FFFF"/>
            </a:solidFill>
            <a:ln w="28575" cap="flat" cmpd="sng" algn="ctr">
              <a:solidFill>
                <a:schemeClr val="tx1"/>
              </a:solidFill>
              <a:prstDash val="solid"/>
              <a:round/>
              <a:headEnd type="none" w="med" len="med"/>
              <a:tailEnd type="triangle" w="lg" len="lg"/>
            </a:ln>
            <a:effectLst/>
          </p:spPr>
        </p:cxnSp>
      </p:grpSp>
      <p:grpSp>
        <p:nvGrpSpPr>
          <p:cNvPr id="9" name="Group 8"/>
          <p:cNvGrpSpPr/>
          <p:nvPr/>
        </p:nvGrpSpPr>
        <p:grpSpPr>
          <a:xfrm>
            <a:off x="7997588" y="2939954"/>
            <a:ext cx="382138" cy="1214652"/>
            <a:chOff x="7997588" y="3016154"/>
            <a:chExt cx="382138" cy="1214652"/>
          </a:xfrm>
        </p:grpSpPr>
        <p:cxnSp>
          <p:nvCxnSpPr>
            <p:cNvPr id="17" name="Straight Connector 16"/>
            <p:cNvCxnSpPr/>
            <p:nvPr/>
          </p:nvCxnSpPr>
          <p:spPr bwMode="auto">
            <a:xfrm flipH="1">
              <a:off x="7997588" y="3016154"/>
              <a:ext cx="382138" cy="0"/>
            </a:xfrm>
            <a:prstGeom prst="line">
              <a:avLst/>
            </a:prstGeom>
            <a:solidFill>
              <a:srgbClr val="00FFFF"/>
            </a:solid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8093122" y="3016155"/>
              <a:ext cx="272957" cy="1214651"/>
            </a:xfrm>
            <a:prstGeom prst="line">
              <a:avLst/>
            </a:prstGeom>
            <a:solidFill>
              <a:srgbClr val="00FFFF"/>
            </a:solidFill>
            <a:ln w="2857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691293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50"/>
                                        </p:tgtEl>
                                        <p:attrNameLst>
                                          <p:attrName>style.visibility</p:attrName>
                                        </p:attrNameLst>
                                      </p:cBhvr>
                                      <p:to>
                                        <p:strVal val="visible"/>
                                      </p:to>
                                    </p:set>
                                    <p:animEffect transition="in" filter="wipe(left)">
                                      <p:cBhvr>
                                        <p:cTn id="7" dur="2000"/>
                                        <p:tgtEl>
                                          <p:spTgt spid="368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48"/>
                                        </p:tgtEl>
                                        <p:attrNameLst>
                                          <p:attrName>style.visibility</p:attrName>
                                        </p:attrNameLst>
                                      </p:cBhvr>
                                      <p:to>
                                        <p:strVal val="visible"/>
                                      </p:to>
                                    </p:set>
                                    <p:animEffect transition="in" filter="wipe(left)">
                                      <p:cBhvr>
                                        <p:cTn id="12" dur="2000"/>
                                        <p:tgtEl>
                                          <p:spTgt spid="3686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8651"/>
                                        </p:tgtEl>
                                        <p:attrNameLst>
                                          <p:attrName>style.visibility</p:attrName>
                                        </p:attrNameLst>
                                      </p:cBhvr>
                                      <p:to>
                                        <p:strVal val="visible"/>
                                      </p:to>
                                    </p:set>
                                    <p:animEffect transition="in" filter="wipe(left)">
                                      <p:cBhvr>
                                        <p:cTn id="17" dur="2000"/>
                                        <p:tgtEl>
                                          <p:spTgt spid="36865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68652"/>
                                        </p:tgtEl>
                                        <p:attrNameLst>
                                          <p:attrName>style.visibility</p:attrName>
                                        </p:attrNameLst>
                                      </p:cBhvr>
                                      <p:to>
                                        <p:strVal val="visible"/>
                                      </p:to>
                                    </p:set>
                                    <p:anim calcmode="lin" valueType="num">
                                      <p:cBhvr>
                                        <p:cTn id="22" dur="1000" fill="hold"/>
                                        <p:tgtEl>
                                          <p:spTgt spid="368652"/>
                                        </p:tgtEl>
                                        <p:attrNameLst>
                                          <p:attrName>ppt_x</p:attrName>
                                        </p:attrNameLst>
                                      </p:cBhvr>
                                      <p:tavLst>
                                        <p:tav tm="0">
                                          <p:val>
                                            <p:strVal val="#ppt_x-.2"/>
                                          </p:val>
                                        </p:tav>
                                        <p:tav tm="100000">
                                          <p:val>
                                            <p:strVal val="#ppt_x"/>
                                          </p:val>
                                        </p:tav>
                                      </p:tavLst>
                                    </p:anim>
                                    <p:anim calcmode="lin" valueType="num">
                                      <p:cBhvr>
                                        <p:cTn id="23" dur="1000" fill="hold"/>
                                        <p:tgtEl>
                                          <p:spTgt spid="36865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68652"/>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368654"/>
                                        </p:tgtEl>
                                        <p:attrNameLst>
                                          <p:attrName>style.visibility</p:attrName>
                                        </p:attrNameLst>
                                      </p:cBhvr>
                                      <p:to>
                                        <p:strVal val="visible"/>
                                      </p:to>
                                    </p:set>
                                    <p:animEffect transition="in" filter="dissolve">
                                      <p:cBhvr>
                                        <p:cTn id="28" dur="500"/>
                                        <p:tgtEl>
                                          <p:spTgt spid="36865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par>
                          <p:cTn id="34" fill="hold">
                            <p:stCondLst>
                              <p:cond delay="2000"/>
                            </p:stCondLst>
                            <p:childTnLst>
                              <p:par>
                                <p:cTn id="35" presetID="45"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368653"/>
                                        </p:tgtEl>
                                        <p:attrNameLst>
                                          <p:attrName>style.visibility</p:attrName>
                                        </p:attrNameLst>
                                      </p:cBhvr>
                                      <p:to>
                                        <p:strVal val="visible"/>
                                      </p:to>
                                    </p:set>
                                    <p:anim from="(-#ppt_w/2)" to="(#ppt_x)" calcmode="lin" valueType="num">
                                      <p:cBhvr>
                                        <p:cTn id="49" dur="600" fill="hold">
                                          <p:stCondLst>
                                            <p:cond delay="0"/>
                                          </p:stCondLst>
                                        </p:cTn>
                                        <p:tgtEl>
                                          <p:spTgt spid="368653"/>
                                        </p:tgtEl>
                                        <p:attrNameLst>
                                          <p:attrName>ppt_x</p:attrName>
                                        </p:attrNameLst>
                                      </p:cBhvr>
                                    </p:anim>
                                    <p:anim from="0" to="-1.0" calcmode="lin" valueType="num">
                                      <p:cBhvr>
                                        <p:cTn id="50" dur="200" decel="50000" autoRev="1" fill="hold">
                                          <p:stCondLst>
                                            <p:cond delay="600"/>
                                          </p:stCondLst>
                                        </p:cTn>
                                        <p:tgtEl>
                                          <p:spTgt spid="368653"/>
                                        </p:tgtEl>
                                        <p:attrNameLst>
                                          <p:attrName>xshear</p:attrName>
                                        </p:attrNameLst>
                                      </p:cBhvr>
                                    </p:anim>
                                    <p:animScale>
                                      <p:cBhvr>
                                        <p:cTn id="51" dur="200" decel="100000" autoRev="1" fill="hold">
                                          <p:stCondLst>
                                            <p:cond delay="600"/>
                                          </p:stCondLst>
                                        </p:cTn>
                                        <p:tgtEl>
                                          <p:spTgt spid="368653"/>
                                        </p:tgtEl>
                                      </p:cBhvr>
                                      <p:from x="100000" y="100000"/>
                                      <p:to x="80000" y="100000"/>
                                    </p:animScale>
                                    <p:anim by="(#ppt_h/3+#ppt_w*0.1)" calcmode="lin" valueType="num">
                                      <p:cBhvr additive="sum">
                                        <p:cTn id="52" dur="200" decel="100000" autoRev="1" fill="hold">
                                          <p:stCondLst>
                                            <p:cond delay="600"/>
                                          </p:stCondLst>
                                        </p:cTn>
                                        <p:tgtEl>
                                          <p:spTgt spid="368653"/>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68657"/>
                                        </p:tgtEl>
                                        <p:attrNameLst>
                                          <p:attrName>style.visibility</p:attrName>
                                        </p:attrNameLst>
                                      </p:cBhvr>
                                      <p:to>
                                        <p:strVal val="visible"/>
                                      </p:to>
                                    </p:set>
                                    <p:animEffect transition="in" filter="wipe(left)">
                                      <p:cBhvr>
                                        <p:cTn id="57" dur="2000"/>
                                        <p:tgtEl>
                                          <p:spTgt spid="368657"/>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368658"/>
                                        </p:tgtEl>
                                        <p:attrNameLst>
                                          <p:attrName>style.visibility</p:attrName>
                                        </p:attrNameLst>
                                      </p:cBhvr>
                                      <p:to>
                                        <p:strVal val="visible"/>
                                      </p:to>
                                    </p:set>
                                    <p:anim calcmode="lin" valueType="num">
                                      <p:cBhvr>
                                        <p:cTn id="62" dur="1000" fill="hold"/>
                                        <p:tgtEl>
                                          <p:spTgt spid="368658"/>
                                        </p:tgtEl>
                                        <p:attrNameLst>
                                          <p:attrName>ppt_x</p:attrName>
                                        </p:attrNameLst>
                                      </p:cBhvr>
                                      <p:tavLst>
                                        <p:tav tm="0">
                                          <p:val>
                                            <p:strVal val="#ppt_x-.2"/>
                                          </p:val>
                                        </p:tav>
                                        <p:tav tm="100000">
                                          <p:val>
                                            <p:strVal val="#ppt_x"/>
                                          </p:val>
                                        </p:tav>
                                      </p:tavLst>
                                    </p:anim>
                                    <p:anim calcmode="lin" valueType="num">
                                      <p:cBhvr>
                                        <p:cTn id="63" dur="1000" fill="hold"/>
                                        <p:tgtEl>
                                          <p:spTgt spid="36865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68658"/>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368655"/>
                                        </p:tgtEl>
                                        <p:attrNameLst>
                                          <p:attrName>style.visibility</p:attrName>
                                        </p:attrNameLst>
                                      </p:cBhvr>
                                      <p:to>
                                        <p:strVal val="visible"/>
                                      </p:to>
                                    </p:set>
                                    <p:animEffect transition="in" filter="dissolve">
                                      <p:cBhvr>
                                        <p:cTn id="68" dur="500"/>
                                        <p:tgtEl>
                                          <p:spTgt spid="368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4" grpId="0" animBg="1"/>
      <p:bldP spid="368655" grpId="0" animBg="1"/>
      <p:bldP spid="368652" grpId="0"/>
      <p:bldP spid="368653" grpId="0"/>
      <p:bldP spid="36865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38"/>
          <p:cNvGrpSpPr>
            <a:grpSpLocks/>
          </p:cNvGrpSpPr>
          <p:nvPr/>
        </p:nvGrpSpPr>
        <p:grpSpPr bwMode="auto">
          <a:xfrm>
            <a:off x="361950" y="249238"/>
            <a:ext cx="5754688" cy="1800225"/>
            <a:chOff x="180" y="188"/>
            <a:chExt cx="3625" cy="1134"/>
          </a:xfrm>
        </p:grpSpPr>
        <p:sp>
          <p:nvSpPr>
            <p:cNvPr id="3111" name="Rectangle 7"/>
            <p:cNvSpPr>
              <a:spLocks noChangeArrowheads="1"/>
            </p:cNvSpPr>
            <p:nvPr/>
          </p:nvSpPr>
          <p:spPr bwMode="auto">
            <a:xfrm>
              <a:off x="180" y="188"/>
              <a:ext cx="3625" cy="1134"/>
            </a:xfrm>
            <a:prstGeom prst="rect">
              <a:avLst/>
            </a:prstGeom>
            <a:noFill/>
            <a:ln w="9525" algn="ctr">
              <a:noFill/>
              <a:miter lim="800000"/>
              <a:headEnd/>
              <a:tailEnd/>
            </a:ln>
          </p:spPr>
          <p:txBody>
            <a:bodyPr anchor="ctr">
              <a:spAutoFit/>
            </a:bodyPr>
            <a:lstStyle/>
            <a:p>
              <a:pPr algn="l"/>
              <a:r>
                <a:rPr lang="en-US">
                  <a:solidFill>
                    <a:srgbClr val="FF0000"/>
                  </a:solidFill>
                  <a:ea typeface="Times New Roman" pitchFamily="18" charset="0"/>
                  <a:cs typeface="Arial" pitchFamily="34" charset="0"/>
                </a:rPr>
                <a:t>255 g ball traveling 12 m/s        hits          </a:t>
              </a:r>
            </a:p>
            <a:p>
              <a:pPr algn="l"/>
              <a:r>
                <a:rPr lang="en-US">
                  <a:solidFill>
                    <a:srgbClr val="FF0000"/>
                  </a:solidFill>
                  <a:ea typeface="Times New Roman" pitchFamily="18" charset="0"/>
                  <a:cs typeface="Arial" pitchFamily="34" charset="0"/>
                </a:rPr>
                <a:t>wall and rebounds at 12 m/s        .</a:t>
              </a:r>
            </a:p>
            <a:p>
              <a:pPr algn="l"/>
              <a:r>
                <a:rPr lang="en-US">
                  <a:solidFill>
                    <a:srgbClr val="FF0000"/>
                  </a:solidFill>
                  <a:ea typeface="Times New Roman" pitchFamily="18" charset="0"/>
                  <a:cs typeface="Arial" pitchFamily="34" charset="0"/>
                </a:rPr>
                <a:t>If ball contacts wall for 0.18 s,</a:t>
              </a:r>
            </a:p>
            <a:p>
              <a:pPr algn="l"/>
              <a:r>
                <a:rPr lang="en-US">
                  <a:solidFill>
                    <a:srgbClr val="FF0000"/>
                  </a:solidFill>
                  <a:ea typeface="Times New Roman" pitchFamily="18" charset="0"/>
                  <a:cs typeface="Arial" pitchFamily="34" charset="0"/>
                </a:rPr>
                <a:t>find force of wall on ball.</a:t>
              </a:r>
            </a:p>
          </p:txBody>
        </p:sp>
        <p:sp>
          <p:nvSpPr>
            <p:cNvPr id="3112" name="Freeform 6"/>
            <p:cNvSpPr>
              <a:spLocks/>
            </p:cNvSpPr>
            <p:nvPr/>
          </p:nvSpPr>
          <p:spPr bwMode="auto">
            <a:xfrm>
              <a:off x="3119" y="621"/>
              <a:ext cx="345" cy="2"/>
            </a:xfrm>
            <a:custGeom>
              <a:avLst/>
              <a:gdLst>
                <a:gd name="T0" fmla="*/ 345 w 345"/>
                <a:gd name="T1" fmla="*/ 0 h 2"/>
                <a:gd name="T2" fmla="*/ 0 w 345"/>
                <a:gd name="T3" fmla="*/ 2 h 2"/>
                <a:gd name="T4" fmla="*/ 0 60000 65536"/>
                <a:gd name="T5" fmla="*/ 0 60000 65536"/>
                <a:gd name="T6" fmla="*/ 0 w 345"/>
                <a:gd name="T7" fmla="*/ 0 h 2"/>
                <a:gd name="T8" fmla="*/ 345 w 345"/>
                <a:gd name="T9" fmla="*/ 2 h 2"/>
              </a:gdLst>
              <a:ahLst/>
              <a:cxnLst>
                <a:cxn ang="T4">
                  <a:pos x="T0" y="T1"/>
                </a:cxn>
                <a:cxn ang="T5">
                  <a:pos x="T2" y="T3"/>
                </a:cxn>
              </a:cxnLst>
              <a:rect l="T6" t="T7" r="T8" b="T9"/>
              <a:pathLst>
                <a:path w="345" h="2">
                  <a:moveTo>
                    <a:pt x="345" y="0"/>
                  </a:moveTo>
                  <a:lnTo>
                    <a:pt x="0" y="2"/>
                  </a:lnTo>
                </a:path>
              </a:pathLst>
            </a:custGeom>
            <a:noFill/>
            <a:ln w="25400">
              <a:solidFill>
                <a:srgbClr val="FF3300"/>
              </a:solidFill>
              <a:round/>
              <a:headEnd/>
              <a:tailEnd type="triangle" w="lg" len="lg"/>
            </a:ln>
          </p:spPr>
          <p:txBody>
            <a:bodyPr/>
            <a:lstStyle/>
            <a:p>
              <a:endParaRPr lang="en-US">
                <a:solidFill>
                  <a:srgbClr val="000000"/>
                </a:solidFill>
              </a:endParaRPr>
            </a:p>
          </p:txBody>
        </p:sp>
        <p:sp>
          <p:nvSpPr>
            <p:cNvPr id="3113" name="Freeform 9"/>
            <p:cNvSpPr>
              <a:spLocks/>
            </p:cNvSpPr>
            <p:nvPr/>
          </p:nvSpPr>
          <p:spPr bwMode="auto">
            <a:xfrm>
              <a:off x="2944" y="359"/>
              <a:ext cx="345" cy="2"/>
            </a:xfrm>
            <a:custGeom>
              <a:avLst/>
              <a:gdLst>
                <a:gd name="T0" fmla="*/ 345 w 345"/>
                <a:gd name="T1" fmla="*/ 0 h 2"/>
                <a:gd name="T2" fmla="*/ 0 w 345"/>
                <a:gd name="T3" fmla="*/ 2 h 2"/>
                <a:gd name="T4" fmla="*/ 0 60000 65536"/>
                <a:gd name="T5" fmla="*/ 0 60000 65536"/>
                <a:gd name="T6" fmla="*/ 0 w 345"/>
                <a:gd name="T7" fmla="*/ 0 h 2"/>
                <a:gd name="T8" fmla="*/ 345 w 345"/>
                <a:gd name="T9" fmla="*/ 2 h 2"/>
              </a:gdLst>
              <a:ahLst/>
              <a:cxnLst>
                <a:cxn ang="T4">
                  <a:pos x="T0" y="T1"/>
                </a:cxn>
                <a:cxn ang="T5">
                  <a:pos x="T2" y="T3"/>
                </a:cxn>
              </a:cxnLst>
              <a:rect l="T6" t="T7" r="T8" b="T9"/>
              <a:pathLst>
                <a:path w="345" h="2">
                  <a:moveTo>
                    <a:pt x="345" y="0"/>
                  </a:moveTo>
                  <a:lnTo>
                    <a:pt x="0" y="2"/>
                  </a:lnTo>
                </a:path>
              </a:pathLst>
            </a:custGeom>
            <a:noFill/>
            <a:ln w="25400">
              <a:solidFill>
                <a:srgbClr val="FF3300"/>
              </a:solidFill>
              <a:round/>
              <a:headEnd type="triangle" w="lg" len="lg"/>
              <a:tailEnd type="none" w="lg" len="lg"/>
            </a:ln>
          </p:spPr>
          <p:txBody>
            <a:bodyPr/>
            <a:lstStyle/>
            <a:p>
              <a:endParaRPr lang="en-US">
                <a:solidFill>
                  <a:srgbClr val="000000"/>
                </a:solidFill>
              </a:endParaRPr>
            </a:p>
          </p:txBody>
        </p:sp>
      </p:grpSp>
      <p:grpSp>
        <p:nvGrpSpPr>
          <p:cNvPr id="2" name="Group 1"/>
          <p:cNvGrpSpPr/>
          <p:nvPr/>
        </p:nvGrpSpPr>
        <p:grpSpPr>
          <a:xfrm>
            <a:off x="6574678" y="447675"/>
            <a:ext cx="2127997" cy="2663825"/>
            <a:chOff x="6574678" y="447675"/>
            <a:chExt cx="2127997" cy="2663825"/>
          </a:xfrm>
        </p:grpSpPr>
        <p:grpSp>
          <p:nvGrpSpPr>
            <p:cNvPr id="3085" name="Group 12"/>
            <p:cNvGrpSpPr>
              <a:grpSpLocks/>
            </p:cNvGrpSpPr>
            <p:nvPr/>
          </p:nvGrpSpPr>
          <p:grpSpPr bwMode="auto">
            <a:xfrm>
              <a:off x="8525249" y="447675"/>
              <a:ext cx="177426" cy="1243118"/>
              <a:chOff x="10800" y="1152"/>
              <a:chExt cx="180" cy="1260"/>
            </a:xfrm>
          </p:grpSpPr>
          <p:sp>
            <p:nvSpPr>
              <p:cNvPr id="3104" name="Line 13"/>
              <p:cNvSpPr>
                <a:spLocks noChangeShapeType="1"/>
              </p:cNvSpPr>
              <p:nvPr/>
            </p:nvSpPr>
            <p:spPr bwMode="auto">
              <a:xfrm>
                <a:off x="10800" y="1152"/>
                <a:ext cx="0" cy="1260"/>
              </a:xfrm>
              <a:prstGeom prst="line">
                <a:avLst/>
              </a:prstGeom>
              <a:noFill/>
              <a:ln w="25400">
                <a:solidFill>
                  <a:srgbClr val="000000"/>
                </a:solidFill>
                <a:round/>
                <a:headEnd/>
                <a:tailEnd/>
              </a:ln>
            </p:spPr>
            <p:txBody>
              <a:bodyPr/>
              <a:lstStyle/>
              <a:p>
                <a:endParaRPr lang="en-US">
                  <a:solidFill>
                    <a:srgbClr val="000000"/>
                  </a:solidFill>
                </a:endParaRPr>
              </a:p>
            </p:txBody>
          </p:sp>
          <p:sp>
            <p:nvSpPr>
              <p:cNvPr id="3105" name="Line 14"/>
              <p:cNvSpPr>
                <a:spLocks noChangeShapeType="1"/>
              </p:cNvSpPr>
              <p:nvPr/>
            </p:nvSpPr>
            <p:spPr bwMode="auto">
              <a:xfrm flipV="1">
                <a:off x="10800" y="115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106" name="Line 15"/>
              <p:cNvSpPr>
                <a:spLocks noChangeShapeType="1"/>
              </p:cNvSpPr>
              <p:nvPr/>
            </p:nvSpPr>
            <p:spPr bwMode="auto">
              <a:xfrm flipV="1">
                <a:off x="10800" y="133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107" name="Line 16"/>
              <p:cNvSpPr>
                <a:spLocks noChangeShapeType="1"/>
              </p:cNvSpPr>
              <p:nvPr/>
            </p:nvSpPr>
            <p:spPr bwMode="auto">
              <a:xfrm flipV="1">
                <a:off x="10800" y="151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108" name="Line 17"/>
              <p:cNvSpPr>
                <a:spLocks noChangeShapeType="1"/>
              </p:cNvSpPr>
              <p:nvPr/>
            </p:nvSpPr>
            <p:spPr bwMode="auto">
              <a:xfrm flipV="1">
                <a:off x="10800" y="169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109" name="Line 18"/>
              <p:cNvSpPr>
                <a:spLocks noChangeShapeType="1"/>
              </p:cNvSpPr>
              <p:nvPr/>
            </p:nvSpPr>
            <p:spPr bwMode="auto">
              <a:xfrm flipV="1">
                <a:off x="10800" y="187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110" name="Line 19"/>
              <p:cNvSpPr>
                <a:spLocks noChangeShapeType="1"/>
              </p:cNvSpPr>
              <p:nvPr/>
            </p:nvSpPr>
            <p:spPr bwMode="auto">
              <a:xfrm flipV="1">
                <a:off x="10800" y="2052"/>
                <a:ext cx="180" cy="180"/>
              </a:xfrm>
              <a:prstGeom prst="line">
                <a:avLst/>
              </a:prstGeom>
              <a:noFill/>
              <a:ln w="25400">
                <a:solidFill>
                  <a:srgbClr val="000000"/>
                </a:solidFill>
                <a:round/>
                <a:headEnd/>
                <a:tailEnd/>
              </a:ln>
            </p:spPr>
            <p:txBody>
              <a:bodyPr/>
              <a:lstStyle/>
              <a:p>
                <a:endParaRPr lang="en-US">
                  <a:solidFill>
                    <a:srgbClr val="000000"/>
                  </a:solidFill>
                </a:endParaRPr>
              </a:p>
            </p:txBody>
          </p:sp>
        </p:grpSp>
        <p:grpSp>
          <p:nvGrpSpPr>
            <p:cNvPr id="3086" name="Group 20"/>
            <p:cNvGrpSpPr>
              <a:grpSpLocks/>
            </p:cNvGrpSpPr>
            <p:nvPr/>
          </p:nvGrpSpPr>
          <p:grpSpPr bwMode="auto">
            <a:xfrm>
              <a:off x="6574678" y="980440"/>
              <a:ext cx="1241985" cy="355177"/>
              <a:chOff x="8280" y="1512"/>
              <a:chExt cx="1260" cy="360"/>
            </a:xfrm>
          </p:grpSpPr>
          <p:sp>
            <p:nvSpPr>
              <p:cNvPr id="3100" name="Oval 21"/>
              <p:cNvSpPr>
                <a:spLocks noChangeArrowheads="1"/>
              </p:cNvSpPr>
              <p:nvPr/>
            </p:nvSpPr>
            <p:spPr bwMode="auto">
              <a:xfrm>
                <a:off x="9180" y="1512"/>
                <a:ext cx="360" cy="360"/>
              </a:xfrm>
              <a:prstGeom prst="ellipse">
                <a:avLst/>
              </a:prstGeom>
              <a:solidFill>
                <a:srgbClr val="000000"/>
              </a:solidFill>
              <a:ln w="25400">
                <a:solidFill>
                  <a:srgbClr val="000000"/>
                </a:solidFill>
                <a:round/>
                <a:headEnd/>
                <a:tailEnd/>
              </a:ln>
            </p:spPr>
            <p:txBody>
              <a:bodyPr/>
              <a:lstStyle/>
              <a:p>
                <a:endParaRPr lang="en-US">
                  <a:solidFill>
                    <a:srgbClr val="000000"/>
                  </a:solidFill>
                </a:endParaRPr>
              </a:p>
            </p:txBody>
          </p:sp>
          <p:sp>
            <p:nvSpPr>
              <p:cNvPr id="3101" name="Line 22"/>
              <p:cNvSpPr>
                <a:spLocks noChangeShapeType="1"/>
              </p:cNvSpPr>
              <p:nvPr/>
            </p:nvSpPr>
            <p:spPr bwMode="auto">
              <a:xfrm flipH="1">
                <a:off x="8280" y="1692"/>
                <a:ext cx="720" cy="0"/>
              </a:xfrm>
              <a:prstGeom prst="line">
                <a:avLst/>
              </a:prstGeom>
              <a:noFill/>
              <a:ln w="25400">
                <a:solidFill>
                  <a:srgbClr val="000000"/>
                </a:solidFill>
                <a:round/>
                <a:headEnd/>
                <a:tailEnd/>
              </a:ln>
            </p:spPr>
            <p:txBody>
              <a:bodyPr/>
              <a:lstStyle/>
              <a:p>
                <a:endParaRPr lang="en-US">
                  <a:solidFill>
                    <a:srgbClr val="000000"/>
                  </a:solidFill>
                </a:endParaRPr>
              </a:p>
            </p:txBody>
          </p:sp>
          <p:sp>
            <p:nvSpPr>
              <p:cNvPr id="3102" name="Freeform 23"/>
              <p:cNvSpPr>
                <a:spLocks/>
              </p:cNvSpPr>
              <p:nvPr/>
            </p:nvSpPr>
            <p:spPr bwMode="auto">
              <a:xfrm>
                <a:off x="8445" y="1830"/>
                <a:ext cx="675" cy="1"/>
              </a:xfrm>
              <a:custGeom>
                <a:avLst/>
                <a:gdLst>
                  <a:gd name="T0" fmla="*/ 675 w 675"/>
                  <a:gd name="T1" fmla="*/ 0 h 1"/>
                  <a:gd name="T2" fmla="*/ 0 w 675"/>
                  <a:gd name="T3" fmla="*/ 0 h 1"/>
                  <a:gd name="T4" fmla="*/ 0 60000 65536"/>
                  <a:gd name="T5" fmla="*/ 0 60000 65536"/>
                  <a:gd name="T6" fmla="*/ 0 w 675"/>
                  <a:gd name="T7" fmla="*/ 0 h 1"/>
                  <a:gd name="T8" fmla="*/ 675 w 675"/>
                  <a:gd name="T9" fmla="*/ 1 h 1"/>
                </a:gdLst>
                <a:ahLst/>
                <a:cxnLst>
                  <a:cxn ang="T4">
                    <a:pos x="T0" y="T1"/>
                  </a:cxn>
                  <a:cxn ang="T5">
                    <a:pos x="T2" y="T3"/>
                  </a:cxn>
                </a:cxnLst>
                <a:rect l="T6" t="T7" r="T8" b="T9"/>
                <a:pathLst>
                  <a:path w="675" h="1">
                    <a:moveTo>
                      <a:pt x="675" y="0"/>
                    </a:moveTo>
                    <a:lnTo>
                      <a:pt x="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3103" name="Freeform 24"/>
              <p:cNvSpPr>
                <a:spLocks/>
              </p:cNvSpPr>
              <p:nvPr/>
            </p:nvSpPr>
            <p:spPr bwMode="auto">
              <a:xfrm>
                <a:off x="8520" y="1575"/>
                <a:ext cx="555" cy="1"/>
              </a:xfrm>
              <a:custGeom>
                <a:avLst/>
                <a:gdLst>
                  <a:gd name="T0" fmla="*/ 555 w 555"/>
                  <a:gd name="T1" fmla="*/ 0 h 1"/>
                  <a:gd name="T2" fmla="*/ 0 w 555"/>
                  <a:gd name="T3" fmla="*/ 0 h 1"/>
                  <a:gd name="T4" fmla="*/ 0 60000 65536"/>
                  <a:gd name="T5" fmla="*/ 0 60000 65536"/>
                  <a:gd name="T6" fmla="*/ 0 w 555"/>
                  <a:gd name="T7" fmla="*/ 0 h 1"/>
                  <a:gd name="T8" fmla="*/ 555 w 555"/>
                  <a:gd name="T9" fmla="*/ 1 h 1"/>
                </a:gdLst>
                <a:ahLst/>
                <a:cxnLst>
                  <a:cxn ang="T4">
                    <a:pos x="T0" y="T1"/>
                  </a:cxn>
                  <a:cxn ang="T5">
                    <a:pos x="T2" y="T3"/>
                  </a:cxn>
                </a:cxnLst>
                <a:rect l="T6" t="T7" r="T8" b="T9"/>
                <a:pathLst>
                  <a:path w="555" h="1">
                    <a:moveTo>
                      <a:pt x="555" y="0"/>
                    </a:moveTo>
                    <a:lnTo>
                      <a:pt x="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grpSp>
        <p:grpSp>
          <p:nvGrpSpPr>
            <p:cNvPr id="3087" name="Group 25"/>
            <p:cNvGrpSpPr>
              <a:grpSpLocks/>
            </p:cNvGrpSpPr>
            <p:nvPr/>
          </p:nvGrpSpPr>
          <p:grpSpPr bwMode="auto">
            <a:xfrm rot="10800000">
              <a:off x="6619875" y="2401147"/>
              <a:ext cx="1241985" cy="355177"/>
              <a:chOff x="8280" y="1512"/>
              <a:chExt cx="1260" cy="360"/>
            </a:xfrm>
          </p:grpSpPr>
          <p:sp>
            <p:nvSpPr>
              <p:cNvPr id="3096" name="Oval 26"/>
              <p:cNvSpPr>
                <a:spLocks noChangeArrowheads="1"/>
              </p:cNvSpPr>
              <p:nvPr/>
            </p:nvSpPr>
            <p:spPr bwMode="auto">
              <a:xfrm>
                <a:off x="9180" y="1512"/>
                <a:ext cx="360" cy="360"/>
              </a:xfrm>
              <a:prstGeom prst="ellipse">
                <a:avLst/>
              </a:prstGeom>
              <a:solidFill>
                <a:srgbClr val="000000"/>
              </a:solidFill>
              <a:ln w="25400">
                <a:solidFill>
                  <a:srgbClr val="000000"/>
                </a:solidFill>
                <a:round/>
                <a:headEnd/>
                <a:tailEnd/>
              </a:ln>
            </p:spPr>
            <p:txBody>
              <a:bodyPr/>
              <a:lstStyle/>
              <a:p>
                <a:endParaRPr lang="en-US">
                  <a:solidFill>
                    <a:srgbClr val="000000"/>
                  </a:solidFill>
                </a:endParaRPr>
              </a:p>
            </p:txBody>
          </p:sp>
          <p:sp>
            <p:nvSpPr>
              <p:cNvPr id="3097" name="Line 27"/>
              <p:cNvSpPr>
                <a:spLocks noChangeShapeType="1"/>
              </p:cNvSpPr>
              <p:nvPr/>
            </p:nvSpPr>
            <p:spPr bwMode="auto">
              <a:xfrm flipH="1">
                <a:off x="8280" y="1692"/>
                <a:ext cx="720" cy="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98" name="Freeform 28"/>
              <p:cNvSpPr>
                <a:spLocks/>
              </p:cNvSpPr>
              <p:nvPr/>
            </p:nvSpPr>
            <p:spPr bwMode="auto">
              <a:xfrm>
                <a:off x="8445" y="1830"/>
                <a:ext cx="675" cy="1"/>
              </a:xfrm>
              <a:custGeom>
                <a:avLst/>
                <a:gdLst>
                  <a:gd name="T0" fmla="*/ 675 w 675"/>
                  <a:gd name="T1" fmla="*/ 0 h 1"/>
                  <a:gd name="T2" fmla="*/ 0 w 675"/>
                  <a:gd name="T3" fmla="*/ 0 h 1"/>
                  <a:gd name="T4" fmla="*/ 0 60000 65536"/>
                  <a:gd name="T5" fmla="*/ 0 60000 65536"/>
                  <a:gd name="T6" fmla="*/ 0 w 675"/>
                  <a:gd name="T7" fmla="*/ 0 h 1"/>
                  <a:gd name="T8" fmla="*/ 675 w 675"/>
                  <a:gd name="T9" fmla="*/ 1 h 1"/>
                </a:gdLst>
                <a:ahLst/>
                <a:cxnLst>
                  <a:cxn ang="T4">
                    <a:pos x="T0" y="T1"/>
                  </a:cxn>
                  <a:cxn ang="T5">
                    <a:pos x="T2" y="T3"/>
                  </a:cxn>
                </a:cxnLst>
                <a:rect l="T6" t="T7" r="T8" b="T9"/>
                <a:pathLst>
                  <a:path w="675" h="1">
                    <a:moveTo>
                      <a:pt x="675" y="0"/>
                    </a:moveTo>
                    <a:lnTo>
                      <a:pt x="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3099" name="Freeform 29"/>
              <p:cNvSpPr>
                <a:spLocks/>
              </p:cNvSpPr>
              <p:nvPr/>
            </p:nvSpPr>
            <p:spPr bwMode="auto">
              <a:xfrm>
                <a:off x="8520" y="1575"/>
                <a:ext cx="555" cy="1"/>
              </a:xfrm>
              <a:custGeom>
                <a:avLst/>
                <a:gdLst>
                  <a:gd name="T0" fmla="*/ 555 w 555"/>
                  <a:gd name="T1" fmla="*/ 0 h 1"/>
                  <a:gd name="T2" fmla="*/ 0 w 555"/>
                  <a:gd name="T3" fmla="*/ 0 h 1"/>
                  <a:gd name="T4" fmla="*/ 0 60000 65536"/>
                  <a:gd name="T5" fmla="*/ 0 60000 65536"/>
                  <a:gd name="T6" fmla="*/ 0 w 555"/>
                  <a:gd name="T7" fmla="*/ 0 h 1"/>
                  <a:gd name="T8" fmla="*/ 555 w 555"/>
                  <a:gd name="T9" fmla="*/ 1 h 1"/>
                </a:gdLst>
                <a:ahLst/>
                <a:cxnLst>
                  <a:cxn ang="T4">
                    <a:pos x="T0" y="T1"/>
                  </a:cxn>
                  <a:cxn ang="T5">
                    <a:pos x="T2" y="T3"/>
                  </a:cxn>
                </a:cxnLst>
                <a:rect l="T6" t="T7" r="T8" b="T9"/>
                <a:pathLst>
                  <a:path w="555" h="1">
                    <a:moveTo>
                      <a:pt x="555" y="0"/>
                    </a:moveTo>
                    <a:lnTo>
                      <a:pt x="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grpSp>
        <p:grpSp>
          <p:nvGrpSpPr>
            <p:cNvPr id="3088" name="Group 30"/>
            <p:cNvGrpSpPr>
              <a:grpSpLocks/>
            </p:cNvGrpSpPr>
            <p:nvPr/>
          </p:nvGrpSpPr>
          <p:grpSpPr bwMode="auto">
            <a:xfrm>
              <a:off x="8525249" y="1868382"/>
              <a:ext cx="177426" cy="1243118"/>
              <a:chOff x="10800" y="1152"/>
              <a:chExt cx="180" cy="1260"/>
            </a:xfrm>
          </p:grpSpPr>
          <p:sp>
            <p:nvSpPr>
              <p:cNvPr id="3089" name="Line 31"/>
              <p:cNvSpPr>
                <a:spLocks noChangeShapeType="1"/>
              </p:cNvSpPr>
              <p:nvPr/>
            </p:nvSpPr>
            <p:spPr bwMode="auto">
              <a:xfrm>
                <a:off x="10800" y="1152"/>
                <a:ext cx="0" cy="126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90" name="Line 32"/>
              <p:cNvSpPr>
                <a:spLocks noChangeShapeType="1"/>
              </p:cNvSpPr>
              <p:nvPr/>
            </p:nvSpPr>
            <p:spPr bwMode="auto">
              <a:xfrm flipV="1">
                <a:off x="10800" y="115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91" name="Line 33"/>
              <p:cNvSpPr>
                <a:spLocks noChangeShapeType="1"/>
              </p:cNvSpPr>
              <p:nvPr/>
            </p:nvSpPr>
            <p:spPr bwMode="auto">
              <a:xfrm flipV="1">
                <a:off x="10800" y="133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92" name="Line 34"/>
              <p:cNvSpPr>
                <a:spLocks noChangeShapeType="1"/>
              </p:cNvSpPr>
              <p:nvPr/>
            </p:nvSpPr>
            <p:spPr bwMode="auto">
              <a:xfrm flipV="1">
                <a:off x="10800" y="151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93" name="Line 35"/>
              <p:cNvSpPr>
                <a:spLocks noChangeShapeType="1"/>
              </p:cNvSpPr>
              <p:nvPr/>
            </p:nvSpPr>
            <p:spPr bwMode="auto">
              <a:xfrm flipV="1">
                <a:off x="10800" y="169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94" name="Line 36"/>
              <p:cNvSpPr>
                <a:spLocks noChangeShapeType="1"/>
              </p:cNvSpPr>
              <p:nvPr/>
            </p:nvSpPr>
            <p:spPr bwMode="auto">
              <a:xfrm flipV="1">
                <a:off x="10800" y="1872"/>
                <a:ext cx="180" cy="18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95" name="Line 37"/>
              <p:cNvSpPr>
                <a:spLocks noChangeShapeType="1"/>
              </p:cNvSpPr>
              <p:nvPr/>
            </p:nvSpPr>
            <p:spPr bwMode="auto">
              <a:xfrm flipV="1">
                <a:off x="10800" y="2052"/>
                <a:ext cx="180" cy="180"/>
              </a:xfrm>
              <a:prstGeom prst="line">
                <a:avLst/>
              </a:prstGeom>
              <a:noFill/>
              <a:ln w="25400">
                <a:solidFill>
                  <a:srgbClr val="000000"/>
                </a:solidFill>
                <a:round/>
                <a:headEnd/>
                <a:tailEnd/>
              </a:ln>
            </p:spPr>
            <p:txBody>
              <a:bodyPr/>
              <a:lstStyle/>
              <a:p>
                <a:endParaRPr lang="en-US">
                  <a:solidFill>
                    <a:srgbClr val="000000"/>
                  </a:solidFill>
                </a:endParaRPr>
              </a:p>
            </p:txBody>
          </p:sp>
        </p:grpSp>
      </p:grpSp>
      <p:sp>
        <p:nvSpPr>
          <p:cNvPr id="369703" name="Rectangle 39"/>
          <p:cNvSpPr>
            <a:spLocks noChangeArrowheads="1"/>
          </p:cNvSpPr>
          <p:nvPr/>
        </p:nvSpPr>
        <p:spPr bwMode="auto">
          <a:xfrm>
            <a:off x="6692900" y="5391268"/>
            <a:ext cx="1247775" cy="593725"/>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graphicFrame>
        <p:nvGraphicFramePr>
          <p:cNvPr id="369705" name="Object 41"/>
          <p:cNvGraphicFramePr>
            <a:graphicFrameLocks noChangeAspect="1"/>
          </p:cNvGraphicFramePr>
          <p:nvPr>
            <p:extLst>
              <p:ext uri="{D42A27DB-BD31-4B8C-83A1-F6EECF244321}">
                <p14:modId xmlns:p14="http://schemas.microsoft.com/office/powerpoint/2010/main" val="2440306571"/>
              </p:ext>
            </p:extLst>
          </p:nvPr>
        </p:nvGraphicFramePr>
        <p:xfrm>
          <a:off x="914400" y="3362638"/>
          <a:ext cx="1906588" cy="838200"/>
        </p:xfrm>
        <a:graphic>
          <a:graphicData uri="http://schemas.openxmlformats.org/presentationml/2006/ole">
            <mc:AlternateContent xmlns:mc="http://schemas.openxmlformats.org/markup-compatibility/2006">
              <mc:Choice xmlns:v="urn:schemas-microsoft-com:vml" Requires="v">
                <p:oleObj spid="_x0000_s3142" name="Equation" r:id="rId3" imgW="1904760" imgH="838080" progId="Equation.3">
                  <p:embed/>
                </p:oleObj>
              </mc:Choice>
              <mc:Fallback>
                <p:oleObj name="Equation" r:id="rId3" imgW="19047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62638"/>
                        <a:ext cx="19065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706" name="Object 42"/>
          <p:cNvGraphicFramePr>
            <a:graphicFrameLocks noChangeAspect="1"/>
          </p:cNvGraphicFramePr>
          <p:nvPr/>
        </p:nvGraphicFramePr>
        <p:xfrm>
          <a:off x="836613" y="2695575"/>
          <a:ext cx="1955800" cy="330200"/>
        </p:xfrm>
        <a:graphic>
          <a:graphicData uri="http://schemas.openxmlformats.org/presentationml/2006/ole">
            <mc:AlternateContent xmlns:mc="http://schemas.openxmlformats.org/markup-compatibility/2006">
              <mc:Choice xmlns:v="urn:schemas-microsoft-com:vml" Requires="v">
                <p:oleObj spid="_x0000_s3143" name="Equation" r:id="rId5" imgW="1955520" imgH="330120" progId="Equation.3">
                  <p:embed/>
                </p:oleObj>
              </mc:Choice>
              <mc:Fallback>
                <p:oleObj name="Equation" r:id="rId5" imgW="195552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13" y="2695575"/>
                        <a:ext cx="19558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707" name="Object 43"/>
          <p:cNvGraphicFramePr>
            <a:graphicFrameLocks noChangeAspect="1"/>
          </p:cNvGraphicFramePr>
          <p:nvPr>
            <p:extLst>
              <p:ext uri="{D42A27DB-BD31-4B8C-83A1-F6EECF244321}">
                <p14:modId xmlns:p14="http://schemas.microsoft.com/office/powerpoint/2010/main" val="3368224168"/>
              </p:ext>
            </p:extLst>
          </p:nvPr>
        </p:nvGraphicFramePr>
        <p:xfrm>
          <a:off x="2986088" y="3370575"/>
          <a:ext cx="4268787" cy="838200"/>
        </p:xfrm>
        <a:graphic>
          <a:graphicData uri="http://schemas.openxmlformats.org/presentationml/2006/ole">
            <mc:AlternateContent xmlns:mc="http://schemas.openxmlformats.org/markup-compatibility/2006">
              <mc:Choice xmlns:v="urn:schemas-microsoft-com:vml" Requires="v">
                <p:oleObj spid="_x0000_s3144" name="Equation" r:id="rId7" imgW="4267080" imgH="838080" progId="Equation.3">
                  <p:embed/>
                </p:oleObj>
              </mc:Choice>
              <mc:Fallback>
                <p:oleObj name="Equation" r:id="rId7" imgW="426708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6088" y="3370575"/>
                        <a:ext cx="42687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708" name="Rectangle 44"/>
          <p:cNvSpPr>
            <a:spLocks noChangeArrowheads="1"/>
          </p:cNvSpPr>
          <p:nvPr/>
        </p:nvSpPr>
        <p:spPr bwMode="auto">
          <a:xfrm>
            <a:off x="7407275" y="3556313"/>
            <a:ext cx="1368425" cy="519112"/>
          </a:xfrm>
          <a:prstGeom prst="rect">
            <a:avLst/>
          </a:prstGeom>
          <a:noFill/>
          <a:ln w="9525" algn="ctr">
            <a:noFill/>
            <a:miter lim="800000"/>
            <a:headEnd/>
            <a:tailEnd/>
          </a:ln>
        </p:spPr>
        <p:txBody>
          <a:bodyPr anchor="ctr">
            <a:spAutoFit/>
          </a:bodyPr>
          <a:lstStyle/>
          <a:p>
            <a:pPr algn="l"/>
            <a:r>
              <a:rPr lang="en-US" dirty="0">
                <a:solidFill>
                  <a:srgbClr val="000000"/>
                </a:solidFill>
              </a:rPr>
              <a:t>=   ??? </a:t>
            </a:r>
          </a:p>
        </p:txBody>
      </p:sp>
      <p:graphicFrame>
        <p:nvGraphicFramePr>
          <p:cNvPr id="369710" name="Object 46"/>
          <p:cNvGraphicFramePr>
            <a:graphicFrameLocks noChangeAspect="1"/>
          </p:cNvGraphicFramePr>
          <p:nvPr>
            <p:extLst>
              <p:ext uri="{D42A27DB-BD31-4B8C-83A1-F6EECF244321}">
                <p14:modId xmlns:p14="http://schemas.microsoft.com/office/powerpoint/2010/main" val="198838527"/>
              </p:ext>
            </p:extLst>
          </p:nvPr>
        </p:nvGraphicFramePr>
        <p:xfrm>
          <a:off x="1657350" y="5321294"/>
          <a:ext cx="4751388" cy="838200"/>
        </p:xfrm>
        <a:graphic>
          <a:graphicData uri="http://schemas.openxmlformats.org/presentationml/2006/ole">
            <mc:AlternateContent xmlns:mc="http://schemas.openxmlformats.org/markup-compatibility/2006">
              <mc:Choice xmlns:v="urn:schemas-microsoft-com:vml" Requires="v">
                <p:oleObj spid="_x0000_s3145" name="Equation" r:id="rId9" imgW="4749480" imgH="838080" progId="Equation.3">
                  <p:embed/>
                </p:oleObj>
              </mc:Choice>
              <mc:Fallback>
                <p:oleObj name="Equation" r:id="rId9" imgW="4749480" imgH="838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7350" y="5321294"/>
                        <a:ext cx="47513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711" name="Rectangle 47"/>
          <p:cNvSpPr>
            <a:spLocks noChangeArrowheads="1"/>
          </p:cNvSpPr>
          <p:nvPr/>
        </p:nvSpPr>
        <p:spPr bwMode="auto">
          <a:xfrm>
            <a:off x="6319838" y="5447655"/>
            <a:ext cx="1727200" cy="519112"/>
          </a:xfrm>
          <a:prstGeom prst="rect">
            <a:avLst/>
          </a:prstGeom>
          <a:noFill/>
          <a:ln w="9525" algn="ctr">
            <a:noFill/>
            <a:miter lim="800000"/>
            <a:headEnd/>
            <a:tailEnd/>
          </a:ln>
        </p:spPr>
        <p:txBody>
          <a:bodyPr anchor="ctr">
            <a:spAutoFit/>
          </a:bodyPr>
          <a:lstStyle/>
          <a:p>
            <a:pPr algn="l"/>
            <a:r>
              <a:rPr lang="en-US" dirty="0">
                <a:solidFill>
                  <a:srgbClr val="000000"/>
                </a:solidFill>
              </a:rPr>
              <a:t>=  –34 N</a:t>
            </a:r>
          </a:p>
        </p:txBody>
      </p:sp>
      <p:sp>
        <p:nvSpPr>
          <p:cNvPr id="369712" name="Rectangle 48"/>
          <p:cNvSpPr>
            <a:spLocks noChangeArrowheads="1"/>
          </p:cNvSpPr>
          <p:nvPr/>
        </p:nvSpPr>
        <p:spPr bwMode="auto">
          <a:xfrm>
            <a:off x="3294063" y="4363884"/>
            <a:ext cx="3011734" cy="523220"/>
          </a:xfrm>
          <a:prstGeom prst="rect">
            <a:avLst/>
          </a:prstGeom>
          <a:noFill/>
          <a:ln w="9525" algn="ctr">
            <a:noFill/>
            <a:miter lim="800000"/>
            <a:headEnd/>
            <a:tailEnd/>
          </a:ln>
        </p:spPr>
        <p:txBody>
          <a:bodyPr wrap="square" anchor="ctr">
            <a:spAutoFit/>
          </a:bodyPr>
          <a:lstStyle/>
          <a:p>
            <a:pPr algn="l"/>
            <a:r>
              <a:rPr lang="en-US" dirty="0">
                <a:solidFill>
                  <a:srgbClr val="000000"/>
                </a:solidFill>
              </a:rPr>
              <a:t>(v is a </a:t>
            </a:r>
            <a:r>
              <a:rPr lang="en-US" dirty="0" smtClean="0">
                <a:solidFill>
                  <a:srgbClr val="000000"/>
                </a:solidFill>
              </a:rPr>
              <a:t>VECTOR!) </a:t>
            </a:r>
            <a:endParaRPr lang="en-US" dirty="0">
              <a:solidFill>
                <a:srgbClr val="000000"/>
              </a:solidFill>
            </a:endParaRPr>
          </a:p>
        </p:txBody>
      </p:sp>
      <p:sp>
        <p:nvSpPr>
          <p:cNvPr id="3084" name="Freeform 47"/>
          <p:cNvSpPr>
            <a:spLocks/>
          </p:cNvSpPr>
          <p:nvPr/>
        </p:nvSpPr>
        <p:spPr bwMode="auto">
          <a:xfrm>
            <a:off x="7007225" y="6821488"/>
            <a:ext cx="3175" cy="1587"/>
          </a:xfrm>
          <a:custGeom>
            <a:avLst/>
            <a:gdLst>
              <a:gd name="T0" fmla="*/ 0 w 2118"/>
              <a:gd name="T1" fmla="*/ 0 h 1"/>
              <a:gd name="T2" fmla="*/ 272657 w 2118"/>
              <a:gd name="T3" fmla="*/ 0 h 1"/>
              <a:gd name="T4" fmla="*/ 0 60000 65536"/>
              <a:gd name="T5" fmla="*/ 0 60000 65536"/>
              <a:gd name="T6" fmla="*/ 0 w 2118"/>
              <a:gd name="T7" fmla="*/ 0 h 1"/>
              <a:gd name="T8" fmla="*/ 2118 w 2118"/>
              <a:gd name="T9" fmla="*/ 1 h 1"/>
            </a:gdLst>
            <a:ahLst/>
            <a:cxnLst>
              <a:cxn ang="T4">
                <a:pos x="T0" y="T1"/>
              </a:cxn>
              <a:cxn ang="T5">
                <a:pos x="T2" y="T3"/>
              </a:cxn>
            </a:cxnLst>
            <a:rect l="T6" t="T7" r="T8" b="T9"/>
            <a:pathLst>
              <a:path w="2118" h="1">
                <a:moveTo>
                  <a:pt x="0" y="0"/>
                </a:moveTo>
                <a:lnTo>
                  <a:pt x="2117" y="0"/>
                </a:lnTo>
                <a:close/>
              </a:path>
            </a:pathLst>
          </a:custGeom>
          <a:solidFill>
            <a:srgbClr val="00FFFF"/>
          </a:solidFill>
          <a:ln w="38100" cap="flat" cmpd="sng" algn="ctr">
            <a:solidFill>
              <a:srgbClr val="0000FF"/>
            </a:solidFill>
            <a:prstDash val="solid"/>
            <a:round/>
            <a:headEnd type="none" w="med" len="med"/>
            <a:tailEnd type="none" w="med" len="med"/>
          </a:ln>
        </p:spPr>
        <p:txBody>
          <a:bodyPr wrap="none" anchor="ctr"/>
          <a:lstStyle/>
          <a:p>
            <a:endParaRPr lang="en-US">
              <a:solidFill>
                <a:srgbClr val="000000"/>
              </a:solidFill>
            </a:endParaRPr>
          </a:p>
        </p:txBody>
      </p:sp>
      <p:sp>
        <p:nvSpPr>
          <p:cNvPr id="42" name="Rectangle 40"/>
          <p:cNvSpPr>
            <a:spLocks noChangeArrowheads="1"/>
          </p:cNvSpPr>
          <p:nvPr/>
        </p:nvSpPr>
        <p:spPr bwMode="auto">
          <a:xfrm>
            <a:off x="6626766" y="164368"/>
            <a:ext cx="1243013" cy="519113"/>
          </a:xfrm>
          <a:prstGeom prst="rect">
            <a:avLst/>
          </a:prstGeom>
          <a:solidFill>
            <a:srgbClr val="FF3300"/>
          </a:solidFill>
          <a:ln w="9525" algn="ctr">
            <a:noFill/>
            <a:miter lim="800000"/>
            <a:headEnd/>
            <a:tailEnd/>
          </a:ln>
        </p:spPr>
        <p:txBody>
          <a:bodyPr wrap="none" anchor="ctr">
            <a:spAutoFit/>
          </a:bodyPr>
          <a:lstStyle/>
          <a:p>
            <a:pPr algn="l"/>
            <a:r>
              <a:rPr lang="en-US">
                <a:solidFill>
                  <a:srgbClr val="000000"/>
                </a:solidFill>
              </a:rPr>
              <a:t>+ = </a:t>
            </a:r>
            <a:r>
              <a:rPr lang="en-US">
                <a:solidFill>
                  <a:srgbClr val="000000"/>
                </a:solidFill>
                <a:sym typeface="Wingdings" pitchFamily="2" charset="2"/>
              </a:rPr>
              <a:t></a:t>
            </a:r>
            <a:r>
              <a:rPr lang="en-US">
                <a:solidFill>
                  <a:srgbClr val="000000"/>
                </a:solidFill>
              </a:rPr>
              <a:t> </a:t>
            </a:r>
          </a:p>
        </p:txBody>
      </p:sp>
      <p:sp>
        <p:nvSpPr>
          <p:cNvPr id="43" name="Multiply 42"/>
          <p:cNvSpPr/>
          <p:nvPr/>
        </p:nvSpPr>
        <p:spPr bwMode="auto">
          <a:xfrm>
            <a:off x="4884217" y="2583574"/>
            <a:ext cx="1908469" cy="2198557"/>
          </a:xfrm>
          <a:prstGeom prst="mathMultiply">
            <a:avLst/>
          </a:prstGeom>
          <a:solidFill>
            <a:srgbClr val="FF0000">
              <a:alpha val="67000"/>
            </a:srgb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ndParaRPr>
          </a:p>
        </p:txBody>
      </p:sp>
    </p:spTree>
    <p:extLst>
      <p:ext uri="{BB962C8B-B14F-4D97-AF65-F5344CB8AC3E}">
        <p14:creationId xmlns:p14="http://schemas.microsoft.com/office/powerpoint/2010/main" val="557326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69706"/>
                                        </p:tgtEl>
                                        <p:attrNameLst>
                                          <p:attrName>style.visibility</p:attrName>
                                        </p:attrNameLst>
                                      </p:cBhvr>
                                      <p:to>
                                        <p:strVal val="visible"/>
                                      </p:to>
                                    </p:set>
                                    <p:animEffect transition="in" filter="fade">
                                      <p:cBhvr>
                                        <p:cTn id="7" dur="2000"/>
                                        <p:tgtEl>
                                          <p:spTgt spid="369706"/>
                                        </p:tgtEl>
                                      </p:cBhvr>
                                    </p:animEffect>
                                    <p:anim calcmode="lin" valueType="num">
                                      <p:cBhvr>
                                        <p:cTn id="8" dur="2000" fill="hold"/>
                                        <p:tgtEl>
                                          <p:spTgt spid="369706"/>
                                        </p:tgtEl>
                                        <p:attrNameLst>
                                          <p:attrName>style.rotation</p:attrName>
                                        </p:attrNameLst>
                                      </p:cBhvr>
                                      <p:tavLst>
                                        <p:tav tm="0">
                                          <p:val>
                                            <p:fltVal val="720"/>
                                          </p:val>
                                        </p:tav>
                                        <p:tav tm="100000">
                                          <p:val>
                                            <p:fltVal val="0"/>
                                          </p:val>
                                        </p:tav>
                                      </p:tavLst>
                                    </p:anim>
                                    <p:anim calcmode="lin" valueType="num">
                                      <p:cBhvr>
                                        <p:cTn id="9" dur="2000" fill="hold"/>
                                        <p:tgtEl>
                                          <p:spTgt spid="369706"/>
                                        </p:tgtEl>
                                        <p:attrNameLst>
                                          <p:attrName>ppt_h</p:attrName>
                                        </p:attrNameLst>
                                      </p:cBhvr>
                                      <p:tavLst>
                                        <p:tav tm="0">
                                          <p:val>
                                            <p:fltVal val="0"/>
                                          </p:val>
                                        </p:tav>
                                        <p:tav tm="100000">
                                          <p:val>
                                            <p:strVal val="#ppt_h"/>
                                          </p:val>
                                        </p:tav>
                                      </p:tavLst>
                                    </p:anim>
                                    <p:anim calcmode="lin" valueType="num">
                                      <p:cBhvr>
                                        <p:cTn id="10" dur="2000" fill="hold"/>
                                        <p:tgtEl>
                                          <p:spTgt spid="3697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69705"/>
                                        </p:tgtEl>
                                        <p:attrNameLst>
                                          <p:attrName>style.visibility</p:attrName>
                                        </p:attrNameLst>
                                      </p:cBhvr>
                                      <p:to>
                                        <p:strVal val="visible"/>
                                      </p:to>
                                    </p:set>
                                    <p:animEffect transition="in" filter="fade">
                                      <p:cBhvr>
                                        <p:cTn id="15" dur="1000"/>
                                        <p:tgtEl>
                                          <p:spTgt spid="369705"/>
                                        </p:tgtEl>
                                      </p:cBhvr>
                                    </p:animEffect>
                                    <p:anim calcmode="lin" valueType="num">
                                      <p:cBhvr>
                                        <p:cTn id="16" dur="1000" fill="hold"/>
                                        <p:tgtEl>
                                          <p:spTgt spid="369705"/>
                                        </p:tgtEl>
                                        <p:attrNameLst>
                                          <p:attrName>ppt_x</p:attrName>
                                        </p:attrNameLst>
                                      </p:cBhvr>
                                      <p:tavLst>
                                        <p:tav tm="0">
                                          <p:val>
                                            <p:strVal val="#ppt_x"/>
                                          </p:val>
                                        </p:tav>
                                        <p:tav tm="100000">
                                          <p:val>
                                            <p:strVal val="#ppt_x"/>
                                          </p:val>
                                        </p:tav>
                                      </p:tavLst>
                                    </p:anim>
                                    <p:anim calcmode="lin" valueType="num">
                                      <p:cBhvr>
                                        <p:cTn id="17" dur="1000" fill="hold"/>
                                        <p:tgtEl>
                                          <p:spTgt spid="36970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9707"/>
                                        </p:tgtEl>
                                        <p:attrNameLst>
                                          <p:attrName>style.visibility</p:attrName>
                                        </p:attrNameLst>
                                      </p:cBhvr>
                                      <p:to>
                                        <p:strVal val="visible"/>
                                      </p:to>
                                    </p:set>
                                    <p:animEffect transition="in" filter="wipe(left)">
                                      <p:cBhvr>
                                        <p:cTn id="22" dur="2000"/>
                                        <p:tgtEl>
                                          <p:spTgt spid="369707"/>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69708"/>
                                        </p:tgtEl>
                                        <p:attrNameLst>
                                          <p:attrName>style.visibility</p:attrName>
                                        </p:attrNameLst>
                                      </p:cBhvr>
                                      <p:to>
                                        <p:strVal val="visible"/>
                                      </p:to>
                                    </p:set>
                                    <p:anim calcmode="lin" valueType="num">
                                      <p:cBhvr>
                                        <p:cTn id="27" dur="1000" fill="hold"/>
                                        <p:tgtEl>
                                          <p:spTgt spid="369708"/>
                                        </p:tgtEl>
                                        <p:attrNameLst>
                                          <p:attrName>ppt_x</p:attrName>
                                        </p:attrNameLst>
                                      </p:cBhvr>
                                      <p:tavLst>
                                        <p:tav tm="0">
                                          <p:val>
                                            <p:strVal val="#ppt_x-.2"/>
                                          </p:val>
                                        </p:tav>
                                        <p:tav tm="100000">
                                          <p:val>
                                            <p:strVal val="#ppt_x"/>
                                          </p:val>
                                        </p:tav>
                                      </p:tavLst>
                                    </p:anim>
                                    <p:anim calcmode="lin" valueType="num">
                                      <p:cBhvr>
                                        <p:cTn id="28" dur="1000" fill="hold"/>
                                        <p:tgtEl>
                                          <p:spTgt spid="36970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6970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69712"/>
                                        </p:tgtEl>
                                        <p:attrNameLst>
                                          <p:attrName>style.visibility</p:attrName>
                                        </p:attrNameLst>
                                      </p:cBhvr>
                                      <p:to>
                                        <p:strVal val="visible"/>
                                      </p:to>
                                    </p:set>
                                    <p:anim calcmode="lin" valueType="num">
                                      <p:cBhvr>
                                        <p:cTn id="34" dur="3000" fill="hold"/>
                                        <p:tgtEl>
                                          <p:spTgt spid="369712"/>
                                        </p:tgtEl>
                                        <p:attrNameLst>
                                          <p:attrName>ppt_w</p:attrName>
                                        </p:attrNameLst>
                                      </p:cBhvr>
                                      <p:tavLst>
                                        <p:tav tm="0">
                                          <p:val>
                                            <p:fltVal val="0"/>
                                          </p:val>
                                        </p:tav>
                                        <p:tav tm="100000">
                                          <p:val>
                                            <p:strVal val="#ppt_w"/>
                                          </p:val>
                                        </p:tav>
                                      </p:tavLst>
                                    </p:anim>
                                    <p:anim calcmode="lin" valueType="num">
                                      <p:cBhvr>
                                        <p:cTn id="35" dur="3000" fill="hold"/>
                                        <p:tgtEl>
                                          <p:spTgt spid="369712"/>
                                        </p:tgtEl>
                                        <p:attrNameLst>
                                          <p:attrName>ppt_h</p:attrName>
                                        </p:attrNameLst>
                                      </p:cBhvr>
                                      <p:tavLst>
                                        <p:tav tm="0">
                                          <p:val>
                                            <p:fltVal val="0"/>
                                          </p:val>
                                        </p:tav>
                                        <p:tav tm="100000">
                                          <p:val>
                                            <p:strVal val="#ppt_h"/>
                                          </p:val>
                                        </p:tav>
                                      </p:tavLst>
                                    </p:anim>
                                    <p:anim calcmode="lin" valueType="num">
                                      <p:cBhvr>
                                        <p:cTn id="36" dur="3000" fill="hold"/>
                                        <p:tgtEl>
                                          <p:spTgt spid="369712"/>
                                        </p:tgtEl>
                                        <p:attrNameLst>
                                          <p:attrName>style.rotation</p:attrName>
                                        </p:attrNameLst>
                                      </p:cBhvr>
                                      <p:tavLst>
                                        <p:tav tm="0">
                                          <p:val>
                                            <p:fltVal val="90"/>
                                          </p:val>
                                        </p:tav>
                                        <p:tav tm="100000">
                                          <p:val>
                                            <p:fltVal val="0"/>
                                          </p:val>
                                        </p:tav>
                                      </p:tavLst>
                                    </p:anim>
                                    <p:animEffect transition="in" filter="fade">
                                      <p:cBhvr>
                                        <p:cTn id="37" dur="3000"/>
                                        <p:tgtEl>
                                          <p:spTgt spid="369712"/>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80">
                                          <p:stCondLst>
                                            <p:cond delay="0"/>
                                          </p:stCondLst>
                                        </p:cTn>
                                        <p:tgtEl>
                                          <p:spTgt spid="43"/>
                                        </p:tgtEl>
                                      </p:cBhvr>
                                    </p:animEffect>
                                    <p:anim calcmode="lin" valueType="num">
                                      <p:cBhvr>
                                        <p:cTn id="43"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8" dur="26">
                                          <p:stCondLst>
                                            <p:cond delay="650"/>
                                          </p:stCondLst>
                                        </p:cTn>
                                        <p:tgtEl>
                                          <p:spTgt spid="43"/>
                                        </p:tgtEl>
                                      </p:cBhvr>
                                      <p:to x="100000" y="60000"/>
                                    </p:animScale>
                                    <p:animScale>
                                      <p:cBhvr>
                                        <p:cTn id="49" dur="166" decel="50000">
                                          <p:stCondLst>
                                            <p:cond delay="676"/>
                                          </p:stCondLst>
                                        </p:cTn>
                                        <p:tgtEl>
                                          <p:spTgt spid="43"/>
                                        </p:tgtEl>
                                      </p:cBhvr>
                                      <p:to x="100000" y="100000"/>
                                    </p:animScale>
                                    <p:animScale>
                                      <p:cBhvr>
                                        <p:cTn id="50" dur="26">
                                          <p:stCondLst>
                                            <p:cond delay="1312"/>
                                          </p:stCondLst>
                                        </p:cTn>
                                        <p:tgtEl>
                                          <p:spTgt spid="43"/>
                                        </p:tgtEl>
                                      </p:cBhvr>
                                      <p:to x="100000" y="80000"/>
                                    </p:animScale>
                                    <p:animScale>
                                      <p:cBhvr>
                                        <p:cTn id="51" dur="166" decel="50000">
                                          <p:stCondLst>
                                            <p:cond delay="1338"/>
                                          </p:stCondLst>
                                        </p:cTn>
                                        <p:tgtEl>
                                          <p:spTgt spid="43"/>
                                        </p:tgtEl>
                                      </p:cBhvr>
                                      <p:to x="100000" y="100000"/>
                                    </p:animScale>
                                    <p:animScale>
                                      <p:cBhvr>
                                        <p:cTn id="52" dur="26">
                                          <p:stCondLst>
                                            <p:cond delay="1642"/>
                                          </p:stCondLst>
                                        </p:cTn>
                                        <p:tgtEl>
                                          <p:spTgt spid="43"/>
                                        </p:tgtEl>
                                      </p:cBhvr>
                                      <p:to x="100000" y="90000"/>
                                    </p:animScale>
                                    <p:animScale>
                                      <p:cBhvr>
                                        <p:cTn id="53" dur="166" decel="50000">
                                          <p:stCondLst>
                                            <p:cond delay="1668"/>
                                          </p:stCondLst>
                                        </p:cTn>
                                        <p:tgtEl>
                                          <p:spTgt spid="43"/>
                                        </p:tgtEl>
                                      </p:cBhvr>
                                      <p:to x="100000" y="100000"/>
                                    </p:animScale>
                                    <p:animScale>
                                      <p:cBhvr>
                                        <p:cTn id="54" dur="26">
                                          <p:stCondLst>
                                            <p:cond delay="1808"/>
                                          </p:stCondLst>
                                        </p:cTn>
                                        <p:tgtEl>
                                          <p:spTgt spid="43"/>
                                        </p:tgtEl>
                                      </p:cBhvr>
                                      <p:to x="100000" y="95000"/>
                                    </p:animScale>
                                    <p:animScale>
                                      <p:cBhvr>
                                        <p:cTn id="55" dur="166" decel="50000">
                                          <p:stCondLst>
                                            <p:cond delay="1834"/>
                                          </p:stCondLst>
                                        </p:cTn>
                                        <p:tgtEl>
                                          <p:spTgt spid="4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770" decel="100000"/>
                                        <p:tgtEl>
                                          <p:spTgt spid="42"/>
                                        </p:tgtEl>
                                      </p:cBhvr>
                                    </p:animEffect>
                                    <p:animScale>
                                      <p:cBhvr>
                                        <p:cTn id="61" dur="770" decel="100000"/>
                                        <p:tgtEl>
                                          <p:spTgt spid="42"/>
                                        </p:tgtEl>
                                      </p:cBhvr>
                                      <p:from x="10000" y="10000"/>
                                      <p:to x="200000" y="450000"/>
                                    </p:animScale>
                                    <p:animScale>
                                      <p:cBhvr>
                                        <p:cTn id="62" dur="1230" accel="100000" fill="hold">
                                          <p:stCondLst>
                                            <p:cond delay="770"/>
                                          </p:stCondLst>
                                        </p:cTn>
                                        <p:tgtEl>
                                          <p:spTgt spid="42"/>
                                        </p:tgtEl>
                                      </p:cBhvr>
                                      <p:from x="200000" y="450000"/>
                                      <p:to x="100000" y="100000"/>
                                    </p:animScale>
                                    <p:set>
                                      <p:cBhvr>
                                        <p:cTn id="63" dur="770" fill="hold"/>
                                        <p:tgtEl>
                                          <p:spTgt spid="42"/>
                                        </p:tgtEl>
                                        <p:attrNameLst>
                                          <p:attrName>ppt_x</p:attrName>
                                        </p:attrNameLst>
                                      </p:cBhvr>
                                      <p:to>
                                        <p:strVal val="(0.5)"/>
                                      </p:to>
                                    </p:set>
                                    <p:anim from="(0.5)" to="(#ppt_x)" calcmode="lin" valueType="num">
                                      <p:cBhvr>
                                        <p:cTn id="64" dur="1230" accel="100000" fill="hold">
                                          <p:stCondLst>
                                            <p:cond delay="770"/>
                                          </p:stCondLst>
                                        </p:cTn>
                                        <p:tgtEl>
                                          <p:spTgt spid="42"/>
                                        </p:tgtEl>
                                        <p:attrNameLst>
                                          <p:attrName>ppt_x</p:attrName>
                                        </p:attrNameLst>
                                      </p:cBhvr>
                                    </p:anim>
                                    <p:set>
                                      <p:cBhvr>
                                        <p:cTn id="65" dur="770" fill="hold"/>
                                        <p:tgtEl>
                                          <p:spTgt spid="42"/>
                                        </p:tgtEl>
                                        <p:attrNameLst>
                                          <p:attrName>ppt_y</p:attrName>
                                        </p:attrNameLst>
                                      </p:cBhvr>
                                      <p:to>
                                        <p:strVal val="(#ppt_y+0.4)"/>
                                      </p:to>
                                    </p:set>
                                    <p:anim from="(#ppt_y+0.4)" to="(#ppt_y)" calcmode="lin" valueType="num">
                                      <p:cBhvr>
                                        <p:cTn id="66" dur="1230" accel="100000" fill="hold">
                                          <p:stCondLst>
                                            <p:cond delay="770"/>
                                          </p:stCondLst>
                                        </p:cTn>
                                        <p:tgtEl>
                                          <p:spTgt spid="42"/>
                                        </p:tgtEl>
                                        <p:attrNameLst>
                                          <p:attrName>ppt_y</p:attrName>
                                        </p:attrNameLst>
                                      </p:cBhvr>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369710"/>
                                        </p:tgtEl>
                                        <p:attrNameLst>
                                          <p:attrName>style.visibility</p:attrName>
                                        </p:attrNameLst>
                                      </p:cBhvr>
                                      <p:to>
                                        <p:strVal val="visible"/>
                                      </p:to>
                                    </p:set>
                                    <p:anim calcmode="lin" valueType="num">
                                      <p:cBhvr additive="base">
                                        <p:cTn id="71" dur="2000" fill="hold"/>
                                        <p:tgtEl>
                                          <p:spTgt spid="369710"/>
                                        </p:tgtEl>
                                        <p:attrNameLst>
                                          <p:attrName>ppt_x</p:attrName>
                                        </p:attrNameLst>
                                      </p:cBhvr>
                                      <p:tavLst>
                                        <p:tav tm="0">
                                          <p:val>
                                            <p:strVal val="#ppt_x"/>
                                          </p:val>
                                        </p:tav>
                                        <p:tav tm="100000">
                                          <p:val>
                                            <p:strVal val="#ppt_x"/>
                                          </p:val>
                                        </p:tav>
                                      </p:tavLst>
                                    </p:anim>
                                    <p:anim calcmode="lin" valueType="num">
                                      <p:cBhvr additive="base">
                                        <p:cTn id="72" dur="2000" fill="hold"/>
                                        <p:tgtEl>
                                          <p:spTgt spid="369710"/>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369711"/>
                                        </p:tgtEl>
                                        <p:attrNameLst>
                                          <p:attrName>style.visibility</p:attrName>
                                        </p:attrNameLst>
                                      </p:cBhvr>
                                      <p:to>
                                        <p:strVal val="visible"/>
                                      </p:to>
                                    </p:set>
                                    <p:anim calcmode="lin" valueType="num">
                                      <p:cBhvr additive="base">
                                        <p:cTn id="77" dur="2000" fill="hold"/>
                                        <p:tgtEl>
                                          <p:spTgt spid="369711"/>
                                        </p:tgtEl>
                                        <p:attrNameLst>
                                          <p:attrName>ppt_x</p:attrName>
                                        </p:attrNameLst>
                                      </p:cBhvr>
                                      <p:tavLst>
                                        <p:tav tm="0">
                                          <p:val>
                                            <p:strVal val="#ppt_x"/>
                                          </p:val>
                                        </p:tav>
                                        <p:tav tm="100000">
                                          <p:val>
                                            <p:strVal val="#ppt_x"/>
                                          </p:val>
                                        </p:tav>
                                      </p:tavLst>
                                    </p:anim>
                                    <p:anim calcmode="lin" valueType="num">
                                      <p:cBhvr additive="base">
                                        <p:cTn id="78" dur="2000" fill="hold"/>
                                        <p:tgtEl>
                                          <p:spTgt spid="369711"/>
                                        </p:tgtEl>
                                        <p:attrNameLst>
                                          <p:attrName>ppt_y</p:attrName>
                                        </p:attrNameLst>
                                      </p:cBhvr>
                                      <p:tavLst>
                                        <p:tav tm="0">
                                          <p:val>
                                            <p:strVal val="0-#ppt_h/2"/>
                                          </p:val>
                                        </p:tav>
                                        <p:tav tm="100000">
                                          <p:val>
                                            <p:strVal val="#ppt_y"/>
                                          </p:val>
                                        </p:tav>
                                      </p:tavLst>
                                    </p:anim>
                                  </p:childTnLst>
                                </p:cTn>
                              </p:par>
                            </p:childTnLst>
                          </p:cTn>
                        </p:par>
                        <p:par>
                          <p:cTn id="79" fill="hold">
                            <p:stCondLst>
                              <p:cond delay="2000"/>
                            </p:stCondLst>
                            <p:childTnLst>
                              <p:par>
                                <p:cTn id="80" presetID="9" presetClass="entr" presetSubtype="0" fill="hold" grpId="0" nodeType="afterEffect">
                                  <p:stCondLst>
                                    <p:cond delay="0"/>
                                  </p:stCondLst>
                                  <p:childTnLst>
                                    <p:set>
                                      <p:cBhvr>
                                        <p:cTn id="81" dur="1" fill="hold">
                                          <p:stCondLst>
                                            <p:cond delay="0"/>
                                          </p:stCondLst>
                                        </p:cTn>
                                        <p:tgtEl>
                                          <p:spTgt spid="369703"/>
                                        </p:tgtEl>
                                        <p:attrNameLst>
                                          <p:attrName>style.visibility</p:attrName>
                                        </p:attrNameLst>
                                      </p:cBhvr>
                                      <p:to>
                                        <p:strVal val="visible"/>
                                      </p:to>
                                    </p:set>
                                    <p:animEffect transition="in" filter="dissolve">
                                      <p:cBhvr>
                                        <p:cTn id="82" dur="500"/>
                                        <p:tgtEl>
                                          <p:spTgt spid="36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03" grpId="0" animBg="1"/>
      <p:bldP spid="369708" grpId="0"/>
      <p:bldP spid="369711" grpId="0"/>
      <p:bldP spid="369712" grpId="0"/>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42925" y="1248014"/>
            <a:ext cx="9268884" cy="4918269"/>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1. The </a:t>
            </a:r>
            <a:r>
              <a:rPr lang="en-US" u="sng" dirty="0" smtClean="0">
                <a:solidFill>
                  <a:srgbClr val="000000"/>
                </a:solidFill>
              </a:rPr>
              <a:t>impulse-momentum theorem</a:t>
            </a:r>
            <a:r>
              <a:rPr lang="en-US" dirty="0" smtClean="0">
                <a:solidFill>
                  <a:srgbClr val="000000"/>
                </a:solidFill>
              </a:rPr>
              <a:t> says that a NET</a:t>
            </a:r>
          </a:p>
          <a:p>
            <a:pPr marL="342900" indent="-342900" algn="l">
              <a:spcBef>
                <a:spcPct val="20000"/>
              </a:spcBef>
            </a:pPr>
            <a:r>
              <a:rPr lang="en-US" dirty="0">
                <a:solidFill>
                  <a:srgbClr val="000000"/>
                </a:solidFill>
              </a:rPr>
              <a:t>	</a:t>
            </a:r>
            <a:r>
              <a:rPr lang="en-US" dirty="0" smtClean="0">
                <a:solidFill>
                  <a:srgbClr val="000000"/>
                </a:solidFill>
              </a:rPr>
              <a:t>force applied to an object over a certain time interval </a:t>
            </a:r>
          </a:p>
          <a:p>
            <a:pPr marL="342900" indent="-342900" algn="l">
              <a:spcBef>
                <a:spcPct val="20000"/>
              </a:spcBef>
            </a:pPr>
            <a:r>
              <a:rPr lang="en-US" dirty="0" smtClean="0">
                <a:solidFill>
                  <a:srgbClr val="000000"/>
                </a:solidFill>
              </a:rPr>
              <a:t>	will change the momentum of the object. It is a </a:t>
            </a:r>
          </a:p>
          <a:p>
            <a:pPr marL="342900" indent="-342900" algn="l">
              <a:spcBef>
                <a:spcPct val="20000"/>
              </a:spcBef>
            </a:pPr>
            <a:r>
              <a:rPr lang="en-US" dirty="0">
                <a:solidFill>
                  <a:srgbClr val="000000"/>
                </a:solidFill>
              </a:rPr>
              <a:t>	</a:t>
            </a:r>
            <a:r>
              <a:rPr lang="en-US" dirty="0" smtClean="0">
                <a:solidFill>
                  <a:srgbClr val="000000"/>
                </a:solidFill>
              </a:rPr>
              <a:t>restatement of Newton’s 2</a:t>
            </a:r>
            <a:r>
              <a:rPr lang="en-US" baseline="30000" dirty="0" smtClean="0">
                <a:solidFill>
                  <a:srgbClr val="000000"/>
                </a:solidFill>
              </a:rPr>
              <a:t>nd</a:t>
            </a:r>
            <a:r>
              <a:rPr lang="en-US" dirty="0" smtClean="0">
                <a:solidFill>
                  <a:srgbClr val="000000"/>
                </a:solidFill>
              </a:rPr>
              <a:t> law.</a:t>
            </a:r>
          </a:p>
          <a:p>
            <a:pPr marL="342900" indent="-342900" algn="l">
              <a:spcBef>
                <a:spcPct val="20000"/>
              </a:spcBef>
            </a:pPr>
            <a:r>
              <a:rPr lang="en-US" dirty="0">
                <a:solidFill>
                  <a:srgbClr val="000000"/>
                </a:solidFill>
              </a:rPr>
              <a:t>	</a:t>
            </a:r>
            <a:r>
              <a:rPr lang="en-US" dirty="0" smtClean="0">
                <a:solidFill>
                  <a:srgbClr val="000000"/>
                </a:solidFill>
              </a:rPr>
              <a:t>A better name might be the </a:t>
            </a:r>
          </a:p>
          <a:p>
            <a:pPr marL="342900" indent="-342900" algn="l">
              <a:spcBef>
                <a:spcPct val="20000"/>
              </a:spcBef>
            </a:pPr>
            <a:r>
              <a:rPr lang="en-US" dirty="0">
                <a:solidFill>
                  <a:srgbClr val="000000"/>
                </a:solidFill>
              </a:rPr>
              <a:t>	</a:t>
            </a:r>
            <a:r>
              <a:rPr lang="en-US" dirty="0" smtClean="0">
                <a:solidFill>
                  <a:srgbClr val="000000"/>
                </a:solidFill>
              </a:rPr>
              <a:t>“impulse-CHANGE-IN-momentum theorem.” </a:t>
            </a:r>
          </a:p>
          <a:p>
            <a:pPr marL="342900" indent="-342900" algn="l">
              <a:spcBef>
                <a:spcPct val="20000"/>
              </a:spcBef>
            </a:pPr>
            <a:endParaRPr lang="en-US" sz="1400" dirty="0" smtClean="0">
              <a:solidFill>
                <a:srgbClr val="000000"/>
              </a:solidFill>
            </a:endParaRPr>
          </a:p>
          <a:p>
            <a:pPr marL="342900" indent="-342900" algn="l">
              <a:spcBef>
                <a:spcPct val="20000"/>
              </a:spcBef>
            </a:pPr>
            <a:r>
              <a:rPr lang="en-US" dirty="0" smtClean="0">
                <a:solidFill>
                  <a:srgbClr val="000000"/>
                </a:solidFill>
              </a:rPr>
              <a:t>2. For a given change in momentum, a large time</a:t>
            </a:r>
          </a:p>
          <a:p>
            <a:pPr marL="342900" indent="-342900" algn="l">
              <a:spcBef>
                <a:spcPct val="20000"/>
              </a:spcBef>
            </a:pPr>
            <a:r>
              <a:rPr lang="en-US" dirty="0">
                <a:solidFill>
                  <a:srgbClr val="000000"/>
                </a:solidFill>
              </a:rPr>
              <a:t>	</a:t>
            </a:r>
            <a:r>
              <a:rPr lang="en-US" dirty="0" smtClean="0">
                <a:solidFill>
                  <a:srgbClr val="000000"/>
                </a:solidFill>
              </a:rPr>
              <a:t>interval means a smaller net force; a tiny time </a:t>
            </a:r>
          </a:p>
          <a:p>
            <a:pPr marL="342900" indent="-342900" algn="l">
              <a:spcBef>
                <a:spcPct val="20000"/>
              </a:spcBef>
            </a:pPr>
            <a:r>
              <a:rPr lang="en-US" dirty="0">
                <a:solidFill>
                  <a:srgbClr val="000000"/>
                </a:solidFill>
              </a:rPr>
              <a:t>	</a:t>
            </a:r>
            <a:r>
              <a:rPr lang="en-US" dirty="0" smtClean="0">
                <a:solidFill>
                  <a:srgbClr val="000000"/>
                </a:solidFill>
              </a:rPr>
              <a:t>interval means a larger net force.</a:t>
            </a:r>
          </a:p>
        </p:txBody>
      </p:sp>
      <p:sp>
        <p:nvSpPr>
          <p:cNvPr id="7" name="Rectangle 6"/>
          <p:cNvSpPr>
            <a:spLocks noChangeArrowheads="1"/>
          </p:cNvSpPr>
          <p:nvPr/>
        </p:nvSpPr>
        <p:spPr bwMode="auto">
          <a:xfrm>
            <a:off x="682731" y="213088"/>
            <a:ext cx="7803675" cy="1040285"/>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C00000"/>
                </a:solidFill>
              </a:rPr>
              <a:t>FINAL THOUGHTS: </a:t>
            </a:r>
            <a:r>
              <a:rPr lang="en-US" b="1" u="sng" dirty="0" smtClean="0">
                <a:solidFill>
                  <a:srgbClr val="C00000"/>
                </a:solidFill>
              </a:rPr>
              <a:t>The Impulse-Momentum </a:t>
            </a:r>
          </a:p>
          <a:p>
            <a:pPr marL="342900" indent="-342900">
              <a:spcBef>
                <a:spcPct val="20000"/>
              </a:spcBef>
            </a:pPr>
            <a:r>
              <a:rPr lang="en-US" b="1" dirty="0">
                <a:solidFill>
                  <a:srgbClr val="C00000"/>
                </a:solidFill>
              </a:rPr>
              <a:t>	</a:t>
            </a:r>
            <a:r>
              <a:rPr lang="en-US" b="1" dirty="0" smtClean="0">
                <a:solidFill>
                  <a:srgbClr val="C00000"/>
                </a:solidFill>
              </a:rPr>
              <a:t>				</a:t>
            </a:r>
            <a:r>
              <a:rPr lang="en-US" b="1" u="sng" dirty="0" smtClean="0">
                <a:solidFill>
                  <a:srgbClr val="C00000"/>
                </a:solidFill>
              </a:rPr>
              <a:t>Theorem</a:t>
            </a:r>
          </a:p>
        </p:txBody>
      </p:sp>
      <p:sp>
        <p:nvSpPr>
          <p:cNvPr id="8" name="Rectangle 129"/>
          <p:cNvSpPr>
            <a:spLocks noChangeArrowheads="1"/>
          </p:cNvSpPr>
          <p:nvPr/>
        </p:nvSpPr>
        <p:spPr bwMode="auto">
          <a:xfrm>
            <a:off x="6107732" y="3034134"/>
            <a:ext cx="2378075" cy="59372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1" name="Rectangle 126"/>
          <p:cNvSpPr>
            <a:spLocks noChangeArrowheads="1"/>
          </p:cNvSpPr>
          <p:nvPr/>
        </p:nvSpPr>
        <p:spPr bwMode="auto">
          <a:xfrm>
            <a:off x="6172819" y="3083346"/>
            <a:ext cx="2327275" cy="519113"/>
          </a:xfrm>
          <a:prstGeom prst="rect">
            <a:avLst/>
          </a:prstGeom>
          <a:noFill/>
          <a:ln w="9525" algn="ctr">
            <a:noFill/>
            <a:miter lim="800000"/>
            <a:headEnd/>
            <a:tailEnd/>
          </a:ln>
        </p:spPr>
        <p:txBody>
          <a:bodyPr wrap="none" anchor="ctr">
            <a:spAutoFit/>
          </a:bodyPr>
          <a:lstStyle/>
          <a:p>
            <a:pPr algn="l"/>
            <a:r>
              <a:rPr lang="en-US" b="1" dirty="0">
                <a:solidFill>
                  <a:srgbClr val="000000"/>
                </a:solidFill>
              </a:rPr>
              <a:t>F </a:t>
            </a:r>
            <a:r>
              <a:rPr lang="en-US" dirty="0">
                <a:solidFill>
                  <a:srgbClr val="000000"/>
                </a:solidFill>
                <a:latin typeface="Symbol" pitchFamily="18" charset="2"/>
              </a:rPr>
              <a:t>D</a:t>
            </a:r>
            <a:r>
              <a:rPr lang="en-US" dirty="0">
                <a:solidFill>
                  <a:srgbClr val="000000"/>
                </a:solidFill>
              </a:rPr>
              <a:t>t  =  m </a:t>
            </a:r>
            <a:r>
              <a:rPr lang="en-US" dirty="0" err="1">
                <a:solidFill>
                  <a:srgbClr val="000000"/>
                </a:solidFill>
                <a:latin typeface="Symbol" pitchFamily="18" charset="2"/>
              </a:rPr>
              <a:t>D</a:t>
            </a:r>
            <a:r>
              <a:rPr lang="en-US" b="1" dirty="0" err="1">
                <a:solidFill>
                  <a:srgbClr val="000000"/>
                </a:solidFill>
              </a:rPr>
              <a:t>v</a:t>
            </a:r>
            <a:r>
              <a:rPr lang="en-US" dirty="0">
                <a:solidFill>
                  <a:srgbClr val="000000"/>
                </a:solidFill>
              </a:rPr>
              <a:t> </a:t>
            </a:r>
          </a:p>
        </p:txBody>
      </p:sp>
    </p:spTree>
    <p:extLst>
      <p:ext uri="{BB962C8B-B14F-4D97-AF65-F5344CB8AC3E}">
        <p14:creationId xmlns:p14="http://schemas.microsoft.com/office/powerpoint/2010/main" val="916792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85428" y="1378643"/>
            <a:ext cx="5684569" cy="5176802"/>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When doing calculations involving </a:t>
            </a:r>
          </a:p>
          <a:p>
            <a:pPr marL="342900" indent="-342900" algn="l">
              <a:spcBef>
                <a:spcPct val="20000"/>
              </a:spcBef>
            </a:pPr>
            <a:r>
              <a:rPr lang="en-US" dirty="0" smtClean="0">
                <a:solidFill>
                  <a:srgbClr val="000000"/>
                </a:solidFill>
              </a:rPr>
              <a:t>momentum, it is very important </a:t>
            </a:r>
          </a:p>
          <a:p>
            <a:pPr marL="342900" indent="-342900" algn="l">
              <a:spcBef>
                <a:spcPct val="20000"/>
              </a:spcBef>
            </a:pPr>
            <a:r>
              <a:rPr lang="en-US" dirty="0" smtClean="0">
                <a:solidFill>
                  <a:srgbClr val="000000"/>
                </a:solidFill>
              </a:rPr>
              <a:t>to keep in mind that both velocity </a:t>
            </a:r>
          </a:p>
          <a:p>
            <a:pPr marL="342900" indent="-342900" algn="l">
              <a:spcBef>
                <a:spcPct val="20000"/>
              </a:spcBef>
            </a:pPr>
            <a:r>
              <a:rPr lang="en-US" dirty="0" smtClean="0">
                <a:solidFill>
                  <a:srgbClr val="000000"/>
                </a:solidFill>
              </a:rPr>
              <a:t>and momentum are vectors. </a:t>
            </a:r>
          </a:p>
          <a:p>
            <a:pPr marL="342900" indent="-342900" algn="l">
              <a:spcBef>
                <a:spcPct val="20000"/>
              </a:spcBef>
            </a:pPr>
            <a:r>
              <a:rPr lang="en-US" dirty="0" smtClean="0">
                <a:solidFill>
                  <a:srgbClr val="000000"/>
                </a:solidFill>
              </a:rPr>
              <a:t>The choice of which direction </a:t>
            </a:r>
          </a:p>
          <a:p>
            <a:pPr marL="342900" indent="-342900" algn="l">
              <a:spcBef>
                <a:spcPct val="20000"/>
              </a:spcBef>
            </a:pPr>
            <a:r>
              <a:rPr lang="en-US" dirty="0" smtClean="0">
                <a:solidFill>
                  <a:srgbClr val="000000"/>
                </a:solidFill>
              </a:rPr>
              <a:t>is (+) is arbitrary, but realize </a:t>
            </a:r>
          </a:p>
          <a:p>
            <a:pPr marL="342900" indent="-342900" algn="l">
              <a:spcBef>
                <a:spcPct val="20000"/>
              </a:spcBef>
            </a:pPr>
            <a:r>
              <a:rPr lang="en-US" dirty="0" smtClean="0">
                <a:solidFill>
                  <a:srgbClr val="000000"/>
                </a:solidFill>
              </a:rPr>
              <a:t>that your choice of which </a:t>
            </a:r>
          </a:p>
          <a:p>
            <a:pPr marL="342900" indent="-342900" algn="l">
              <a:spcBef>
                <a:spcPct val="20000"/>
              </a:spcBef>
            </a:pPr>
            <a:r>
              <a:rPr lang="en-US" dirty="0" smtClean="0">
                <a:solidFill>
                  <a:srgbClr val="000000"/>
                </a:solidFill>
              </a:rPr>
              <a:t>direction is (+) and which is (–) </a:t>
            </a:r>
          </a:p>
          <a:p>
            <a:pPr marL="342900" indent="-342900" algn="l">
              <a:spcBef>
                <a:spcPct val="20000"/>
              </a:spcBef>
            </a:pPr>
            <a:r>
              <a:rPr lang="en-US" dirty="0" smtClean="0">
                <a:solidFill>
                  <a:srgbClr val="000000"/>
                </a:solidFill>
              </a:rPr>
              <a:t>applies to BOTH velocity AND</a:t>
            </a:r>
          </a:p>
          <a:p>
            <a:pPr marL="342900" indent="-342900" algn="l">
              <a:spcBef>
                <a:spcPct val="20000"/>
              </a:spcBef>
            </a:pPr>
            <a:r>
              <a:rPr lang="en-US" dirty="0" smtClean="0">
                <a:solidFill>
                  <a:srgbClr val="000000"/>
                </a:solidFill>
              </a:rPr>
              <a:t>momentum for that problem. </a:t>
            </a:r>
          </a:p>
        </p:txBody>
      </p:sp>
      <p:sp>
        <p:nvSpPr>
          <p:cNvPr id="7" name="Rectangle 6"/>
          <p:cNvSpPr>
            <a:spLocks noChangeArrowheads="1"/>
          </p:cNvSpPr>
          <p:nvPr/>
        </p:nvSpPr>
        <p:spPr bwMode="auto">
          <a:xfrm>
            <a:off x="126514" y="213088"/>
            <a:ext cx="8980280" cy="1040285"/>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0070C0"/>
                </a:solidFill>
              </a:rPr>
              <a:t>MORE FINAL </a:t>
            </a:r>
            <a:r>
              <a:rPr lang="en-US" b="1" dirty="0" smtClean="0">
                <a:solidFill>
                  <a:srgbClr val="0070C0"/>
                </a:solidFill>
              </a:rPr>
              <a:t>THOUGHTS: </a:t>
            </a:r>
            <a:r>
              <a:rPr lang="en-US" b="1" u="sng" dirty="0" smtClean="0">
                <a:solidFill>
                  <a:srgbClr val="0070C0"/>
                </a:solidFill>
              </a:rPr>
              <a:t>The Impulse-Momentum</a:t>
            </a:r>
            <a:r>
              <a:rPr lang="en-US" b="1" dirty="0" smtClean="0">
                <a:solidFill>
                  <a:srgbClr val="0070C0"/>
                </a:solidFill>
              </a:rPr>
              <a:t> </a:t>
            </a:r>
          </a:p>
          <a:p>
            <a:pPr marL="342900" indent="-342900">
              <a:spcBef>
                <a:spcPct val="20000"/>
              </a:spcBef>
            </a:pPr>
            <a:r>
              <a:rPr lang="en-US" b="1" dirty="0">
                <a:solidFill>
                  <a:srgbClr val="0070C0"/>
                </a:solidFill>
              </a:rPr>
              <a:t>	</a:t>
            </a:r>
            <a:r>
              <a:rPr lang="en-US" b="1" dirty="0" smtClean="0">
                <a:solidFill>
                  <a:srgbClr val="0070C0"/>
                </a:solidFill>
              </a:rPr>
              <a:t>				</a:t>
            </a:r>
            <a:r>
              <a:rPr lang="en-US" b="1" u="sng" dirty="0" smtClean="0">
                <a:solidFill>
                  <a:srgbClr val="0070C0"/>
                </a:solidFill>
              </a:rPr>
              <a:t>Theorem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660" y="1835843"/>
            <a:ext cx="2923354" cy="365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219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2420938" y="213877"/>
            <a:ext cx="4614862" cy="519112"/>
          </a:xfrm>
          <a:prstGeom prst="rect">
            <a:avLst/>
          </a:prstGeom>
          <a:noFill/>
          <a:ln w="9525" algn="ctr">
            <a:noFill/>
            <a:miter lim="800000"/>
            <a:headEnd/>
            <a:tailEnd/>
          </a:ln>
        </p:spPr>
        <p:txBody>
          <a:bodyPr wrap="none" anchor="ctr">
            <a:spAutoFit/>
          </a:bodyPr>
          <a:lstStyle/>
          <a:p>
            <a:pPr algn="l"/>
            <a:r>
              <a:rPr lang="en-US" b="1" dirty="0">
                <a:solidFill>
                  <a:srgbClr val="FF0000"/>
                </a:solidFill>
              </a:rPr>
              <a:t>Three Types of Collisions </a:t>
            </a:r>
          </a:p>
        </p:txBody>
      </p:sp>
      <p:sp>
        <p:nvSpPr>
          <p:cNvPr id="4101" name="Rectangle 7"/>
          <p:cNvSpPr>
            <a:spLocks noChangeArrowheads="1"/>
          </p:cNvSpPr>
          <p:nvPr/>
        </p:nvSpPr>
        <p:spPr bwMode="auto">
          <a:xfrm>
            <a:off x="403225" y="855197"/>
            <a:ext cx="1802096" cy="523220"/>
          </a:xfrm>
          <a:prstGeom prst="rect">
            <a:avLst/>
          </a:prstGeom>
          <a:noFill/>
          <a:ln w="9525" algn="ctr">
            <a:noFill/>
            <a:miter lim="800000"/>
            <a:headEnd/>
            <a:tailEnd/>
          </a:ln>
        </p:spPr>
        <p:txBody>
          <a:bodyPr wrap="none" anchor="ctr">
            <a:spAutoFit/>
          </a:bodyPr>
          <a:lstStyle/>
          <a:p>
            <a:pPr algn="l"/>
            <a:r>
              <a:rPr lang="en-US" dirty="0">
                <a:solidFill>
                  <a:srgbClr val="FF0000"/>
                </a:solidFill>
              </a:rPr>
              <a:t>1. </a:t>
            </a:r>
            <a:r>
              <a:rPr lang="en-US" u="sng" dirty="0" smtClean="0">
                <a:solidFill>
                  <a:srgbClr val="FF0000"/>
                </a:solidFill>
              </a:rPr>
              <a:t>elastic</a:t>
            </a:r>
            <a:r>
              <a:rPr lang="en-US" dirty="0">
                <a:solidFill>
                  <a:srgbClr val="FF0000"/>
                </a:solidFill>
              </a:rPr>
              <a:t>: </a:t>
            </a:r>
          </a:p>
        </p:txBody>
      </p:sp>
      <p:sp>
        <p:nvSpPr>
          <p:cNvPr id="4102" name="Rectangle 8"/>
          <p:cNvSpPr>
            <a:spLocks noChangeArrowheads="1"/>
          </p:cNvSpPr>
          <p:nvPr/>
        </p:nvSpPr>
        <p:spPr bwMode="auto">
          <a:xfrm>
            <a:off x="1144588" y="1543050"/>
            <a:ext cx="5710237" cy="519113"/>
          </a:xfrm>
          <a:prstGeom prst="rect">
            <a:avLst/>
          </a:prstGeom>
          <a:noFill/>
          <a:ln w="9525" algn="ctr">
            <a:noFill/>
            <a:miter lim="800000"/>
            <a:headEnd/>
            <a:tailEnd/>
          </a:ln>
        </p:spPr>
        <p:txBody>
          <a:bodyPr wrap="none" anchor="ctr">
            <a:spAutoFit/>
          </a:bodyPr>
          <a:lstStyle/>
          <a:p>
            <a:pPr algn="l"/>
            <a:r>
              <a:rPr lang="en-US">
                <a:solidFill>
                  <a:srgbClr val="FF0000"/>
                </a:solidFill>
              </a:rPr>
              <a:t>-- mechanical energy is conserved </a:t>
            </a:r>
          </a:p>
        </p:txBody>
      </p:sp>
      <p:sp>
        <p:nvSpPr>
          <p:cNvPr id="370697" name="Rectangle 9"/>
          <p:cNvSpPr>
            <a:spLocks noChangeArrowheads="1"/>
          </p:cNvSpPr>
          <p:nvPr/>
        </p:nvSpPr>
        <p:spPr bwMode="auto">
          <a:xfrm>
            <a:off x="1154113" y="2628900"/>
            <a:ext cx="4500562" cy="519113"/>
          </a:xfrm>
          <a:prstGeom prst="rect">
            <a:avLst/>
          </a:prstGeom>
          <a:noFill/>
          <a:ln w="9525" algn="ctr">
            <a:noFill/>
            <a:miter lim="800000"/>
            <a:headEnd/>
            <a:tailEnd/>
          </a:ln>
        </p:spPr>
        <p:txBody>
          <a:bodyPr wrap="none" anchor="ctr">
            <a:spAutoFit/>
          </a:bodyPr>
          <a:lstStyle/>
          <a:p>
            <a:pPr algn="l"/>
            <a:r>
              <a:rPr lang="en-US">
                <a:solidFill>
                  <a:srgbClr val="FF0000"/>
                </a:solidFill>
              </a:rPr>
              <a:t>-- momentum is conserved </a:t>
            </a:r>
          </a:p>
        </p:txBody>
      </p:sp>
      <p:sp>
        <p:nvSpPr>
          <p:cNvPr id="370698" name="Rectangle 10"/>
          <p:cNvSpPr>
            <a:spLocks noChangeArrowheads="1"/>
          </p:cNvSpPr>
          <p:nvPr/>
        </p:nvSpPr>
        <p:spPr bwMode="auto">
          <a:xfrm>
            <a:off x="1143000" y="3713163"/>
            <a:ext cx="5075238" cy="519112"/>
          </a:xfrm>
          <a:prstGeom prst="rect">
            <a:avLst/>
          </a:prstGeom>
          <a:noFill/>
          <a:ln w="9525" algn="ctr">
            <a:noFill/>
            <a:miter lim="800000"/>
            <a:headEnd/>
            <a:tailEnd/>
          </a:ln>
        </p:spPr>
        <p:txBody>
          <a:bodyPr wrap="none" anchor="ctr">
            <a:spAutoFit/>
          </a:bodyPr>
          <a:lstStyle/>
          <a:p>
            <a:pPr algn="l"/>
            <a:r>
              <a:rPr lang="en-US">
                <a:solidFill>
                  <a:srgbClr val="FF0000"/>
                </a:solidFill>
              </a:rPr>
              <a:t>-- best approximate examples: </a:t>
            </a:r>
          </a:p>
        </p:txBody>
      </p:sp>
      <p:sp>
        <p:nvSpPr>
          <p:cNvPr id="370699" name="Rectangle 11"/>
          <p:cNvSpPr>
            <a:spLocks noChangeArrowheads="1"/>
          </p:cNvSpPr>
          <p:nvPr/>
        </p:nvSpPr>
        <p:spPr bwMode="auto">
          <a:xfrm>
            <a:off x="1584492" y="4333875"/>
            <a:ext cx="3465512" cy="522288"/>
          </a:xfrm>
          <a:prstGeom prst="rect">
            <a:avLst/>
          </a:prstGeom>
          <a:noFill/>
          <a:ln w="9525" algn="ctr">
            <a:noFill/>
            <a:miter lim="800000"/>
            <a:headEnd/>
            <a:tailEnd/>
          </a:ln>
        </p:spPr>
        <p:txBody>
          <a:bodyPr wrap="none" anchor="ctr">
            <a:spAutoFit/>
          </a:bodyPr>
          <a:lstStyle/>
          <a:p>
            <a:pPr algn="l"/>
            <a:r>
              <a:rPr lang="en-US">
                <a:solidFill>
                  <a:srgbClr val="000000"/>
                </a:solidFill>
              </a:rPr>
              <a:t>billiards; a super ball</a:t>
            </a:r>
          </a:p>
        </p:txBody>
      </p:sp>
      <p:sp>
        <p:nvSpPr>
          <p:cNvPr id="4106" name="Rectangle 13"/>
          <p:cNvSpPr>
            <a:spLocks noChangeArrowheads="1"/>
          </p:cNvSpPr>
          <p:nvPr/>
        </p:nvSpPr>
        <p:spPr bwMode="auto">
          <a:xfrm>
            <a:off x="0" y="2971800"/>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4107" name="Rectangle 15"/>
          <p:cNvSpPr>
            <a:spLocks noChangeArrowheads="1"/>
          </p:cNvSpPr>
          <p:nvPr/>
        </p:nvSpPr>
        <p:spPr bwMode="auto">
          <a:xfrm>
            <a:off x="0" y="2952750"/>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370706" name="Rectangle 18"/>
          <p:cNvSpPr>
            <a:spLocks noChangeArrowheads="1"/>
          </p:cNvSpPr>
          <p:nvPr/>
        </p:nvSpPr>
        <p:spPr bwMode="auto">
          <a:xfrm>
            <a:off x="2061835" y="855663"/>
            <a:ext cx="5114925" cy="519112"/>
          </a:xfrm>
          <a:prstGeom prst="rect">
            <a:avLst/>
          </a:prstGeom>
          <a:noFill/>
          <a:ln w="9525" algn="ctr">
            <a:noFill/>
            <a:miter lim="800000"/>
            <a:headEnd/>
            <a:tailEnd/>
          </a:ln>
        </p:spPr>
        <p:txBody>
          <a:bodyPr wrap="none" anchor="ctr">
            <a:spAutoFit/>
          </a:bodyPr>
          <a:lstStyle/>
          <a:p>
            <a:pPr algn="l"/>
            <a:r>
              <a:rPr lang="en-US" dirty="0">
                <a:solidFill>
                  <a:srgbClr val="000000"/>
                </a:solidFill>
              </a:rPr>
              <a:t>objects bounce; no energy lost </a:t>
            </a:r>
          </a:p>
        </p:txBody>
      </p:sp>
      <p:sp>
        <p:nvSpPr>
          <p:cNvPr id="15" name="Rectangle 11"/>
          <p:cNvSpPr>
            <a:spLocks noChangeArrowheads="1"/>
          </p:cNvSpPr>
          <p:nvPr/>
        </p:nvSpPr>
        <p:spPr bwMode="auto">
          <a:xfrm>
            <a:off x="1614488" y="5495925"/>
            <a:ext cx="4383087" cy="954088"/>
          </a:xfrm>
          <a:prstGeom prst="rect">
            <a:avLst/>
          </a:prstGeom>
          <a:noFill/>
          <a:ln w="9525" algn="ctr">
            <a:noFill/>
            <a:miter lim="800000"/>
            <a:headEnd/>
            <a:tailEnd/>
          </a:ln>
        </p:spPr>
        <p:txBody>
          <a:bodyPr wrap="none" anchor="ctr">
            <a:spAutoFit/>
          </a:bodyPr>
          <a:lstStyle/>
          <a:p>
            <a:pPr algn="l"/>
            <a:r>
              <a:rPr lang="en-US">
                <a:solidFill>
                  <a:srgbClr val="000000"/>
                </a:solidFill>
              </a:rPr>
              <a:t>gas particles at high temp.</a:t>
            </a:r>
          </a:p>
          <a:p>
            <a:pPr algn="l"/>
            <a:r>
              <a:rPr lang="en-US">
                <a:solidFill>
                  <a:srgbClr val="000000"/>
                </a:solidFill>
              </a:rPr>
              <a:t>and low pressure </a:t>
            </a:r>
          </a:p>
        </p:txBody>
      </p:sp>
      <p:sp>
        <p:nvSpPr>
          <p:cNvPr id="16" name="Rectangle 10"/>
          <p:cNvSpPr>
            <a:spLocks noChangeArrowheads="1"/>
          </p:cNvSpPr>
          <p:nvPr/>
        </p:nvSpPr>
        <p:spPr bwMode="auto">
          <a:xfrm>
            <a:off x="1143000" y="4922838"/>
            <a:ext cx="5343525" cy="522287"/>
          </a:xfrm>
          <a:prstGeom prst="rect">
            <a:avLst/>
          </a:prstGeom>
          <a:noFill/>
          <a:ln w="9525" algn="ctr">
            <a:noFill/>
            <a:miter lim="800000"/>
            <a:headEnd/>
            <a:tailEnd/>
          </a:ln>
        </p:spPr>
        <p:txBody>
          <a:bodyPr wrap="none" anchor="ctr">
            <a:spAutoFit/>
          </a:bodyPr>
          <a:lstStyle/>
          <a:p>
            <a:pPr algn="l"/>
            <a:r>
              <a:rPr lang="en-US">
                <a:solidFill>
                  <a:srgbClr val="FF0000"/>
                </a:solidFill>
              </a:rPr>
              <a:t>-- best nearly-perfect example: </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5038" y="1522413"/>
            <a:ext cx="1714500" cy="2562225"/>
          </a:xfrm>
          <a:prstGeom prst="rect">
            <a:avLst/>
          </a:prstGeom>
          <a:noFill/>
          <a:ln w="9525" algn="ctr">
            <a:noFill/>
            <a:miter lim="800000"/>
            <a:headEnd/>
            <a:tailEnd/>
          </a:ln>
        </p:spPr>
      </p:pic>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388" y="4240213"/>
            <a:ext cx="1698625" cy="2444750"/>
          </a:xfrm>
          <a:prstGeom prst="rect">
            <a:avLst/>
          </a:prstGeom>
          <a:noFill/>
          <a:ln w="9525" algn="ctr">
            <a:noFill/>
            <a:miter lim="800000"/>
            <a:headEnd/>
            <a:tailEnd/>
          </a:ln>
        </p:spPr>
      </p:pic>
      <p:sp>
        <p:nvSpPr>
          <p:cNvPr id="19" name="Rectangle 18"/>
          <p:cNvSpPr>
            <a:spLocks noChangeArrowheads="1"/>
          </p:cNvSpPr>
          <p:nvPr/>
        </p:nvSpPr>
        <p:spPr bwMode="auto">
          <a:xfrm>
            <a:off x="2144060" y="2079734"/>
            <a:ext cx="2414444"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ME</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ME</a:t>
            </a:r>
            <a:r>
              <a:rPr lang="en-US" baseline="-25000" dirty="0" err="1" smtClean="0">
                <a:solidFill>
                  <a:srgbClr val="000000"/>
                </a:solidFill>
              </a:rPr>
              <a:t>i</a:t>
            </a:r>
            <a:endParaRPr lang="en-US" baseline="-25000" dirty="0">
              <a:solidFill>
                <a:srgbClr val="000000"/>
              </a:solidFill>
            </a:endParaRPr>
          </a:p>
        </p:txBody>
      </p:sp>
      <p:sp>
        <p:nvSpPr>
          <p:cNvPr id="20" name="Rectangle 19"/>
          <p:cNvSpPr>
            <a:spLocks noChangeArrowheads="1"/>
          </p:cNvSpPr>
          <p:nvPr/>
        </p:nvSpPr>
        <p:spPr bwMode="auto">
          <a:xfrm>
            <a:off x="2417020" y="3154417"/>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Tree>
    <p:extLst>
      <p:ext uri="{BB962C8B-B14F-4D97-AF65-F5344CB8AC3E}">
        <p14:creationId xmlns:p14="http://schemas.microsoft.com/office/powerpoint/2010/main" val="554179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0706"/>
                                        </p:tgtEl>
                                        <p:attrNameLst>
                                          <p:attrName>style.visibility</p:attrName>
                                        </p:attrNameLst>
                                      </p:cBhvr>
                                      <p:to>
                                        <p:strVal val="visible"/>
                                      </p:to>
                                    </p:set>
                                    <p:animEffect transition="in" filter="wipe(down)">
                                      <p:cBhvr>
                                        <p:cTn id="7" dur="580">
                                          <p:stCondLst>
                                            <p:cond delay="0"/>
                                          </p:stCondLst>
                                        </p:cTn>
                                        <p:tgtEl>
                                          <p:spTgt spid="370706"/>
                                        </p:tgtEl>
                                      </p:cBhvr>
                                    </p:animEffect>
                                    <p:anim calcmode="lin" valueType="num">
                                      <p:cBhvr>
                                        <p:cTn id="8" dur="1822" tmFilter="0,0; 0.14,0.36; 0.43,0.73; 0.71,0.91; 1.0,1.0">
                                          <p:stCondLst>
                                            <p:cond delay="0"/>
                                          </p:stCondLst>
                                        </p:cTn>
                                        <p:tgtEl>
                                          <p:spTgt spid="3707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07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07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07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0706"/>
                                        </p:tgtEl>
                                        <p:attrNameLst>
                                          <p:attrName>ppt_y</p:attrName>
                                        </p:attrNameLst>
                                      </p:cBhvr>
                                      <p:tavLst>
                                        <p:tav tm="0" fmla="#ppt_y-sin(pi*$)/81">
                                          <p:val>
                                            <p:fltVal val="0"/>
                                          </p:val>
                                        </p:tav>
                                        <p:tav tm="100000">
                                          <p:val>
                                            <p:fltVal val="1"/>
                                          </p:val>
                                        </p:tav>
                                      </p:tavLst>
                                    </p:anim>
                                    <p:animScale>
                                      <p:cBhvr>
                                        <p:cTn id="13" dur="26">
                                          <p:stCondLst>
                                            <p:cond delay="650"/>
                                          </p:stCondLst>
                                        </p:cTn>
                                        <p:tgtEl>
                                          <p:spTgt spid="370706"/>
                                        </p:tgtEl>
                                      </p:cBhvr>
                                      <p:to x="100000" y="60000"/>
                                    </p:animScale>
                                    <p:animScale>
                                      <p:cBhvr>
                                        <p:cTn id="14" dur="166" decel="50000">
                                          <p:stCondLst>
                                            <p:cond delay="676"/>
                                          </p:stCondLst>
                                        </p:cTn>
                                        <p:tgtEl>
                                          <p:spTgt spid="370706"/>
                                        </p:tgtEl>
                                      </p:cBhvr>
                                      <p:to x="100000" y="100000"/>
                                    </p:animScale>
                                    <p:animScale>
                                      <p:cBhvr>
                                        <p:cTn id="15" dur="26">
                                          <p:stCondLst>
                                            <p:cond delay="1312"/>
                                          </p:stCondLst>
                                        </p:cTn>
                                        <p:tgtEl>
                                          <p:spTgt spid="370706"/>
                                        </p:tgtEl>
                                      </p:cBhvr>
                                      <p:to x="100000" y="80000"/>
                                    </p:animScale>
                                    <p:animScale>
                                      <p:cBhvr>
                                        <p:cTn id="16" dur="166" decel="50000">
                                          <p:stCondLst>
                                            <p:cond delay="1338"/>
                                          </p:stCondLst>
                                        </p:cTn>
                                        <p:tgtEl>
                                          <p:spTgt spid="370706"/>
                                        </p:tgtEl>
                                      </p:cBhvr>
                                      <p:to x="100000" y="100000"/>
                                    </p:animScale>
                                    <p:animScale>
                                      <p:cBhvr>
                                        <p:cTn id="17" dur="26">
                                          <p:stCondLst>
                                            <p:cond delay="1642"/>
                                          </p:stCondLst>
                                        </p:cTn>
                                        <p:tgtEl>
                                          <p:spTgt spid="370706"/>
                                        </p:tgtEl>
                                      </p:cBhvr>
                                      <p:to x="100000" y="90000"/>
                                    </p:animScale>
                                    <p:animScale>
                                      <p:cBhvr>
                                        <p:cTn id="18" dur="166" decel="50000">
                                          <p:stCondLst>
                                            <p:cond delay="1668"/>
                                          </p:stCondLst>
                                        </p:cTn>
                                        <p:tgtEl>
                                          <p:spTgt spid="370706"/>
                                        </p:tgtEl>
                                      </p:cBhvr>
                                      <p:to x="100000" y="100000"/>
                                    </p:animScale>
                                    <p:animScale>
                                      <p:cBhvr>
                                        <p:cTn id="19" dur="26">
                                          <p:stCondLst>
                                            <p:cond delay="1808"/>
                                          </p:stCondLst>
                                        </p:cTn>
                                        <p:tgtEl>
                                          <p:spTgt spid="370706"/>
                                        </p:tgtEl>
                                      </p:cBhvr>
                                      <p:to x="100000" y="95000"/>
                                    </p:animScale>
                                    <p:animScale>
                                      <p:cBhvr>
                                        <p:cTn id="20" dur="166" decel="50000">
                                          <p:stCondLst>
                                            <p:cond delay="1834"/>
                                          </p:stCondLst>
                                        </p:cTn>
                                        <p:tgtEl>
                                          <p:spTgt spid="37070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370697"/>
                                        </p:tgtEl>
                                        <p:attrNameLst>
                                          <p:attrName>style.visibility</p:attrName>
                                        </p:attrNameLst>
                                      </p:cBhvr>
                                      <p:to>
                                        <p:strVal val="visible"/>
                                      </p:to>
                                    </p:set>
                                    <p:anim by="(-#ppt_w*2)" calcmode="lin" valueType="num">
                                      <p:cBhvr rctx="PPT">
                                        <p:cTn id="43" dur="500" autoRev="1" fill="hold">
                                          <p:stCondLst>
                                            <p:cond delay="0"/>
                                          </p:stCondLst>
                                        </p:cTn>
                                        <p:tgtEl>
                                          <p:spTgt spid="370697"/>
                                        </p:tgtEl>
                                        <p:attrNameLst>
                                          <p:attrName>ppt_w</p:attrName>
                                        </p:attrNameLst>
                                      </p:cBhvr>
                                    </p:anim>
                                    <p:anim by="(#ppt_w*0.50)" calcmode="lin" valueType="num">
                                      <p:cBhvr>
                                        <p:cTn id="44" dur="500" decel="50000" autoRev="1" fill="hold">
                                          <p:stCondLst>
                                            <p:cond delay="0"/>
                                          </p:stCondLst>
                                        </p:cTn>
                                        <p:tgtEl>
                                          <p:spTgt spid="370697"/>
                                        </p:tgtEl>
                                        <p:attrNameLst>
                                          <p:attrName>ppt_x</p:attrName>
                                        </p:attrNameLst>
                                      </p:cBhvr>
                                    </p:anim>
                                    <p:anim from="(-#ppt_h/2)" to="(#ppt_y)" calcmode="lin" valueType="num">
                                      <p:cBhvr>
                                        <p:cTn id="45" dur="1000" fill="hold">
                                          <p:stCondLst>
                                            <p:cond delay="0"/>
                                          </p:stCondLst>
                                        </p:cTn>
                                        <p:tgtEl>
                                          <p:spTgt spid="370697"/>
                                        </p:tgtEl>
                                        <p:attrNameLst>
                                          <p:attrName>ppt_y</p:attrName>
                                        </p:attrNameLst>
                                      </p:cBhvr>
                                    </p:anim>
                                    <p:animRot by="21600000">
                                      <p:cBhvr>
                                        <p:cTn id="46" dur="1000" fill="hold">
                                          <p:stCondLst>
                                            <p:cond delay="0"/>
                                          </p:stCondLst>
                                        </p:cTn>
                                        <p:tgtEl>
                                          <p:spTgt spid="37069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80">
                                          <p:stCondLst>
                                            <p:cond delay="0"/>
                                          </p:stCondLst>
                                        </p:cTn>
                                        <p:tgtEl>
                                          <p:spTgt spid="20"/>
                                        </p:tgtEl>
                                      </p:cBhvr>
                                    </p:animEffect>
                                    <p:anim calcmode="lin" valueType="num">
                                      <p:cBhvr>
                                        <p:cTn id="5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7" dur="26">
                                          <p:stCondLst>
                                            <p:cond delay="650"/>
                                          </p:stCondLst>
                                        </p:cTn>
                                        <p:tgtEl>
                                          <p:spTgt spid="20"/>
                                        </p:tgtEl>
                                      </p:cBhvr>
                                      <p:to x="100000" y="60000"/>
                                    </p:animScale>
                                    <p:animScale>
                                      <p:cBhvr>
                                        <p:cTn id="58" dur="166" decel="50000">
                                          <p:stCondLst>
                                            <p:cond delay="676"/>
                                          </p:stCondLst>
                                        </p:cTn>
                                        <p:tgtEl>
                                          <p:spTgt spid="20"/>
                                        </p:tgtEl>
                                      </p:cBhvr>
                                      <p:to x="100000" y="100000"/>
                                    </p:animScale>
                                    <p:animScale>
                                      <p:cBhvr>
                                        <p:cTn id="59" dur="26">
                                          <p:stCondLst>
                                            <p:cond delay="1312"/>
                                          </p:stCondLst>
                                        </p:cTn>
                                        <p:tgtEl>
                                          <p:spTgt spid="20"/>
                                        </p:tgtEl>
                                      </p:cBhvr>
                                      <p:to x="100000" y="80000"/>
                                    </p:animScale>
                                    <p:animScale>
                                      <p:cBhvr>
                                        <p:cTn id="60" dur="166" decel="50000">
                                          <p:stCondLst>
                                            <p:cond delay="1338"/>
                                          </p:stCondLst>
                                        </p:cTn>
                                        <p:tgtEl>
                                          <p:spTgt spid="20"/>
                                        </p:tgtEl>
                                      </p:cBhvr>
                                      <p:to x="100000" y="100000"/>
                                    </p:animScale>
                                    <p:animScale>
                                      <p:cBhvr>
                                        <p:cTn id="61" dur="26">
                                          <p:stCondLst>
                                            <p:cond delay="1642"/>
                                          </p:stCondLst>
                                        </p:cTn>
                                        <p:tgtEl>
                                          <p:spTgt spid="20"/>
                                        </p:tgtEl>
                                      </p:cBhvr>
                                      <p:to x="100000" y="90000"/>
                                    </p:animScale>
                                    <p:animScale>
                                      <p:cBhvr>
                                        <p:cTn id="62" dur="166" decel="50000">
                                          <p:stCondLst>
                                            <p:cond delay="1668"/>
                                          </p:stCondLst>
                                        </p:cTn>
                                        <p:tgtEl>
                                          <p:spTgt spid="20"/>
                                        </p:tgtEl>
                                      </p:cBhvr>
                                      <p:to x="100000" y="100000"/>
                                    </p:animScale>
                                    <p:animScale>
                                      <p:cBhvr>
                                        <p:cTn id="63" dur="26">
                                          <p:stCondLst>
                                            <p:cond delay="1808"/>
                                          </p:stCondLst>
                                        </p:cTn>
                                        <p:tgtEl>
                                          <p:spTgt spid="20"/>
                                        </p:tgtEl>
                                      </p:cBhvr>
                                      <p:to x="100000" y="95000"/>
                                    </p:animScale>
                                    <p:animScale>
                                      <p:cBhvr>
                                        <p:cTn id="64" dur="166" decel="50000">
                                          <p:stCondLst>
                                            <p:cond delay="1834"/>
                                          </p:stCondLst>
                                        </p:cTn>
                                        <p:tgtEl>
                                          <p:spTgt spid="2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370698"/>
                                        </p:tgtEl>
                                        <p:attrNameLst>
                                          <p:attrName>style.visibility</p:attrName>
                                        </p:attrNameLst>
                                      </p:cBhvr>
                                      <p:to>
                                        <p:strVal val="visible"/>
                                      </p:to>
                                    </p:set>
                                    <p:anim by="(-#ppt_w*2)" calcmode="lin" valueType="num">
                                      <p:cBhvr rctx="PPT">
                                        <p:cTn id="69" dur="500" autoRev="1" fill="hold">
                                          <p:stCondLst>
                                            <p:cond delay="0"/>
                                          </p:stCondLst>
                                        </p:cTn>
                                        <p:tgtEl>
                                          <p:spTgt spid="370698"/>
                                        </p:tgtEl>
                                        <p:attrNameLst>
                                          <p:attrName>ppt_w</p:attrName>
                                        </p:attrNameLst>
                                      </p:cBhvr>
                                    </p:anim>
                                    <p:anim by="(#ppt_w*0.50)" calcmode="lin" valueType="num">
                                      <p:cBhvr>
                                        <p:cTn id="70" dur="500" decel="50000" autoRev="1" fill="hold">
                                          <p:stCondLst>
                                            <p:cond delay="0"/>
                                          </p:stCondLst>
                                        </p:cTn>
                                        <p:tgtEl>
                                          <p:spTgt spid="370698"/>
                                        </p:tgtEl>
                                        <p:attrNameLst>
                                          <p:attrName>ppt_x</p:attrName>
                                        </p:attrNameLst>
                                      </p:cBhvr>
                                    </p:anim>
                                    <p:anim from="(-#ppt_h/2)" to="(#ppt_y)" calcmode="lin" valueType="num">
                                      <p:cBhvr>
                                        <p:cTn id="71" dur="1000" fill="hold">
                                          <p:stCondLst>
                                            <p:cond delay="0"/>
                                          </p:stCondLst>
                                        </p:cTn>
                                        <p:tgtEl>
                                          <p:spTgt spid="370698"/>
                                        </p:tgtEl>
                                        <p:attrNameLst>
                                          <p:attrName>ppt_y</p:attrName>
                                        </p:attrNameLst>
                                      </p:cBhvr>
                                    </p:anim>
                                    <p:animRot by="21600000">
                                      <p:cBhvr>
                                        <p:cTn id="72" dur="1000" fill="hold">
                                          <p:stCondLst>
                                            <p:cond delay="0"/>
                                          </p:stCondLst>
                                        </p:cTn>
                                        <p:tgtEl>
                                          <p:spTgt spid="370698"/>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370699"/>
                                        </p:tgtEl>
                                        <p:attrNameLst>
                                          <p:attrName>style.visibility</p:attrName>
                                        </p:attrNameLst>
                                      </p:cBhvr>
                                      <p:to>
                                        <p:strVal val="visible"/>
                                      </p:to>
                                    </p:set>
                                    <p:anim calcmode="discrete" valueType="clr">
                                      <p:cBhvr override="childStyle">
                                        <p:cTn id="77" dur="80"/>
                                        <p:tgtEl>
                                          <p:spTgt spid="370699"/>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70699"/>
                                        </p:tgtEl>
                                        <p:attrNameLst>
                                          <p:attrName>fillcolor</p:attrName>
                                        </p:attrNameLst>
                                      </p:cBhvr>
                                      <p:tavLst>
                                        <p:tav tm="0">
                                          <p:val>
                                            <p:clrVal>
                                              <a:schemeClr val="accent2"/>
                                            </p:clrVal>
                                          </p:val>
                                        </p:tav>
                                        <p:tav tm="50000">
                                          <p:val>
                                            <p:clrVal>
                                              <a:schemeClr val="hlink"/>
                                            </p:clrVal>
                                          </p:val>
                                        </p:tav>
                                      </p:tavLst>
                                    </p:anim>
                                    <p:set>
                                      <p:cBhvr>
                                        <p:cTn id="79" dur="80"/>
                                        <p:tgtEl>
                                          <p:spTgt spid="370699"/>
                                        </p:tgtEl>
                                        <p:attrNameLst>
                                          <p:attrName>fill.type</p:attrName>
                                        </p:attrNameLst>
                                      </p:cBhvr>
                                      <p:to>
                                        <p:strVal val="solid"/>
                                      </p:to>
                                    </p:set>
                                  </p:childTnLst>
                                </p:cTn>
                              </p:par>
                            </p:childTnLst>
                          </p:cTn>
                        </p:par>
                        <p:par>
                          <p:cTn id="80" fill="hold">
                            <p:stCondLst>
                              <p:cond delay="840"/>
                            </p:stCondLst>
                            <p:childTnLst>
                              <p:par>
                                <p:cTn id="81" presetID="10"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0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56" presetClass="entr" presetSubtype="0" fill="hold" grpId="0" nodeType="clickEffect">
                                  <p:stCondLst>
                                    <p:cond delay="0"/>
                                  </p:stCondLst>
                                  <p:iterate type="lt">
                                    <p:tmPct val="10000"/>
                                  </p:iterate>
                                  <p:childTnLst>
                                    <p:set>
                                      <p:cBhvr>
                                        <p:cTn id="87" dur="1" fill="hold">
                                          <p:stCondLst>
                                            <p:cond delay="0"/>
                                          </p:stCondLst>
                                        </p:cTn>
                                        <p:tgtEl>
                                          <p:spTgt spid="16"/>
                                        </p:tgtEl>
                                        <p:attrNameLst>
                                          <p:attrName>style.visibility</p:attrName>
                                        </p:attrNameLst>
                                      </p:cBhvr>
                                      <p:to>
                                        <p:strVal val="visible"/>
                                      </p:to>
                                    </p:set>
                                    <p:anim by="(-#ppt_w*2)" calcmode="lin" valueType="num">
                                      <p:cBhvr rctx="PPT">
                                        <p:cTn id="88" dur="500" autoRev="1" fill="hold">
                                          <p:stCondLst>
                                            <p:cond delay="0"/>
                                          </p:stCondLst>
                                        </p:cTn>
                                        <p:tgtEl>
                                          <p:spTgt spid="16"/>
                                        </p:tgtEl>
                                        <p:attrNameLst>
                                          <p:attrName>ppt_w</p:attrName>
                                        </p:attrNameLst>
                                      </p:cBhvr>
                                    </p:anim>
                                    <p:anim by="(#ppt_w*0.50)" calcmode="lin" valueType="num">
                                      <p:cBhvr>
                                        <p:cTn id="89" dur="500" decel="50000" autoRev="1" fill="hold">
                                          <p:stCondLst>
                                            <p:cond delay="0"/>
                                          </p:stCondLst>
                                        </p:cTn>
                                        <p:tgtEl>
                                          <p:spTgt spid="16"/>
                                        </p:tgtEl>
                                        <p:attrNameLst>
                                          <p:attrName>ppt_x</p:attrName>
                                        </p:attrNameLst>
                                      </p:cBhvr>
                                    </p:anim>
                                    <p:anim from="(-#ppt_h/2)" to="(#ppt_y)" calcmode="lin" valueType="num">
                                      <p:cBhvr>
                                        <p:cTn id="90" dur="1000" fill="hold">
                                          <p:stCondLst>
                                            <p:cond delay="0"/>
                                          </p:stCondLst>
                                        </p:cTn>
                                        <p:tgtEl>
                                          <p:spTgt spid="16"/>
                                        </p:tgtEl>
                                        <p:attrNameLst>
                                          <p:attrName>ppt_y</p:attrName>
                                        </p:attrNameLst>
                                      </p:cBhvr>
                                    </p:anim>
                                    <p:animRot by="21600000">
                                      <p:cBhvr>
                                        <p:cTn id="91" dur="1000" fill="hold">
                                          <p:stCondLst>
                                            <p:cond delay="0"/>
                                          </p:stCondLst>
                                        </p:cTn>
                                        <p:tgtEl>
                                          <p:spTgt spid="16"/>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27" presetClass="entr" presetSubtype="0" fill="hold" grpId="0" nodeType="clickEffect">
                                  <p:stCondLst>
                                    <p:cond delay="0"/>
                                  </p:stCondLst>
                                  <p:iterate type="lt">
                                    <p:tmPct val="50000"/>
                                  </p:iterate>
                                  <p:childTnLst>
                                    <p:set>
                                      <p:cBhvr>
                                        <p:cTn id="95" dur="1" fill="hold">
                                          <p:stCondLst>
                                            <p:cond delay="0"/>
                                          </p:stCondLst>
                                        </p:cTn>
                                        <p:tgtEl>
                                          <p:spTgt spid="15"/>
                                        </p:tgtEl>
                                        <p:attrNameLst>
                                          <p:attrName>style.visibility</p:attrName>
                                        </p:attrNameLst>
                                      </p:cBhvr>
                                      <p:to>
                                        <p:strVal val="visible"/>
                                      </p:to>
                                    </p:set>
                                    <p:anim calcmode="discrete" valueType="clr">
                                      <p:cBhvr override="childStyle">
                                        <p:cTn id="9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15"/>
                                        </p:tgtEl>
                                        <p:attrNameLst>
                                          <p:attrName>fillcolor</p:attrName>
                                        </p:attrNameLst>
                                      </p:cBhvr>
                                      <p:tavLst>
                                        <p:tav tm="0">
                                          <p:val>
                                            <p:clrVal>
                                              <a:schemeClr val="accent2"/>
                                            </p:clrVal>
                                          </p:val>
                                        </p:tav>
                                        <p:tav tm="50000">
                                          <p:val>
                                            <p:clrVal>
                                              <a:schemeClr val="hlink"/>
                                            </p:clrVal>
                                          </p:val>
                                        </p:tav>
                                      </p:tavLst>
                                    </p:anim>
                                    <p:set>
                                      <p:cBhvr>
                                        <p:cTn id="98" dur="80"/>
                                        <p:tgtEl>
                                          <p:spTgt spid="15"/>
                                        </p:tgtEl>
                                        <p:attrNameLst>
                                          <p:attrName>fill.type</p:attrName>
                                        </p:attrNameLst>
                                      </p:cBhvr>
                                      <p:to>
                                        <p:strVal val="solid"/>
                                      </p:to>
                                    </p:set>
                                  </p:childTnLst>
                                </p:cTn>
                              </p:par>
                            </p:childTnLst>
                          </p:cTn>
                        </p:par>
                        <p:par>
                          <p:cTn id="99" fill="hold">
                            <p:stCondLst>
                              <p:cond delay="1520"/>
                            </p:stCondLst>
                            <p:childTnLst>
                              <p:par>
                                <p:cTn id="100" presetID="10" presetClass="entr" presetSubtype="0"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p:bldP spid="370698" grpId="0"/>
      <p:bldP spid="370699" grpId="0"/>
      <p:bldP spid="370706" grpId="0"/>
      <p:bldP spid="15" grpId="0"/>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54038" y="708025"/>
            <a:ext cx="3508375" cy="519113"/>
          </a:xfrm>
          <a:prstGeom prst="rect">
            <a:avLst/>
          </a:prstGeom>
          <a:noFill/>
          <a:ln w="9525" algn="ctr">
            <a:noFill/>
            <a:miter lim="800000"/>
            <a:headEnd/>
            <a:tailEnd/>
          </a:ln>
        </p:spPr>
        <p:txBody>
          <a:bodyPr wrap="none" anchor="ctr">
            <a:spAutoFit/>
          </a:bodyPr>
          <a:lstStyle/>
          <a:p>
            <a:pPr algn="l"/>
            <a:r>
              <a:rPr lang="en-US">
                <a:solidFill>
                  <a:srgbClr val="FF0000"/>
                </a:solidFill>
              </a:rPr>
              <a:t>2. </a:t>
            </a:r>
            <a:r>
              <a:rPr lang="en-US" u="sng">
                <a:solidFill>
                  <a:srgbClr val="FF0000"/>
                </a:solidFill>
              </a:rPr>
              <a:t>perfectly inelastic</a:t>
            </a:r>
            <a:r>
              <a:rPr lang="en-US">
                <a:solidFill>
                  <a:srgbClr val="FF0000"/>
                </a:solidFill>
              </a:rPr>
              <a:t>: </a:t>
            </a:r>
          </a:p>
        </p:txBody>
      </p:sp>
      <p:sp>
        <p:nvSpPr>
          <p:cNvPr id="371719" name="Rectangle 7"/>
          <p:cNvSpPr>
            <a:spLocks noChangeArrowheads="1"/>
          </p:cNvSpPr>
          <p:nvPr/>
        </p:nvSpPr>
        <p:spPr bwMode="auto">
          <a:xfrm>
            <a:off x="687388" y="1292225"/>
            <a:ext cx="7589837" cy="519113"/>
          </a:xfrm>
          <a:prstGeom prst="rect">
            <a:avLst/>
          </a:prstGeom>
          <a:noFill/>
          <a:ln w="9525" algn="ctr">
            <a:noFill/>
            <a:miter lim="800000"/>
            <a:headEnd/>
            <a:tailEnd/>
          </a:ln>
        </p:spPr>
        <p:txBody>
          <a:bodyPr wrap="none" anchor="ctr">
            <a:spAutoFit/>
          </a:bodyPr>
          <a:lstStyle/>
          <a:p>
            <a:pPr algn="l"/>
            <a:r>
              <a:rPr lang="en-US">
                <a:solidFill>
                  <a:srgbClr val="FF0000"/>
                </a:solidFill>
              </a:rPr>
              <a:t>-- some energy is “lost” as heat or deformation </a:t>
            </a:r>
          </a:p>
        </p:txBody>
      </p:sp>
      <p:sp>
        <p:nvSpPr>
          <p:cNvPr id="5125" name="Rectangle 8"/>
          <p:cNvSpPr>
            <a:spLocks noChangeArrowheads="1"/>
          </p:cNvSpPr>
          <p:nvPr/>
        </p:nvSpPr>
        <p:spPr bwMode="auto">
          <a:xfrm>
            <a:off x="1749425" y="63500"/>
            <a:ext cx="5802313" cy="519113"/>
          </a:xfrm>
          <a:prstGeom prst="rect">
            <a:avLst/>
          </a:prstGeom>
          <a:noFill/>
          <a:ln w="9525" algn="ctr">
            <a:noFill/>
            <a:miter lim="800000"/>
            <a:headEnd/>
            <a:tailEnd/>
          </a:ln>
        </p:spPr>
        <p:txBody>
          <a:bodyPr wrap="none" anchor="ctr">
            <a:spAutoFit/>
          </a:bodyPr>
          <a:lstStyle/>
          <a:p>
            <a:pPr algn="l"/>
            <a:r>
              <a:rPr lang="en-US" b="1">
                <a:solidFill>
                  <a:srgbClr val="FF0000"/>
                </a:solidFill>
              </a:rPr>
              <a:t>Three Types of Collisions (cont.) </a:t>
            </a:r>
          </a:p>
        </p:txBody>
      </p:sp>
      <p:sp>
        <p:nvSpPr>
          <p:cNvPr id="371721" name="Rectangle 9"/>
          <p:cNvSpPr>
            <a:spLocks noChangeArrowheads="1"/>
          </p:cNvSpPr>
          <p:nvPr/>
        </p:nvSpPr>
        <p:spPr bwMode="auto">
          <a:xfrm>
            <a:off x="3965575" y="701675"/>
            <a:ext cx="3627438" cy="519113"/>
          </a:xfrm>
          <a:prstGeom prst="rect">
            <a:avLst/>
          </a:prstGeom>
          <a:noFill/>
          <a:ln w="9525" algn="ctr">
            <a:noFill/>
            <a:miter lim="800000"/>
            <a:headEnd/>
            <a:tailEnd/>
          </a:ln>
        </p:spPr>
        <p:txBody>
          <a:bodyPr wrap="none" anchor="ctr">
            <a:spAutoFit/>
          </a:bodyPr>
          <a:lstStyle/>
          <a:p>
            <a:pPr algn="l"/>
            <a:r>
              <a:rPr lang="en-US">
                <a:solidFill>
                  <a:srgbClr val="000000"/>
                </a:solidFill>
              </a:rPr>
              <a:t>objects stick together </a:t>
            </a:r>
          </a:p>
        </p:txBody>
      </p:sp>
      <p:grpSp>
        <p:nvGrpSpPr>
          <p:cNvPr id="3" name="Group 2"/>
          <p:cNvGrpSpPr/>
          <p:nvPr/>
        </p:nvGrpSpPr>
        <p:grpSpPr>
          <a:xfrm>
            <a:off x="206377" y="1937571"/>
            <a:ext cx="8609023" cy="1952039"/>
            <a:chOff x="206377" y="2005811"/>
            <a:chExt cx="8609023" cy="1952039"/>
          </a:xfrm>
        </p:grpSpPr>
        <p:sp>
          <p:nvSpPr>
            <p:cNvPr id="5132" name="Text Box 11"/>
            <p:cNvSpPr txBox="1">
              <a:spLocks noChangeArrowheads="1"/>
            </p:cNvSpPr>
            <p:nvPr/>
          </p:nvSpPr>
          <p:spPr bwMode="auto">
            <a:xfrm>
              <a:off x="206377" y="2437541"/>
              <a:ext cx="1714502" cy="992991"/>
            </a:xfrm>
            <a:prstGeom prst="rect">
              <a:avLst/>
            </a:prstGeom>
            <a:noFill/>
            <a:ln w="9525">
              <a:noFill/>
              <a:miter lim="800000"/>
              <a:headEnd/>
              <a:tailEnd/>
            </a:ln>
          </p:spPr>
          <p:txBody>
            <a:bodyPr/>
            <a:lstStyle/>
            <a:p>
              <a:r>
                <a:rPr lang="en-US" dirty="0">
                  <a:solidFill>
                    <a:srgbClr val="000000"/>
                  </a:solidFill>
                </a:rPr>
                <a:t>“Energy</a:t>
              </a:r>
            </a:p>
            <a:p>
              <a:r>
                <a:rPr lang="en-US" dirty="0">
                  <a:solidFill>
                    <a:srgbClr val="000000"/>
                  </a:solidFill>
                </a:rPr>
                <a:t>lost”</a:t>
              </a:r>
            </a:p>
          </p:txBody>
        </p:sp>
        <p:sp>
          <p:nvSpPr>
            <p:cNvPr id="5133" name="Text Box 12"/>
            <p:cNvSpPr txBox="1">
              <a:spLocks noChangeArrowheads="1"/>
            </p:cNvSpPr>
            <p:nvPr/>
          </p:nvSpPr>
          <p:spPr bwMode="auto">
            <a:xfrm rot="16200000">
              <a:off x="1263606" y="2516242"/>
              <a:ext cx="1801914" cy="781051"/>
            </a:xfrm>
            <a:prstGeom prst="rect">
              <a:avLst/>
            </a:prstGeom>
            <a:solidFill>
              <a:schemeClr val="tx1"/>
            </a:solidFill>
            <a:ln w="9525">
              <a:noFill/>
              <a:miter lim="800000"/>
              <a:headEnd/>
              <a:tailEnd/>
            </a:ln>
          </p:spPr>
          <p:txBody>
            <a:bodyPr anchor="ctr" anchorCtr="0"/>
            <a:lstStyle/>
            <a:p>
              <a:r>
                <a:rPr lang="en-US" dirty="0" smtClean="0">
                  <a:solidFill>
                    <a:srgbClr val="FFFFFF"/>
                  </a:solidFill>
                </a:rPr>
                <a:t>MEANS</a:t>
              </a:r>
              <a:endParaRPr lang="en-US" dirty="0">
                <a:solidFill>
                  <a:srgbClr val="FFFFFF"/>
                </a:solidFill>
              </a:endParaRPr>
            </a:p>
          </p:txBody>
        </p:sp>
        <p:sp>
          <p:nvSpPr>
            <p:cNvPr id="5134" name="Text Box 13"/>
            <p:cNvSpPr txBox="1">
              <a:spLocks noChangeArrowheads="1"/>
            </p:cNvSpPr>
            <p:nvPr/>
          </p:nvSpPr>
          <p:spPr bwMode="auto">
            <a:xfrm>
              <a:off x="2555880" y="2008191"/>
              <a:ext cx="3694117" cy="1949659"/>
            </a:xfrm>
            <a:prstGeom prst="rect">
              <a:avLst/>
            </a:prstGeom>
            <a:noFill/>
            <a:ln w="9525">
              <a:noFill/>
              <a:miter lim="800000"/>
              <a:headEnd/>
              <a:tailEnd/>
            </a:ln>
          </p:spPr>
          <p:txBody>
            <a:bodyPr/>
            <a:lstStyle/>
            <a:p>
              <a:r>
                <a:rPr lang="en-US" dirty="0">
                  <a:solidFill>
                    <a:srgbClr val="000000"/>
                  </a:solidFill>
                </a:rPr>
                <a:t>“</a:t>
              </a:r>
              <a:r>
                <a:rPr lang="en-US" dirty="0" smtClean="0">
                  <a:solidFill>
                    <a:srgbClr val="000000"/>
                  </a:solidFill>
                </a:rPr>
                <a:t>energy not easily</a:t>
              </a:r>
            </a:p>
            <a:p>
              <a:r>
                <a:rPr lang="en-US" dirty="0" smtClean="0">
                  <a:solidFill>
                    <a:srgbClr val="000000"/>
                  </a:solidFill>
                </a:rPr>
                <a:t>recovered” OR</a:t>
              </a:r>
            </a:p>
            <a:p>
              <a:r>
                <a:rPr lang="en-US" dirty="0" smtClean="0">
                  <a:solidFill>
                    <a:srgbClr val="000000"/>
                  </a:solidFill>
                </a:rPr>
                <a:t>“energy no longer useful”</a:t>
              </a:r>
              <a:endParaRPr lang="en-US" dirty="0">
                <a:solidFill>
                  <a:srgbClr val="000000"/>
                </a:solidFill>
              </a:endParaRPr>
            </a:p>
          </p:txBody>
        </p:sp>
        <p:sp>
          <p:nvSpPr>
            <p:cNvPr id="5135" name="Text Box 14"/>
            <p:cNvSpPr txBox="1">
              <a:spLocks noChangeArrowheads="1"/>
            </p:cNvSpPr>
            <p:nvPr/>
          </p:nvSpPr>
          <p:spPr bwMode="auto">
            <a:xfrm>
              <a:off x="6888173" y="2198309"/>
              <a:ext cx="1927227" cy="1384300"/>
            </a:xfrm>
            <a:prstGeom prst="rect">
              <a:avLst/>
            </a:prstGeom>
            <a:noFill/>
            <a:ln w="9525">
              <a:noFill/>
              <a:miter lim="800000"/>
              <a:headEnd/>
              <a:tailEnd/>
            </a:ln>
          </p:spPr>
          <p:txBody>
            <a:bodyPr wrap="none">
              <a:spAutoFit/>
            </a:bodyPr>
            <a:lstStyle/>
            <a:p>
              <a:r>
                <a:rPr lang="en-US" dirty="0">
                  <a:solidFill>
                    <a:srgbClr val="000000"/>
                  </a:solidFill>
                </a:rPr>
                <a:t>“energy</a:t>
              </a:r>
            </a:p>
            <a:p>
              <a:r>
                <a:rPr lang="en-US" dirty="0" smtClean="0">
                  <a:solidFill>
                    <a:srgbClr val="000000"/>
                  </a:solidFill>
                </a:rPr>
                <a:t>dis-</a:t>
              </a:r>
            </a:p>
            <a:p>
              <a:r>
                <a:rPr lang="en-US" dirty="0" smtClean="0">
                  <a:solidFill>
                    <a:srgbClr val="000000"/>
                  </a:solidFill>
                </a:rPr>
                <a:t>appeared</a:t>
              </a:r>
              <a:r>
                <a:rPr lang="en-US" dirty="0">
                  <a:solidFill>
                    <a:srgbClr val="000000"/>
                  </a:solidFill>
                </a:rPr>
                <a:t>.”</a:t>
              </a:r>
            </a:p>
          </p:txBody>
        </p:sp>
        <p:sp>
          <p:nvSpPr>
            <p:cNvPr id="5136" name="Text Box 15"/>
            <p:cNvSpPr txBox="1">
              <a:spLocks noChangeArrowheads="1"/>
            </p:cNvSpPr>
            <p:nvPr/>
          </p:nvSpPr>
          <p:spPr bwMode="auto">
            <a:xfrm rot="16200000">
              <a:off x="5686780" y="2601570"/>
              <a:ext cx="1788421" cy="623888"/>
            </a:xfrm>
            <a:prstGeom prst="rect">
              <a:avLst/>
            </a:prstGeom>
            <a:solidFill>
              <a:schemeClr val="tx1"/>
            </a:solidFill>
            <a:ln w="9525">
              <a:noFill/>
              <a:miter lim="800000"/>
              <a:headEnd/>
              <a:tailEnd/>
            </a:ln>
          </p:spPr>
          <p:txBody>
            <a:bodyPr/>
            <a:lstStyle/>
            <a:p>
              <a:r>
                <a:rPr lang="en-US" u="sng" dirty="0">
                  <a:solidFill>
                    <a:srgbClr val="FFFFFF"/>
                  </a:solidFill>
                </a:rPr>
                <a:t>NOT</a:t>
              </a:r>
              <a:endParaRPr lang="en-US" dirty="0">
                <a:solidFill>
                  <a:srgbClr val="FFFFFF"/>
                </a:solidFill>
              </a:endParaRPr>
            </a:p>
          </p:txBody>
        </p:sp>
        <p:sp>
          <p:nvSpPr>
            <p:cNvPr id="5137" name="Rectangle 16"/>
            <p:cNvSpPr>
              <a:spLocks noChangeArrowheads="1"/>
            </p:cNvSpPr>
            <p:nvPr/>
          </p:nvSpPr>
          <p:spPr bwMode="auto">
            <a:xfrm>
              <a:off x="361952" y="2022479"/>
              <a:ext cx="8420110" cy="1785246"/>
            </a:xfrm>
            <a:prstGeom prst="rect">
              <a:avLst/>
            </a:prstGeom>
            <a:noFill/>
            <a:ln w="28575">
              <a:solidFill>
                <a:srgbClr val="000000"/>
              </a:solidFill>
              <a:miter lim="800000"/>
              <a:headEnd/>
              <a:tailEnd/>
            </a:ln>
          </p:spPr>
          <p:txBody>
            <a:bodyPr/>
            <a:lstStyle/>
            <a:p>
              <a:endParaRPr lang="en-US">
                <a:solidFill>
                  <a:srgbClr val="000000"/>
                </a:solidFill>
              </a:endParaRPr>
            </a:p>
          </p:txBody>
        </p:sp>
      </p:grpSp>
      <p:sp>
        <p:nvSpPr>
          <p:cNvPr id="371730" name="Rectangle 18"/>
          <p:cNvSpPr>
            <a:spLocks noChangeArrowheads="1"/>
          </p:cNvSpPr>
          <p:nvPr/>
        </p:nvSpPr>
        <p:spPr bwMode="auto">
          <a:xfrm>
            <a:off x="723261" y="3964492"/>
            <a:ext cx="4500562" cy="519113"/>
          </a:xfrm>
          <a:prstGeom prst="rect">
            <a:avLst/>
          </a:prstGeom>
          <a:noFill/>
          <a:ln w="9525" algn="ctr">
            <a:noFill/>
            <a:miter lim="800000"/>
            <a:headEnd/>
            <a:tailEnd/>
          </a:ln>
        </p:spPr>
        <p:txBody>
          <a:bodyPr wrap="none" anchor="ctr">
            <a:spAutoFit/>
          </a:bodyPr>
          <a:lstStyle/>
          <a:p>
            <a:pPr algn="l"/>
            <a:r>
              <a:rPr lang="en-US">
                <a:solidFill>
                  <a:srgbClr val="FF0000"/>
                </a:solidFill>
              </a:rPr>
              <a:t>-- momentum is conserved </a:t>
            </a:r>
          </a:p>
        </p:txBody>
      </p:sp>
      <p:sp>
        <p:nvSpPr>
          <p:cNvPr id="371732" name="Rectangle 20"/>
          <p:cNvSpPr>
            <a:spLocks noChangeArrowheads="1"/>
          </p:cNvSpPr>
          <p:nvPr/>
        </p:nvSpPr>
        <p:spPr bwMode="auto">
          <a:xfrm>
            <a:off x="734373" y="5075742"/>
            <a:ext cx="1311275" cy="519113"/>
          </a:xfrm>
          <a:prstGeom prst="rect">
            <a:avLst/>
          </a:prstGeom>
          <a:noFill/>
          <a:ln w="9525" algn="ctr">
            <a:noFill/>
            <a:miter lim="800000"/>
            <a:headEnd/>
            <a:tailEnd/>
          </a:ln>
        </p:spPr>
        <p:txBody>
          <a:bodyPr wrap="none" anchor="ctr">
            <a:spAutoFit/>
          </a:bodyPr>
          <a:lstStyle/>
          <a:p>
            <a:pPr algn="l"/>
            <a:r>
              <a:rPr lang="en-US">
                <a:solidFill>
                  <a:srgbClr val="FF0000"/>
                </a:solidFill>
              </a:rPr>
              <a:t>-- e.g., </a:t>
            </a:r>
          </a:p>
        </p:txBody>
      </p:sp>
      <p:sp>
        <p:nvSpPr>
          <p:cNvPr id="371733" name="Rectangle 21"/>
          <p:cNvSpPr>
            <a:spLocks noChangeArrowheads="1"/>
          </p:cNvSpPr>
          <p:nvPr/>
        </p:nvSpPr>
        <p:spPr bwMode="auto">
          <a:xfrm>
            <a:off x="1947223" y="5086855"/>
            <a:ext cx="3067050" cy="1385887"/>
          </a:xfrm>
          <a:prstGeom prst="rect">
            <a:avLst/>
          </a:prstGeom>
          <a:noFill/>
          <a:ln w="9525" algn="ctr">
            <a:noFill/>
            <a:miter lim="800000"/>
            <a:headEnd/>
            <a:tailEnd/>
          </a:ln>
        </p:spPr>
        <p:txBody>
          <a:bodyPr wrap="none" anchor="ctr">
            <a:spAutoFit/>
          </a:bodyPr>
          <a:lstStyle/>
          <a:p>
            <a:pPr algn="l"/>
            <a:r>
              <a:rPr lang="en-US" dirty="0">
                <a:solidFill>
                  <a:srgbClr val="000000"/>
                </a:solidFill>
              </a:rPr>
              <a:t>railroad cars</a:t>
            </a:r>
          </a:p>
          <a:p>
            <a:pPr algn="l"/>
            <a:r>
              <a:rPr lang="en-US" dirty="0">
                <a:solidFill>
                  <a:srgbClr val="000000"/>
                </a:solidFill>
              </a:rPr>
              <a:t>coupling; a “good”</a:t>
            </a:r>
          </a:p>
          <a:p>
            <a:pPr algn="l"/>
            <a:r>
              <a:rPr lang="en-US" dirty="0">
                <a:solidFill>
                  <a:srgbClr val="000000"/>
                </a:solidFill>
              </a:rPr>
              <a:t>tackle in football</a:t>
            </a:r>
          </a:p>
        </p:txBody>
      </p:sp>
      <p:pic>
        <p:nvPicPr>
          <p:cNvPr id="18" name="Picture 6" descr="http://bigtopfive.com.s120608.gridserver.com/wp-content/uploads/2011/03/Dick-Butkus-Hardest-Hi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24463" y="3920384"/>
            <a:ext cx="3751262" cy="2794315"/>
          </a:xfrm>
          <a:prstGeom prst="rect">
            <a:avLst/>
          </a:prstGeom>
          <a:noFill/>
          <a:ln w="9525">
            <a:noFill/>
            <a:miter lim="800000"/>
            <a:headEnd/>
            <a:tailEnd/>
          </a:ln>
        </p:spPr>
      </p:pic>
      <p:sp>
        <p:nvSpPr>
          <p:cNvPr id="19" name="Rectangle 18"/>
          <p:cNvSpPr>
            <a:spLocks noChangeArrowheads="1"/>
          </p:cNvSpPr>
          <p:nvPr/>
        </p:nvSpPr>
        <p:spPr bwMode="auto">
          <a:xfrm>
            <a:off x="1430951" y="4521540"/>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Tree>
    <p:extLst>
      <p:ext uri="{BB962C8B-B14F-4D97-AF65-F5344CB8AC3E}">
        <p14:creationId xmlns:p14="http://schemas.microsoft.com/office/powerpoint/2010/main" val="3527956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71721"/>
                                        </p:tgtEl>
                                        <p:attrNameLst>
                                          <p:attrName>style.visibility</p:attrName>
                                        </p:attrNameLst>
                                      </p:cBhvr>
                                      <p:to>
                                        <p:strVal val="visible"/>
                                      </p:to>
                                    </p:set>
                                    <p:anim calcmode="lin" valueType="num">
                                      <p:cBhvr>
                                        <p:cTn id="7" dur="1000" fill="hold"/>
                                        <p:tgtEl>
                                          <p:spTgt spid="371721"/>
                                        </p:tgtEl>
                                        <p:attrNameLst>
                                          <p:attrName>ppt_x</p:attrName>
                                        </p:attrNameLst>
                                      </p:cBhvr>
                                      <p:tavLst>
                                        <p:tav tm="0">
                                          <p:val>
                                            <p:strVal val="#ppt_x-.2"/>
                                          </p:val>
                                        </p:tav>
                                        <p:tav tm="100000">
                                          <p:val>
                                            <p:strVal val="#ppt_x"/>
                                          </p:val>
                                        </p:tav>
                                      </p:tavLst>
                                    </p:anim>
                                    <p:anim calcmode="lin" valueType="num">
                                      <p:cBhvr>
                                        <p:cTn id="8" dur="1000" fill="hold"/>
                                        <p:tgtEl>
                                          <p:spTgt spid="3717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1721"/>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71719"/>
                                        </p:tgtEl>
                                        <p:attrNameLst>
                                          <p:attrName>style.visibility</p:attrName>
                                        </p:attrNameLst>
                                      </p:cBhvr>
                                      <p:to>
                                        <p:strVal val="visible"/>
                                      </p:to>
                                    </p:set>
                                    <p:anim by="(-#ppt_w*2)" calcmode="lin" valueType="num">
                                      <p:cBhvr rctx="PPT">
                                        <p:cTn id="14" dur="500" autoRev="1" fill="hold">
                                          <p:stCondLst>
                                            <p:cond delay="0"/>
                                          </p:stCondLst>
                                        </p:cTn>
                                        <p:tgtEl>
                                          <p:spTgt spid="371719"/>
                                        </p:tgtEl>
                                        <p:attrNameLst>
                                          <p:attrName>ppt_w</p:attrName>
                                        </p:attrNameLst>
                                      </p:cBhvr>
                                    </p:anim>
                                    <p:anim by="(#ppt_w*0.50)" calcmode="lin" valueType="num">
                                      <p:cBhvr>
                                        <p:cTn id="15" dur="500" decel="50000" autoRev="1" fill="hold">
                                          <p:stCondLst>
                                            <p:cond delay="0"/>
                                          </p:stCondLst>
                                        </p:cTn>
                                        <p:tgtEl>
                                          <p:spTgt spid="371719"/>
                                        </p:tgtEl>
                                        <p:attrNameLst>
                                          <p:attrName>ppt_x</p:attrName>
                                        </p:attrNameLst>
                                      </p:cBhvr>
                                    </p:anim>
                                    <p:anim from="(-#ppt_h/2)" to="(#ppt_y)" calcmode="lin" valueType="num">
                                      <p:cBhvr>
                                        <p:cTn id="16" dur="1000" fill="hold">
                                          <p:stCondLst>
                                            <p:cond delay="0"/>
                                          </p:stCondLst>
                                        </p:cTn>
                                        <p:tgtEl>
                                          <p:spTgt spid="371719"/>
                                        </p:tgtEl>
                                        <p:attrNameLst>
                                          <p:attrName>ppt_y</p:attrName>
                                        </p:attrNameLst>
                                      </p:cBhvr>
                                    </p:anim>
                                    <p:animRot by="21600000">
                                      <p:cBhvr>
                                        <p:cTn id="17" dur="1000" fill="hold">
                                          <p:stCondLst>
                                            <p:cond delay="0"/>
                                          </p:stCondLst>
                                        </p:cTn>
                                        <p:tgtEl>
                                          <p:spTgt spid="3717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371730"/>
                                        </p:tgtEl>
                                        <p:attrNameLst>
                                          <p:attrName>style.visibility</p:attrName>
                                        </p:attrNameLst>
                                      </p:cBhvr>
                                      <p:to>
                                        <p:strVal val="visible"/>
                                      </p:to>
                                    </p:set>
                                    <p:anim from="(-#ppt_w/2)" to="(#ppt_x)" calcmode="lin" valueType="num">
                                      <p:cBhvr>
                                        <p:cTn id="29" dur="600" fill="hold">
                                          <p:stCondLst>
                                            <p:cond delay="0"/>
                                          </p:stCondLst>
                                        </p:cTn>
                                        <p:tgtEl>
                                          <p:spTgt spid="371730"/>
                                        </p:tgtEl>
                                        <p:attrNameLst>
                                          <p:attrName>ppt_x</p:attrName>
                                        </p:attrNameLst>
                                      </p:cBhvr>
                                    </p:anim>
                                    <p:anim from="0" to="-1.0" calcmode="lin" valueType="num">
                                      <p:cBhvr>
                                        <p:cTn id="30" dur="200" decel="50000" autoRev="1" fill="hold">
                                          <p:stCondLst>
                                            <p:cond delay="600"/>
                                          </p:stCondLst>
                                        </p:cTn>
                                        <p:tgtEl>
                                          <p:spTgt spid="371730"/>
                                        </p:tgtEl>
                                        <p:attrNameLst>
                                          <p:attrName>xshear</p:attrName>
                                        </p:attrNameLst>
                                      </p:cBhvr>
                                    </p:anim>
                                    <p:animScale>
                                      <p:cBhvr>
                                        <p:cTn id="31" dur="200" decel="100000" autoRev="1" fill="hold">
                                          <p:stCondLst>
                                            <p:cond delay="600"/>
                                          </p:stCondLst>
                                        </p:cTn>
                                        <p:tgtEl>
                                          <p:spTgt spid="371730"/>
                                        </p:tgtEl>
                                      </p:cBhvr>
                                      <p:from x="100000" y="100000"/>
                                      <p:to x="80000" y="100000"/>
                                    </p:animScale>
                                    <p:anim by="(#ppt_h/3+#ppt_w*0.1)" calcmode="lin" valueType="num">
                                      <p:cBhvr additive="sum">
                                        <p:cTn id="32" dur="200" decel="100000" autoRev="1" fill="hold">
                                          <p:stCondLst>
                                            <p:cond delay="600"/>
                                          </p:stCondLst>
                                        </p:cTn>
                                        <p:tgtEl>
                                          <p:spTgt spid="371730"/>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80">
                                          <p:stCondLst>
                                            <p:cond delay="0"/>
                                          </p:stCondLst>
                                        </p:cTn>
                                        <p:tgtEl>
                                          <p:spTgt spid="19"/>
                                        </p:tgtEl>
                                      </p:cBhvr>
                                    </p:animEffect>
                                    <p:anim calcmode="lin" valueType="num">
                                      <p:cBhvr>
                                        <p:cTn id="3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3" dur="26">
                                          <p:stCondLst>
                                            <p:cond delay="650"/>
                                          </p:stCondLst>
                                        </p:cTn>
                                        <p:tgtEl>
                                          <p:spTgt spid="19"/>
                                        </p:tgtEl>
                                      </p:cBhvr>
                                      <p:to x="100000" y="60000"/>
                                    </p:animScale>
                                    <p:animScale>
                                      <p:cBhvr>
                                        <p:cTn id="44" dur="166" decel="50000">
                                          <p:stCondLst>
                                            <p:cond delay="676"/>
                                          </p:stCondLst>
                                        </p:cTn>
                                        <p:tgtEl>
                                          <p:spTgt spid="19"/>
                                        </p:tgtEl>
                                      </p:cBhvr>
                                      <p:to x="100000" y="100000"/>
                                    </p:animScale>
                                    <p:animScale>
                                      <p:cBhvr>
                                        <p:cTn id="45" dur="26">
                                          <p:stCondLst>
                                            <p:cond delay="1312"/>
                                          </p:stCondLst>
                                        </p:cTn>
                                        <p:tgtEl>
                                          <p:spTgt spid="19"/>
                                        </p:tgtEl>
                                      </p:cBhvr>
                                      <p:to x="100000" y="80000"/>
                                    </p:animScale>
                                    <p:animScale>
                                      <p:cBhvr>
                                        <p:cTn id="46" dur="166" decel="50000">
                                          <p:stCondLst>
                                            <p:cond delay="1338"/>
                                          </p:stCondLst>
                                        </p:cTn>
                                        <p:tgtEl>
                                          <p:spTgt spid="19"/>
                                        </p:tgtEl>
                                      </p:cBhvr>
                                      <p:to x="100000" y="100000"/>
                                    </p:animScale>
                                    <p:animScale>
                                      <p:cBhvr>
                                        <p:cTn id="47" dur="26">
                                          <p:stCondLst>
                                            <p:cond delay="1642"/>
                                          </p:stCondLst>
                                        </p:cTn>
                                        <p:tgtEl>
                                          <p:spTgt spid="19"/>
                                        </p:tgtEl>
                                      </p:cBhvr>
                                      <p:to x="100000" y="90000"/>
                                    </p:animScale>
                                    <p:animScale>
                                      <p:cBhvr>
                                        <p:cTn id="48" dur="166" decel="50000">
                                          <p:stCondLst>
                                            <p:cond delay="1668"/>
                                          </p:stCondLst>
                                        </p:cTn>
                                        <p:tgtEl>
                                          <p:spTgt spid="19"/>
                                        </p:tgtEl>
                                      </p:cBhvr>
                                      <p:to x="100000" y="100000"/>
                                    </p:animScale>
                                    <p:animScale>
                                      <p:cBhvr>
                                        <p:cTn id="49" dur="26">
                                          <p:stCondLst>
                                            <p:cond delay="1808"/>
                                          </p:stCondLst>
                                        </p:cTn>
                                        <p:tgtEl>
                                          <p:spTgt spid="19"/>
                                        </p:tgtEl>
                                      </p:cBhvr>
                                      <p:to x="100000" y="95000"/>
                                    </p:animScale>
                                    <p:animScale>
                                      <p:cBhvr>
                                        <p:cTn id="50" dur="166" decel="50000">
                                          <p:stCondLst>
                                            <p:cond delay="1834"/>
                                          </p:stCondLst>
                                        </p:cTn>
                                        <p:tgtEl>
                                          <p:spTgt spid="1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371732"/>
                                        </p:tgtEl>
                                        <p:attrNameLst>
                                          <p:attrName>style.visibility</p:attrName>
                                        </p:attrNameLst>
                                      </p:cBhvr>
                                      <p:to>
                                        <p:strVal val="visible"/>
                                      </p:to>
                                    </p:set>
                                    <p:anim from="(-#ppt_w/2)" to="(#ppt_x)" calcmode="lin" valueType="num">
                                      <p:cBhvr>
                                        <p:cTn id="55" dur="600" fill="hold">
                                          <p:stCondLst>
                                            <p:cond delay="0"/>
                                          </p:stCondLst>
                                        </p:cTn>
                                        <p:tgtEl>
                                          <p:spTgt spid="371732"/>
                                        </p:tgtEl>
                                        <p:attrNameLst>
                                          <p:attrName>ppt_x</p:attrName>
                                        </p:attrNameLst>
                                      </p:cBhvr>
                                    </p:anim>
                                    <p:anim from="0" to="-1.0" calcmode="lin" valueType="num">
                                      <p:cBhvr>
                                        <p:cTn id="56" dur="200" decel="50000" autoRev="1" fill="hold">
                                          <p:stCondLst>
                                            <p:cond delay="600"/>
                                          </p:stCondLst>
                                        </p:cTn>
                                        <p:tgtEl>
                                          <p:spTgt spid="371732"/>
                                        </p:tgtEl>
                                        <p:attrNameLst>
                                          <p:attrName>xshear</p:attrName>
                                        </p:attrNameLst>
                                      </p:cBhvr>
                                    </p:anim>
                                    <p:animScale>
                                      <p:cBhvr>
                                        <p:cTn id="57" dur="200" decel="100000" autoRev="1" fill="hold">
                                          <p:stCondLst>
                                            <p:cond delay="600"/>
                                          </p:stCondLst>
                                        </p:cTn>
                                        <p:tgtEl>
                                          <p:spTgt spid="371732"/>
                                        </p:tgtEl>
                                      </p:cBhvr>
                                      <p:from x="100000" y="100000"/>
                                      <p:to x="80000" y="100000"/>
                                    </p:animScale>
                                    <p:anim by="(#ppt_h/3+#ppt_w*0.1)" calcmode="lin" valueType="num">
                                      <p:cBhvr additive="sum">
                                        <p:cTn id="58" dur="200" decel="100000" autoRev="1" fill="hold">
                                          <p:stCondLst>
                                            <p:cond delay="600"/>
                                          </p:stCondLst>
                                        </p:cTn>
                                        <p:tgtEl>
                                          <p:spTgt spid="371732"/>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71733"/>
                                        </p:tgtEl>
                                        <p:attrNameLst>
                                          <p:attrName>style.visibility</p:attrName>
                                        </p:attrNameLst>
                                      </p:cBhvr>
                                      <p:to>
                                        <p:strVal val="visible"/>
                                      </p:to>
                                    </p:set>
                                    <p:anim calcmode="discrete" valueType="clr">
                                      <p:cBhvr override="childStyle">
                                        <p:cTn id="63" dur="80"/>
                                        <p:tgtEl>
                                          <p:spTgt spid="371733"/>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71733"/>
                                        </p:tgtEl>
                                        <p:attrNameLst>
                                          <p:attrName>fillcolor</p:attrName>
                                        </p:attrNameLst>
                                      </p:cBhvr>
                                      <p:tavLst>
                                        <p:tav tm="0">
                                          <p:val>
                                            <p:clrVal>
                                              <a:schemeClr val="accent2"/>
                                            </p:clrVal>
                                          </p:val>
                                        </p:tav>
                                        <p:tav tm="50000">
                                          <p:val>
                                            <p:clrVal>
                                              <a:schemeClr val="hlink"/>
                                            </p:clrVal>
                                          </p:val>
                                        </p:tav>
                                      </p:tavLst>
                                    </p:anim>
                                    <p:set>
                                      <p:cBhvr>
                                        <p:cTn id="65" dur="80"/>
                                        <p:tgtEl>
                                          <p:spTgt spid="371733"/>
                                        </p:tgtEl>
                                        <p:attrNameLst>
                                          <p:attrName>fill.type</p:attrName>
                                        </p:attrNameLst>
                                      </p:cBhvr>
                                      <p:to>
                                        <p:strVal val="solid"/>
                                      </p:to>
                                    </p:set>
                                  </p:childTnLst>
                                </p:cTn>
                              </p:par>
                            </p:childTnLst>
                          </p:cTn>
                        </p:par>
                        <p:par>
                          <p:cTn id="66" fill="hold">
                            <p:stCondLst>
                              <p:cond delay="1800"/>
                            </p:stCondLst>
                            <p:childTnLst>
                              <p:par>
                                <p:cTn id="67" presetID="10" presetClass="entr" presetSubtype="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9" grpId="0"/>
      <p:bldP spid="371721" grpId="0"/>
      <p:bldP spid="371730" grpId="0"/>
      <p:bldP spid="371732" grpId="0"/>
      <p:bldP spid="37173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52"/>
          <p:cNvSpPr>
            <a:spLocks noChangeArrowheads="1"/>
          </p:cNvSpPr>
          <p:nvPr/>
        </p:nvSpPr>
        <p:spPr bwMode="auto">
          <a:xfrm>
            <a:off x="3636186" y="5726331"/>
            <a:ext cx="1920240" cy="747712"/>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5" name="Rectangle 129"/>
          <p:cNvSpPr>
            <a:spLocks noChangeArrowheads="1"/>
          </p:cNvSpPr>
          <p:nvPr/>
        </p:nvSpPr>
        <p:spPr bwMode="auto">
          <a:xfrm>
            <a:off x="3725086" y="5813643"/>
            <a:ext cx="1737360" cy="59372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6150" name="Rectangle 6"/>
          <p:cNvSpPr>
            <a:spLocks noChangeArrowheads="1"/>
          </p:cNvSpPr>
          <p:nvPr/>
        </p:nvSpPr>
        <p:spPr bwMode="auto">
          <a:xfrm>
            <a:off x="1749425" y="230188"/>
            <a:ext cx="5802313" cy="519112"/>
          </a:xfrm>
          <a:prstGeom prst="rect">
            <a:avLst/>
          </a:prstGeom>
          <a:noFill/>
          <a:ln w="9525" algn="ctr">
            <a:noFill/>
            <a:miter lim="800000"/>
            <a:headEnd/>
            <a:tailEnd/>
          </a:ln>
        </p:spPr>
        <p:txBody>
          <a:bodyPr wrap="none" anchor="ctr">
            <a:spAutoFit/>
          </a:bodyPr>
          <a:lstStyle/>
          <a:p>
            <a:pPr algn="l"/>
            <a:r>
              <a:rPr lang="en-US" b="1">
                <a:solidFill>
                  <a:srgbClr val="FF0000"/>
                </a:solidFill>
              </a:rPr>
              <a:t>Three Types of Collisions (cont.) </a:t>
            </a:r>
          </a:p>
        </p:txBody>
      </p:sp>
      <p:sp>
        <p:nvSpPr>
          <p:cNvPr id="6151" name="Rectangle 7"/>
          <p:cNvSpPr>
            <a:spLocks noChangeArrowheads="1"/>
          </p:cNvSpPr>
          <p:nvPr/>
        </p:nvSpPr>
        <p:spPr bwMode="auto">
          <a:xfrm>
            <a:off x="579438" y="906463"/>
            <a:ext cx="2063750" cy="519112"/>
          </a:xfrm>
          <a:prstGeom prst="rect">
            <a:avLst/>
          </a:prstGeom>
          <a:noFill/>
          <a:ln w="9525" algn="ctr">
            <a:noFill/>
            <a:miter lim="800000"/>
            <a:headEnd/>
            <a:tailEnd/>
          </a:ln>
        </p:spPr>
        <p:txBody>
          <a:bodyPr wrap="none" anchor="ctr">
            <a:spAutoFit/>
          </a:bodyPr>
          <a:lstStyle/>
          <a:p>
            <a:pPr algn="l"/>
            <a:r>
              <a:rPr lang="en-US">
                <a:solidFill>
                  <a:srgbClr val="FF0000"/>
                </a:solidFill>
              </a:rPr>
              <a:t>3. </a:t>
            </a:r>
            <a:r>
              <a:rPr lang="en-US" u="sng">
                <a:solidFill>
                  <a:srgbClr val="FF0000"/>
                </a:solidFill>
              </a:rPr>
              <a:t>inelastic</a:t>
            </a:r>
            <a:r>
              <a:rPr lang="en-US">
                <a:solidFill>
                  <a:srgbClr val="FF0000"/>
                </a:solidFill>
              </a:rPr>
              <a:t>: </a:t>
            </a:r>
          </a:p>
        </p:txBody>
      </p:sp>
      <p:sp>
        <p:nvSpPr>
          <p:cNvPr id="372744" name="Rectangle 8"/>
          <p:cNvSpPr>
            <a:spLocks noChangeArrowheads="1"/>
          </p:cNvSpPr>
          <p:nvPr/>
        </p:nvSpPr>
        <p:spPr bwMode="auto">
          <a:xfrm>
            <a:off x="2549525" y="925513"/>
            <a:ext cx="3589338" cy="946150"/>
          </a:xfrm>
          <a:prstGeom prst="rect">
            <a:avLst/>
          </a:prstGeom>
          <a:noFill/>
          <a:ln w="9525" algn="ctr">
            <a:noFill/>
            <a:miter lim="800000"/>
            <a:headEnd/>
            <a:tailEnd/>
          </a:ln>
        </p:spPr>
        <p:txBody>
          <a:bodyPr wrap="none" anchor="ctr">
            <a:spAutoFit/>
          </a:bodyPr>
          <a:lstStyle/>
          <a:p>
            <a:pPr algn="l"/>
            <a:r>
              <a:rPr lang="en-US">
                <a:solidFill>
                  <a:srgbClr val="000000"/>
                </a:solidFill>
              </a:rPr>
              <a:t>objects bounce, but </a:t>
            </a:r>
          </a:p>
          <a:p>
            <a:pPr algn="l"/>
            <a:r>
              <a:rPr lang="en-US">
                <a:solidFill>
                  <a:srgbClr val="000000"/>
                </a:solidFill>
              </a:rPr>
              <a:t>some energy is “lost” </a:t>
            </a:r>
          </a:p>
        </p:txBody>
      </p:sp>
      <p:sp>
        <p:nvSpPr>
          <p:cNvPr id="372745" name="Rectangle 9"/>
          <p:cNvSpPr>
            <a:spLocks noChangeArrowheads="1"/>
          </p:cNvSpPr>
          <p:nvPr/>
        </p:nvSpPr>
        <p:spPr bwMode="auto">
          <a:xfrm>
            <a:off x="842963" y="2005013"/>
            <a:ext cx="4500562" cy="519112"/>
          </a:xfrm>
          <a:prstGeom prst="rect">
            <a:avLst/>
          </a:prstGeom>
          <a:noFill/>
          <a:ln w="9525" algn="ctr">
            <a:noFill/>
            <a:miter lim="800000"/>
            <a:headEnd/>
            <a:tailEnd/>
          </a:ln>
        </p:spPr>
        <p:txBody>
          <a:bodyPr wrap="none" anchor="ctr">
            <a:spAutoFit/>
          </a:bodyPr>
          <a:lstStyle/>
          <a:p>
            <a:pPr algn="l"/>
            <a:r>
              <a:rPr lang="en-US">
                <a:solidFill>
                  <a:srgbClr val="FF0000"/>
                </a:solidFill>
              </a:rPr>
              <a:t>-- momentum is conserved </a:t>
            </a:r>
          </a:p>
        </p:txBody>
      </p:sp>
      <p:sp>
        <p:nvSpPr>
          <p:cNvPr id="6154" name="Rectangle 11"/>
          <p:cNvSpPr>
            <a:spLocks noChangeArrowheads="1"/>
          </p:cNvSpPr>
          <p:nvPr/>
        </p:nvSpPr>
        <p:spPr bwMode="auto">
          <a:xfrm>
            <a:off x="0" y="3257550"/>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372748" name="Rectangle 12"/>
          <p:cNvSpPr>
            <a:spLocks noChangeArrowheads="1"/>
          </p:cNvSpPr>
          <p:nvPr/>
        </p:nvSpPr>
        <p:spPr bwMode="auto">
          <a:xfrm>
            <a:off x="1495364" y="4646613"/>
            <a:ext cx="6094412" cy="954087"/>
          </a:xfrm>
          <a:prstGeom prst="rect">
            <a:avLst/>
          </a:prstGeom>
          <a:noFill/>
          <a:ln w="9525" algn="ctr">
            <a:noFill/>
            <a:miter lim="800000"/>
            <a:headEnd/>
            <a:tailEnd/>
          </a:ln>
        </p:spPr>
        <p:txBody>
          <a:bodyPr wrap="none" anchor="ctr">
            <a:spAutoFit/>
          </a:bodyPr>
          <a:lstStyle/>
          <a:p>
            <a:r>
              <a:rPr lang="en-US" b="1" i="1">
                <a:solidFill>
                  <a:srgbClr val="000000"/>
                </a:solidFill>
              </a:rPr>
              <a:t>In any closed system,</a:t>
            </a:r>
          </a:p>
          <a:p>
            <a:r>
              <a:rPr lang="en-US" b="1" i="1">
                <a:solidFill>
                  <a:srgbClr val="000000"/>
                </a:solidFill>
              </a:rPr>
              <a:t>momentum is </a:t>
            </a:r>
            <a:r>
              <a:rPr lang="en-US" b="1" i="1" u="sng">
                <a:solidFill>
                  <a:srgbClr val="000000"/>
                </a:solidFill>
              </a:rPr>
              <a:t>ALWAYS</a:t>
            </a:r>
            <a:r>
              <a:rPr lang="en-US" b="1" i="1">
                <a:solidFill>
                  <a:srgbClr val="000000"/>
                </a:solidFill>
              </a:rPr>
              <a:t> conserved</a:t>
            </a:r>
            <a:r>
              <a:rPr lang="en-US" b="1">
                <a:solidFill>
                  <a:srgbClr val="000000"/>
                </a:solidFill>
              </a:rPr>
              <a:t>.</a:t>
            </a:r>
          </a:p>
        </p:txBody>
      </p:sp>
      <p:pic>
        <p:nvPicPr>
          <p:cNvPr id="1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2213" y="2825750"/>
            <a:ext cx="2452687" cy="1639888"/>
          </a:xfrm>
          <a:prstGeom prst="rect">
            <a:avLst/>
          </a:prstGeom>
          <a:noFill/>
          <a:ln w="9525" algn="ctr">
            <a:noFill/>
            <a:miter lim="800000"/>
            <a:headEnd/>
            <a:tailEnd/>
          </a:ln>
        </p:spPr>
      </p:pic>
      <p:pic>
        <p:nvPicPr>
          <p:cNvPr id="17" name="Picture 3" descr="William Priddy William Priddy (L) and David Lee of the United States jump to block a smash by Murilo Endres of Brazil in the Gold Medal volleyball match between the United States and Brazil held at the Capital Indoor Stadium during Day 16 of the Beijing 2008 Olympic Games on August 24, 2008 in Beijing, Ch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0" y="2827338"/>
            <a:ext cx="2449513" cy="1633537"/>
          </a:xfrm>
          <a:prstGeom prst="rect">
            <a:avLst/>
          </a:prstGeom>
          <a:noFill/>
          <a:ln w="9525">
            <a:noFill/>
            <a:miter lim="800000"/>
            <a:headEnd/>
            <a:tailEnd/>
          </a:ln>
        </p:spPr>
      </p:pic>
      <p:pic>
        <p:nvPicPr>
          <p:cNvPr id="18" name="Picture 5" descr="http://s2.hubimg.com/u/1856557_f5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738" y="2833688"/>
            <a:ext cx="2408237" cy="1606550"/>
          </a:xfrm>
          <a:prstGeom prst="rect">
            <a:avLst/>
          </a:prstGeom>
          <a:noFill/>
          <a:ln w="9525">
            <a:noFill/>
            <a:miter lim="800000"/>
            <a:headEnd/>
            <a:tailEnd/>
          </a:ln>
        </p:spPr>
      </p:pic>
      <p:sp>
        <p:nvSpPr>
          <p:cNvPr id="19" name="Rectangle 18"/>
          <p:cNvSpPr>
            <a:spLocks noChangeArrowheads="1"/>
          </p:cNvSpPr>
          <p:nvPr/>
        </p:nvSpPr>
        <p:spPr bwMode="auto">
          <a:xfrm>
            <a:off x="5813272" y="2016671"/>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
        <p:nvSpPr>
          <p:cNvPr id="20" name="Rectangle 19"/>
          <p:cNvSpPr>
            <a:spLocks noChangeArrowheads="1"/>
          </p:cNvSpPr>
          <p:nvPr/>
        </p:nvSpPr>
        <p:spPr bwMode="auto">
          <a:xfrm>
            <a:off x="3729967" y="5854343"/>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Tree>
    <p:extLst>
      <p:ext uri="{BB962C8B-B14F-4D97-AF65-F5344CB8AC3E}">
        <p14:creationId xmlns:p14="http://schemas.microsoft.com/office/powerpoint/2010/main" val="227841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72744"/>
                                        </p:tgtEl>
                                        <p:attrNameLst>
                                          <p:attrName>style.visibility</p:attrName>
                                        </p:attrNameLst>
                                      </p:cBhvr>
                                      <p:to>
                                        <p:strVal val="visible"/>
                                      </p:to>
                                    </p:set>
                                    <p:anim by="(-#ppt_w*2)" calcmode="lin" valueType="num">
                                      <p:cBhvr rctx="PPT">
                                        <p:cTn id="7" dur="500" autoRev="1" fill="hold">
                                          <p:stCondLst>
                                            <p:cond delay="0"/>
                                          </p:stCondLst>
                                        </p:cTn>
                                        <p:tgtEl>
                                          <p:spTgt spid="372744"/>
                                        </p:tgtEl>
                                        <p:attrNameLst>
                                          <p:attrName>ppt_w</p:attrName>
                                        </p:attrNameLst>
                                      </p:cBhvr>
                                    </p:anim>
                                    <p:anim by="(#ppt_w*0.50)" calcmode="lin" valueType="num">
                                      <p:cBhvr>
                                        <p:cTn id="8" dur="500" decel="50000" autoRev="1" fill="hold">
                                          <p:stCondLst>
                                            <p:cond delay="0"/>
                                          </p:stCondLst>
                                        </p:cTn>
                                        <p:tgtEl>
                                          <p:spTgt spid="372744"/>
                                        </p:tgtEl>
                                        <p:attrNameLst>
                                          <p:attrName>ppt_x</p:attrName>
                                        </p:attrNameLst>
                                      </p:cBhvr>
                                    </p:anim>
                                    <p:anim from="(-#ppt_h/2)" to="(#ppt_y)" calcmode="lin" valueType="num">
                                      <p:cBhvr>
                                        <p:cTn id="9" dur="1000" fill="hold">
                                          <p:stCondLst>
                                            <p:cond delay="0"/>
                                          </p:stCondLst>
                                        </p:cTn>
                                        <p:tgtEl>
                                          <p:spTgt spid="372744"/>
                                        </p:tgtEl>
                                        <p:attrNameLst>
                                          <p:attrName>ppt_y</p:attrName>
                                        </p:attrNameLst>
                                      </p:cBhvr>
                                    </p:anim>
                                    <p:animRot by="21600000">
                                      <p:cBhvr>
                                        <p:cTn id="10" dur="1000" fill="hold">
                                          <p:stCondLst>
                                            <p:cond delay="0"/>
                                          </p:stCondLst>
                                        </p:cTn>
                                        <p:tgtEl>
                                          <p:spTgt spid="37274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72745">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72745">
                                            <p:txEl>
                                              <p:pRg st="0" end="0"/>
                                            </p:txEl>
                                          </p:spTgt>
                                        </p:tgtEl>
                                        <p:attrNameLst>
                                          <p:attrName>ppt_x</p:attrName>
                                        </p:attrNameLst>
                                      </p:cBhvr>
                                    </p:anim>
                                    <p:anim from="0" to="-1.0" calcmode="lin" valueType="num">
                                      <p:cBhvr>
                                        <p:cTn id="16" dur="200" decel="50000" autoRev="1" fill="hold">
                                          <p:stCondLst>
                                            <p:cond delay="600"/>
                                          </p:stCondLst>
                                        </p:cTn>
                                        <p:tgtEl>
                                          <p:spTgt spid="372745">
                                            <p:txEl>
                                              <p:pRg st="0" end="0"/>
                                            </p:txEl>
                                          </p:spTgt>
                                        </p:tgtEl>
                                        <p:attrNameLst>
                                          <p:attrName>xshear</p:attrName>
                                        </p:attrNameLst>
                                      </p:cBhvr>
                                    </p:anim>
                                    <p:animScale>
                                      <p:cBhvr>
                                        <p:cTn id="17" dur="200" decel="100000" autoRev="1" fill="hold">
                                          <p:stCondLst>
                                            <p:cond delay="600"/>
                                          </p:stCondLst>
                                        </p:cTn>
                                        <p:tgtEl>
                                          <p:spTgt spid="372745">
                                            <p:txEl>
                                              <p:pRg st="0" end="0"/>
                                            </p:txEl>
                                          </p:spTgt>
                                        </p:tgtEl>
                                      </p:cBhvr>
                                      <p:from x="100000" y="100000"/>
                                      <p:to x="80000" y="100000"/>
                                    </p:animScale>
                                    <p:anim by="(#ppt_h/3+#ppt_w*0.1)" calcmode="lin" valueType="num">
                                      <p:cBhvr additive="sum">
                                        <p:cTn id="18" dur="200" decel="100000" autoRev="1" fill="hold">
                                          <p:stCondLst>
                                            <p:cond delay="600"/>
                                          </p:stCondLst>
                                        </p:cTn>
                                        <p:tgtEl>
                                          <p:spTgt spid="372745">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80">
                                          <p:stCondLst>
                                            <p:cond delay="0"/>
                                          </p:stCondLst>
                                        </p:cTn>
                                        <p:tgtEl>
                                          <p:spTgt spid="19"/>
                                        </p:tgtEl>
                                      </p:cBhvr>
                                    </p:animEffect>
                                    <p:anim calcmode="lin" valueType="num">
                                      <p:cBhvr>
                                        <p:cTn id="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9" dur="26">
                                          <p:stCondLst>
                                            <p:cond delay="650"/>
                                          </p:stCondLst>
                                        </p:cTn>
                                        <p:tgtEl>
                                          <p:spTgt spid="19"/>
                                        </p:tgtEl>
                                      </p:cBhvr>
                                      <p:to x="100000" y="60000"/>
                                    </p:animScale>
                                    <p:animScale>
                                      <p:cBhvr>
                                        <p:cTn id="30" dur="166" decel="50000">
                                          <p:stCondLst>
                                            <p:cond delay="676"/>
                                          </p:stCondLst>
                                        </p:cTn>
                                        <p:tgtEl>
                                          <p:spTgt spid="19"/>
                                        </p:tgtEl>
                                      </p:cBhvr>
                                      <p:to x="100000" y="100000"/>
                                    </p:animScale>
                                    <p:animScale>
                                      <p:cBhvr>
                                        <p:cTn id="31" dur="26">
                                          <p:stCondLst>
                                            <p:cond delay="1312"/>
                                          </p:stCondLst>
                                        </p:cTn>
                                        <p:tgtEl>
                                          <p:spTgt spid="19"/>
                                        </p:tgtEl>
                                      </p:cBhvr>
                                      <p:to x="100000" y="80000"/>
                                    </p:animScale>
                                    <p:animScale>
                                      <p:cBhvr>
                                        <p:cTn id="32" dur="166" decel="50000">
                                          <p:stCondLst>
                                            <p:cond delay="1338"/>
                                          </p:stCondLst>
                                        </p:cTn>
                                        <p:tgtEl>
                                          <p:spTgt spid="19"/>
                                        </p:tgtEl>
                                      </p:cBhvr>
                                      <p:to x="100000" y="100000"/>
                                    </p:animScale>
                                    <p:animScale>
                                      <p:cBhvr>
                                        <p:cTn id="33" dur="26">
                                          <p:stCondLst>
                                            <p:cond delay="1642"/>
                                          </p:stCondLst>
                                        </p:cTn>
                                        <p:tgtEl>
                                          <p:spTgt spid="19"/>
                                        </p:tgtEl>
                                      </p:cBhvr>
                                      <p:to x="100000" y="90000"/>
                                    </p:animScale>
                                    <p:animScale>
                                      <p:cBhvr>
                                        <p:cTn id="34" dur="166" decel="50000">
                                          <p:stCondLst>
                                            <p:cond delay="1668"/>
                                          </p:stCondLst>
                                        </p:cTn>
                                        <p:tgtEl>
                                          <p:spTgt spid="19"/>
                                        </p:tgtEl>
                                      </p:cBhvr>
                                      <p:to x="100000" y="100000"/>
                                    </p:animScale>
                                    <p:animScale>
                                      <p:cBhvr>
                                        <p:cTn id="35" dur="26">
                                          <p:stCondLst>
                                            <p:cond delay="1808"/>
                                          </p:stCondLst>
                                        </p:cTn>
                                        <p:tgtEl>
                                          <p:spTgt spid="19"/>
                                        </p:tgtEl>
                                      </p:cBhvr>
                                      <p:to x="100000" y="95000"/>
                                    </p:animScale>
                                    <p:animScale>
                                      <p:cBhvr>
                                        <p:cTn id="36" dur="166" decel="50000">
                                          <p:stCondLst>
                                            <p:cond delay="1834"/>
                                          </p:stCondLst>
                                        </p:cTn>
                                        <p:tgtEl>
                                          <p:spTgt spid="1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000"/>
                                        <p:tgtEl>
                                          <p:spTgt spid="18"/>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0"/>
                                        <p:tgtEl>
                                          <p:spTgt spid="17"/>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72748"/>
                                        </p:tgtEl>
                                        <p:attrNameLst>
                                          <p:attrName>style.visibility</p:attrName>
                                        </p:attrNameLst>
                                      </p:cBhvr>
                                      <p:to>
                                        <p:strVal val="visible"/>
                                      </p:to>
                                    </p:set>
                                    <p:anim calcmode="discrete" valueType="clr">
                                      <p:cBhvr override="childStyle">
                                        <p:cTn id="54" dur="80"/>
                                        <p:tgtEl>
                                          <p:spTgt spid="372748"/>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72748"/>
                                        </p:tgtEl>
                                        <p:attrNameLst>
                                          <p:attrName>fillcolor</p:attrName>
                                        </p:attrNameLst>
                                      </p:cBhvr>
                                      <p:tavLst>
                                        <p:tav tm="0">
                                          <p:val>
                                            <p:clrVal>
                                              <a:schemeClr val="accent2"/>
                                            </p:clrVal>
                                          </p:val>
                                        </p:tav>
                                        <p:tav tm="50000">
                                          <p:val>
                                            <p:clrVal>
                                              <a:schemeClr val="hlink"/>
                                            </p:clrVal>
                                          </p:val>
                                        </p:tav>
                                      </p:tavLst>
                                    </p:anim>
                                    <p:set>
                                      <p:cBhvr>
                                        <p:cTn id="56" dur="80"/>
                                        <p:tgtEl>
                                          <p:spTgt spid="372748"/>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80">
                                          <p:stCondLst>
                                            <p:cond delay="0"/>
                                          </p:stCondLst>
                                        </p:cTn>
                                        <p:tgtEl>
                                          <p:spTgt spid="20"/>
                                        </p:tgtEl>
                                      </p:cBhvr>
                                    </p:animEffect>
                                    <p:anim calcmode="lin" valueType="num">
                                      <p:cBhvr>
                                        <p:cTn id="6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7" dur="26">
                                          <p:stCondLst>
                                            <p:cond delay="650"/>
                                          </p:stCondLst>
                                        </p:cTn>
                                        <p:tgtEl>
                                          <p:spTgt spid="20"/>
                                        </p:tgtEl>
                                      </p:cBhvr>
                                      <p:to x="100000" y="60000"/>
                                    </p:animScale>
                                    <p:animScale>
                                      <p:cBhvr>
                                        <p:cTn id="68" dur="166" decel="50000">
                                          <p:stCondLst>
                                            <p:cond delay="676"/>
                                          </p:stCondLst>
                                        </p:cTn>
                                        <p:tgtEl>
                                          <p:spTgt spid="20"/>
                                        </p:tgtEl>
                                      </p:cBhvr>
                                      <p:to x="100000" y="100000"/>
                                    </p:animScale>
                                    <p:animScale>
                                      <p:cBhvr>
                                        <p:cTn id="69" dur="26">
                                          <p:stCondLst>
                                            <p:cond delay="1312"/>
                                          </p:stCondLst>
                                        </p:cTn>
                                        <p:tgtEl>
                                          <p:spTgt spid="20"/>
                                        </p:tgtEl>
                                      </p:cBhvr>
                                      <p:to x="100000" y="80000"/>
                                    </p:animScale>
                                    <p:animScale>
                                      <p:cBhvr>
                                        <p:cTn id="70" dur="166" decel="50000">
                                          <p:stCondLst>
                                            <p:cond delay="1338"/>
                                          </p:stCondLst>
                                        </p:cTn>
                                        <p:tgtEl>
                                          <p:spTgt spid="20"/>
                                        </p:tgtEl>
                                      </p:cBhvr>
                                      <p:to x="100000" y="100000"/>
                                    </p:animScale>
                                    <p:animScale>
                                      <p:cBhvr>
                                        <p:cTn id="71" dur="26">
                                          <p:stCondLst>
                                            <p:cond delay="1642"/>
                                          </p:stCondLst>
                                        </p:cTn>
                                        <p:tgtEl>
                                          <p:spTgt spid="20"/>
                                        </p:tgtEl>
                                      </p:cBhvr>
                                      <p:to x="100000" y="90000"/>
                                    </p:animScale>
                                    <p:animScale>
                                      <p:cBhvr>
                                        <p:cTn id="72" dur="166" decel="50000">
                                          <p:stCondLst>
                                            <p:cond delay="1668"/>
                                          </p:stCondLst>
                                        </p:cTn>
                                        <p:tgtEl>
                                          <p:spTgt spid="20"/>
                                        </p:tgtEl>
                                      </p:cBhvr>
                                      <p:to x="100000" y="100000"/>
                                    </p:animScale>
                                    <p:animScale>
                                      <p:cBhvr>
                                        <p:cTn id="73" dur="26">
                                          <p:stCondLst>
                                            <p:cond delay="1808"/>
                                          </p:stCondLst>
                                        </p:cTn>
                                        <p:tgtEl>
                                          <p:spTgt spid="20"/>
                                        </p:tgtEl>
                                      </p:cBhvr>
                                      <p:to x="100000" y="95000"/>
                                    </p:animScale>
                                    <p:animScale>
                                      <p:cBhvr>
                                        <p:cTn id="74" dur="166" decel="50000">
                                          <p:stCondLst>
                                            <p:cond delay="1834"/>
                                          </p:stCondLst>
                                        </p:cTn>
                                        <p:tgtEl>
                                          <p:spTgt spid="20"/>
                                        </p:tgtEl>
                                      </p:cBhvr>
                                      <p:to x="100000" y="100000"/>
                                    </p:animScale>
                                  </p:childTnLst>
                                </p:cTn>
                              </p:par>
                            </p:childTnLst>
                          </p:cTn>
                        </p:par>
                        <p:par>
                          <p:cTn id="75" fill="hold">
                            <p:stCondLst>
                              <p:cond delay="2000"/>
                            </p:stCondLst>
                            <p:childTnLst>
                              <p:par>
                                <p:cTn id="76" presetID="9"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dissolve">
                                      <p:cBhvr>
                                        <p:cTn id="78" dur="500"/>
                                        <p:tgtEl>
                                          <p:spTgt spid="1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dissolv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72744" grpId="0"/>
      <p:bldP spid="37274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56573" y="879524"/>
            <a:ext cx="8893717"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1. In an </a:t>
            </a:r>
            <a:r>
              <a:rPr lang="en-US" u="sng" dirty="0" smtClean="0">
                <a:solidFill>
                  <a:srgbClr val="000000"/>
                </a:solidFill>
              </a:rPr>
              <a:t>elastic collision</a:t>
            </a:r>
            <a:r>
              <a:rPr lang="en-US" dirty="0" smtClean="0">
                <a:solidFill>
                  <a:srgbClr val="000000"/>
                </a:solidFill>
              </a:rPr>
              <a:t>, objects bounce off each other </a:t>
            </a:r>
          </a:p>
          <a:p>
            <a:pPr marL="342900" indent="-342900" algn="l">
              <a:spcBef>
                <a:spcPct val="20000"/>
              </a:spcBef>
            </a:pPr>
            <a:r>
              <a:rPr lang="en-US" dirty="0">
                <a:solidFill>
                  <a:srgbClr val="000000"/>
                </a:solidFill>
              </a:rPr>
              <a:t>	</a:t>
            </a:r>
            <a:r>
              <a:rPr lang="en-US" dirty="0" smtClean="0">
                <a:solidFill>
                  <a:srgbClr val="000000"/>
                </a:solidFill>
              </a:rPr>
              <a:t>with no loss of mechanical energy (ME). BOTH ME</a:t>
            </a:r>
          </a:p>
          <a:p>
            <a:pPr marL="342900" indent="-342900" algn="l">
              <a:spcBef>
                <a:spcPct val="20000"/>
              </a:spcBef>
            </a:pPr>
            <a:r>
              <a:rPr lang="en-US" dirty="0">
                <a:solidFill>
                  <a:srgbClr val="000000"/>
                </a:solidFill>
              </a:rPr>
              <a:t>	</a:t>
            </a:r>
            <a:r>
              <a:rPr lang="en-US" dirty="0" smtClean="0">
                <a:solidFill>
                  <a:srgbClr val="000000"/>
                </a:solidFill>
              </a:rPr>
              <a:t>and momentum (p) are conserved. Elastic collisions</a:t>
            </a:r>
          </a:p>
          <a:p>
            <a:pPr marL="342900" indent="-342900" algn="l">
              <a:spcBef>
                <a:spcPct val="20000"/>
              </a:spcBef>
            </a:pPr>
            <a:r>
              <a:rPr lang="en-US" dirty="0">
                <a:solidFill>
                  <a:srgbClr val="000000"/>
                </a:solidFill>
              </a:rPr>
              <a:t>	</a:t>
            </a:r>
            <a:r>
              <a:rPr lang="en-US" dirty="0" smtClean="0">
                <a:solidFill>
                  <a:srgbClr val="000000"/>
                </a:solidFill>
              </a:rPr>
              <a:t>are rare in the macroscopic world, but are common </a:t>
            </a:r>
          </a:p>
          <a:p>
            <a:pPr marL="342900" indent="-342900" algn="l">
              <a:spcBef>
                <a:spcPct val="20000"/>
              </a:spcBef>
            </a:pPr>
            <a:r>
              <a:rPr lang="en-US" dirty="0">
                <a:solidFill>
                  <a:srgbClr val="000000"/>
                </a:solidFill>
              </a:rPr>
              <a:t>	</a:t>
            </a:r>
            <a:r>
              <a:rPr lang="en-US" dirty="0" err="1" smtClean="0">
                <a:solidFill>
                  <a:srgbClr val="000000"/>
                </a:solidFill>
              </a:rPr>
              <a:t>btwn</a:t>
            </a:r>
            <a:r>
              <a:rPr lang="en-US" dirty="0" smtClean="0">
                <a:solidFill>
                  <a:srgbClr val="000000"/>
                </a:solidFill>
              </a:rPr>
              <a:t> gas particles at normal temps and pressures.</a:t>
            </a:r>
          </a:p>
          <a:p>
            <a:pPr marL="342900" indent="-342900" algn="l">
              <a:spcBef>
                <a:spcPct val="20000"/>
              </a:spcBef>
            </a:pPr>
            <a:r>
              <a:rPr lang="en-US" dirty="0" smtClean="0">
                <a:solidFill>
                  <a:srgbClr val="000000"/>
                </a:solidFill>
              </a:rPr>
              <a:t>2. In a </a:t>
            </a:r>
            <a:r>
              <a:rPr lang="en-US" u="sng" dirty="0" smtClean="0">
                <a:solidFill>
                  <a:srgbClr val="000000"/>
                </a:solidFill>
              </a:rPr>
              <a:t>perfectly inelastic collision</a:t>
            </a:r>
            <a:r>
              <a:rPr lang="en-US" dirty="0" smtClean="0">
                <a:solidFill>
                  <a:srgbClr val="000000"/>
                </a:solidFill>
              </a:rPr>
              <a:t>, objects collide and</a:t>
            </a:r>
          </a:p>
          <a:p>
            <a:pPr marL="342900" indent="-342900" algn="l">
              <a:spcBef>
                <a:spcPct val="20000"/>
              </a:spcBef>
            </a:pPr>
            <a:r>
              <a:rPr lang="en-US" dirty="0">
                <a:solidFill>
                  <a:srgbClr val="000000"/>
                </a:solidFill>
              </a:rPr>
              <a:t>	</a:t>
            </a:r>
            <a:r>
              <a:rPr lang="en-US" dirty="0" smtClean="0">
                <a:solidFill>
                  <a:srgbClr val="000000"/>
                </a:solidFill>
              </a:rPr>
              <a:t>stick together. ME is NOT conserved, but p is.</a:t>
            </a:r>
          </a:p>
          <a:p>
            <a:pPr marL="342900" indent="-342900" algn="l">
              <a:spcBef>
                <a:spcPct val="20000"/>
              </a:spcBef>
            </a:pPr>
            <a:r>
              <a:rPr lang="en-US" dirty="0" smtClean="0">
                <a:solidFill>
                  <a:srgbClr val="000000"/>
                </a:solidFill>
              </a:rPr>
              <a:t>3. In an inelastic collision, objects bounce off one</a:t>
            </a:r>
          </a:p>
          <a:p>
            <a:pPr marL="342900" indent="-342900" algn="l">
              <a:spcBef>
                <a:spcPct val="20000"/>
              </a:spcBef>
            </a:pPr>
            <a:r>
              <a:rPr lang="en-US" dirty="0">
                <a:solidFill>
                  <a:srgbClr val="000000"/>
                </a:solidFill>
              </a:rPr>
              <a:t>	</a:t>
            </a:r>
            <a:r>
              <a:rPr lang="en-US" dirty="0" smtClean="0">
                <a:solidFill>
                  <a:srgbClr val="000000"/>
                </a:solidFill>
              </a:rPr>
              <a:t>another but there is net a loss of ME. Once again,</a:t>
            </a:r>
          </a:p>
          <a:p>
            <a:pPr marL="342900" indent="-342900" algn="l">
              <a:spcBef>
                <a:spcPct val="20000"/>
              </a:spcBef>
            </a:pPr>
            <a:r>
              <a:rPr lang="en-US" dirty="0" smtClean="0">
                <a:solidFill>
                  <a:srgbClr val="000000"/>
                </a:solidFill>
              </a:rPr>
              <a:t>	momentum </a:t>
            </a:r>
          </a:p>
          <a:p>
            <a:pPr marL="342900" indent="-342900" algn="l">
              <a:spcBef>
                <a:spcPct val="20000"/>
              </a:spcBef>
            </a:pPr>
            <a:r>
              <a:rPr lang="en-US" dirty="0">
                <a:solidFill>
                  <a:srgbClr val="000000"/>
                </a:solidFill>
              </a:rPr>
              <a:t>	</a:t>
            </a:r>
            <a:r>
              <a:rPr lang="en-US" dirty="0" smtClean="0">
                <a:solidFill>
                  <a:srgbClr val="000000"/>
                </a:solidFill>
              </a:rPr>
              <a:t>is conserved.</a:t>
            </a:r>
          </a:p>
        </p:txBody>
      </p:sp>
      <p:sp>
        <p:nvSpPr>
          <p:cNvPr id="7" name="Rectangle 6"/>
          <p:cNvSpPr>
            <a:spLocks noChangeArrowheads="1"/>
          </p:cNvSpPr>
          <p:nvPr/>
        </p:nvSpPr>
        <p:spPr bwMode="auto">
          <a:xfrm>
            <a:off x="1941091" y="213088"/>
            <a:ext cx="5286960" cy="523220"/>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C00000"/>
                </a:solidFill>
              </a:rPr>
              <a:t>FINAL THOUGHTS: </a:t>
            </a:r>
            <a:r>
              <a:rPr lang="en-US" b="1" u="sng" dirty="0" smtClean="0">
                <a:solidFill>
                  <a:srgbClr val="C00000"/>
                </a:solidFill>
              </a:rPr>
              <a:t>Collisions</a:t>
            </a:r>
          </a:p>
        </p:txBody>
      </p:sp>
      <p:sp>
        <p:nvSpPr>
          <p:cNvPr id="6"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C00000"/>
                </a:solidFill>
                <a:latin typeface="Arial Narrow" panose="020B0606020202030204" pitchFamily="34" charset="0"/>
              </a:rPr>
              <a:t>John Bergmann</a:t>
            </a:r>
          </a:p>
          <a:p>
            <a:pPr marL="342900" indent="-342900" algn="r">
              <a:spcBef>
                <a:spcPct val="20000"/>
              </a:spcBef>
            </a:pPr>
            <a:r>
              <a:rPr lang="en-US" b="1" dirty="0" err="1" smtClean="0">
                <a:solidFill>
                  <a:srgbClr val="C00000"/>
                </a:solidFill>
                <a:latin typeface="Arial Narrow" panose="020B0606020202030204" pitchFamily="34" charset="0"/>
              </a:rPr>
              <a:t>www.teachnlearnchem.com</a:t>
            </a:r>
            <a:endParaRPr lang="en-US" b="1" dirty="0">
              <a:solidFill>
                <a:srgbClr val="C00000"/>
              </a:solidFill>
              <a:latin typeface="Arial Narrow" panose="020B0606020202030204" pitchFamily="34" charset="0"/>
            </a:endParaRPr>
          </a:p>
        </p:txBody>
      </p:sp>
      <p:sp>
        <p:nvSpPr>
          <p:cNvPr id="9" name="Rectangle 129"/>
          <p:cNvSpPr>
            <a:spLocks noChangeArrowheads="1"/>
          </p:cNvSpPr>
          <p:nvPr/>
        </p:nvSpPr>
        <p:spPr bwMode="auto">
          <a:xfrm>
            <a:off x="3670495" y="5649870"/>
            <a:ext cx="1737360" cy="59372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0" name="Rectangle 9"/>
          <p:cNvSpPr>
            <a:spLocks noChangeArrowheads="1"/>
          </p:cNvSpPr>
          <p:nvPr/>
        </p:nvSpPr>
        <p:spPr bwMode="auto">
          <a:xfrm>
            <a:off x="3675376" y="5690570"/>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Tree>
    <p:extLst>
      <p:ext uri="{BB962C8B-B14F-4D97-AF65-F5344CB8AC3E}">
        <p14:creationId xmlns:p14="http://schemas.microsoft.com/office/powerpoint/2010/main" val="922998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848" name="Rectangle 88"/>
          <p:cNvSpPr>
            <a:spLocks noChangeArrowheads="1"/>
          </p:cNvSpPr>
          <p:nvPr/>
        </p:nvSpPr>
        <p:spPr bwMode="auto">
          <a:xfrm>
            <a:off x="5874933" y="4773613"/>
            <a:ext cx="2043518" cy="593725"/>
          </a:xfrm>
          <a:prstGeom prst="rect">
            <a:avLst/>
          </a:prstGeom>
          <a:solidFill>
            <a:srgbClr val="00FFFF"/>
          </a:solidFill>
          <a:ln w="9525">
            <a:solidFill>
              <a:schemeClr val="tx1"/>
            </a:solidFill>
            <a:miter lim="800000"/>
            <a:headEnd/>
            <a:tailEnd/>
          </a:ln>
        </p:spPr>
        <p:txBody>
          <a:bodyPr wrap="none" anchor="ctr"/>
          <a:lstStyle/>
          <a:p>
            <a:r>
              <a:rPr lang="en-US" dirty="0" smtClean="0">
                <a:solidFill>
                  <a:srgbClr val="000000"/>
                </a:solidFill>
              </a:rPr>
              <a:t>   </a:t>
            </a:r>
            <a:endParaRPr lang="en-US" dirty="0">
              <a:solidFill>
                <a:srgbClr val="000000"/>
              </a:solidFill>
            </a:endParaRPr>
          </a:p>
        </p:txBody>
      </p:sp>
      <p:grpSp>
        <p:nvGrpSpPr>
          <p:cNvPr id="7172" name="Group 7"/>
          <p:cNvGrpSpPr>
            <a:grpSpLocks/>
          </p:cNvGrpSpPr>
          <p:nvPr/>
        </p:nvGrpSpPr>
        <p:grpSpPr bwMode="auto">
          <a:xfrm>
            <a:off x="935038" y="271463"/>
            <a:ext cx="1662112" cy="2428875"/>
            <a:chOff x="3240" y="3684"/>
            <a:chExt cx="1440" cy="2102"/>
          </a:xfrm>
        </p:grpSpPr>
        <p:sp>
          <p:nvSpPr>
            <p:cNvPr id="7181" name="Freeform 8"/>
            <p:cNvSpPr>
              <a:spLocks/>
            </p:cNvSpPr>
            <p:nvPr/>
          </p:nvSpPr>
          <p:spPr bwMode="auto">
            <a:xfrm>
              <a:off x="3240" y="3684"/>
              <a:ext cx="1365" cy="2102"/>
            </a:xfrm>
            <a:custGeom>
              <a:avLst/>
              <a:gdLst>
                <a:gd name="T0" fmla="*/ 977 w 1365"/>
                <a:gd name="T1" fmla="*/ 200 h 2102"/>
                <a:gd name="T2" fmla="*/ 952 w 1365"/>
                <a:gd name="T3" fmla="*/ 368 h 2102"/>
                <a:gd name="T4" fmla="*/ 891 w 1365"/>
                <a:gd name="T5" fmla="*/ 439 h 2102"/>
                <a:gd name="T6" fmla="*/ 867 w 1365"/>
                <a:gd name="T7" fmla="*/ 512 h 2102"/>
                <a:gd name="T8" fmla="*/ 982 w 1365"/>
                <a:gd name="T9" fmla="*/ 545 h 2102"/>
                <a:gd name="T10" fmla="*/ 1070 w 1365"/>
                <a:gd name="T11" fmla="*/ 582 h 2102"/>
                <a:gd name="T12" fmla="*/ 1149 w 1365"/>
                <a:gd name="T13" fmla="*/ 601 h 2102"/>
                <a:gd name="T14" fmla="*/ 1172 w 1365"/>
                <a:gd name="T15" fmla="*/ 676 h 2102"/>
                <a:gd name="T16" fmla="*/ 1237 w 1365"/>
                <a:gd name="T17" fmla="*/ 735 h 2102"/>
                <a:gd name="T18" fmla="*/ 1267 w 1365"/>
                <a:gd name="T19" fmla="*/ 864 h 2102"/>
                <a:gd name="T20" fmla="*/ 1354 w 1365"/>
                <a:gd name="T21" fmla="*/ 947 h 2102"/>
                <a:gd name="T22" fmla="*/ 1320 w 1365"/>
                <a:gd name="T23" fmla="*/ 1030 h 2102"/>
                <a:gd name="T24" fmla="*/ 1292 w 1365"/>
                <a:gd name="T25" fmla="*/ 1057 h 2102"/>
                <a:gd name="T26" fmla="*/ 1315 w 1365"/>
                <a:gd name="T27" fmla="*/ 1234 h 2102"/>
                <a:gd name="T28" fmla="*/ 1334 w 1365"/>
                <a:gd name="T29" fmla="*/ 1419 h 2102"/>
                <a:gd name="T30" fmla="*/ 1270 w 1365"/>
                <a:gd name="T31" fmla="*/ 1481 h 2102"/>
                <a:gd name="T32" fmla="*/ 1220 w 1365"/>
                <a:gd name="T33" fmla="*/ 1533 h 2102"/>
                <a:gd name="T34" fmla="*/ 1246 w 1365"/>
                <a:gd name="T35" fmla="*/ 1658 h 2102"/>
                <a:gd name="T36" fmla="*/ 1217 w 1365"/>
                <a:gd name="T37" fmla="*/ 1731 h 2102"/>
                <a:gd name="T38" fmla="*/ 1224 w 1365"/>
                <a:gd name="T39" fmla="*/ 1910 h 2102"/>
                <a:gd name="T40" fmla="*/ 1289 w 1365"/>
                <a:gd name="T41" fmla="*/ 1997 h 2102"/>
                <a:gd name="T42" fmla="*/ 1258 w 1365"/>
                <a:gd name="T43" fmla="*/ 2092 h 2102"/>
                <a:gd name="T44" fmla="*/ 1158 w 1365"/>
                <a:gd name="T45" fmla="*/ 2101 h 2102"/>
                <a:gd name="T46" fmla="*/ 1028 w 1365"/>
                <a:gd name="T47" fmla="*/ 2011 h 2102"/>
                <a:gd name="T48" fmla="*/ 981 w 1365"/>
                <a:gd name="T49" fmla="*/ 1945 h 2102"/>
                <a:gd name="T50" fmla="*/ 917 w 1365"/>
                <a:gd name="T51" fmla="*/ 1746 h 2102"/>
                <a:gd name="T52" fmla="*/ 860 w 1365"/>
                <a:gd name="T53" fmla="*/ 1656 h 2102"/>
                <a:gd name="T54" fmla="*/ 839 w 1365"/>
                <a:gd name="T55" fmla="*/ 1558 h 2102"/>
                <a:gd name="T56" fmla="*/ 813 w 1365"/>
                <a:gd name="T57" fmla="*/ 1512 h 2102"/>
                <a:gd name="T58" fmla="*/ 811 w 1365"/>
                <a:gd name="T59" fmla="*/ 1683 h 2102"/>
                <a:gd name="T60" fmla="*/ 806 w 1365"/>
                <a:gd name="T61" fmla="*/ 1798 h 2102"/>
                <a:gd name="T62" fmla="*/ 750 w 1365"/>
                <a:gd name="T63" fmla="*/ 1865 h 2102"/>
                <a:gd name="T64" fmla="*/ 696 w 1365"/>
                <a:gd name="T65" fmla="*/ 2035 h 2102"/>
                <a:gd name="T66" fmla="*/ 547 w 1365"/>
                <a:gd name="T67" fmla="*/ 2064 h 2102"/>
                <a:gd name="T68" fmla="*/ 491 w 1365"/>
                <a:gd name="T69" fmla="*/ 2020 h 2102"/>
                <a:gd name="T70" fmla="*/ 528 w 1365"/>
                <a:gd name="T71" fmla="*/ 1912 h 2102"/>
                <a:gd name="T72" fmla="*/ 487 w 1365"/>
                <a:gd name="T73" fmla="*/ 1800 h 2102"/>
                <a:gd name="T74" fmla="*/ 474 w 1365"/>
                <a:gd name="T75" fmla="*/ 1697 h 2102"/>
                <a:gd name="T76" fmla="*/ 441 w 1365"/>
                <a:gd name="T77" fmla="*/ 1519 h 2102"/>
                <a:gd name="T78" fmla="*/ 435 w 1365"/>
                <a:gd name="T79" fmla="*/ 1317 h 2102"/>
                <a:gd name="T80" fmla="*/ 454 w 1365"/>
                <a:gd name="T81" fmla="*/ 1162 h 2102"/>
                <a:gd name="T82" fmla="*/ 453 w 1365"/>
                <a:gd name="T83" fmla="*/ 1012 h 2102"/>
                <a:gd name="T84" fmla="*/ 467 w 1365"/>
                <a:gd name="T85" fmla="*/ 896 h 2102"/>
                <a:gd name="T86" fmla="*/ 280 w 1365"/>
                <a:gd name="T87" fmla="*/ 1144 h 2102"/>
                <a:gd name="T88" fmla="*/ 207 w 1365"/>
                <a:gd name="T89" fmla="*/ 1227 h 2102"/>
                <a:gd name="T90" fmla="*/ 94 w 1365"/>
                <a:gd name="T91" fmla="*/ 1243 h 2102"/>
                <a:gd name="T92" fmla="*/ 42 w 1365"/>
                <a:gd name="T93" fmla="*/ 1247 h 2102"/>
                <a:gd name="T94" fmla="*/ 9 w 1365"/>
                <a:gd name="T95" fmla="*/ 1191 h 2102"/>
                <a:gd name="T96" fmla="*/ 42 w 1365"/>
                <a:gd name="T97" fmla="*/ 1131 h 2102"/>
                <a:gd name="T98" fmla="*/ 58 w 1365"/>
                <a:gd name="T99" fmla="*/ 1073 h 2102"/>
                <a:gd name="T100" fmla="*/ 166 w 1365"/>
                <a:gd name="T101" fmla="*/ 1065 h 2102"/>
                <a:gd name="T102" fmla="*/ 253 w 1365"/>
                <a:gd name="T103" fmla="*/ 967 h 2102"/>
                <a:gd name="T104" fmla="*/ 304 w 1365"/>
                <a:gd name="T105" fmla="*/ 825 h 2102"/>
                <a:gd name="T106" fmla="*/ 352 w 1365"/>
                <a:gd name="T107" fmla="*/ 707 h 2102"/>
                <a:gd name="T108" fmla="*/ 505 w 1365"/>
                <a:gd name="T109" fmla="*/ 538 h 2102"/>
                <a:gd name="T110" fmla="*/ 564 w 1365"/>
                <a:gd name="T111" fmla="*/ 472 h 2102"/>
                <a:gd name="T112" fmla="*/ 519 w 1365"/>
                <a:gd name="T113" fmla="*/ 392 h 2102"/>
                <a:gd name="T114" fmla="*/ 498 w 1365"/>
                <a:gd name="T115" fmla="*/ 262 h 2102"/>
                <a:gd name="T116" fmla="*/ 505 w 1365"/>
                <a:gd name="T117" fmla="*/ 131 h 2102"/>
                <a:gd name="T118" fmla="*/ 615 w 1365"/>
                <a:gd name="T119" fmla="*/ 21 h 2102"/>
                <a:gd name="T120" fmla="*/ 785 w 1365"/>
                <a:gd name="T121" fmla="*/ 4 h 21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5"/>
                <a:gd name="T184" fmla="*/ 0 h 2102"/>
                <a:gd name="T185" fmla="*/ 1365 w 1365"/>
                <a:gd name="T186" fmla="*/ 2102 h 21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5" h="2102">
                  <a:moveTo>
                    <a:pt x="858" y="28"/>
                  </a:moveTo>
                  <a:lnTo>
                    <a:pt x="875" y="33"/>
                  </a:lnTo>
                  <a:lnTo>
                    <a:pt x="903" y="51"/>
                  </a:lnTo>
                  <a:lnTo>
                    <a:pt x="926" y="71"/>
                  </a:lnTo>
                  <a:lnTo>
                    <a:pt x="946" y="94"/>
                  </a:lnTo>
                  <a:lnTo>
                    <a:pt x="961" y="118"/>
                  </a:lnTo>
                  <a:lnTo>
                    <a:pt x="972" y="144"/>
                  </a:lnTo>
                  <a:lnTo>
                    <a:pt x="977" y="171"/>
                  </a:lnTo>
                  <a:lnTo>
                    <a:pt x="977" y="200"/>
                  </a:lnTo>
                  <a:lnTo>
                    <a:pt x="972" y="230"/>
                  </a:lnTo>
                  <a:lnTo>
                    <a:pt x="957" y="248"/>
                  </a:lnTo>
                  <a:lnTo>
                    <a:pt x="953" y="266"/>
                  </a:lnTo>
                  <a:lnTo>
                    <a:pt x="956" y="283"/>
                  </a:lnTo>
                  <a:lnTo>
                    <a:pt x="962" y="300"/>
                  </a:lnTo>
                  <a:lnTo>
                    <a:pt x="968" y="316"/>
                  </a:lnTo>
                  <a:lnTo>
                    <a:pt x="972" y="333"/>
                  </a:lnTo>
                  <a:lnTo>
                    <a:pt x="967" y="350"/>
                  </a:lnTo>
                  <a:lnTo>
                    <a:pt x="952" y="368"/>
                  </a:lnTo>
                  <a:lnTo>
                    <a:pt x="945" y="376"/>
                  </a:lnTo>
                  <a:lnTo>
                    <a:pt x="940" y="387"/>
                  </a:lnTo>
                  <a:lnTo>
                    <a:pt x="936" y="398"/>
                  </a:lnTo>
                  <a:lnTo>
                    <a:pt x="932" y="409"/>
                  </a:lnTo>
                  <a:lnTo>
                    <a:pt x="927" y="419"/>
                  </a:lnTo>
                  <a:lnTo>
                    <a:pt x="920" y="426"/>
                  </a:lnTo>
                  <a:lnTo>
                    <a:pt x="910" y="430"/>
                  </a:lnTo>
                  <a:lnTo>
                    <a:pt x="895" y="429"/>
                  </a:lnTo>
                  <a:lnTo>
                    <a:pt x="891" y="439"/>
                  </a:lnTo>
                  <a:lnTo>
                    <a:pt x="888" y="448"/>
                  </a:lnTo>
                  <a:lnTo>
                    <a:pt x="883" y="458"/>
                  </a:lnTo>
                  <a:lnTo>
                    <a:pt x="878" y="467"/>
                  </a:lnTo>
                  <a:lnTo>
                    <a:pt x="872" y="476"/>
                  </a:lnTo>
                  <a:lnTo>
                    <a:pt x="865" y="484"/>
                  </a:lnTo>
                  <a:lnTo>
                    <a:pt x="857" y="493"/>
                  </a:lnTo>
                  <a:lnTo>
                    <a:pt x="848" y="499"/>
                  </a:lnTo>
                  <a:lnTo>
                    <a:pt x="857" y="506"/>
                  </a:lnTo>
                  <a:lnTo>
                    <a:pt x="867" y="512"/>
                  </a:lnTo>
                  <a:lnTo>
                    <a:pt x="875" y="519"/>
                  </a:lnTo>
                  <a:lnTo>
                    <a:pt x="878" y="531"/>
                  </a:lnTo>
                  <a:lnTo>
                    <a:pt x="891" y="536"/>
                  </a:lnTo>
                  <a:lnTo>
                    <a:pt x="905" y="538"/>
                  </a:lnTo>
                  <a:lnTo>
                    <a:pt x="921" y="540"/>
                  </a:lnTo>
                  <a:lnTo>
                    <a:pt x="937" y="540"/>
                  </a:lnTo>
                  <a:lnTo>
                    <a:pt x="952" y="540"/>
                  </a:lnTo>
                  <a:lnTo>
                    <a:pt x="968" y="541"/>
                  </a:lnTo>
                  <a:lnTo>
                    <a:pt x="982" y="545"/>
                  </a:lnTo>
                  <a:lnTo>
                    <a:pt x="996" y="551"/>
                  </a:lnTo>
                  <a:lnTo>
                    <a:pt x="1007" y="552"/>
                  </a:lnTo>
                  <a:lnTo>
                    <a:pt x="1017" y="553"/>
                  </a:lnTo>
                  <a:lnTo>
                    <a:pt x="1028" y="557"/>
                  </a:lnTo>
                  <a:lnTo>
                    <a:pt x="1036" y="560"/>
                  </a:lnTo>
                  <a:lnTo>
                    <a:pt x="1046" y="564"/>
                  </a:lnTo>
                  <a:lnTo>
                    <a:pt x="1055" y="569"/>
                  </a:lnTo>
                  <a:lnTo>
                    <a:pt x="1062" y="576"/>
                  </a:lnTo>
                  <a:lnTo>
                    <a:pt x="1070" y="582"/>
                  </a:lnTo>
                  <a:lnTo>
                    <a:pt x="1079" y="581"/>
                  </a:lnTo>
                  <a:lnTo>
                    <a:pt x="1089" y="581"/>
                  </a:lnTo>
                  <a:lnTo>
                    <a:pt x="1098" y="581"/>
                  </a:lnTo>
                  <a:lnTo>
                    <a:pt x="1108" y="582"/>
                  </a:lnTo>
                  <a:lnTo>
                    <a:pt x="1117" y="583"/>
                  </a:lnTo>
                  <a:lnTo>
                    <a:pt x="1126" y="586"/>
                  </a:lnTo>
                  <a:lnTo>
                    <a:pt x="1134" y="589"/>
                  </a:lnTo>
                  <a:lnTo>
                    <a:pt x="1142" y="594"/>
                  </a:lnTo>
                  <a:lnTo>
                    <a:pt x="1149" y="601"/>
                  </a:lnTo>
                  <a:lnTo>
                    <a:pt x="1155" y="610"/>
                  </a:lnTo>
                  <a:lnTo>
                    <a:pt x="1163" y="617"/>
                  </a:lnTo>
                  <a:lnTo>
                    <a:pt x="1169" y="624"/>
                  </a:lnTo>
                  <a:lnTo>
                    <a:pt x="1174" y="633"/>
                  </a:lnTo>
                  <a:lnTo>
                    <a:pt x="1178" y="641"/>
                  </a:lnTo>
                  <a:lnTo>
                    <a:pt x="1180" y="650"/>
                  </a:lnTo>
                  <a:lnTo>
                    <a:pt x="1180" y="659"/>
                  </a:lnTo>
                  <a:lnTo>
                    <a:pt x="1173" y="669"/>
                  </a:lnTo>
                  <a:lnTo>
                    <a:pt x="1172" y="676"/>
                  </a:lnTo>
                  <a:lnTo>
                    <a:pt x="1174" y="683"/>
                  </a:lnTo>
                  <a:lnTo>
                    <a:pt x="1179" y="687"/>
                  </a:lnTo>
                  <a:lnTo>
                    <a:pt x="1185" y="691"/>
                  </a:lnTo>
                  <a:lnTo>
                    <a:pt x="1194" y="695"/>
                  </a:lnTo>
                  <a:lnTo>
                    <a:pt x="1201" y="701"/>
                  </a:lnTo>
                  <a:lnTo>
                    <a:pt x="1209" y="707"/>
                  </a:lnTo>
                  <a:lnTo>
                    <a:pt x="1219" y="715"/>
                  </a:lnTo>
                  <a:lnTo>
                    <a:pt x="1229" y="723"/>
                  </a:lnTo>
                  <a:lnTo>
                    <a:pt x="1237" y="735"/>
                  </a:lnTo>
                  <a:lnTo>
                    <a:pt x="1245" y="749"/>
                  </a:lnTo>
                  <a:lnTo>
                    <a:pt x="1246" y="760"/>
                  </a:lnTo>
                  <a:lnTo>
                    <a:pt x="1246" y="788"/>
                  </a:lnTo>
                  <a:lnTo>
                    <a:pt x="1241" y="823"/>
                  </a:lnTo>
                  <a:lnTo>
                    <a:pt x="1226" y="854"/>
                  </a:lnTo>
                  <a:lnTo>
                    <a:pt x="1237" y="855"/>
                  </a:lnTo>
                  <a:lnTo>
                    <a:pt x="1247" y="858"/>
                  </a:lnTo>
                  <a:lnTo>
                    <a:pt x="1257" y="861"/>
                  </a:lnTo>
                  <a:lnTo>
                    <a:pt x="1267" y="864"/>
                  </a:lnTo>
                  <a:lnTo>
                    <a:pt x="1276" y="868"/>
                  </a:lnTo>
                  <a:lnTo>
                    <a:pt x="1286" y="873"/>
                  </a:lnTo>
                  <a:lnTo>
                    <a:pt x="1296" y="877"/>
                  </a:lnTo>
                  <a:lnTo>
                    <a:pt x="1305" y="880"/>
                  </a:lnTo>
                  <a:lnTo>
                    <a:pt x="1319" y="894"/>
                  </a:lnTo>
                  <a:lnTo>
                    <a:pt x="1330" y="907"/>
                  </a:lnTo>
                  <a:lnTo>
                    <a:pt x="1340" y="919"/>
                  </a:lnTo>
                  <a:lnTo>
                    <a:pt x="1348" y="933"/>
                  </a:lnTo>
                  <a:lnTo>
                    <a:pt x="1354" y="947"/>
                  </a:lnTo>
                  <a:lnTo>
                    <a:pt x="1359" y="963"/>
                  </a:lnTo>
                  <a:lnTo>
                    <a:pt x="1363" y="980"/>
                  </a:lnTo>
                  <a:lnTo>
                    <a:pt x="1365" y="998"/>
                  </a:lnTo>
                  <a:lnTo>
                    <a:pt x="1360" y="1007"/>
                  </a:lnTo>
                  <a:lnTo>
                    <a:pt x="1354" y="1017"/>
                  </a:lnTo>
                  <a:lnTo>
                    <a:pt x="1346" y="1025"/>
                  </a:lnTo>
                  <a:lnTo>
                    <a:pt x="1334" y="1030"/>
                  </a:lnTo>
                  <a:lnTo>
                    <a:pt x="1327" y="1030"/>
                  </a:lnTo>
                  <a:lnTo>
                    <a:pt x="1320" y="1030"/>
                  </a:lnTo>
                  <a:lnTo>
                    <a:pt x="1313" y="1030"/>
                  </a:lnTo>
                  <a:lnTo>
                    <a:pt x="1305" y="1030"/>
                  </a:lnTo>
                  <a:lnTo>
                    <a:pt x="1299" y="1029"/>
                  </a:lnTo>
                  <a:lnTo>
                    <a:pt x="1293" y="1026"/>
                  </a:lnTo>
                  <a:lnTo>
                    <a:pt x="1287" y="1024"/>
                  </a:lnTo>
                  <a:lnTo>
                    <a:pt x="1281" y="1021"/>
                  </a:lnTo>
                  <a:lnTo>
                    <a:pt x="1282" y="1034"/>
                  </a:lnTo>
                  <a:lnTo>
                    <a:pt x="1287" y="1046"/>
                  </a:lnTo>
                  <a:lnTo>
                    <a:pt x="1292" y="1057"/>
                  </a:lnTo>
                  <a:lnTo>
                    <a:pt x="1293" y="1069"/>
                  </a:lnTo>
                  <a:lnTo>
                    <a:pt x="1304" y="1087"/>
                  </a:lnTo>
                  <a:lnTo>
                    <a:pt x="1314" y="1107"/>
                  </a:lnTo>
                  <a:lnTo>
                    <a:pt x="1322" y="1127"/>
                  </a:lnTo>
                  <a:lnTo>
                    <a:pt x="1329" y="1148"/>
                  </a:lnTo>
                  <a:lnTo>
                    <a:pt x="1332" y="1170"/>
                  </a:lnTo>
                  <a:lnTo>
                    <a:pt x="1332" y="1192"/>
                  </a:lnTo>
                  <a:lnTo>
                    <a:pt x="1325" y="1213"/>
                  </a:lnTo>
                  <a:lnTo>
                    <a:pt x="1315" y="1234"/>
                  </a:lnTo>
                  <a:lnTo>
                    <a:pt x="1284" y="1279"/>
                  </a:lnTo>
                  <a:lnTo>
                    <a:pt x="1292" y="1296"/>
                  </a:lnTo>
                  <a:lnTo>
                    <a:pt x="1296" y="1314"/>
                  </a:lnTo>
                  <a:lnTo>
                    <a:pt x="1299" y="1333"/>
                  </a:lnTo>
                  <a:lnTo>
                    <a:pt x="1302" y="1351"/>
                  </a:lnTo>
                  <a:lnTo>
                    <a:pt x="1305" y="1369"/>
                  </a:lnTo>
                  <a:lnTo>
                    <a:pt x="1312" y="1387"/>
                  </a:lnTo>
                  <a:lnTo>
                    <a:pt x="1320" y="1404"/>
                  </a:lnTo>
                  <a:lnTo>
                    <a:pt x="1334" y="1419"/>
                  </a:lnTo>
                  <a:lnTo>
                    <a:pt x="1336" y="1429"/>
                  </a:lnTo>
                  <a:lnTo>
                    <a:pt x="1335" y="1441"/>
                  </a:lnTo>
                  <a:lnTo>
                    <a:pt x="1332" y="1452"/>
                  </a:lnTo>
                  <a:lnTo>
                    <a:pt x="1327" y="1461"/>
                  </a:lnTo>
                  <a:lnTo>
                    <a:pt x="1317" y="1468"/>
                  </a:lnTo>
                  <a:lnTo>
                    <a:pt x="1305" y="1473"/>
                  </a:lnTo>
                  <a:lnTo>
                    <a:pt x="1294" y="1477"/>
                  </a:lnTo>
                  <a:lnTo>
                    <a:pt x="1282" y="1480"/>
                  </a:lnTo>
                  <a:lnTo>
                    <a:pt x="1270" y="1481"/>
                  </a:lnTo>
                  <a:lnTo>
                    <a:pt x="1256" y="1483"/>
                  </a:lnTo>
                  <a:lnTo>
                    <a:pt x="1244" y="1481"/>
                  </a:lnTo>
                  <a:lnTo>
                    <a:pt x="1231" y="1478"/>
                  </a:lnTo>
                  <a:lnTo>
                    <a:pt x="1224" y="1475"/>
                  </a:lnTo>
                  <a:lnTo>
                    <a:pt x="1216" y="1472"/>
                  </a:lnTo>
                  <a:lnTo>
                    <a:pt x="1209" y="1472"/>
                  </a:lnTo>
                  <a:lnTo>
                    <a:pt x="1201" y="1478"/>
                  </a:lnTo>
                  <a:lnTo>
                    <a:pt x="1213" y="1505"/>
                  </a:lnTo>
                  <a:lnTo>
                    <a:pt x="1220" y="1533"/>
                  </a:lnTo>
                  <a:lnTo>
                    <a:pt x="1221" y="1563"/>
                  </a:lnTo>
                  <a:lnTo>
                    <a:pt x="1213" y="1590"/>
                  </a:lnTo>
                  <a:lnTo>
                    <a:pt x="1221" y="1597"/>
                  </a:lnTo>
                  <a:lnTo>
                    <a:pt x="1227" y="1607"/>
                  </a:lnTo>
                  <a:lnTo>
                    <a:pt x="1231" y="1616"/>
                  </a:lnTo>
                  <a:lnTo>
                    <a:pt x="1235" y="1627"/>
                  </a:lnTo>
                  <a:lnTo>
                    <a:pt x="1237" y="1637"/>
                  </a:lnTo>
                  <a:lnTo>
                    <a:pt x="1241" y="1647"/>
                  </a:lnTo>
                  <a:lnTo>
                    <a:pt x="1246" y="1658"/>
                  </a:lnTo>
                  <a:lnTo>
                    <a:pt x="1253" y="1666"/>
                  </a:lnTo>
                  <a:lnTo>
                    <a:pt x="1253" y="1676"/>
                  </a:lnTo>
                  <a:lnTo>
                    <a:pt x="1252" y="1685"/>
                  </a:lnTo>
                  <a:lnTo>
                    <a:pt x="1248" y="1694"/>
                  </a:lnTo>
                  <a:lnTo>
                    <a:pt x="1244" y="1701"/>
                  </a:lnTo>
                  <a:lnTo>
                    <a:pt x="1237" y="1708"/>
                  </a:lnTo>
                  <a:lnTo>
                    <a:pt x="1230" y="1716"/>
                  </a:lnTo>
                  <a:lnTo>
                    <a:pt x="1224" y="1723"/>
                  </a:lnTo>
                  <a:lnTo>
                    <a:pt x="1217" y="1731"/>
                  </a:lnTo>
                  <a:lnTo>
                    <a:pt x="1220" y="1753"/>
                  </a:lnTo>
                  <a:lnTo>
                    <a:pt x="1225" y="1774"/>
                  </a:lnTo>
                  <a:lnTo>
                    <a:pt x="1231" y="1796"/>
                  </a:lnTo>
                  <a:lnTo>
                    <a:pt x="1237" y="1818"/>
                  </a:lnTo>
                  <a:lnTo>
                    <a:pt x="1242" y="1840"/>
                  </a:lnTo>
                  <a:lnTo>
                    <a:pt x="1244" y="1861"/>
                  </a:lnTo>
                  <a:lnTo>
                    <a:pt x="1241" y="1883"/>
                  </a:lnTo>
                  <a:lnTo>
                    <a:pt x="1232" y="1906"/>
                  </a:lnTo>
                  <a:lnTo>
                    <a:pt x="1224" y="1910"/>
                  </a:lnTo>
                  <a:lnTo>
                    <a:pt x="1229" y="1912"/>
                  </a:lnTo>
                  <a:lnTo>
                    <a:pt x="1232" y="1915"/>
                  </a:lnTo>
                  <a:lnTo>
                    <a:pt x="1234" y="1920"/>
                  </a:lnTo>
                  <a:lnTo>
                    <a:pt x="1236" y="1924"/>
                  </a:lnTo>
                  <a:lnTo>
                    <a:pt x="1226" y="1946"/>
                  </a:lnTo>
                  <a:lnTo>
                    <a:pt x="1244" y="1957"/>
                  </a:lnTo>
                  <a:lnTo>
                    <a:pt x="1261" y="1968"/>
                  </a:lnTo>
                  <a:lnTo>
                    <a:pt x="1277" y="1982"/>
                  </a:lnTo>
                  <a:lnTo>
                    <a:pt x="1289" y="1997"/>
                  </a:lnTo>
                  <a:lnTo>
                    <a:pt x="1301" y="2013"/>
                  </a:lnTo>
                  <a:lnTo>
                    <a:pt x="1307" y="2030"/>
                  </a:lnTo>
                  <a:lnTo>
                    <a:pt x="1310" y="2049"/>
                  </a:lnTo>
                  <a:lnTo>
                    <a:pt x="1308" y="2068"/>
                  </a:lnTo>
                  <a:lnTo>
                    <a:pt x="1299" y="2074"/>
                  </a:lnTo>
                  <a:lnTo>
                    <a:pt x="1289" y="2081"/>
                  </a:lnTo>
                  <a:lnTo>
                    <a:pt x="1279" y="2085"/>
                  </a:lnTo>
                  <a:lnTo>
                    <a:pt x="1270" y="2089"/>
                  </a:lnTo>
                  <a:lnTo>
                    <a:pt x="1258" y="2092"/>
                  </a:lnTo>
                  <a:lnTo>
                    <a:pt x="1247" y="2096"/>
                  </a:lnTo>
                  <a:lnTo>
                    <a:pt x="1236" y="2098"/>
                  </a:lnTo>
                  <a:lnTo>
                    <a:pt x="1225" y="2100"/>
                  </a:lnTo>
                  <a:lnTo>
                    <a:pt x="1214" y="2101"/>
                  </a:lnTo>
                  <a:lnTo>
                    <a:pt x="1203" y="2101"/>
                  </a:lnTo>
                  <a:lnTo>
                    <a:pt x="1191" y="2102"/>
                  </a:lnTo>
                  <a:lnTo>
                    <a:pt x="1180" y="2101"/>
                  </a:lnTo>
                  <a:lnTo>
                    <a:pt x="1169" y="2101"/>
                  </a:lnTo>
                  <a:lnTo>
                    <a:pt x="1158" y="2101"/>
                  </a:lnTo>
                  <a:lnTo>
                    <a:pt x="1146" y="2100"/>
                  </a:lnTo>
                  <a:lnTo>
                    <a:pt x="1134" y="2100"/>
                  </a:lnTo>
                  <a:lnTo>
                    <a:pt x="1115" y="2089"/>
                  </a:lnTo>
                  <a:lnTo>
                    <a:pt x="1097" y="2079"/>
                  </a:lnTo>
                  <a:lnTo>
                    <a:pt x="1080" y="2068"/>
                  </a:lnTo>
                  <a:lnTo>
                    <a:pt x="1064" y="2056"/>
                  </a:lnTo>
                  <a:lnTo>
                    <a:pt x="1050" y="2043"/>
                  </a:lnTo>
                  <a:lnTo>
                    <a:pt x="1038" y="2028"/>
                  </a:lnTo>
                  <a:lnTo>
                    <a:pt x="1028" y="2011"/>
                  </a:lnTo>
                  <a:lnTo>
                    <a:pt x="1022" y="1992"/>
                  </a:lnTo>
                  <a:lnTo>
                    <a:pt x="1019" y="1986"/>
                  </a:lnTo>
                  <a:lnTo>
                    <a:pt x="1018" y="1980"/>
                  </a:lnTo>
                  <a:lnTo>
                    <a:pt x="1017" y="1974"/>
                  </a:lnTo>
                  <a:lnTo>
                    <a:pt x="1017" y="1967"/>
                  </a:lnTo>
                  <a:lnTo>
                    <a:pt x="1007" y="1966"/>
                  </a:lnTo>
                  <a:lnTo>
                    <a:pt x="996" y="1961"/>
                  </a:lnTo>
                  <a:lnTo>
                    <a:pt x="987" y="1953"/>
                  </a:lnTo>
                  <a:lnTo>
                    <a:pt x="981" y="1945"/>
                  </a:lnTo>
                  <a:lnTo>
                    <a:pt x="974" y="1918"/>
                  </a:lnTo>
                  <a:lnTo>
                    <a:pt x="972" y="1894"/>
                  </a:lnTo>
                  <a:lnTo>
                    <a:pt x="966" y="1872"/>
                  </a:lnTo>
                  <a:lnTo>
                    <a:pt x="950" y="1848"/>
                  </a:lnTo>
                  <a:lnTo>
                    <a:pt x="957" y="1799"/>
                  </a:lnTo>
                  <a:lnTo>
                    <a:pt x="946" y="1786"/>
                  </a:lnTo>
                  <a:lnTo>
                    <a:pt x="935" y="1773"/>
                  </a:lnTo>
                  <a:lnTo>
                    <a:pt x="926" y="1759"/>
                  </a:lnTo>
                  <a:lnTo>
                    <a:pt x="917" y="1746"/>
                  </a:lnTo>
                  <a:lnTo>
                    <a:pt x="909" y="1732"/>
                  </a:lnTo>
                  <a:lnTo>
                    <a:pt x="903" y="1717"/>
                  </a:lnTo>
                  <a:lnTo>
                    <a:pt x="898" y="1702"/>
                  </a:lnTo>
                  <a:lnTo>
                    <a:pt x="893" y="1687"/>
                  </a:lnTo>
                  <a:lnTo>
                    <a:pt x="885" y="1682"/>
                  </a:lnTo>
                  <a:lnTo>
                    <a:pt x="878" y="1677"/>
                  </a:lnTo>
                  <a:lnTo>
                    <a:pt x="870" y="1670"/>
                  </a:lnTo>
                  <a:lnTo>
                    <a:pt x="865" y="1664"/>
                  </a:lnTo>
                  <a:lnTo>
                    <a:pt x="860" y="1656"/>
                  </a:lnTo>
                  <a:lnTo>
                    <a:pt x="857" y="1649"/>
                  </a:lnTo>
                  <a:lnTo>
                    <a:pt x="855" y="1641"/>
                  </a:lnTo>
                  <a:lnTo>
                    <a:pt x="857" y="1632"/>
                  </a:lnTo>
                  <a:lnTo>
                    <a:pt x="855" y="1616"/>
                  </a:lnTo>
                  <a:lnTo>
                    <a:pt x="859" y="1599"/>
                  </a:lnTo>
                  <a:lnTo>
                    <a:pt x="862" y="1586"/>
                  </a:lnTo>
                  <a:lnTo>
                    <a:pt x="858" y="1579"/>
                  </a:lnTo>
                  <a:lnTo>
                    <a:pt x="844" y="1572"/>
                  </a:lnTo>
                  <a:lnTo>
                    <a:pt x="839" y="1558"/>
                  </a:lnTo>
                  <a:lnTo>
                    <a:pt x="839" y="1543"/>
                  </a:lnTo>
                  <a:lnTo>
                    <a:pt x="839" y="1529"/>
                  </a:lnTo>
                  <a:lnTo>
                    <a:pt x="842" y="1525"/>
                  </a:lnTo>
                  <a:lnTo>
                    <a:pt x="842" y="1520"/>
                  </a:lnTo>
                  <a:lnTo>
                    <a:pt x="842" y="1514"/>
                  </a:lnTo>
                  <a:lnTo>
                    <a:pt x="842" y="1509"/>
                  </a:lnTo>
                  <a:lnTo>
                    <a:pt x="833" y="1509"/>
                  </a:lnTo>
                  <a:lnTo>
                    <a:pt x="823" y="1510"/>
                  </a:lnTo>
                  <a:lnTo>
                    <a:pt x="813" y="1512"/>
                  </a:lnTo>
                  <a:lnTo>
                    <a:pt x="806" y="1518"/>
                  </a:lnTo>
                  <a:lnTo>
                    <a:pt x="811" y="1538"/>
                  </a:lnTo>
                  <a:lnTo>
                    <a:pt x="811" y="1559"/>
                  </a:lnTo>
                  <a:lnTo>
                    <a:pt x="806" y="1580"/>
                  </a:lnTo>
                  <a:lnTo>
                    <a:pt x="796" y="1597"/>
                  </a:lnTo>
                  <a:lnTo>
                    <a:pt x="808" y="1617"/>
                  </a:lnTo>
                  <a:lnTo>
                    <a:pt x="815" y="1638"/>
                  </a:lnTo>
                  <a:lnTo>
                    <a:pt x="816" y="1662"/>
                  </a:lnTo>
                  <a:lnTo>
                    <a:pt x="811" y="1683"/>
                  </a:lnTo>
                  <a:lnTo>
                    <a:pt x="797" y="1694"/>
                  </a:lnTo>
                  <a:lnTo>
                    <a:pt x="792" y="1705"/>
                  </a:lnTo>
                  <a:lnTo>
                    <a:pt x="791" y="1718"/>
                  </a:lnTo>
                  <a:lnTo>
                    <a:pt x="795" y="1730"/>
                  </a:lnTo>
                  <a:lnTo>
                    <a:pt x="800" y="1742"/>
                  </a:lnTo>
                  <a:lnTo>
                    <a:pt x="803" y="1755"/>
                  </a:lnTo>
                  <a:lnTo>
                    <a:pt x="807" y="1769"/>
                  </a:lnTo>
                  <a:lnTo>
                    <a:pt x="806" y="1782"/>
                  </a:lnTo>
                  <a:lnTo>
                    <a:pt x="806" y="1798"/>
                  </a:lnTo>
                  <a:lnTo>
                    <a:pt x="803" y="1811"/>
                  </a:lnTo>
                  <a:lnTo>
                    <a:pt x="798" y="1825"/>
                  </a:lnTo>
                  <a:lnTo>
                    <a:pt x="786" y="1836"/>
                  </a:lnTo>
                  <a:lnTo>
                    <a:pt x="775" y="1836"/>
                  </a:lnTo>
                  <a:lnTo>
                    <a:pt x="766" y="1839"/>
                  </a:lnTo>
                  <a:lnTo>
                    <a:pt x="761" y="1844"/>
                  </a:lnTo>
                  <a:lnTo>
                    <a:pt x="758" y="1851"/>
                  </a:lnTo>
                  <a:lnTo>
                    <a:pt x="754" y="1858"/>
                  </a:lnTo>
                  <a:lnTo>
                    <a:pt x="750" y="1865"/>
                  </a:lnTo>
                  <a:lnTo>
                    <a:pt x="744" y="1870"/>
                  </a:lnTo>
                  <a:lnTo>
                    <a:pt x="734" y="1873"/>
                  </a:lnTo>
                  <a:lnTo>
                    <a:pt x="739" y="1897"/>
                  </a:lnTo>
                  <a:lnTo>
                    <a:pt x="740" y="1923"/>
                  </a:lnTo>
                  <a:lnTo>
                    <a:pt x="736" y="1947"/>
                  </a:lnTo>
                  <a:lnTo>
                    <a:pt x="731" y="1970"/>
                  </a:lnTo>
                  <a:lnTo>
                    <a:pt x="723" y="1994"/>
                  </a:lnTo>
                  <a:lnTo>
                    <a:pt x="710" y="2015"/>
                  </a:lnTo>
                  <a:lnTo>
                    <a:pt x="696" y="2035"/>
                  </a:lnTo>
                  <a:lnTo>
                    <a:pt x="678" y="2053"/>
                  </a:lnTo>
                  <a:lnTo>
                    <a:pt x="663" y="2058"/>
                  </a:lnTo>
                  <a:lnTo>
                    <a:pt x="647" y="2063"/>
                  </a:lnTo>
                  <a:lnTo>
                    <a:pt x="631" y="2065"/>
                  </a:lnTo>
                  <a:lnTo>
                    <a:pt x="615" y="2066"/>
                  </a:lnTo>
                  <a:lnTo>
                    <a:pt x="598" y="2066"/>
                  </a:lnTo>
                  <a:lnTo>
                    <a:pt x="580" y="2066"/>
                  </a:lnTo>
                  <a:lnTo>
                    <a:pt x="563" y="2065"/>
                  </a:lnTo>
                  <a:lnTo>
                    <a:pt x="547" y="2064"/>
                  </a:lnTo>
                  <a:lnTo>
                    <a:pt x="538" y="2063"/>
                  </a:lnTo>
                  <a:lnTo>
                    <a:pt x="529" y="2062"/>
                  </a:lnTo>
                  <a:lnTo>
                    <a:pt x="521" y="2058"/>
                  </a:lnTo>
                  <a:lnTo>
                    <a:pt x="512" y="2055"/>
                  </a:lnTo>
                  <a:lnTo>
                    <a:pt x="505" y="2051"/>
                  </a:lnTo>
                  <a:lnTo>
                    <a:pt x="500" y="2046"/>
                  </a:lnTo>
                  <a:lnTo>
                    <a:pt x="495" y="2039"/>
                  </a:lnTo>
                  <a:lnTo>
                    <a:pt x="493" y="2033"/>
                  </a:lnTo>
                  <a:lnTo>
                    <a:pt x="491" y="2020"/>
                  </a:lnTo>
                  <a:lnTo>
                    <a:pt x="490" y="2006"/>
                  </a:lnTo>
                  <a:lnTo>
                    <a:pt x="492" y="1993"/>
                  </a:lnTo>
                  <a:lnTo>
                    <a:pt x="495" y="1979"/>
                  </a:lnTo>
                  <a:lnTo>
                    <a:pt x="501" y="1966"/>
                  </a:lnTo>
                  <a:lnTo>
                    <a:pt x="508" y="1953"/>
                  </a:lnTo>
                  <a:lnTo>
                    <a:pt x="518" y="1942"/>
                  </a:lnTo>
                  <a:lnTo>
                    <a:pt x="529" y="1932"/>
                  </a:lnTo>
                  <a:lnTo>
                    <a:pt x="527" y="1923"/>
                  </a:lnTo>
                  <a:lnTo>
                    <a:pt x="528" y="1912"/>
                  </a:lnTo>
                  <a:lnTo>
                    <a:pt x="531" y="1901"/>
                  </a:lnTo>
                  <a:lnTo>
                    <a:pt x="533" y="1891"/>
                  </a:lnTo>
                  <a:lnTo>
                    <a:pt x="534" y="1881"/>
                  </a:lnTo>
                  <a:lnTo>
                    <a:pt x="532" y="1874"/>
                  </a:lnTo>
                  <a:lnTo>
                    <a:pt x="526" y="1869"/>
                  </a:lnTo>
                  <a:lnTo>
                    <a:pt x="512" y="1866"/>
                  </a:lnTo>
                  <a:lnTo>
                    <a:pt x="500" y="1845"/>
                  </a:lnTo>
                  <a:lnTo>
                    <a:pt x="491" y="1823"/>
                  </a:lnTo>
                  <a:lnTo>
                    <a:pt x="487" y="1800"/>
                  </a:lnTo>
                  <a:lnTo>
                    <a:pt x="488" y="1774"/>
                  </a:lnTo>
                  <a:lnTo>
                    <a:pt x="479" y="1769"/>
                  </a:lnTo>
                  <a:lnTo>
                    <a:pt x="470" y="1764"/>
                  </a:lnTo>
                  <a:lnTo>
                    <a:pt x="462" y="1756"/>
                  </a:lnTo>
                  <a:lnTo>
                    <a:pt x="457" y="1748"/>
                  </a:lnTo>
                  <a:lnTo>
                    <a:pt x="456" y="1733"/>
                  </a:lnTo>
                  <a:lnTo>
                    <a:pt x="461" y="1720"/>
                  </a:lnTo>
                  <a:lnTo>
                    <a:pt x="467" y="1708"/>
                  </a:lnTo>
                  <a:lnTo>
                    <a:pt x="474" y="1697"/>
                  </a:lnTo>
                  <a:lnTo>
                    <a:pt x="462" y="1669"/>
                  </a:lnTo>
                  <a:lnTo>
                    <a:pt x="461" y="1639"/>
                  </a:lnTo>
                  <a:lnTo>
                    <a:pt x="460" y="1611"/>
                  </a:lnTo>
                  <a:lnTo>
                    <a:pt x="448" y="1585"/>
                  </a:lnTo>
                  <a:lnTo>
                    <a:pt x="455" y="1569"/>
                  </a:lnTo>
                  <a:lnTo>
                    <a:pt x="457" y="1556"/>
                  </a:lnTo>
                  <a:lnTo>
                    <a:pt x="454" y="1543"/>
                  </a:lnTo>
                  <a:lnTo>
                    <a:pt x="448" y="1530"/>
                  </a:lnTo>
                  <a:lnTo>
                    <a:pt x="441" y="1519"/>
                  </a:lnTo>
                  <a:lnTo>
                    <a:pt x="435" y="1506"/>
                  </a:lnTo>
                  <a:lnTo>
                    <a:pt x="431" y="1492"/>
                  </a:lnTo>
                  <a:lnTo>
                    <a:pt x="433" y="1476"/>
                  </a:lnTo>
                  <a:lnTo>
                    <a:pt x="438" y="1377"/>
                  </a:lnTo>
                  <a:lnTo>
                    <a:pt x="431" y="1366"/>
                  </a:lnTo>
                  <a:lnTo>
                    <a:pt x="429" y="1352"/>
                  </a:lnTo>
                  <a:lnTo>
                    <a:pt x="429" y="1339"/>
                  </a:lnTo>
                  <a:lnTo>
                    <a:pt x="431" y="1327"/>
                  </a:lnTo>
                  <a:lnTo>
                    <a:pt x="435" y="1317"/>
                  </a:lnTo>
                  <a:lnTo>
                    <a:pt x="435" y="1307"/>
                  </a:lnTo>
                  <a:lnTo>
                    <a:pt x="433" y="1298"/>
                  </a:lnTo>
                  <a:lnTo>
                    <a:pt x="431" y="1288"/>
                  </a:lnTo>
                  <a:lnTo>
                    <a:pt x="422" y="1265"/>
                  </a:lnTo>
                  <a:lnTo>
                    <a:pt x="420" y="1244"/>
                  </a:lnTo>
                  <a:lnTo>
                    <a:pt x="423" y="1223"/>
                  </a:lnTo>
                  <a:lnTo>
                    <a:pt x="431" y="1201"/>
                  </a:lnTo>
                  <a:lnTo>
                    <a:pt x="441" y="1181"/>
                  </a:lnTo>
                  <a:lnTo>
                    <a:pt x="454" y="1162"/>
                  </a:lnTo>
                  <a:lnTo>
                    <a:pt x="466" y="1142"/>
                  </a:lnTo>
                  <a:lnTo>
                    <a:pt x="476" y="1123"/>
                  </a:lnTo>
                  <a:lnTo>
                    <a:pt x="477" y="1107"/>
                  </a:lnTo>
                  <a:lnTo>
                    <a:pt x="471" y="1093"/>
                  </a:lnTo>
                  <a:lnTo>
                    <a:pt x="462" y="1081"/>
                  </a:lnTo>
                  <a:lnTo>
                    <a:pt x="455" y="1067"/>
                  </a:lnTo>
                  <a:lnTo>
                    <a:pt x="450" y="1048"/>
                  </a:lnTo>
                  <a:lnTo>
                    <a:pt x="450" y="1030"/>
                  </a:lnTo>
                  <a:lnTo>
                    <a:pt x="453" y="1012"/>
                  </a:lnTo>
                  <a:lnTo>
                    <a:pt x="457" y="995"/>
                  </a:lnTo>
                  <a:lnTo>
                    <a:pt x="462" y="978"/>
                  </a:lnTo>
                  <a:lnTo>
                    <a:pt x="467" y="960"/>
                  </a:lnTo>
                  <a:lnTo>
                    <a:pt x="469" y="943"/>
                  </a:lnTo>
                  <a:lnTo>
                    <a:pt x="467" y="925"/>
                  </a:lnTo>
                  <a:lnTo>
                    <a:pt x="467" y="914"/>
                  </a:lnTo>
                  <a:lnTo>
                    <a:pt x="469" y="907"/>
                  </a:lnTo>
                  <a:lnTo>
                    <a:pt x="469" y="901"/>
                  </a:lnTo>
                  <a:lnTo>
                    <a:pt x="467" y="896"/>
                  </a:lnTo>
                  <a:lnTo>
                    <a:pt x="454" y="929"/>
                  </a:lnTo>
                  <a:lnTo>
                    <a:pt x="436" y="962"/>
                  </a:lnTo>
                  <a:lnTo>
                    <a:pt x="417" y="994"/>
                  </a:lnTo>
                  <a:lnTo>
                    <a:pt x="394" y="1024"/>
                  </a:lnTo>
                  <a:lnTo>
                    <a:pt x="369" y="1054"/>
                  </a:lnTo>
                  <a:lnTo>
                    <a:pt x="342" y="1082"/>
                  </a:lnTo>
                  <a:lnTo>
                    <a:pt x="315" y="1109"/>
                  </a:lnTo>
                  <a:lnTo>
                    <a:pt x="286" y="1135"/>
                  </a:lnTo>
                  <a:lnTo>
                    <a:pt x="280" y="1144"/>
                  </a:lnTo>
                  <a:lnTo>
                    <a:pt x="276" y="1155"/>
                  </a:lnTo>
                  <a:lnTo>
                    <a:pt x="274" y="1166"/>
                  </a:lnTo>
                  <a:lnTo>
                    <a:pt x="268" y="1176"/>
                  </a:lnTo>
                  <a:lnTo>
                    <a:pt x="259" y="1186"/>
                  </a:lnTo>
                  <a:lnTo>
                    <a:pt x="250" y="1196"/>
                  </a:lnTo>
                  <a:lnTo>
                    <a:pt x="241" y="1206"/>
                  </a:lnTo>
                  <a:lnTo>
                    <a:pt x="231" y="1214"/>
                  </a:lnTo>
                  <a:lnTo>
                    <a:pt x="219" y="1222"/>
                  </a:lnTo>
                  <a:lnTo>
                    <a:pt x="207" y="1227"/>
                  </a:lnTo>
                  <a:lnTo>
                    <a:pt x="193" y="1230"/>
                  </a:lnTo>
                  <a:lnTo>
                    <a:pt x="179" y="1231"/>
                  </a:lnTo>
                  <a:lnTo>
                    <a:pt x="120" y="1287"/>
                  </a:lnTo>
                  <a:lnTo>
                    <a:pt x="112" y="1287"/>
                  </a:lnTo>
                  <a:lnTo>
                    <a:pt x="104" y="1285"/>
                  </a:lnTo>
                  <a:lnTo>
                    <a:pt x="97" y="1281"/>
                  </a:lnTo>
                  <a:lnTo>
                    <a:pt x="92" y="1275"/>
                  </a:lnTo>
                  <a:lnTo>
                    <a:pt x="99" y="1242"/>
                  </a:lnTo>
                  <a:lnTo>
                    <a:pt x="94" y="1243"/>
                  </a:lnTo>
                  <a:lnTo>
                    <a:pt x="89" y="1245"/>
                  </a:lnTo>
                  <a:lnTo>
                    <a:pt x="84" y="1249"/>
                  </a:lnTo>
                  <a:lnTo>
                    <a:pt x="79" y="1252"/>
                  </a:lnTo>
                  <a:lnTo>
                    <a:pt x="73" y="1256"/>
                  </a:lnTo>
                  <a:lnTo>
                    <a:pt x="68" y="1259"/>
                  </a:lnTo>
                  <a:lnTo>
                    <a:pt x="61" y="1259"/>
                  </a:lnTo>
                  <a:lnTo>
                    <a:pt x="53" y="1258"/>
                  </a:lnTo>
                  <a:lnTo>
                    <a:pt x="47" y="1253"/>
                  </a:lnTo>
                  <a:lnTo>
                    <a:pt x="42" y="1247"/>
                  </a:lnTo>
                  <a:lnTo>
                    <a:pt x="41" y="1241"/>
                  </a:lnTo>
                  <a:lnTo>
                    <a:pt x="43" y="1234"/>
                  </a:lnTo>
                  <a:lnTo>
                    <a:pt x="33" y="1235"/>
                  </a:lnTo>
                  <a:lnTo>
                    <a:pt x="25" y="1231"/>
                  </a:lnTo>
                  <a:lnTo>
                    <a:pt x="19" y="1224"/>
                  </a:lnTo>
                  <a:lnTo>
                    <a:pt x="17" y="1213"/>
                  </a:lnTo>
                  <a:lnTo>
                    <a:pt x="22" y="1196"/>
                  </a:lnTo>
                  <a:lnTo>
                    <a:pt x="15" y="1195"/>
                  </a:lnTo>
                  <a:lnTo>
                    <a:pt x="9" y="1191"/>
                  </a:lnTo>
                  <a:lnTo>
                    <a:pt x="4" y="1187"/>
                  </a:lnTo>
                  <a:lnTo>
                    <a:pt x="0" y="1180"/>
                  </a:lnTo>
                  <a:lnTo>
                    <a:pt x="1" y="1170"/>
                  </a:lnTo>
                  <a:lnTo>
                    <a:pt x="6" y="1160"/>
                  </a:lnTo>
                  <a:lnTo>
                    <a:pt x="12" y="1152"/>
                  </a:lnTo>
                  <a:lnTo>
                    <a:pt x="20" y="1143"/>
                  </a:lnTo>
                  <a:lnTo>
                    <a:pt x="27" y="1139"/>
                  </a:lnTo>
                  <a:lnTo>
                    <a:pt x="33" y="1135"/>
                  </a:lnTo>
                  <a:lnTo>
                    <a:pt x="42" y="1131"/>
                  </a:lnTo>
                  <a:lnTo>
                    <a:pt x="50" y="1129"/>
                  </a:lnTo>
                  <a:lnTo>
                    <a:pt x="58" y="1127"/>
                  </a:lnTo>
                  <a:lnTo>
                    <a:pt x="67" y="1125"/>
                  </a:lnTo>
                  <a:lnTo>
                    <a:pt x="76" y="1123"/>
                  </a:lnTo>
                  <a:lnTo>
                    <a:pt x="83" y="1121"/>
                  </a:lnTo>
                  <a:lnTo>
                    <a:pt x="73" y="1112"/>
                  </a:lnTo>
                  <a:lnTo>
                    <a:pt x="62" y="1102"/>
                  </a:lnTo>
                  <a:lnTo>
                    <a:pt x="56" y="1088"/>
                  </a:lnTo>
                  <a:lnTo>
                    <a:pt x="58" y="1073"/>
                  </a:lnTo>
                  <a:lnTo>
                    <a:pt x="69" y="1070"/>
                  </a:lnTo>
                  <a:lnTo>
                    <a:pt x="81" y="1069"/>
                  </a:lnTo>
                  <a:lnTo>
                    <a:pt x="93" y="1069"/>
                  </a:lnTo>
                  <a:lnTo>
                    <a:pt x="105" y="1070"/>
                  </a:lnTo>
                  <a:lnTo>
                    <a:pt x="117" y="1071"/>
                  </a:lnTo>
                  <a:lnTo>
                    <a:pt x="129" y="1071"/>
                  </a:lnTo>
                  <a:lnTo>
                    <a:pt x="140" y="1072"/>
                  </a:lnTo>
                  <a:lnTo>
                    <a:pt x="151" y="1071"/>
                  </a:lnTo>
                  <a:lnTo>
                    <a:pt x="166" y="1065"/>
                  </a:lnTo>
                  <a:lnTo>
                    <a:pt x="181" y="1061"/>
                  </a:lnTo>
                  <a:lnTo>
                    <a:pt x="196" y="1058"/>
                  </a:lnTo>
                  <a:lnTo>
                    <a:pt x="211" y="1054"/>
                  </a:lnTo>
                  <a:lnTo>
                    <a:pt x="223" y="1049"/>
                  </a:lnTo>
                  <a:lnTo>
                    <a:pt x="233" y="1041"/>
                  </a:lnTo>
                  <a:lnTo>
                    <a:pt x="239" y="1030"/>
                  </a:lnTo>
                  <a:lnTo>
                    <a:pt x="241" y="1014"/>
                  </a:lnTo>
                  <a:lnTo>
                    <a:pt x="248" y="990"/>
                  </a:lnTo>
                  <a:lnTo>
                    <a:pt x="253" y="967"/>
                  </a:lnTo>
                  <a:lnTo>
                    <a:pt x="257" y="943"/>
                  </a:lnTo>
                  <a:lnTo>
                    <a:pt x="263" y="918"/>
                  </a:lnTo>
                  <a:lnTo>
                    <a:pt x="270" y="896"/>
                  </a:lnTo>
                  <a:lnTo>
                    <a:pt x="284" y="875"/>
                  </a:lnTo>
                  <a:lnTo>
                    <a:pt x="301" y="856"/>
                  </a:lnTo>
                  <a:lnTo>
                    <a:pt x="327" y="839"/>
                  </a:lnTo>
                  <a:lnTo>
                    <a:pt x="320" y="834"/>
                  </a:lnTo>
                  <a:lnTo>
                    <a:pt x="311" y="829"/>
                  </a:lnTo>
                  <a:lnTo>
                    <a:pt x="304" y="825"/>
                  </a:lnTo>
                  <a:lnTo>
                    <a:pt x="294" y="823"/>
                  </a:lnTo>
                  <a:lnTo>
                    <a:pt x="295" y="807"/>
                  </a:lnTo>
                  <a:lnTo>
                    <a:pt x="298" y="791"/>
                  </a:lnTo>
                  <a:lnTo>
                    <a:pt x="303" y="776"/>
                  </a:lnTo>
                  <a:lnTo>
                    <a:pt x="309" y="761"/>
                  </a:lnTo>
                  <a:lnTo>
                    <a:pt x="317" y="746"/>
                  </a:lnTo>
                  <a:lnTo>
                    <a:pt x="327" y="733"/>
                  </a:lnTo>
                  <a:lnTo>
                    <a:pt x="338" y="720"/>
                  </a:lnTo>
                  <a:lnTo>
                    <a:pt x="352" y="707"/>
                  </a:lnTo>
                  <a:lnTo>
                    <a:pt x="360" y="682"/>
                  </a:lnTo>
                  <a:lnTo>
                    <a:pt x="369" y="655"/>
                  </a:lnTo>
                  <a:lnTo>
                    <a:pt x="382" y="630"/>
                  </a:lnTo>
                  <a:lnTo>
                    <a:pt x="398" y="605"/>
                  </a:lnTo>
                  <a:lnTo>
                    <a:pt x="417" y="584"/>
                  </a:lnTo>
                  <a:lnTo>
                    <a:pt x="440" y="565"/>
                  </a:lnTo>
                  <a:lnTo>
                    <a:pt x="467" y="551"/>
                  </a:lnTo>
                  <a:lnTo>
                    <a:pt x="500" y="543"/>
                  </a:lnTo>
                  <a:lnTo>
                    <a:pt x="505" y="538"/>
                  </a:lnTo>
                  <a:lnTo>
                    <a:pt x="510" y="534"/>
                  </a:lnTo>
                  <a:lnTo>
                    <a:pt x="516" y="530"/>
                  </a:lnTo>
                  <a:lnTo>
                    <a:pt x="521" y="527"/>
                  </a:lnTo>
                  <a:lnTo>
                    <a:pt x="527" y="525"/>
                  </a:lnTo>
                  <a:lnTo>
                    <a:pt x="533" y="523"/>
                  </a:lnTo>
                  <a:lnTo>
                    <a:pt x="539" y="522"/>
                  </a:lnTo>
                  <a:lnTo>
                    <a:pt x="547" y="522"/>
                  </a:lnTo>
                  <a:lnTo>
                    <a:pt x="570" y="479"/>
                  </a:lnTo>
                  <a:lnTo>
                    <a:pt x="564" y="472"/>
                  </a:lnTo>
                  <a:lnTo>
                    <a:pt x="560" y="462"/>
                  </a:lnTo>
                  <a:lnTo>
                    <a:pt x="559" y="453"/>
                  </a:lnTo>
                  <a:lnTo>
                    <a:pt x="559" y="443"/>
                  </a:lnTo>
                  <a:lnTo>
                    <a:pt x="557" y="435"/>
                  </a:lnTo>
                  <a:lnTo>
                    <a:pt x="553" y="427"/>
                  </a:lnTo>
                  <a:lnTo>
                    <a:pt x="546" y="421"/>
                  </a:lnTo>
                  <a:lnTo>
                    <a:pt x="532" y="418"/>
                  </a:lnTo>
                  <a:lnTo>
                    <a:pt x="527" y="405"/>
                  </a:lnTo>
                  <a:lnTo>
                    <a:pt x="519" y="392"/>
                  </a:lnTo>
                  <a:lnTo>
                    <a:pt x="512" y="379"/>
                  </a:lnTo>
                  <a:lnTo>
                    <a:pt x="505" y="368"/>
                  </a:lnTo>
                  <a:lnTo>
                    <a:pt x="497" y="355"/>
                  </a:lnTo>
                  <a:lnTo>
                    <a:pt x="492" y="342"/>
                  </a:lnTo>
                  <a:lnTo>
                    <a:pt x="490" y="328"/>
                  </a:lnTo>
                  <a:lnTo>
                    <a:pt x="491" y="315"/>
                  </a:lnTo>
                  <a:lnTo>
                    <a:pt x="505" y="301"/>
                  </a:lnTo>
                  <a:lnTo>
                    <a:pt x="503" y="282"/>
                  </a:lnTo>
                  <a:lnTo>
                    <a:pt x="498" y="262"/>
                  </a:lnTo>
                  <a:lnTo>
                    <a:pt x="500" y="240"/>
                  </a:lnTo>
                  <a:lnTo>
                    <a:pt x="497" y="230"/>
                  </a:lnTo>
                  <a:lnTo>
                    <a:pt x="495" y="218"/>
                  </a:lnTo>
                  <a:lnTo>
                    <a:pt x="493" y="207"/>
                  </a:lnTo>
                  <a:lnTo>
                    <a:pt x="496" y="196"/>
                  </a:lnTo>
                  <a:lnTo>
                    <a:pt x="492" y="179"/>
                  </a:lnTo>
                  <a:lnTo>
                    <a:pt x="492" y="162"/>
                  </a:lnTo>
                  <a:lnTo>
                    <a:pt x="497" y="146"/>
                  </a:lnTo>
                  <a:lnTo>
                    <a:pt x="505" y="131"/>
                  </a:lnTo>
                  <a:lnTo>
                    <a:pt x="513" y="116"/>
                  </a:lnTo>
                  <a:lnTo>
                    <a:pt x="522" y="101"/>
                  </a:lnTo>
                  <a:lnTo>
                    <a:pt x="532" y="87"/>
                  </a:lnTo>
                  <a:lnTo>
                    <a:pt x="539" y="73"/>
                  </a:lnTo>
                  <a:lnTo>
                    <a:pt x="553" y="60"/>
                  </a:lnTo>
                  <a:lnTo>
                    <a:pt x="567" y="48"/>
                  </a:lnTo>
                  <a:lnTo>
                    <a:pt x="581" y="38"/>
                  </a:lnTo>
                  <a:lnTo>
                    <a:pt x="598" y="28"/>
                  </a:lnTo>
                  <a:lnTo>
                    <a:pt x="615" y="21"/>
                  </a:lnTo>
                  <a:lnTo>
                    <a:pt x="632" y="15"/>
                  </a:lnTo>
                  <a:lnTo>
                    <a:pt x="651" y="9"/>
                  </a:lnTo>
                  <a:lnTo>
                    <a:pt x="669" y="5"/>
                  </a:lnTo>
                  <a:lnTo>
                    <a:pt x="688" y="3"/>
                  </a:lnTo>
                  <a:lnTo>
                    <a:pt x="708" y="1"/>
                  </a:lnTo>
                  <a:lnTo>
                    <a:pt x="727" y="0"/>
                  </a:lnTo>
                  <a:lnTo>
                    <a:pt x="746" y="1"/>
                  </a:lnTo>
                  <a:lnTo>
                    <a:pt x="766" y="2"/>
                  </a:lnTo>
                  <a:lnTo>
                    <a:pt x="785" y="4"/>
                  </a:lnTo>
                  <a:lnTo>
                    <a:pt x="803" y="6"/>
                  </a:lnTo>
                  <a:lnTo>
                    <a:pt x="822" y="10"/>
                  </a:lnTo>
                  <a:lnTo>
                    <a:pt x="858" y="28"/>
                  </a:lnTo>
                  <a:close/>
                </a:path>
              </a:pathLst>
            </a:custGeom>
            <a:solidFill>
              <a:srgbClr val="000000"/>
            </a:solidFill>
            <a:ln w="9525">
              <a:noFill/>
              <a:round/>
              <a:headEnd/>
              <a:tailEnd/>
            </a:ln>
          </p:spPr>
          <p:txBody>
            <a:bodyPr/>
            <a:lstStyle/>
            <a:p>
              <a:endParaRPr lang="en-US">
                <a:solidFill>
                  <a:srgbClr val="000000"/>
                </a:solidFill>
              </a:endParaRPr>
            </a:p>
          </p:txBody>
        </p:sp>
        <p:sp>
          <p:nvSpPr>
            <p:cNvPr id="7182" name="Freeform 9"/>
            <p:cNvSpPr>
              <a:spLocks/>
            </p:cNvSpPr>
            <p:nvPr/>
          </p:nvSpPr>
          <p:spPr bwMode="auto">
            <a:xfrm>
              <a:off x="3931" y="3708"/>
              <a:ext cx="89" cy="23"/>
            </a:xfrm>
            <a:custGeom>
              <a:avLst/>
              <a:gdLst>
                <a:gd name="T0" fmla="*/ 59 w 89"/>
                <a:gd name="T1" fmla="*/ 0 h 23"/>
                <a:gd name="T2" fmla="*/ 57 w 89"/>
                <a:gd name="T3" fmla="*/ 6 h 23"/>
                <a:gd name="T4" fmla="*/ 59 w 89"/>
                <a:gd name="T5" fmla="*/ 12 h 23"/>
                <a:gd name="T6" fmla="*/ 63 w 89"/>
                <a:gd name="T7" fmla="*/ 15 h 23"/>
                <a:gd name="T8" fmla="*/ 69 w 89"/>
                <a:gd name="T9" fmla="*/ 17 h 23"/>
                <a:gd name="T10" fmla="*/ 75 w 89"/>
                <a:gd name="T11" fmla="*/ 19 h 23"/>
                <a:gd name="T12" fmla="*/ 81 w 89"/>
                <a:gd name="T13" fmla="*/ 20 h 23"/>
                <a:gd name="T14" fmla="*/ 86 w 89"/>
                <a:gd name="T15" fmla="*/ 21 h 23"/>
                <a:gd name="T16" fmla="*/ 89 w 89"/>
                <a:gd name="T17" fmla="*/ 23 h 23"/>
                <a:gd name="T18" fmla="*/ 78 w 89"/>
                <a:gd name="T19" fmla="*/ 23 h 23"/>
                <a:gd name="T20" fmla="*/ 65 w 89"/>
                <a:gd name="T21" fmla="*/ 22 h 23"/>
                <a:gd name="T22" fmla="*/ 54 w 89"/>
                <a:gd name="T23" fmla="*/ 20 h 23"/>
                <a:gd name="T24" fmla="*/ 43 w 89"/>
                <a:gd name="T25" fmla="*/ 19 h 23"/>
                <a:gd name="T26" fmla="*/ 32 w 89"/>
                <a:gd name="T27" fmla="*/ 17 h 23"/>
                <a:gd name="T28" fmla="*/ 21 w 89"/>
                <a:gd name="T29" fmla="*/ 16 h 23"/>
                <a:gd name="T30" fmla="*/ 11 w 89"/>
                <a:gd name="T31" fmla="*/ 16 h 23"/>
                <a:gd name="T32" fmla="*/ 0 w 89"/>
                <a:gd name="T33" fmla="*/ 17 h 23"/>
                <a:gd name="T34" fmla="*/ 2 w 89"/>
                <a:gd name="T35" fmla="*/ 10 h 23"/>
                <a:gd name="T36" fmla="*/ 6 w 89"/>
                <a:gd name="T37" fmla="*/ 5 h 23"/>
                <a:gd name="T38" fmla="*/ 13 w 89"/>
                <a:gd name="T39" fmla="*/ 2 h 23"/>
                <a:gd name="T40" fmla="*/ 22 w 89"/>
                <a:gd name="T41" fmla="*/ 1 h 23"/>
                <a:gd name="T42" fmla="*/ 31 w 89"/>
                <a:gd name="T43" fmla="*/ 1 h 23"/>
                <a:gd name="T44" fmla="*/ 40 w 89"/>
                <a:gd name="T45" fmla="*/ 1 h 23"/>
                <a:gd name="T46" fmla="*/ 50 w 89"/>
                <a:gd name="T47" fmla="*/ 1 h 23"/>
                <a:gd name="T48" fmla="*/ 59 w 89"/>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23"/>
                <a:gd name="T77" fmla="*/ 89 w 8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23">
                  <a:moveTo>
                    <a:pt x="59" y="0"/>
                  </a:moveTo>
                  <a:lnTo>
                    <a:pt x="57" y="6"/>
                  </a:lnTo>
                  <a:lnTo>
                    <a:pt x="59" y="12"/>
                  </a:lnTo>
                  <a:lnTo>
                    <a:pt x="63" y="15"/>
                  </a:lnTo>
                  <a:lnTo>
                    <a:pt x="69" y="17"/>
                  </a:lnTo>
                  <a:lnTo>
                    <a:pt x="75" y="19"/>
                  </a:lnTo>
                  <a:lnTo>
                    <a:pt x="81" y="20"/>
                  </a:lnTo>
                  <a:lnTo>
                    <a:pt x="86" y="21"/>
                  </a:lnTo>
                  <a:lnTo>
                    <a:pt x="89" y="23"/>
                  </a:lnTo>
                  <a:lnTo>
                    <a:pt x="78" y="23"/>
                  </a:lnTo>
                  <a:lnTo>
                    <a:pt x="65" y="22"/>
                  </a:lnTo>
                  <a:lnTo>
                    <a:pt x="54" y="20"/>
                  </a:lnTo>
                  <a:lnTo>
                    <a:pt x="43" y="19"/>
                  </a:lnTo>
                  <a:lnTo>
                    <a:pt x="32" y="17"/>
                  </a:lnTo>
                  <a:lnTo>
                    <a:pt x="21" y="16"/>
                  </a:lnTo>
                  <a:lnTo>
                    <a:pt x="11" y="16"/>
                  </a:lnTo>
                  <a:lnTo>
                    <a:pt x="0" y="17"/>
                  </a:lnTo>
                  <a:lnTo>
                    <a:pt x="2" y="10"/>
                  </a:lnTo>
                  <a:lnTo>
                    <a:pt x="6" y="5"/>
                  </a:lnTo>
                  <a:lnTo>
                    <a:pt x="13" y="2"/>
                  </a:lnTo>
                  <a:lnTo>
                    <a:pt x="22" y="1"/>
                  </a:lnTo>
                  <a:lnTo>
                    <a:pt x="31" y="1"/>
                  </a:lnTo>
                  <a:lnTo>
                    <a:pt x="40" y="1"/>
                  </a:lnTo>
                  <a:lnTo>
                    <a:pt x="50" y="1"/>
                  </a:lnTo>
                  <a:lnTo>
                    <a:pt x="59" y="0"/>
                  </a:lnTo>
                  <a:close/>
                </a:path>
              </a:pathLst>
            </a:custGeom>
            <a:solidFill>
              <a:srgbClr val="FFFFFF"/>
            </a:solidFill>
            <a:ln w="9525">
              <a:noFill/>
              <a:round/>
              <a:headEnd/>
              <a:tailEnd/>
            </a:ln>
          </p:spPr>
          <p:txBody>
            <a:bodyPr/>
            <a:lstStyle/>
            <a:p>
              <a:endParaRPr lang="en-US">
                <a:solidFill>
                  <a:srgbClr val="000000"/>
                </a:solidFill>
              </a:endParaRPr>
            </a:p>
          </p:txBody>
        </p:sp>
        <p:sp>
          <p:nvSpPr>
            <p:cNvPr id="7183" name="Freeform 10"/>
            <p:cNvSpPr>
              <a:spLocks/>
            </p:cNvSpPr>
            <p:nvPr/>
          </p:nvSpPr>
          <p:spPr bwMode="auto">
            <a:xfrm>
              <a:off x="3776" y="3747"/>
              <a:ext cx="52" cy="44"/>
            </a:xfrm>
            <a:custGeom>
              <a:avLst/>
              <a:gdLst>
                <a:gd name="T0" fmla="*/ 52 w 52"/>
                <a:gd name="T1" fmla="*/ 5 h 44"/>
                <a:gd name="T2" fmla="*/ 0 w 52"/>
                <a:gd name="T3" fmla="*/ 44 h 44"/>
                <a:gd name="T4" fmla="*/ 6 w 52"/>
                <a:gd name="T5" fmla="*/ 32 h 44"/>
                <a:gd name="T6" fmla="*/ 14 w 52"/>
                <a:gd name="T7" fmla="*/ 20 h 44"/>
                <a:gd name="T8" fmla="*/ 24 w 52"/>
                <a:gd name="T9" fmla="*/ 11 h 44"/>
                <a:gd name="T10" fmla="*/ 34 w 52"/>
                <a:gd name="T11" fmla="*/ 0 h 44"/>
                <a:gd name="T12" fmla="*/ 39 w 52"/>
                <a:gd name="T13" fmla="*/ 0 h 44"/>
                <a:gd name="T14" fmla="*/ 43 w 52"/>
                <a:gd name="T15" fmla="*/ 1 h 44"/>
                <a:gd name="T16" fmla="*/ 48 w 52"/>
                <a:gd name="T17" fmla="*/ 2 h 44"/>
                <a:gd name="T18" fmla="*/ 52 w 52"/>
                <a:gd name="T19" fmla="*/ 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4"/>
                <a:gd name="T32" fmla="*/ 52 w 5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4">
                  <a:moveTo>
                    <a:pt x="52" y="5"/>
                  </a:moveTo>
                  <a:lnTo>
                    <a:pt x="0" y="44"/>
                  </a:lnTo>
                  <a:lnTo>
                    <a:pt x="6" y="32"/>
                  </a:lnTo>
                  <a:lnTo>
                    <a:pt x="14" y="20"/>
                  </a:lnTo>
                  <a:lnTo>
                    <a:pt x="24" y="11"/>
                  </a:lnTo>
                  <a:lnTo>
                    <a:pt x="34" y="0"/>
                  </a:lnTo>
                  <a:lnTo>
                    <a:pt x="39" y="0"/>
                  </a:lnTo>
                  <a:lnTo>
                    <a:pt x="43" y="1"/>
                  </a:lnTo>
                  <a:lnTo>
                    <a:pt x="48" y="2"/>
                  </a:lnTo>
                  <a:lnTo>
                    <a:pt x="52" y="5"/>
                  </a:lnTo>
                  <a:close/>
                </a:path>
              </a:pathLst>
            </a:custGeom>
            <a:solidFill>
              <a:srgbClr val="FFFFFF"/>
            </a:solidFill>
            <a:ln w="9525">
              <a:noFill/>
              <a:round/>
              <a:headEnd/>
              <a:tailEnd/>
            </a:ln>
          </p:spPr>
          <p:txBody>
            <a:bodyPr/>
            <a:lstStyle/>
            <a:p>
              <a:endParaRPr lang="en-US">
                <a:solidFill>
                  <a:srgbClr val="000000"/>
                </a:solidFill>
              </a:endParaRPr>
            </a:p>
          </p:txBody>
        </p:sp>
        <p:sp>
          <p:nvSpPr>
            <p:cNvPr id="7184" name="Freeform 11"/>
            <p:cNvSpPr>
              <a:spLocks/>
            </p:cNvSpPr>
            <p:nvPr/>
          </p:nvSpPr>
          <p:spPr bwMode="auto">
            <a:xfrm>
              <a:off x="4048" y="3806"/>
              <a:ext cx="36" cy="71"/>
            </a:xfrm>
            <a:custGeom>
              <a:avLst/>
              <a:gdLst>
                <a:gd name="T0" fmla="*/ 36 w 36"/>
                <a:gd name="T1" fmla="*/ 20 h 71"/>
                <a:gd name="T2" fmla="*/ 36 w 36"/>
                <a:gd name="T3" fmla="*/ 35 h 71"/>
                <a:gd name="T4" fmla="*/ 33 w 36"/>
                <a:gd name="T5" fmla="*/ 48 h 71"/>
                <a:gd name="T6" fmla="*/ 24 w 36"/>
                <a:gd name="T7" fmla="*/ 60 h 71"/>
                <a:gd name="T8" fmla="*/ 9 w 36"/>
                <a:gd name="T9" fmla="*/ 70 h 71"/>
                <a:gd name="T10" fmla="*/ 0 w 36"/>
                <a:gd name="T11" fmla="*/ 71 h 71"/>
                <a:gd name="T12" fmla="*/ 7 w 36"/>
                <a:gd name="T13" fmla="*/ 58 h 71"/>
                <a:gd name="T14" fmla="*/ 9 w 36"/>
                <a:gd name="T15" fmla="*/ 39 h 71"/>
                <a:gd name="T16" fmla="*/ 10 w 36"/>
                <a:gd name="T17" fmla="*/ 19 h 71"/>
                <a:gd name="T18" fmla="*/ 13 w 36"/>
                <a:gd name="T19" fmla="*/ 0 h 71"/>
                <a:gd name="T20" fmla="*/ 20 w 36"/>
                <a:gd name="T21" fmla="*/ 2 h 71"/>
                <a:gd name="T22" fmla="*/ 26 w 36"/>
                <a:gd name="T23" fmla="*/ 7 h 71"/>
                <a:gd name="T24" fmla="*/ 31 w 36"/>
                <a:gd name="T25" fmla="*/ 13 h 71"/>
                <a:gd name="T26" fmla="*/ 36 w 36"/>
                <a:gd name="T27" fmla="*/ 2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71"/>
                <a:gd name="T44" fmla="*/ 36 w 36"/>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71">
                  <a:moveTo>
                    <a:pt x="36" y="20"/>
                  </a:moveTo>
                  <a:lnTo>
                    <a:pt x="36" y="35"/>
                  </a:lnTo>
                  <a:lnTo>
                    <a:pt x="33" y="48"/>
                  </a:lnTo>
                  <a:lnTo>
                    <a:pt x="24" y="60"/>
                  </a:lnTo>
                  <a:lnTo>
                    <a:pt x="9" y="70"/>
                  </a:lnTo>
                  <a:lnTo>
                    <a:pt x="0" y="71"/>
                  </a:lnTo>
                  <a:lnTo>
                    <a:pt x="7" y="58"/>
                  </a:lnTo>
                  <a:lnTo>
                    <a:pt x="9" y="39"/>
                  </a:lnTo>
                  <a:lnTo>
                    <a:pt x="10" y="19"/>
                  </a:lnTo>
                  <a:lnTo>
                    <a:pt x="13" y="0"/>
                  </a:lnTo>
                  <a:lnTo>
                    <a:pt x="20" y="2"/>
                  </a:lnTo>
                  <a:lnTo>
                    <a:pt x="26" y="7"/>
                  </a:lnTo>
                  <a:lnTo>
                    <a:pt x="31" y="13"/>
                  </a:lnTo>
                  <a:lnTo>
                    <a:pt x="36" y="20"/>
                  </a:lnTo>
                  <a:close/>
                </a:path>
              </a:pathLst>
            </a:custGeom>
            <a:solidFill>
              <a:srgbClr val="FFFFFF"/>
            </a:solidFill>
            <a:ln w="9525">
              <a:noFill/>
              <a:round/>
              <a:headEnd/>
              <a:tailEnd/>
            </a:ln>
          </p:spPr>
          <p:txBody>
            <a:bodyPr/>
            <a:lstStyle/>
            <a:p>
              <a:endParaRPr lang="en-US">
                <a:solidFill>
                  <a:srgbClr val="000000"/>
                </a:solidFill>
              </a:endParaRPr>
            </a:p>
          </p:txBody>
        </p:sp>
        <p:sp>
          <p:nvSpPr>
            <p:cNvPr id="7185" name="Freeform 12"/>
            <p:cNvSpPr>
              <a:spLocks/>
            </p:cNvSpPr>
            <p:nvPr/>
          </p:nvSpPr>
          <p:spPr bwMode="auto">
            <a:xfrm>
              <a:off x="3940" y="3809"/>
              <a:ext cx="50" cy="21"/>
            </a:xfrm>
            <a:custGeom>
              <a:avLst/>
              <a:gdLst>
                <a:gd name="T0" fmla="*/ 50 w 50"/>
                <a:gd name="T1" fmla="*/ 17 h 21"/>
                <a:gd name="T2" fmla="*/ 44 w 50"/>
                <a:gd name="T3" fmla="*/ 20 h 21"/>
                <a:gd name="T4" fmla="*/ 36 w 50"/>
                <a:gd name="T5" fmla="*/ 21 h 21"/>
                <a:gd name="T6" fmla="*/ 30 w 50"/>
                <a:gd name="T7" fmla="*/ 20 h 21"/>
                <a:gd name="T8" fmla="*/ 24 w 50"/>
                <a:gd name="T9" fmla="*/ 18 h 21"/>
                <a:gd name="T10" fmla="*/ 18 w 50"/>
                <a:gd name="T11" fmla="*/ 16 h 21"/>
                <a:gd name="T12" fmla="*/ 13 w 50"/>
                <a:gd name="T13" fmla="*/ 11 h 21"/>
                <a:gd name="T14" fmla="*/ 7 w 50"/>
                <a:gd name="T15" fmla="*/ 8 h 21"/>
                <a:gd name="T16" fmla="*/ 0 w 50"/>
                <a:gd name="T17" fmla="*/ 6 h 21"/>
                <a:gd name="T18" fmla="*/ 0 w 50"/>
                <a:gd name="T19" fmla="*/ 1 h 21"/>
                <a:gd name="T20" fmla="*/ 8 w 50"/>
                <a:gd name="T21" fmla="*/ 0 h 21"/>
                <a:gd name="T22" fmla="*/ 14 w 50"/>
                <a:gd name="T23" fmla="*/ 1 h 21"/>
                <a:gd name="T24" fmla="*/ 20 w 50"/>
                <a:gd name="T25" fmla="*/ 3 h 21"/>
                <a:gd name="T26" fmla="*/ 27 w 50"/>
                <a:gd name="T27" fmla="*/ 6 h 21"/>
                <a:gd name="T28" fmla="*/ 33 w 50"/>
                <a:gd name="T29" fmla="*/ 9 h 21"/>
                <a:gd name="T30" fmla="*/ 38 w 50"/>
                <a:gd name="T31" fmla="*/ 13 h 21"/>
                <a:gd name="T32" fmla="*/ 44 w 50"/>
                <a:gd name="T33" fmla="*/ 16 h 21"/>
                <a:gd name="T34" fmla="*/ 50 w 50"/>
                <a:gd name="T35" fmla="*/ 1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1"/>
                <a:gd name="T56" fmla="*/ 50 w 5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1">
                  <a:moveTo>
                    <a:pt x="50" y="17"/>
                  </a:moveTo>
                  <a:lnTo>
                    <a:pt x="44" y="20"/>
                  </a:lnTo>
                  <a:lnTo>
                    <a:pt x="36" y="21"/>
                  </a:lnTo>
                  <a:lnTo>
                    <a:pt x="30" y="20"/>
                  </a:lnTo>
                  <a:lnTo>
                    <a:pt x="24" y="18"/>
                  </a:lnTo>
                  <a:lnTo>
                    <a:pt x="18" y="16"/>
                  </a:lnTo>
                  <a:lnTo>
                    <a:pt x="13" y="11"/>
                  </a:lnTo>
                  <a:lnTo>
                    <a:pt x="7" y="8"/>
                  </a:lnTo>
                  <a:lnTo>
                    <a:pt x="0" y="6"/>
                  </a:lnTo>
                  <a:lnTo>
                    <a:pt x="0" y="1"/>
                  </a:lnTo>
                  <a:lnTo>
                    <a:pt x="8" y="0"/>
                  </a:lnTo>
                  <a:lnTo>
                    <a:pt x="14" y="1"/>
                  </a:lnTo>
                  <a:lnTo>
                    <a:pt x="20" y="3"/>
                  </a:lnTo>
                  <a:lnTo>
                    <a:pt x="27" y="6"/>
                  </a:lnTo>
                  <a:lnTo>
                    <a:pt x="33" y="9"/>
                  </a:lnTo>
                  <a:lnTo>
                    <a:pt x="38" y="13"/>
                  </a:lnTo>
                  <a:lnTo>
                    <a:pt x="44" y="16"/>
                  </a:lnTo>
                  <a:lnTo>
                    <a:pt x="50" y="17"/>
                  </a:lnTo>
                  <a:close/>
                </a:path>
              </a:pathLst>
            </a:custGeom>
            <a:solidFill>
              <a:srgbClr val="FFFFFF"/>
            </a:solidFill>
            <a:ln w="9525">
              <a:noFill/>
              <a:round/>
              <a:headEnd/>
              <a:tailEnd/>
            </a:ln>
          </p:spPr>
          <p:txBody>
            <a:bodyPr/>
            <a:lstStyle/>
            <a:p>
              <a:endParaRPr lang="en-US">
                <a:solidFill>
                  <a:srgbClr val="000000"/>
                </a:solidFill>
              </a:endParaRPr>
            </a:p>
          </p:txBody>
        </p:sp>
        <p:sp>
          <p:nvSpPr>
            <p:cNvPr id="7186" name="Freeform 13"/>
            <p:cNvSpPr>
              <a:spLocks/>
            </p:cNvSpPr>
            <p:nvPr/>
          </p:nvSpPr>
          <p:spPr bwMode="auto">
            <a:xfrm>
              <a:off x="3803" y="3814"/>
              <a:ext cx="33" cy="62"/>
            </a:xfrm>
            <a:custGeom>
              <a:avLst/>
              <a:gdLst>
                <a:gd name="T0" fmla="*/ 12 w 33"/>
                <a:gd name="T1" fmla="*/ 62 h 62"/>
                <a:gd name="T2" fmla="*/ 5 w 33"/>
                <a:gd name="T3" fmla="*/ 51 h 62"/>
                <a:gd name="T4" fmla="*/ 1 w 33"/>
                <a:gd name="T5" fmla="*/ 38 h 62"/>
                <a:gd name="T6" fmla="*/ 0 w 33"/>
                <a:gd name="T7" fmla="*/ 25 h 62"/>
                <a:gd name="T8" fmla="*/ 2 w 33"/>
                <a:gd name="T9" fmla="*/ 12 h 62"/>
                <a:gd name="T10" fmla="*/ 9 w 33"/>
                <a:gd name="T11" fmla="*/ 6 h 62"/>
                <a:gd name="T12" fmla="*/ 17 w 33"/>
                <a:gd name="T13" fmla="*/ 4 h 62"/>
                <a:gd name="T14" fmla="*/ 26 w 33"/>
                <a:gd name="T15" fmla="*/ 3 h 62"/>
                <a:gd name="T16" fmla="*/ 33 w 33"/>
                <a:gd name="T17" fmla="*/ 0 h 62"/>
                <a:gd name="T18" fmla="*/ 22 w 33"/>
                <a:gd name="T19" fmla="*/ 13 h 62"/>
                <a:gd name="T20" fmla="*/ 13 w 33"/>
                <a:gd name="T21" fmla="*/ 28 h 62"/>
                <a:gd name="T22" fmla="*/ 9 w 33"/>
                <a:gd name="T23" fmla="*/ 45 h 62"/>
                <a:gd name="T24" fmla="*/ 12 w 33"/>
                <a:gd name="T25" fmla="*/ 6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12" y="62"/>
                  </a:moveTo>
                  <a:lnTo>
                    <a:pt x="5" y="51"/>
                  </a:lnTo>
                  <a:lnTo>
                    <a:pt x="1" y="38"/>
                  </a:lnTo>
                  <a:lnTo>
                    <a:pt x="0" y="25"/>
                  </a:lnTo>
                  <a:lnTo>
                    <a:pt x="2" y="12"/>
                  </a:lnTo>
                  <a:lnTo>
                    <a:pt x="9" y="6"/>
                  </a:lnTo>
                  <a:lnTo>
                    <a:pt x="17" y="4"/>
                  </a:lnTo>
                  <a:lnTo>
                    <a:pt x="26" y="3"/>
                  </a:lnTo>
                  <a:lnTo>
                    <a:pt x="33" y="0"/>
                  </a:lnTo>
                  <a:lnTo>
                    <a:pt x="22" y="13"/>
                  </a:lnTo>
                  <a:lnTo>
                    <a:pt x="13" y="28"/>
                  </a:lnTo>
                  <a:lnTo>
                    <a:pt x="9" y="45"/>
                  </a:lnTo>
                  <a:lnTo>
                    <a:pt x="12" y="62"/>
                  </a:lnTo>
                  <a:close/>
                </a:path>
              </a:pathLst>
            </a:custGeom>
            <a:solidFill>
              <a:srgbClr val="FFFFFF"/>
            </a:solidFill>
            <a:ln w="9525">
              <a:noFill/>
              <a:round/>
              <a:headEnd/>
              <a:tailEnd/>
            </a:ln>
          </p:spPr>
          <p:txBody>
            <a:bodyPr/>
            <a:lstStyle/>
            <a:p>
              <a:endParaRPr lang="en-US">
                <a:solidFill>
                  <a:srgbClr val="000000"/>
                </a:solidFill>
              </a:endParaRPr>
            </a:p>
          </p:txBody>
        </p:sp>
        <p:sp>
          <p:nvSpPr>
            <p:cNvPr id="7187" name="Freeform 14"/>
            <p:cNvSpPr>
              <a:spLocks/>
            </p:cNvSpPr>
            <p:nvPr/>
          </p:nvSpPr>
          <p:spPr bwMode="auto">
            <a:xfrm>
              <a:off x="3851" y="3834"/>
              <a:ext cx="50" cy="26"/>
            </a:xfrm>
            <a:custGeom>
              <a:avLst/>
              <a:gdLst>
                <a:gd name="T0" fmla="*/ 50 w 50"/>
                <a:gd name="T1" fmla="*/ 20 h 26"/>
                <a:gd name="T2" fmla="*/ 45 w 50"/>
                <a:gd name="T3" fmla="*/ 25 h 26"/>
                <a:gd name="T4" fmla="*/ 37 w 50"/>
                <a:gd name="T5" fmla="*/ 26 h 26"/>
                <a:gd name="T6" fmla="*/ 29 w 50"/>
                <a:gd name="T7" fmla="*/ 25 h 26"/>
                <a:gd name="T8" fmla="*/ 21 w 50"/>
                <a:gd name="T9" fmla="*/ 25 h 26"/>
                <a:gd name="T10" fmla="*/ 15 w 50"/>
                <a:gd name="T11" fmla="*/ 21 h 26"/>
                <a:gd name="T12" fmla="*/ 9 w 50"/>
                <a:gd name="T13" fmla="*/ 17 h 26"/>
                <a:gd name="T14" fmla="*/ 4 w 50"/>
                <a:gd name="T15" fmla="*/ 14 h 26"/>
                <a:gd name="T16" fmla="*/ 0 w 50"/>
                <a:gd name="T17" fmla="*/ 8 h 26"/>
                <a:gd name="T18" fmla="*/ 3 w 50"/>
                <a:gd name="T19" fmla="*/ 0 h 26"/>
                <a:gd name="T20" fmla="*/ 9 w 50"/>
                <a:gd name="T21" fmla="*/ 5 h 26"/>
                <a:gd name="T22" fmla="*/ 16 w 50"/>
                <a:gd name="T23" fmla="*/ 7 h 26"/>
                <a:gd name="T24" fmla="*/ 24 w 50"/>
                <a:gd name="T25" fmla="*/ 7 h 26"/>
                <a:gd name="T26" fmla="*/ 32 w 50"/>
                <a:gd name="T27" fmla="*/ 6 h 26"/>
                <a:gd name="T28" fmla="*/ 40 w 50"/>
                <a:gd name="T29" fmla="*/ 5 h 26"/>
                <a:gd name="T30" fmla="*/ 45 w 50"/>
                <a:gd name="T31" fmla="*/ 7 h 26"/>
                <a:gd name="T32" fmla="*/ 49 w 50"/>
                <a:gd name="T33" fmla="*/ 11 h 26"/>
                <a:gd name="T34" fmla="*/ 50 w 50"/>
                <a:gd name="T35" fmla="*/ 2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50" y="20"/>
                  </a:moveTo>
                  <a:lnTo>
                    <a:pt x="45" y="25"/>
                  </a:lnTo>
                  <a:lnTo>
                    <a:pt x="37" y="26"/>
                  </a:lnTo>
                  <a:lnTo>
                    <a:pt x="29" y="25"/>
                  </a:lnTo>
                  <a:lnTo>
                    <a:pt x="21" y="25"/>
                  </a:lnTo>
                  <a:lnTo>
                    <a:pt x="15" y="21"/>
                  </a:lnTo>
                  <a:lnTo>
                    <a:pt x="9" y="17"/>
                  </a:lnTo>
                  <a:lnTo>
                    <a:pt x="4" y="14"/>
                  </a:lnTo>
                  <a:lnTo>
                    <a:pt x="0" y="8"/>
                  </a:lnTo>
                  <a:lnTo>
                    <a:pt x="3" y="0"/>
                  </a:lnTo>
                  <a:lnTo>
                    <a:pt x="9" y="5"/>
                  </a:lnTo>
                  <a:lnTo>
                    <a:pt x="16" y="7"/>
                  </a:lnTo>
                  <a:lnTo>
                    <a:pt x="24" y="7"/>
                  </a:lnTo>
                  <a:lnTo>
                    <a:pt x="32" y="6"/>
                  </a:lnTo>
                  <a:lnTo>
                    <a:pt x="40" y="5"/>
                  </a:lnTo>
                  <a:lnTo>
                    <a:pt x="45" y="7"/>
                  </a:lnTo>
                  <a:lnTo>
                    <a:pt x="49" y="11"/>
                  </a:lnTo>
                  <a:lnTo>
                    <a:pt x="50" y="20"/>
                  </a:lnTo>
                  <a:close/>
                </a:path>
              </a:pathLst>
            </a:custGeom>
            <a:solidFill>
              <a:srgbClr val="FFFFFF"/>
            </a:solidFill>
            <a:ln w="9525">
              <a:noFill/>
              <a:round/>
              <a:headEnd/>
              <a:tailEnd/>
            </a:ln>
          </p:spPr>
          <p:txBody>
            <a:bodyPr/>
            <a:lstStyle/>
            <a:p>
              <a:endParaRPr lang="en-US">
                <a:solidFill>
                  <a:srgbClr val="000000"/>
                </a:solidFill>
              </a:endParaRPr>
            </a:p>
          </p:txBody>
        </p:sp>
        <p:sp>
          <p:nvSpPr>
            <p:cNvPr id="7188" name="Freeform 15"/>
            <p:cNvSpPr>
              <a:spLocks/>
            </p:cNvSpPr>
            <p:nvPr/>
          </p:nvSpPr>
          <p:spPr bwMode="auto">
            <a:xfrm>
              <a:off x="4118" y="3854"/>
              <a:ext cx="7" cy="49"/>
            </a:xfrm>
            <a:custGeom>
              <a:avLst/>
              <a:gdLst>
                <a:gd name="T0" fmla="*/ 5 w 7"/>
                <a:gd name="T1" fmla="*/ 49 h 49"/>
                <a:gd name="T2" fmla="*/ 1 w 7"/>
                <a:gd name="T3" fmla="*/ 39 h 49"/>
                <a:gd name="T4" fmla="*/ 0 w 7"/>
                <a:gd name="T5" fmla="*/ 27 h 49"/>
                <a:gd name="T6" fmla="*/ 0 w 7"/>
                <a:gd name="T7" fmla="*/ 14 h 49"/>
                <a:gd name="T8" fmla="*/ 0 w 7"/>
                <a:gd name="T9" fmla="*/ 0 h 49"/>
                <a:gd name="T10" fmla="*/ 6 w 7"/>
                <a:gd name="T11" fmla="*/ 12 h 49"/>
                <a:gd name="T12" fmla="*/ 7 w 7"/>
                <a:gd name="T13" fmla="*/ 25 h 49"/>
                <a:gd name="T14" fmla="*/ 6 w 7"/>
                <a:gd name="T15" fmla="*/ 39 h 49"/>
                <a:gd name="T16" fmla="*/ 5 w 7"/>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9"/>
                <a:gd name="T29" fmla="*/ 7 w 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9">
                  <a:moveTo>
                    <a:pt x="5" y="49"/>
                  </a:moveTo>
                  <a:lnTo>
                    <a:pt x="1" y="39"/>
                  </a:lnTo>
                  <a:lnTo>
                    <a:pt x="0" y="27"/>
                  </a:lnTo>
                  <a:lnTo>
                    <a:pt x="0" y="14"/>
                  </a:lnTo>
                  <a:lnTo>
                    <a:pt x="0" y="0"/>
                  </a:lnTo>
                  <a:lnTo>
                    <a:pt x="6" y="12"/>
                  </a:lnTo>
                  <a:lnTo>
                    <a:pt x="7" y="25"/>
                  </a:lnTo>
                  <a:lnTo>
                    <a:pt x="6" y="39"/>
                  </a:lnTo>
                  <a:lnTo>
                    <a:pt x="5" y="49"/>
                  </a:lnTo>
                  <a:close/>
                </a:path>
              </a:pathLst>
            </a:custGeom>
            <a:solidFill>
              <a:srgbClr val="FFFFFF"/>
            </a:solidFill>
            <a:ln w="9525">
              <a:noFill/>
              <a:round/>
              <a:headEnd/>
              <a:tailEnd/>
            </a:ln>
          </p:spPr>
          <p:txBody>
            <a:bodyPr/>
            <a:lstStyle/>
            <a:p>
              <a:endParaRPr lang="en-US">
                <a:solidFill>
                  <a:srgbClr val="000000"/>
                </a:solidFill>
              </a:endParaRPr>
            </a:p>
          </p:txBody>
        </p:sp>
        <p:sp>
          <p:nvSpPr>
            <p:cNvPr id="7189" name="Freeform 16"/>
            <p:cNvSpPr>
              <a:spLocks/>
            </p:cNvSpPr>
            <p:nvPr/>
          </p:nvSpPr>
          <p:spPr bwMode="auto">
            <a:xfrm>
              <a:off x="3750" y="3865"/>
              <a:ext cx="324" cy="328"/>
            </a:xfrm>
            <a:custGeom>
              <a:avLst/>
              <a:gdLst>
                <a:gd name="T0" fmla="*/ 264 w 324"/>
                <a:gd name="T1" fmla="*/ 19 h 328"/>
                <a:gd name="T2" fmla="*/ 293 w 324"/>
                <a:gd name="T3" fmla="*/ 42 h 328"/>
                <a:gd name="T4" fmla="*/ 297 w 324"/>
                <a:gd name="T5" fmla="*/ 89 h 328"/>
                <a:gd name="T6" fmla="*/ 264 w 324"/>
                <a:gd name="T7" fmla="*/ 93 h 328"/>
                <a:gd name="T8" fmla="*/ 245 w 324"/>
                <a:gd name="T9" fmla="*/ 109 h 328"/>
                <a:gd name="T10" fmla="*/ 279 w 324"/>
                <a:gd name="T11" fmla="*/ 107 h 328"/>
                <a:gd name="T12" fmla="*/ 303 w 324"/>
                <a:gd name="T13" fmla="*/ 112 h 328"/>
                <a:gd name="T14" fmla="*/ 270 w 324"/>
                <a:gd name="T15" fmla="*/ 121 h 328"/>
                <a:gd name="T16" fmla="*/ 241 w 324"/>
                <a:gd name="T17" fmla="*/ 154 h 328"/>
                <a:gd name="T18" fmla="*/ 283 w 324"/>
                <a:gd name="T19" fmla="*/ 174 h 328"/>
                <a:gd name="T20" fmla="*/ 324 w 324"/>
                <a:gd name="T21" fmla="*/ 167 h 328"/>
                <a:gd name="T22" fmla="*/ 314 w 324"/>
                <a:gd name="T23" fmla="*/ 212 h 328"/>
                <a:gd name="T24" fmla="*/ 283 w 324"/>
                <a:gd name="T25" fmla="*/ 296 h 328"/>
                <a:gd name="T26" fmla="*/ 266 w 324"/>
                <a:gd name="T27" fmla="*/ 279 h 328"/>
                <a:gd name="T28" fmla="*/ 271 w 324"/>
                <a:gd name="T29" fmla="*/ 265 h 328"/>
                <a:gd name="T30" fmla="*/ 286 w 324"/>
                <a:gd name="T31" fmla="*/ 252 h 328"/>
                <a:gd name="T32" fmla="*/ 257 w 324"/>
                <a:gd name="T33" fmla="*/ 236 h 328"/>
                <a:gd name="T34" fmla="*/ 249 w 324"/>
                <a:gd name="T35" fmla="*/ 197 h 328"/>
                <a:gd name="T36" fmla="*/ 261 w 324"/>
                <a:gd name="T37" fmla="*/ 181 h 328"/>
                <a:gd name="T38" fmla="*/ 243 w 324"/>
                <a:gd name="T39" fmla="*/ 110 h 328"/>
                <a:gd name="T40" fmla="*/ 212 w 324"/>
                <a:gd name="T41" fmla="*/ 162 h 328"/>
                <a:gd name="T42" fmla="*/ 220 w 324"/>
                <a:gd name="T43" fmla="*/ 205 h 328"/>
                <a:gd name="T44" fmla="*/ 199 w 324"/>
                <a:gd name="T45" fmla="*/ 212 h 328"/>
                <a:gd name="T46" fmla="*/ 225 w 324"/>
                <a:gd name="T47" fmla="*/ 224 h 328"/>
                <a:gd name="T48" fmla="*/ 226 w 324"/>
                <a:gd name="T49" fmla="*/ 247 h 328"/>
                <a:gd name="T50" fmla="*/ 164 w 324"/>
                <a:gd name="T51" fmla="*/ 247 h 328"/>
                <a:gd name="T52" fmla="*/ 135 w 324"/>
                <a:gd name="T53" fmla="*/ 238 h 328"/>
                <a:gd name="T54" fmla="*/ 120 w 324"/>
                <a:gd name="T55" fmla="*/ 229 h 328"/>
                <a:gd name="T56" fmla="*/ 109 w 324"/>
                <a:gd name="T57" fmla="*/ 257 h 328"/>
                <a:gd name="T58" fmla="*/ 127 w 324"/>
                <a:gd name="T59" fmla="*/ 261 h 328"/>
                <a:gd name="T60" fmla="*/ 146 w 324"/>
                <a:gd name="T61" fmla="*/ 261 h 328"/>
                <a:gd name="T62" fmla="*/ 186 w 324"/>
                <a:gd name="T63" fmla="*/ 273 h 328"/>
                <a:gd name="T64" fmla="*/ 219 w 324"/>
                <a:gd name="T65" fmla="*/ 273 h 328"/>
                <a:gd name="T66" fmla="*/ 241 w 324"/>
                <a:gd name="T67" fmla="*/ 269 h 328"/>
                <a:gd name="T68" fmla="*/ 224 w 324"/>
                <a:gd name="T69" fmla="*/ 285 h 328"/>
                <a:gd name="T70" fmla="*/ 241 w 324"/>
                <a:gd name="T71" fmla="*/ 307 h 328"/>
                <a:gd name="T72" fmla="*/ 220 w 324"/>
                <a:gd name="T73" fmla="*/ 327 h 328"/>
                <a:gd name="T74" fmla="*/ 192 w 324"/>
                <a:gd name="T75" fmla="*/ 327 h 328"/>
                <a:gd name="T76" fmla="*/ 110 w 324"/>
                <a:gd name="T77" fmla="*/ 298 h 328"/>
                <a:gd name="T78" fmla="*/ 68 w 324"/>
                <a:gd name="T79" fmla="*/ 238 h 328"/>
                <a:gd name="T80" fmla="*/ 43 w 324"/>
                <a:gd name="T81" fmla="*/ 224 h 328"/>
                <a:gd name="T82" fmla="*/ 16 w 324"/>
                <a:gd name="T83" fmla="*/ 194 h 328"/>
                <a:gd name="T84" fmla="*/ 1 w 324"/>
                <a:gd name="T85" fmla="*/ 146 h 328"/>
                <a:gd name="T86" fmla="*/ 17 w 324"/>
                <a:gd name="T87" fmla="*/ 141 h 328"/>
                <a:gd name="T88" fmla="*/ 11 w 324"/>
                <a:gd name="T89" fmla="*/ 161 h 328"/>
                <a:gd name="T90" fmla="*/ 45 w 324"/>
                <a:gd name="T91" fmla="*/ 181 h 328"/>
                <a:gd name="T92" fmla="*/ 53 w 324"/>
                <a:gd name="T93" fmla="*/ 74 h 328"/>
                <a:gd name="T94" fmla="*/ 45 w 324"/>
                <a:gd name="T95" fmla="*/ 27 h 328"/>
                <a:gd name="T96" fmla="*/ 94 w 324"/>
                <a:gd name="T97" fmla="*/ 31 h 328"/>
                <a:gd name="T98" fmla="*/ 115 w 324"/>
                <a:gd name="T99" fmla="*/ 11 h 328"/>
                <a:gd name="T100" fmla="*/ 169 w 324"/>
                <a:gd name="T101" fmla="*/ 15 h 328"/>
                <a:gd name="T102" fmla="*/ 230 w 324"/>
                <a:gd name="T103" fmla="*/ 5 h 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328"/>
                <a:gd name="T158" fmla="*/ 324 w 324"/>
                <a:gd name="T159" fmla="*/ 328 h 3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328">
                  <a:moveTo>
                    <a:pt x="283" y="0"/>
                  </a:moveTo>
                  <a:lnTo>
                    <a:pt x="280" y="6"/>
                  </a:lnTo>
                  <a:lnTo>
                    <a:pt x="275" y="11"/>
                  </a:lnTo>
                  <a:lnTo>
                    <a:pt x="270" y="16"/>
                  </a:lnTo>
                  <a:lnTo>
                    <a:pt x="264" y="19"/>
                  </a:lnTo>
                  <a:lnTo>
                    <a:pt x="259" y="23"/>
                  </a:lnTo>
                  <a:lnTo>
                    <a:pt x="256" y="29"/>
                  </a:lnTo>
                  <a:lnTo>
                    <a:pt x="256" y="34"/>
                  </a:lnTo>
                  <a:lnTo>
                    <a:pt x="260" y="41"/>
                  </a:lnTo>
                  <a:lnTo>
                    <a:pt x="293" y="42"/>
                  </a:lnTo>
                  <a:lnTo>
                    <a:pt x="291" y="55"/>
                  </a:lnTo>
                  <a:lnTo>
                    <a:pt x="292" y="68"/>
                  </a:lnTo>
                  <a:lnTo>
                    <a:pt x="295" y="80"/>
                  </a:lnTo>
                  <a:lnTo>
                    <a:pt x="301" y="90"/>
                  </a:lnTo>
                  <a:lnTo>
                    <a:pt x="297" y="89"/>
                  </a:lnTo>
                  <a:lnTo>
                    <a:pt x="291" y="89"/>
                  </a:lnTo>
                  <a:lnTo>
                    <a:pt x="285" y="89"/>
                  </a:lnTo>
                  <a:lnTo>
                    <a:pt x="279" y="90"/>
                  </a:lnTo>
                  <a:lnTo>
                    <a:pt x="271" y="92"/>
                  </a:lnTo>
                  <a:lnTo>
                    <a:pt x="264" y="93"/>
                  </a:lnTo>
                  <a:lnTo>
                    <a:pt x="256" y="97"/>
                  </a:lnTo>
                  <a:lnTo>
                    <a:pt x="250" y="99"/>
                  </a:lnTo>
                  <a:lnTo>
                    <a:pt x="246" y="102"/>
                  </a:lnTo>
                  <a:lnTo>
                    <a:pt x="244" y="106"/>
                  </a:lnTo>
                  <a:lnTo>
                    <a:pt x="245" y="109"/>
                  </a:lnTo>
                  <a:lnTo>
                    <a:pt x="248" y="114"/>
                  </a:lnTo>
                  <a:lnTo>
                    <a:pt x="254" y="111"/>
                  </a:lnTo>
                  <a:lnTo>
                    <a:pt x="261" y="110"/>
                  </a:lnTo>
                  <a:lnTo>
                    <a:pt x="270" y="108"/>
                  </a:lnTo>
                  <a:lnTo>
                    <a:pt x="279" y="107"/>
                  </a:lnTo>
                  <a:lnTo>
                    <a:pt x="287" y="107"/>
                  </a:lnTo>
                  <a:lnTo>
                    <a:pt x="296" y="107"/>
                  </a:lnTo>
                  <a:lnTo>
                    <a:pt x="303" y="109"/>
                  </a:lnTo>
                  <a:lnTo>
                    <a:pt x="311" y="114"/>
                  </a:lnTo>
                  <a:lnTo>
                    <a:pt x="303" y="112"/>
                  </a:lnTo>
                  <a:lnTo>
                    <a:pt x="296" y="112"/>
                  </a:lnTo>
                  <a:lnTo>
                    <a:pt x="290" y="114"/>
                  </a:lnTo>
                  <a:lnTo>
                    <a:pt x="282" y="116"/>
                  </a:lnTo>
                  <a:lnTo>
                    <a:pt x="276" y="118"/>
                  </a:lnTo>
                  <a:lnTo>
                    <a:pt x="270" y="121"/>
                  </a:lnTo>
                  <a:lnTo>
                    <a:pt x="264" y="124"/>
                  </a:lnTo>
                  <a:lnTo>
                    <a:pt x="257" y="127"/>
                  </a:lnTo>
                  <a:lnTo>
                    <a:pt x="250" y="136"/>
                  </a:lnTo>
                  <a:lnTo>
                    <a:pt x="243" y="144"/>
                  </a:lnTo>
                  <a:lnTo>
                    <a:pt x="241" y="154"/>
                  </a:lnTo>
                  <a:lnTo>
                    <a:pt x="250" y="162"/>
                  </a:lnTo>
                  <a:lnTo>
                    <a:pt x="257" y="167"/>
                  </a:lnTo>
                  <a:lnTo>
                    <a:pt x="266" y="171"/>
                  </a:lnTo>
                  <a:lnTo>
                    <a:pt x="275" y="173"/>
                  </a:lnTo>
                  <a:lnTo>
                    <a:pt x="283" y="174"/>
                  </a:lnTo>
                  <a:lnTo>
                    <a:pt x="292" y="175"/>
                  </a:lnTo>
                  <a:lnTo>
                    <a:pt x="302" y="174"/>
                  </a:lnTo>
                  <a:lnTo>
                    <a:pt x="311" y="173"/>
                  </a:lnTo>
                  <a:lnTo>
                    <a:pt x="319" y="171"/>
                  </a:lnTo>
                  <a:lnTo>
                    <a:pt x="324" y="167"/>
                  </a:lnTo>
                  <a:lnTo>
                    <a:pt x="319" y="173"/>
                  </a:lnTo>
                  <a:lnTo>
                    <a:pt x="316" y="179"/>
                  </a:lnTo>
                  <a:lnTo>
                    <a:pt x="311" y="185"/>
                  </a:lnTo>
                  <a:lnTo>
                    <a:pt x="302" y="187"/>
                  </a:lnTo>
                  <a:lnTo>
                    <a:pt x="314" y="212"/>
                  </a:lnTo>
                  <a:lnTo>
                    <a:pt x="316" y="239"/>
                  </a:lnTo>
                  <a:lnTo>
                    <a:pt x="309" y="266"/>
                  </a:lnTo>
                  <a:lnTo>
                    <a:pt x="296" y="290"/>
                  </a:lnTo>
                  <a:lnTo>
                    <a:pt x="290" y="293"/>
                  </a:lnTo>
                  <a:lnTo>
                    <a:pt x="283" y="296"/>
                  </a:lnTo>
                  <a:lnTo>
                    <a:pt x="279" y="297"/>
                  </a:lnTo>
                  <a:lnTo>
                    <a:pt x="271" y="294"/>
                  </a:lnTo>
                  <a:lnTo>
                    <a:pt x="270" y="289"/>
                  </a:lnTo>
                  <a:lnTo>
                    <a:pt x="267" y="284"/>
                  </a:lnTo>
                  <a:lnTo>
                    <a:pt x="266" y="279"/>
                  </a:lnTo>
                  <a:lnTo>
                    <a:pt x="266" y="274"/>
                  </a:lnTo>
                  <a:lnTo>
                    <a:pt x="275" y="269"/>
                  </a:lnTo>
                  <a:lnTo>
                    <a:pt x="272" y="268"/>
                  </a:lnTo>
                  <a:lnTo>
                    <a:pt x="271" y="266"/>
                  </a:lnTo>
                  <a:lnTo>
                    <a:pt x="271" y="265"/>
                  </a:lnTo>
                  <a:lnTo>
                    <a:pt x="271" y="263"/>
                  </a:lnTo>
                  <a:lnTo>
                    <a:pt x="276" y="261"/>
                  </a:lnTo>
                  <a:lnTo>
                    <a:pt x="281" y="259"/>
                  </a:lnTo>
                  <a:lnTo>
                    <a:pt x="283" y="257"/>
                  </a:lnTo>
                  <a:lnTo>
                    <a:pt x="286" y="252"/>
                  </a:lnTo>
                  <a:lnTo>
                    <a:pt x="285" y="246"/>
                  </a:lnTo>
                  <a:lnTo>
                    <a:pt x="279" y="242"/>
                  </a:lnTo>
                  <a:lnTo>
                    <a:pt x="271" y="240"/>
                  </a:lnTo>
                  <a:lnTo>
                    <a:pt x="265" y="237"/>
                  </a:lnTo>
                  <a:lnTo>
                    <a:pt x="257" y="236"/>
                  </a:lnTo>
                  <a:lnTo>
                    <a:pt x="250" y="230"/>
                  </a:lnTo>
                  <a:lnTo>
                    <a:pt x="243" y="225"/>
                  </a:lnTo>
                  <a:lnTo>
                    <a:pt x="235" y="221"/>
                  </a:lnTo>
                  <a:lnTo>
                    <a:pt x="245" y="211"/>
                  </a:lnTo>
                  <a:lnTo>
                    <a:pt x="249" y="197"/>
                  </a:lnTo>
                  <a:lnTo>
                    <a:pt x="255" y="188"/>
                  </a:lnTo>
                  <a:lnTo>
                    <a:pt x="270" y="190"/>
                  </a:lnTo>
                  <a:lnTo>
                    <a:pt x="269" y="185"/>
                  </a:lnTo>
                  <a:lnTo>
                    <a:pt x="266" y="182"/>
                  </a:lnTo>
                  <a:lnTo>
                    <a:pt x="261" y="181"/>
                  </a:lnTo>
                  <a:lnTo>
                    <a:pt x="257" y="179"/>
                  </a:lnTo>
                  <a:lnTo>
                    <a:pt x="243" y="166"/>
                  </a:lnTo>
                  <a:lnTo>
                    <a:pt x="239" y="147"/>
                  </a:lnTo>
                  <a:lnTo>
                    <a:pt x="240" y="128"/>
                  </a:lnTo>
                  <a:lnTo>
                    <a:pt x="243" y="110"/>
                  </a:lnTo>
                  <a:lnTo>
                    <a:pt x="235" y="107"/>
                  </a:lnTo>
                  <a:lnTo>
                    <a:pt x="224" y="119"/>
                  </a:lnTo>
                  <a:lnTo>
                    <a:pt x="218" y="133"/>
                  </a:lnTo>
                  <a:lnTo>
                    <a:pt x="215" y="147"/>
                  </a:lnTo>
                  <a:lnTo>
                    <a:pt x="212" y="162"/>
                  </a:lnTo>
                  <a:lnTo>
                    <a:pt x="215" y="174"/>
                  </a:lnTo>
                  <a:lnTo>
                    <a:pt x="223" y="185"/>
                  </a:lnTo>
                  <a:lnTo>
                    <a:pt x="229" y="195"/>
                  </a:lnTo>
                  <a:lnTo>
                    <a:pt x="226" y="208"/>
                  </a:lnTo>
                  <a:lnTo>
                    <a:pt x="220" y="205"/>
                  </a:lnTo>
                  <a:lnTo>
                    <a:pt x="215" y="203"/>
                  </a:lnTo>
                  <a:lnTo>
                    <a:pt x="209" y="202"/>
                  </a:lnTo>
                  <a:lnTo>
                    <a:pt x="203" y="202"/>
                  </a:lnTo>
                  <a:lnTo>
                    <a:pt x="197" y="207"/>
                  </a:lnTo>
                  <a:lnTo>
                    <a:pt x="199" y="212"/>
                  </a:lnTo>
                  <a:lnTo>
                    <a:pt x="205" y="216"/>
                  </a:lnTo>
                  <a:lnTo>
                    <a:pt x="209" y="222"/>
                  </a:lnTo>
                  <a:lnTo>
                    <a:pt x="214" y="226"/>
                  </a:lnTo>
                  <a:lnTo>
                    <a:pt x="220" y="225"/>
                  </a:lnTo>
                  <a:lnTo>
                    <a:pt x="225" y="224"/>
                  </a:lnTo>
                  <a:lnTo>
                    <a:pt x="230" y="222"/>
                  </a:lnTo>
                  <a:lnTo>
                    <a:pt x="228" y="228"/>
                  </a:lnTo>
                  <a:lnTo>
                    <a:pt x="225" y="234"/>
                  </a:lnTo>
                  <a:lnTo>
                    <a:pt x="224" y="241"/>
                  </a:lnTo>
                  <a:lnTo>
                    <a:pt x="226" y="247"/>
                  </a:lnTo>
                  <a:lnTo>
                    <a:pt x="213" y="248"/>
                  </a:lnTo>
                  <a:lnTo>
                    <a:pt x="200" y="248"/>
                  </a:lnTo>
                  <a:lnTo>
                    <a:pt x="188" y="248"/>
                  </a:lnTo>
                  <a:lnTo>
                    <a:pt x="176" y="248"/>
                  </a:lnTo>
                  <a:lnTo>
                    <a:pt x="164" y="247"/>
                  </a:lnTo>
                  <a:lnTo>
                    <a:pt x="153" y="246"/>
                  </a:lnTo>
                  <a:lnTo>
                    <a:pt x="143" y="244"/>
                  </a:lnTo>
                  <a:lnTo>
                    <a:pt x="132" y="241"/>
                  </a:lnTo>
                  <a:lnTo>
                    <a:pt x="133" y="239"/>
                  </a:lnTo>
                  <a:lnTo>
                    <a:pt x="135" y="238"/>
                  </a:lnTo>
                  <a:lnTo>
                    <a:pt x="135" y="236"/>
                  </a:lnTo>
                  <a:lnTo>
                    <a:pt x="135" y="234"/>
                  </a:lnTo>
                  <a:lnTo>
                    <a:pt x="130" y="229"/>
                  </a:lnTo>
                  <a:lnTo>
                    <a:pt x="125" y="228"/>
                  </a:lnTo>
                  <a:lnTo>
                    <a:pt x="120" y="229"/>
                  </a:lnTo>
                  <a:lnTo>
                    <a:pt x="115" y="234"/>
                  </a:lnTo>
                  <a:lnTo>
                    <a:pt x="111" y="240"/>
                  </a:lnTo>
                  <a:lnTo>
                    <a:pt x="107" y="245"/>
                  </a:lnTo>
                  <a:lnTo>
                    <a:pt x="106" y="250"/>
                  </a:lnTo>
                  <a:lnTo>
                    <a:pt x="109" y="257"/>
                  </a:lnTo>
                  <a:lnTo>
                    <a:pt x="112" y="260"/>
                  </a:lnTo>
                  <a:lnTo>
                    <a:pt x="116" y="262"/>
                  </a:lnTo>
                  <a:lnTo>
                    <a:pt x="120" y="263"/>
                  </a:lnTo>
                  <a:lnTo>
                    <a:pt x="125" y="263"/>
                  </a:lnTo>
                  <a:lnTo>
                    <a:pt x="127" y="261"/>
                  </a:lnTo>
                  <a:lnTo>
                    <a:pt x="128" y="260"/>
                  </a:lnTo>
                  <a:lnTo>
                    <a:pt x="130" y="258"/>
                  </a:lnTo>
                  <a:lnTo>
                    <a:pt x="130" y="255"/>
                  </a:lnTo>
                  <a:lnTo>
                    <a:pt x="137" y="259"/>
                  </a:lnTo>
                  <a:lnTo>
                    <a:pt x="146" y="261"/>
                  </a:lnTo>
                  <a:lnTo>
                    <a:pt x="155" y="263"/>
                  </a:lnTo>
                  <a:lnTo>
                    <a:pt x="163" y="264"/>
                  </a:lnTo>
                  <a:lnTo>
                    <a:pt x="171" y="266"/>
                  </a:lnTo>
                  <a:lnTo>
                    <a:pt x="179" y="268"/>
                  </a:lnTo>
                  <a:lnTo>
                    <a:pt x="186" y="273"/>
                  </a:lnTo>
                  <a:lnTo>
                    <a:pt x="192" y="278"/>
                  </a:lnTo>
                  <a:lnTo>
                    <a:pt x="199" y="278"/>
                  </a:lnTo>
                  <a:lnTo>
                    <a:pt x="205" y="277"/>
                  </a:lnTo>
                  <a:lnTo>
                    <a:pt x="213" y="275"/>
                  </a:lnTo>
                  <a:lnTo>
                    <a:pt x="219" y="273"/>
                  </a:lnTo>
                  <a:lnTo>
                    <a:pt x="225" y="272"/>
                  </a:lnTo>
                  <a:lnTo>
                    <a:pt x="230" y="269"/>
                  </a:lnTo>
                  <a:lnTo>
                    <a:pt x="236" y="267"/>
                  </a:lnTo>
                  <a:lnTo>
                    <a:pt x="243" y="265"/>
                  </a:lnTo>
                  <a:lnTo>
                    <a:pt x="241" y="269"/>
                  </a:lnTo>
                  <a:lnTo>
                    <a:pt x="240" y="275"/>
                  </a:lnTo>
                  <a:lnTo>
                    <a:pt x="236" y="278"/>
                  </a:lnTo>
                  <a:lnTo>
                    <a:pt x="230" y="279"/>
                  </a:lnTo>
                  <a:lnTo>
                    <a:pt x="226" y="279"/>
                  </a:lnTo>
                  <a:lnTo>
                    <a:pt x="224" y="285"/>
                  </a:lnTo>
                  <a:lnTo>
                    <a:pt x="225" y="291"/>
                  </a:lnTo>
                  <a:lnTo>
                    <a:pt x="229" y="295"/>
                  </a:lnTo>
                  <a:lnTo>
                    <a:pt x="234" y="298"/>
                  </a:lnTo>
                  <a:lnTo>
                    <a:pt x="239" y="302"/>
                  </a:lnTo>
                  <a:lnTo>
                    <a:pt x="241" y="307"/>
                  </a:lnTo>
                  <a:lnTo>
                    <a:pt x="240" y="312"/>
                  </a:lnTo>
                  <a:lnTo>
                    <a:pt x="235" y="318"/>
                  </a:lnTo>
                  <a:lnTo>
                    <a:pt x="230" y="322"/>
                  </a:lnTo>
                  <a:lnTo>
                    <a:pt x="225" y="326"/>
                  </a:lnTo>
                  <a:lnTo>
                    <a:pt x="220" y="327"/>
                  </a:lnTo>
                  <a:lnTo>
                    <a:pt x="215" y="328"/>
                  </a:lnTo>
                  <a:lnTo>
                    <a:pt x="209" y="328"/>
                  </a:lnTo>
                  <a:lnTo>
                    <a:pt x="203" y="327"/>
                  </a:lnTo>
                  <a:lnTo>
                    <a:pt x="198" y="327"/>
                  </a:lnTo>
                  <a:lnTo>
                    <a:pt x="192" y="327"/>
                  </a:lnTo>
                  <a:lnTo>
                    <a:pt x="177" y="318"/>
                  </a:lnTo>
                  <a:lnTo>
                    <a:pt x="161" y="313"/>
                  </a:lnTo>
                  <a:lnTo>
                    <a:pt x="143" y="308"/>
                  </a:lnTo>
                  <a:lnTo>
                    <a:pt x="127" y="303"/>
                  </a:lnTo>
                  <a:lnTo>
                    <a:pt x="110" y="298"/>
                  </a:lnTo>
                  <a:lnTo>
                    <a:pt x="95" y="291"/>
                  </a:lnTo>
                  <a:lnTo>
                    <a:pt x="83" y="281"/>
                  </a:lnTo>
                  <a:lnTo>
                    <a:pt x="73" y="267"/>
                  </a:lnTo>
                  <a:lnTo>
                    <a:pt x="68" y="252"/>
                  </a:lnTo>
                  <a:lnTo>
                    <a:pt x="68" y="238"/>
                  </a:lnTo>
                  <a:lnTo>
                    <a:pt x="63" y="225"/>
                  </a:lnTo>
                  <a:lnTo>
                    <a:pt x="48" y="217"/>
                  </a:lnTo>
                  <a:lnTo>
                    <a:pt x="47" y="220"/>
                  </a:lnTo>
                  <a:lnTo>
                    <a:pt x="44" y="222"/>
                  </a:lnTo>
                  <a:lnTo>
                    <a:pt x="43" y="224"/>
                  </a:lnTo>
                  <a:lnTo>
                    <a:pt x="43" y="226"/>
                  </a:lnTo>
                  <a:lnTo>
                    <a:pt x="33" y="220"/>
                  </a:lnTo>
                  <a:lnTo>
                    <a:pt x="26" y="212"/>
                  </a:lnTo>
                  <a:lnTo>
                    <a:pt x="21" y="204"/>
                  </a:lnTo>
                  <a:lnTo>
                    <a:pt x="16" y="194"/>
                  </a:lnTo>
                  <a:lnTo>
                    <a:pt x="12" y="184"/>
                  </a:lnTo>
                  <a:lnTo>
                    <a:pt x="9" y="173"/>
                  </a:lnTo>
                  <a:lnTo>
                    <a:pt x="5" y="162"/>
                  </a:lnTo>
                  <a:lnTo>
                    <a:pt x="0" y="152"/>
                  </a:lnTo>
                  <a:lnTo>
                    <a:pt x="1" y="146"/>
                  </a:lnTo>
                  <a:lnTo>
                    <a:pt x="5" y="140"/>
                  </a:lnTo>
                  <a:lnTo>
                    <a:pt x="11" y="136"/>
                  </a:lnTo>
                  <a:lnTo>
                    <a:pt x="17" y="134"/>
                  </a:lnTo>
                  <a:lnTo>
                    <a:pt x="22" y="140"/>
                  </a:lnTo>
                  <a:lnTo>
                    <a:pt x="17" y="141"/>
                  </a:lnTo>
                  <a:lnTo>
                    <a:pt x="13" y="143"/>
                  </a:lnTo>
                  <a:lnTo>
                    <a:pt x="9" y="146"/>
                  </a:lnTo>
                  <a:lnTo>
                    <a:pt x="7" y="150"/>
                  </a:lnTo>
                  <a:lnTo>
                    <a:pt x="9" y="156"/>
                  </a:lnTo>
                  <a:lnTo>
                    <a:pt x="11" y="161"/>
                  </a:lnTo>
                  <a:lnTo>
                    <a:pt x="13" y="168"/>
                  </a:lnTo>
                  <a:lnTo>
                    <a:pt x="19" y="171"/>
                  </a:lnTo>
                  <a:lnTo>
                    <a:pt x="28" y="171"/>
                  </a:lnTo>
                  <a:lnTo>
                    <a:pt x="38" y="177"/>
                  </a:lnTo>
                  <a:lnTo>
                    <a:pt x="45" y="181"/>
                  </a:lnTo>
                  <a:lnTo>
                    <a:pt x="53" y="172"/>
                  </a:lnTo>
                  <a:lnTo>
                    <a:pt x="45" y="149"/>
                  </a:lnTo>
                  <a:lnTo>
                    <a:pt x="44" y="124"/>
                  </a:lnTo>
                  <a:lnTo>
                    <a:pt x="47" y="99"/>
                  </a:lnTo>
                  <a:lnTo>
                    <a:pt x="53" y="74"/>
                  </a:lnTo>
                  <a:lnTo>
                    <a:pt x="42" y="65"/>
                  </a:lnTo>
                  <a:lnTo>
                    <a:pt x="38" y="51"/>
                  </a:lnTo>
                  <a:lnTo>
                    <a:pt x="39" y="37"/>
                  </a:lnTo>
                  <a:lnTo>
                    <a:pt x="43" y="26"/>
                  </a:lnTo>
                  <a:lnTo>
                    <a:pt x="45" y="27"/>
                  </a:lnTo>
                  <a:lnTo>
                    <a:pt x="50" y="28"/>
                  </a:lnTo>
                  <a:lnTo>
                    <a:pt x="59" y="29"/>
                  </a:lnTo>
                  <a:lnTo>
                    <a:pt x="70" y="31"/>
                  </a:lnTo>
                  <a:lnTo>
                    <a:pt x="81" y="32"/>
                  </a:lnTo>
                  <a:lnTo>
                    <a:pt x="94" y="31"/>
                  </a:lnTo>
                  <a:lnTo>
                    <a:pt x="105" y="30"/>
                  </a:lnTo>
                  <a:lnTo>
                    <a:pt x="115" y="26"/>
                  </a:lnTo>
                  <a:lnTo>
                    <a:pt x="96" y="4"/>
                  </a:lnTo>
                  <a:lnTo>
                    <a:pt x="105" y="9"/>
                  </a:lnTo>
                  <a:lnTo>
                    <a:pt x="115" y="11"/>
                  </a:lnTo>
                  <a:lnTo>
                    <a:pt x="125" y="13"/>
                  </a:lnTo>
                  <a:lnTo>
                    <a:pt x="136" y="14"/>
                  </a:lnTo>
                  <a:lnTo>
                    <a:pt x="147" y="15"/>
                  </a:lnTo>
                  <a:lnTo>
                    <a:pt x="158" y="15"/>
                  </a:lnTo>
                  <a:lnTo>
                    <a:pt x="169" y="15"/>
                  </a:lnTo>
                  <a:lnTo>
                    <a:pt x="181" y="15"/>
                  </a:lnTo>
                  <a:lnTo>
                    <a:pt x="192" y="4"/>
                  </a:lnTo>
                  <a:lnTo>
                    <a:pt x="204" y="1"/>
                  </a:lnTo>
                  <a:lnTo>
                    <a:pt x="217" y="2"/>
                  </a:lnTo>
                  <a:lnTo>
                    <a:pt x="230" y="5"/>
                  </a:lnTo>
                  <a:lnTo>
                    <a:pt x="243" y="10"/>
                  </a:lnTo>
                  <a:lnTo>
                    <a:pt x="256" y="11"/>
                  </a:lnTo>
                  <a:lnTo>
                    <a:pt x="270" y="9"/>
                  </a:lnTo>
                  <a:lnTo>
                    <a:pt x="283" y="0"/>
                  </a:lnTo>
                  <a:close/>
                </a:path>
              </a:pathLst>
            </a:custGeom>
            <a:solidFill>
              <a:srgbClr val="FFFFFF"/>
            </a:solidFill>
            <a:ln w="9525">
              <a:noFill/>
              <a:round/>
              <a:headEnd/>
              <a:tailEnd/>
            </a:ln>
          </p:spPr>
          <p:txBody>
            <a:bodyPr/>
            <a:lstStyle/>
            <a:p>
              <a:endParaRPr lang="en-US">
                <a:solidFill>
                  <a:srgbClr val="000000"/>
                </a:solidFill>
              </a:endParaRPr>
            </a:p>
          </p:txBody>
        </p:sp>
        <p:sp>
          <p:nvSpPr>
            <p:cNvPr id="7190" name="Freeform 17"/>
            <p:cNvSpPr>
              <a:spLocks/>
            </p:cNvSpPr>
            <p:nvPr/>
          </p:nvSpPr>
          <p:spPr bwMode="auto">
            <a:xfrm>
              <a:off x="3828" y="3953"/>
              <a:ext cx="54" cy="26"/>
            </a:xfrm>
            <a:custGeom>
              <a:avLst/>
              <a:gdLst>
                <a:gd name="T0" fmla="*/ 54 w 54"/>
                <a:gd name="T1" fmla="*/ 6 h 26"/>
                <a:gd name="T2" fmla="*/ 50 w 54"/>
                <a:gd name="T3" fmla="*/ 12 h 26"/>
                <a:gd name="T4" fmla="*/ 46 w 54"/>
                <a:gd name="T5" fmla="*/ 14 h 26"/>
                <a:gd name="T6" fmla="*/ 39 w 54"/>
                <a:gd name="T7" fmla="*/ 15 h 26"/>
                <a:gd name="T8" fmla="*/ 32 w 54"/>
                <a:gd name="T9" fmla="*/ 15 h 26"/>
                <a:gd name="T10" fmla="*/ 24 w 54"/>
                <a:gd name="T11" fmla="*/ 15 h 26"/>
                <a:gd name="T12" fmla="*/ 18 w 54"/>
                <a:gd name="T13" fmla="*/ 16 h 26"/>
                <a:gd name="T14" fmla="*/ 12 w 54"/>
                <a:gd name="T15" fmla="*/ 19 h 26"/>
                <a:gd name="T16" fmla="*/ 8 w 54"/>
                <a:gd name="T17" fmla="*/ 26 h 26"/>
                <a:gd name="T18" fmla="*/ 6 w 54"/>
                <a:gd name="T19" fmla="*/ 26 h 26"/>
                <a:gd name="T20" fmla="*/ 3 w 54"/>
                <a:gd name="T21" fmla="*/ 26 h 26"/>
                <a:gd name="T22" fmla="*/ 1 w 54"/>
                <a:gd name="T23" fmla="*/ 24 h 26"/>
                <a:gd name="T24" fmla="*/ 0 w 54"/>
                <a:gd name="T25" fmla="*/ 22 h 26"/>
                <a:gd name="T26" fmla="*/ 2 w 54"/>
                <a:gd name="T27" fmla="*/ 14 h 26"/>
                <a:gd name="T28" fmla="*/ 10 w 54"/>
                <a:gd name="T29" fmla="*/ 8 h 26"/>
                <a:gd name="T30" fmla="*/ 18 w 54"/>
                <a:gd name="T31" fmla="*/ 3 h 26"/>
                <a:gd name="T32" fmla="*/ 28 w 54"/>
                <a:gd name="T33" fmla="*/ 0 h 26"/>
                <a:gd name="T34" fmla="*/ 36 w 54"/>
                <a:gd name="T35" fmla="*/ 0 h 26"/>
                <a:gd name="T36" fmla="*/ 43 w 54"/>
                <a:gd name="T37" fmla="*/ 0 h 26"/>
                <a:gd name="T38" fmla="*/ 49 w 54"/>
                <a:gd name="T39" fmla="*/ 1 h 26"/>
                <a:gd name="T40" fmla="*/ 54 w 54"/>
                <a:gd name="T41" fmla="*/ 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6"/>
                <a:gd name="T65" fmla="*/ 54 w 54"/>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6">
                  <a:moveTo>
                    <a:pt x="54" y="6"/>
                  </a:moveTo>
                  <a:lnTo>
                    <a:pt x="50" y="12"/>
                  </a:lnTo>
                  <a:lnTo>
                    <a:pt x="46" y="14"/>
                  </a:lnTo>
                  <a:lnTo>
                    <a:pt x="39" y="15"/>
                  </a:lnTo>
                  <a:lnTo>
                    <a:pt x="32" y="15"/>
                  </a:lnTo>
                  <a:lnTo>
                    <a:pt x="24" y="15"/>
                  </a:lnTo>
                  <a:lnTo>
                    <a:pt x="18" y="16"/>
                  </a:lnTo>
                  <a:lnTo>
                    <a:pt x="12" y="19"/>
                  </a:lnTo>
                  <a:lnTo>
                    <a:pt x="8" y="26"/>
                  </a:lnTo>
                  <a:lnTo>
                    <a:pt x="6" y="26"/>
                  </a:lnTo>
                  <a:lnTo>
                    <a:pt x="3" y="26"/>
                  </a:lnTo>
                  <a:lnTo>
                    <a:pt x="1" y="24"/>
                  </a:lnTo>
                  <a:lnTo>
                    <a:pt x="0" y="22"/>
                  </a:lnTo>
                  <a:lnTo>
                    <a:pt x="2" y="14"/>
                  </a:lnTo>
                  <a:lnTo>
                    <a:pt x="10" y="8"/>
                  </a:lnTo>
                  <a:lnTo>
                    <a:pt x="18" y="3"/>
                  </a:lnTo>
                  <a:lnTo>
                    <a:pt x="28" y="0"/>
                  </a:lnTo>
                  <a:lnTo>
                    <a:pt x="36" y="0"/>
                  </a:lnTo>
                  <a:lnTo>
                    <a:pt x="43" y="0"/>
                  </a:lnTo>
                  <a:lnTo>
                    <a:pt x="49" y="1"/>
                  </a:lnTo>
                  <a:lnTo>
                    <a:pt x="54" y="6"/>
                  </a:lnTo>
                  <a:close/>
                </a:path>
              </a:pathLst>
            </a:custGeom>
            <a:solidFill>
              <a:srgbClr val="000000"/>
            </a:solidFill>
            <a:ln w="9525">
              <a:noFill/>
              <a:round/>
              <a:headEnd/>
              <a:tailEnd/>
            </a:ln>
          </p:spPr>
          <p:txBody>
            <a:bodyPr/>
            <a:lstStyle/>
            <a:p>
              <a:endParaRPr lang="en-US">
                <a:solidFill>
                  <a:srgbClr val="000000"/>
                </a:solidFill>
              </a:endParaRPr>
            </a:p>
          </p:txBody>
        </p:sp>
        <p:sp>
          <p:nvSpPr>
            <p:cNvPr id="7191" name="Freeform 18"/>
            <p:cNvSpPr>
              <a:spLocks/>
            </p:cNvSpPr>
            <p:nvPr/>
          </p:nvSpPr>
          <p:spPr bwMode="auto">
            <a:xfrm>
              <a:off x="3829" y="3976"/>
              <a:ext cx="97" cy="53"/>
            </a:xfrm>
            <a:custGeom>
              <a:avLst/>
              <a:gdLst>
                <a:gd name="T0" fmla="*/ 97 w 97"/>
                <a:gd name="T1" fmla="*/ 27 h 53"/>
                <a:gd name="T2" fmla="*/ 92 w 97"/>
                <a:gd name="T3" fmla="*/ 32 h 53"/>
                <a:gd name="T4" fmla="*/ 87 w 97"/>
                <a:gd name="T5" fmla="*/ 36 h 53"/>
                <a:gd name="T6" fmla="*/ 82 w 97"/>
                <a:gd name="T7" fmla="*/ 41 h 53"/>
                <a:gd name="T8" fmla="*/ 77 w 97"/>
                <a:gd name="T9" fmla="*/ 45 h 53"/>
                <a:gd name="T10" fmla="*/ 72 w 97"/>
                <a:gd name="T11" fmla="*/ 48 h 53"/>
                <a:gd name="T12" fmla="*/ 66 w 97"/>
                <a:gd name="T13" fmla="*/ 50 h 53"/>
                <a:gd name="T14" fmla="*/ 58 w 97"/>
                <a:gd name="T15" fmla="*/ 52 h 53"/>
                <a:gd name="T16" fmla="*/ 51 w 97"/>
                <a:gd name="T17" fmla="*/ 53 h 53"/>
                <a:gd name="T18" fmla="*/ 45 w 97"/>
                <a:gd name="T19" fmla="*/ 52 h 53"/>
                <a:gd name="T20" fmla="*/ 38 w 97"/>
                <a:gd name="T21" fmla="*/ 50 h 53"/>
                <a:gd name="T22" fmla="*/ 31 w 97"/>
                <a:gd name="T23" fmla="*/ 49 h 53"/>
                <a:gd name="T24" fmla="*/ 26 w 97"/>
                <a:gd name="T25" fmla="*/ 47 h 53"/>
                <a:gd name="T26" fmla="*/ 20 w 97"/>
                <a:gd name="T27" fmla="*/ 44 h 53"/>
                <a:gd name="T28" fmla="*/ 14 w 97"/>
                <a:gd name="T29" fmla="*/ 42 h 53"/>
                <a:gd name="T30" fmla="*/ 9 w 97"/>
                <a:gd name="T31" fmla="*/ 38 h 53"/>
                <a:gd name="T32" fmla="*/ 4 w 97"/>
                <a:gd name="T33" fmla="*/ 33 h 53"/>
                <a:gd name="T34" fmla="*/ 0 w 97"/>
                <a:gd name="T35" fmla="*/ 26 h 53"/>
                <a:gd name="T36" fmla="*/ 2 w 97"/>
                <a:gd name="T37" fmla="*/ 18 h 53"/>
                <a:gd name="T38" fmla="*/ 7 w 97"/>
                <a:gd name="T39" fmla="*/ 13 h 53"/>
                <a:gd name="T40" fmla="*/ 12 w 97"/>
                <a:gd name="T41" fmla="*/ 8 h 53"/>
                <a:gd name="T42" fmla="*/ 23 w 97"/>
                <a:gd name="T43" fmla="*/ 4 h 53"/>
                <a:gd name="T44" fmla="*/ 36 w 97"/>
                <a:gd name="T45" fmla="*/ 0 h 53"/>
                <a:gd name="T46" fmla="*/ 47 w 97"/>
                <a:gd name="T47" fmla="*/ 0 h 53"/>
                <a:gd name="T48" fmla="*/ 59 w 97"/>
                <a:gd name="T49" fmla="*/ 3 h 53"/>
                <a:gd name="T50" fmla="*/ 71 w 97"/>
                <a:gd name="T51" fmla="*/ 6 h 53"/>
                <a:gd name="T52" fmla="*/ 82 w 97"/>
                <a:gd name="T53" fmla="*/ 11 h 53"/>
                <a:gd name="T54" fmla="*/ 90 w 97"/>
                <a:gd name="T55" fmla="*/ 18 h 53"/>
                <a:gd name="T56" fmla="*/ 97 w 97"/>
                <a:gd name="T57" fmla="*/ 27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
                <a:gd name="T88" fmla="*/ 0 h 53"/>
                <a:gd name="T89" fmla="*/ 97 w 97"/>
                <a:gd name="T90" fmla="*/ 53 h 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 h="53">
                  <a:moveTo>
                    <a:pt x="97" y="27"/>
                  </a:moveTo>
                  <a:lnTo>
                    <a:pt x="92" y="32"/>
                  </a:lnTo>
                  <a:lnTo>
                    <a:pt x="87" y="36"/>
                  </a:lnTo>
                  <a:lnTo>
                    <a:pt x="82" y="41"/>
                  </a:lnTo>
                  <a:lnTo>
                    <a:pt x="77" y="45"/>
                  </a:lnTo>
                  <a:lnTo>
                    <a:pt x="72" y="48"/>
                  </a:lnTo>
                  <a:lnTo>
                    <a:pt x="66" y="50"/>
                  </a:lnTo>
                  <a:lnTo>
                    <a:pt x="58" y="52"/>
                  </a:lnTo>
                  <a:lnTo>
                    <a:pt x="51" y="53"/>
                  </a:lnTo>
                  <a:lnTo>
                    <a:pt x="45" y="52"/>
                  </a:lnTo>
                  <a:lnTo>
                    <a:pt x="38" y="50"/>
                  </a:lnTo>
                  <a:lnTo>
                    <a:pt x="31" y="49"/>
                  </a:lnTo>
                  <a:lnTo>
                    <a:pt x="26" y="47"/>
                  </a:lnTo>
                  <a:lnTo>
                    <a:pt x="20" y="44"/>
                  </a:lnTo>
                  <a:lnTo>
                    <a:pt x="14" y="42"/>
                  </a:lnTo>
                  <a:lnTo>
                    <a:pt x="9" y="38"/>
                  </a:lnTo>
                  <a:lnTo>
                    <a:pt x="4" y="33"/>
                  </a:lnTo>
                  <a:lnTo>
                    <a:pt x="0" y="26"/>
                  </a:lnTo>
                  <a:lnTo>
                    <a:pt x="2" y="18"/>
                  </a:lnTo>
                  <a:lnTo>
                    <a:pt x="7" y="13"/>
                  </a:lnTo>
                  <a:lnTo>
                    <a:pt x="12" y="8"/>
                  </a:lnTo>
                  <a:lnTo>
                    <a:pt x="23" y="4"/>
                  </a:lnTo>
                  <a:lnTo>
                    <a:pt x="36" y="0"/>
                  </a:lnTo>
                  <a:lnTo>
                    <a:pt x="47" y="0"/>
                  </a:lnTo>
                  <a:lnTo>
                    <a:pt x="59" y="3"/>
                  </a:lnTo>
                  <a:lnTo>
                    <a:pt x="71" y="6"/>
                  </a:lnTo>
                  <a:lnTo>
                    <a:pt x="82" y="11"/>
                  </a:lnTo>
                  <a:lnTo>
                    <a:pt x="90" y="18"/>
                  </a:lnTo>
                  <a:lnTo>
                    <a:pt x="97" y="27"/>
                  </a:lnTo>
                  <a:close/>
                </a:path>
              </a:pathLst>
            </a:custGeom>
            <a:solidFill>
              <a:srgbClr val="000000"/>
            </a:solidFill>
            <a:ln w="9525">
              <a:noFill/>
              <a:round/>
              <a:headEnd/>
              <a:tailEnd/>
            </a:ln>
          </p:spPr>
          <p:txBody>
            <a:bodyPr/>
            <a:lstStyle/>
            <a:p>
              <a:endParaRPr lang="en-US">
                <a:solidFill>
                  <a:srgbClr val="000000"/>
                </a:solidFill>
              </a:endParaRPr>
            </a:p>
          </p:txBody>
        </p:sp>
        <p:sp>
          <p:nvSpPr>
            <p:cNvPr id="7192" name="Freeform 19"/>
            <p:cNvSpPr>
              <a:spLocks/>
            </p:cNvSpPr>
            <p:nvPr/>
          </p:nvSpPr>
          <p:spPr bwMode="auto">
            <a:xfrm>
              <a:off x="3870" y="3990"/>
              <a:ext cx="7" cy="15"/>
            </a:xfrm>
            <a:custGeom>
              <a:avLst/>
              <a:gdLst>
                <a:gd name="T0" fmla="*/ 5 w 7"/>
                <a:gd name="T1" fmla="*/ 15 h 15"/>
                <a:gd name="T2" fmla="*/ 1 w 7"/>
                <a:gd name="T3" fmla="*/ 12 h 15"/>
                <a:gd name="T4" fmla="*/ 0 w 7"/>
                <a:gd name="T5" fmla="*/ 8 h 15"/>
                <a:gd name="T6" fmla="*/ 1 w 7"/>
                <a:gd name="T7" fmla="*/ 3 h 15"/>
                <a:gd name="T8" fmla="*/ 5 w 7"/>
                <a:gd name="T9" fmla="*/ 0 h 15"/>
                <a:gd name="T10" fmla="*/ 5 w 7"/>
                <a:gd name="T11" fmla="*/ 4 h 15"/>
                <a:gd name="T12" fmla="*/ 6 w 7"/>
                <a:gd name="T13" fmla="*/ 9 h 15"/>
                <a:gd name="T14" fmla="*/ 7 w 7"/>
                <a:gd name="T15" fmla="*/ 12 h 15"/>
                <a:gd name="T16" fmla="*/ 5 w 7"/>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5"/>
                <a:gd name="T29" fmla="*/ 7 w 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5">
                  <a:moveTo>
                    <a:pt x="5" y="15"/>
                  </a:moveTo>
                  <a:lnTo>
                    <a:pt x="1" y="12"/>
                  </a:lnTo>
                  <a:lnTo>
                    <a:pt x="0" y="8"/>
                  </a:lnTo>
                  <a:lnTo>
                    <a:pt x="1" y="3"/>
                  </a:lnTo>
                  <a:lnTo>
                    <a:pt x="5" y="0"/>
                  </a:lnTo>
                  <a:lnTo>
                    <a:pt x="5" y="4"/>
                  </a:lnTo>
                  <a:lnTo>
                    <a:pt x="6" y="9"/>
                  </a:lnTo>
                  <a:lnTo>
                    <a:pt x="7" y="12"/>
                  </a:lnTo>
                  <a:lnTo>
                    <a:pt x="5" y="15"/>
                  </a:lnTo>
                  <a:close/>
                </a:path>
              </a:pathLst>
            </a:custGeom>
            <a:solidFill>
              <a:srgbClr val="FFFFFF"/>
            </a:solidFill>
            <a:ln w="9525">
              <a:noFill/>
              <a:round/>
              <a:headEnd/>
              <a:tailEnd/>
            </a:ln>
          </p:spPr>
          <p:txBody>
            <a:bodyPr/>
            <a:lstStyle/>
            <a:p>
              <a:endParaRPr lang="en-US">
                <a:solidFill>
                  <a:srgbClr val="000000"/>
                </a:solidFill>
              </a:endParaRPr>
            </a:p>
          </p:txBody>
        </p:sp>
        <p:sp>
          <p:nvSpPr>
            <p:cNvPr id="7193" name="Freeform 20"/>
            <p:cNvSpPr>
              <a:spLocks/>
            </p:cNvSpPr>
            <p:nvPr/>
          </p:nvSpPr>
          <p:spPr bwMode="auto">
            <a:xfrm>
              <a:off x="3845" y="3997"/>
              <a:ext cx="11" cy="9"/>
            </a:xfrm>
            <a:custGeom>
              <a:avLst/>
              <a:gdLst>
                <a:gd name="T0" fmla="*/ 11 w 11"/>
                <a:gd name="T1" fmla="*/ 9 h 9"/>
                <a:gd name="T2" fmla="*/ 1 w 11"/>
                <a:gd name="T3" fmla="*/ 8 h 9"/>
                <a:gd name="T4" fmla="*/ 0 w 11"/>
                <a:gd name="T5" fmla="*/ 5 h 9"/>
                <a:gd name="T6" fmla="*/ 2 w 11"/>
                <a:gd name="T7" fmla="*/ 3 h 9"/>
                <a:gd name="T8" fmla="*/ 6 w 11"/>
                <a:gd name="T9" fmla="*/ 1 h 9"/>
                <a:gd name="T10" fmla="*/ 11 w 11"/>
                <a:gd name="T11" fmla="*/ 0 h 9"/>
                <a:gd name="T12" fmla="*/ 11 w 11"/>
                <a:gd name="T13" fmla="*/ 9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11" y="9"/>
                  </a:moveTo>
                  <a:lnTo>
                    <a:pt x="1" y="8"/>
                  </a:lnTo>
                  <a:lnTo>
                    <a:pt x="0" y="5"/>
                  </a:lnTo>
                  <a:lnTo>
                    <a:pt x="2" y="3"/>
                  </a:lnTo>
                  <a:lnTo>
                    <a:pt x="6" y="1"/>
                  </a:lnTo>
                  <a:lnTo>
                    <a:pt x="11" y="0"/>
                  </a:lnTo>
                  <a:lnTo>
                    <a:pt x="11" y="9"/>
                  </a:lnTo>
                  <a:close/>
                </a:path>
              </a:pathLst>
            </a:custGeom>
            <a:solidFill>
              <a:srgbClr val="FFFFFF"/>
            </a:solidFill>
            <a:ln w="9525">
              <a:noFill/>
              <a:round/>
              <a:headEnd/>
              <a:tailEnd/>
            </a:ln>
          </p:spPr>
          <p:txBody>
            <a:bodyPr/>
            <a:lstStyle/>
            <a:p>
              <a:endParaRPr lang="en-US">
                <a:solidFill>
                  <a:srgbClr val="000000"/>
                </a:solidFill>
              </a:endParaRPr>
            </a:p>
          </p:txBody>
        </p:sp>
        <p:sp>
          <p:nvSpPr>
            <p:cNvPr id="7194" name="Freeform 21"/>
            <p:cNvSpPr>
              <a:spLocks/>
            </p:cNvSpPr>
            <p:nvPr/>
          </p:nvSpPr>
          <p:spPr bwMode="auto">
            <a:xfrm>
              <a:off x="3896" y="4001"/>
              <a:ext cx="9" cy="8"/>
            </a:xfrm>
            <a:custGeom>
              <a:avLst/>
              <a:gdLst>
                <a:gd name="T0" fmla="*/ 0 w 9"/>
                <a:gd name="T1" fmla="*/ 8 h 8"/>
                <a:gd name="T2" fmla="*/ 4 w 9"/>
                <a:gd name="T3" fmla="*/ 0 h 8"/>
                <a:gd name="T4" fmla="*/ 9 w 9"/>
                <a:gd name="T5" fmla="*/ 4 h 8"/>
                <a:gd name="T6" fmla="*/ 0 w 9"/>
                <a:gd name="T7" fmla="*/ 8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0" y="8"/>
                  </a:moveTo>
                  <a:lnTo>
                    <a:pt x="4" y="0"/>
                  </a:lnTo>
                  <a:lnTo>
                    <a:pt x="9" y="4"/>
                  </a:lnTo>
                  <a:lnTo>
                    <a:pt x="0" y="8"/>
                  </a:lnTo>
                  <a:close/>
                </a:path>
              </a:pathLst>
            </a:custGeom>
            <a:solidFill>
              <a:srgbClr val="FFFFFF"/>
            </a:solidFill>
            <a:ln w="9525">
              <a:noFill/>
              <a:round/>
              <a:headEnd/>
              <a:tailEnd/>
            </a:ln>
          </p:spPr>
          <p:txBody>
            <a:bodyPr/>
            <a:lstStyle/>
            <a:p>
              <a:endParaRPr lang="en-US">
                <a:solidFill>
                  <a:srgbClr val="000000"/>
                </a:solidFill>
              </a:endParaRPr>
            </a:p>
          </p:txBody>
        </p:sp>
        <p:sp>
          <p:nvSpPr>
            <p:cNvPr id="7195" name="Freeform 22"/>
            <p:cNvSpPr>
              <a:spLocks/>
            </p:cNvSpPr>
            <p:nvPr/>
          </p:nvSpPr>
          <p:spPr bwMode="auto">
            <a:xfrm>
              <a:off x="4061" y="4001"/>
              <a:ext cx="13" cy="13"/>
            </a:xfrm>
            <a:custGeom>
              <a:avLst/>
              <a:gdLst>
                <a:gd name="T0" fmla="*/ 13 w 13"/>
                <a:gd name="T1" fmla="*/ 8 h 13"/>
                <a:gd name="T2" fmla="*/ 10 w 13"/>
                <a:gd name="T3" fmla="*/ 9 h 13"/>
                <a:gd name="T4" fmla="*/ 7 w 13"/>
                <a:gd name="T5" fmla="*/ 11 h 13"/>
                <a:gd name="T6" fmla="*/ 3 w 13"/>
                <a:gd name="T7" fmla="*/ 13 h 13"/>
                <a:gd name="T8" fmla="*/ 0 w 13"/>
                <a:gd name="T9" fmla="*/ 13 h 13"/>
                <a:gd name="T10" fmla="*/ 3 w 13"/>
                <a:gd name="T11" fmla="*/ 0 h 13"/>
                <a:gd name="T12" fmla="*/ 13 w 13"/>
                <a:gd name="T13" fmla="*/ 8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3" y="8"/>
                  </a:moveTo>
                  <a:lnTo>
                    <a:pt x="10" y="9"/>
                  </a:lnTo>
                  <a:lnTo>
                    <a:pt x="7" y="11"/>
                  </a:lnTo>
                  <a:lnTo>
                    <a:pt x="3" y="13"/>
                  </a:lnTo>
                  <a:lnTo>
                    <a:pt x="0" y="13"/>
                  </a:lnTo>
                  <a:lnTo>
                    <a:pt x="3" y="0"/>
                  </a:lnTo>
                  <a:lnTo>
                    <a:pt x="13" y="8"/>
                  </a:lnTo>
                  <a:close/>
                </a:path>
              </a:pathLst>
            </a:custGeom>
            <a:solidFill>
              <a:srgbClr val="FFFFFF"/>
            </a:solidFill>
            <a:ln w="9525">
              <a:noFill/>
              <a:round/>
              <a:headEnd/>
              <a:tailEnd/>
            </a:ln>
          </p:spPr>
          <p:txBody>
            <a:bodyPr/>
            <a:lstStyle/>
            <a:p>
              <a:endParaRPr lang="en-US">
                <a:solidFill>
                  <a:srgbClr val="000000"/>
                </a:solidFill>
              </a:endParaRPr>
            </a:p>
          </p:txBody>
        </p:sp>
        <p:sp>
          <p:nvSpPr>
            <p:cNvPr id="7196" name="Freeform 23"/>
            <p:cNvSpPr>
              <a:spLocks/>
            </p:cNvSpPr>
            <p:nvPr/>
          </p:nvSpPr>
          <p:spPr bwMode="auto">
            <a:xfrm>
              <a:off x="4011" y="4003"/>
              <a:ext cx="20" cy="18"/>
            </a:xfrm>
            <a:custGeom>
              <a:avLst/>
              <a:gdLst>
                <a:gd name="T0" fmla="*/ 20 w 20"/>
                <a:gd name="T1" fmla="*/ 18 h 18"/>
                <a:gd name="T2" fmla="*/ 20 w 20"/>
                <a:gd name="T3" fmla="*/ 18 h 18"/>
                <a:gd name="T4" fmla="*/ 16 w 20"/>
                <a:gd name="T5" fmla="*/ 17 h 18"/>
                <a:gd name="T6" fmla="*/ 11 w 20"/>
                <a:gd name="T7" fmla="*/ 16 h 18"/>
                <a:gd name="T8" fmla="*/ 6 w 20"/>
                <a:gd name="T9" fmla="*/ 14 h 18"/>
                <a:gd name="T10" fmla="*/ 1 w 20"/>
                <a:gd name="T11" fmla="*/ 12 h 18"/>
                <a:gd name="T12" fmla="*/ 0 w 20"/>
                <a:gd name="T13" fmla="*/ 8 h 18"/>
                <a:gd name="T14" fmla="*/ 3 w 20"/>
                <a:gd name="T15" fmla="*/ 4 h 18"/>
                <a:gd name="T16" fmla="*/ 10 w 20"/>
                <a:gd name="T17" fmla="*/ 0 h 18"/>
                <a:gd name="T18" fmla="*/ 13 w 20"/>
                <a:gd name="T19" fmla="*/ 3 h 18"/>
                <a:gd name="T20" fmla="*/ 14 w 20"/>
                <a:gd name="T21" fmla="*/ 8 h 18"/>
                <a:gd name="T22" fmla="*/ 16 w 20"/>
                <a:gd name="T23" fmla="*/ 14 h 18"/>
                <a:gd name="T24" fmla="*/ 20 w 2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20" y="18"/>
                  </a:moveTo>
                  <a:lnTo>
                    <a:pt x="20" y="18"/>
                  </a:lnTo>
                  <a:lnTo>
                    <a:pt x="16" y="17"/>
                  </a:lnTo>
                  <a:lnTo>
                    <a:pt x="11" y="16"/>
                  </a:lnTo>
                  <a:lnTo>
                    <a:pt x="6" y="14"/>
                  </a:lnTo>
                  <a:lnTo>
                    <a:pt x="1" y="12"/>
                  </a:lnTo>
                  <a:lnTo>
                    <a:pt x="0" y="8"/>
                  </a:lnTo>
                  <a:lnTo>
                    <a:pt x="3" y="4"/>
                  </a:lnTo>
                  <a:lnTo>
                    <a:pt x="10" y="0"/>
                  </a:lnTo>
                  <a:lnTo>
                    <a:pt x="13" y="3"/>
                  </a:lnTo>
                  <a:lnTo>
                    <a:pt x="14" y="8"/>
                  </a:lnTo>
                  <a:lnTo>
                    <a:pt x="16" y="14"/>
                  </a:lnTo>
                  <a:lnTo>
                    <a:pt x="20" y="18"/>
                  </a:lnTo>
                  <a:close/>
                </a:path>
              </a:pathLst>
            </a:custGeom>
            <a:solidFill>
              <a:srgbClr val="FFFFFF"/>
            </a:solidFill>
            <a:ln w="9525">
              <a:noFill/>
              <a:round/>
              <a:headEnd/>
              <a:tailEnd/>
            </a:ln>
          </p:spPr>
          <p:txBody>
            <a:bodyPr/>
            <a:lstStyle/>
            <a:p>
              <a:endParaRPr lang="en-US">
                <a:solidFill>
                  <a:srgbClr val="000000"/>
                </a:solidFill>
              </a:endParaRPr>
            </a:p>
          </p:txBody>
        </p:sp>
        <p:sp>
          <p:nvSpPr>
            <p:cNvPr id="7197" name="Freeform 24"/>
            <p:cNvSpPr>
              <a:spLocks/>
            </p:cNvSpPr>
            <p:nvPr/>
          </p:nvSpPr>
          <p:spPr bwMode="auto">
            <a:xfrm>
              <a:off x="3901" y="4069"/>
              <a:ext cx="30" cy="13"/>
            </a:xfrm>
            <a:custGeom>
              <a:avLst/>
              <a:gdLst>
                <a:gd name="T0" fmla="*/ 30 w 30"/>
                <a:gd name="T1" fmla="*/ 2 h 13"/>
                <a:gd name="T2" fmla="*/ 26 w 30"/>
                <a:gd name="T3" fmla="*/ 6 h 13"/>
                <a:gd name="T4" fmla="*/ 22 w 30"/>
                <a:gd name="T5" fmla="*/ 9 h 13"/>
                <a:gd name="T6" fmla="*/ 17 w 30"/>
                <a:gd name="T7" fmla="*/ 12 h 13"/>
                <a:gd name="T8" fmla="*/ 10 w 30"/>
                <a:gd name="T9" fmla="*/ 13 h 13"/>
                <a:gd name="T10" fmla="*/ 0 w 30"/>
                <a:gd name="T11" fmla="*/ 6 h 13"/>
                <a:gd name="T12" fmla="*/ 6 w 30"/>
                <a:gd name="T13" fmla="*/ 3 h 13"/>
                <a:gd name="T14" fmla="*/ 15 w 30"/>
                <a:gd name="T15" fmla="*/ 0 h 13"/>
                <a:gd name="T16" fmla="*/ 22 w 30"/>
                <a:gd name="T17" fmla="*/ 0 h 13"/>
                <a:gd name="T18" fmla="*/ 30 w 30"/>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3"/>
                <a:gd name="T32" fmla="*/ 30 w 3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3">
                  <a:moveTo>
                    <a:pt x="30" y="2"/>
                  </a:moveTo>
                  <a:lnTo>
                    <a:pt x="26" y="6"/>
                  </a:lnTo>
                  <a:lnTo>
                    <a:pt x="22" y="9"/>
                  </a:lnTo>
                  <a:lnTo>
                    <a:pt x="17" y="12"/>
                  </a:lnTo>
                  <a:lnTo>
                    <a:pt x="10" y="13"/>
                  </a:lnTo>
                  <a:lnTo>
                    <a:pt x="0" y="6"/>
                  </a:lnTo>
                  <a:lnTo>
                    <a:pt x="6" y="3"/>
                  </a:lnTo>
                  <a:lnTo>
                    <a:pt x="15" y="0"/>
                  </a:lnTo>
                  <a:lnTo>
                    <a:pt x="22" y="0"/>
                  </a:lnTo>
                  <a:lnTo>
                    <a:pt x="30" y="2"/>
                  </a:lnTo>
                  <a:close/>
                </a:path>
              </a:pathLst>
            </a:custGeom>
            <a:solidFill>
              <a:srgbClr val="000000"/>
            </a:solidFill>
            <a:ln w="9525">
              <a:noFill/>
              <a:round/>
              <a:headEnd/>
              <a:tailEnd/>
            </a:ln>
          </p:spPr>
          <p:txBody>
            <a:bodyPr/>
            <a:lstStyle/>
            <a:p>
              <a:endParaRPr lang="en-US">
                <a:solidFill>
                  <a:srgbClr val="000000"/>
                </a:solidFill>
              </a:endParaRPr>
            </a:p>
          </p:txBody>
        </p:sp>
        <p:sp>
          <p:nvSpPr>
            <p:cNvPr id="7198" name="Freeform 25"/>
            <p:cNvSpPr>
              <a:spLocks/>
            </p:cNvSpPr>
            <p:nvPr/>
          </p:nvSpPr>
          <p:spPr bwMode="auto">
            <a:xfrm>
              <a:off x="3761" y="4178"/>
              <a:ext cx="359" cy="276"/>
            </a:xfrm>
            <a:custGeom>
              <a:avLst/>
              <a:gdLst>
                <a:gd name="T0" fmla="*/ 79 w 359"/>
                <a:gd name="T1" fmla="*/ 54 h 276"/>
                <a:gd name="T2" fmla="*/ 103 w 359"/>
                <a:gd name="T3" fmla="*/ 65 h 276"/>
                <a:gd name="T4" fmla="*/ 129 w 359"/>
                <a:gd name="T5" fmla="*/ 69 h 276"/>
                <a:gd name="T6" fmla="*/ 157 w 359"/>
                <a:gd name="T7" fmla="*/ 70 h 276"/>
                <a:gd name="T8" fmla="*/ 186 w 359"/>
                <a:gd name="T9" fmla="*/ 67 h 276"/>
                <a:gd name="T10" fmla="*/ 213 w 359"/>
                <a:gd name="T11" fmla="*/ 63 h 276"/>
                <a:gd name="T12" fmla="*/ 239 w 359"/>
                <a:gd name="T13" fmla="*/ 57 h 276"/>
                <a:gd name="T14" fmla="*/ 264 w 359"/>
                <a:gd name="T15" fmla="*/ 53 h 276"/>
                <a:gd name="T16" fmla="*/ 274 w 359"/>
                <a:gd name="T17" fmla="*/ 61 h 276"/>
                <a:gd name="T18" fmla="*/ 254 w 359"/>
                <a:gd name="T19" fmla="*/ 70 h 276"/>
                <a:gd name="T20" fmla="*/ 234 w 359"/>
                <a:gd name="T21" fmla="*/ 73 h 276"/>
                <a:gd name="T22" fmla="*/ 218 w 359"/>
                <a:gd name="T23" fmla="*/ 77 h 276"/>
                <a:gd name="T24" fmla="*/ 215 w 359"/>
                <a:gd name="T25" fmla="*/ 89 h 276"/>
                <a:gd name="T26" fmla="*/ 228 w 359"/>
                <a:gd name="T27" fmla="*/ 92 h 276"/>
                <a:gd name="T28" fmla="*/ 245 w 359"/>
                <a:gd name="T29" fmla="*/ 94 h 276"/>
                <a:gd name="T30" fmla="*/ 268 w 359"/>
                <a:gd name="T31" fmla="*/ 91 h 276"/>
                <a:gd name="T32" fmla="*/ 290 w 359"/>
                <a:gd name="T33" fmla="*/ 87 h 276"/>
                <a:gd name="T34" fmla="*/ 311 w 359"/>
                <a:gd name="T35" fmla="*/ 79 h 276"/>
                <a:gd name="T36" fmla="*/ 317 w 359"/>
                <a:gd name="T37" fmla="*/ 90 h 276"/>
                <a:gd name="T38" fmla="*/ 317 w 359"/>
                <a:gd name="T39" fmla="*/ 121 h 276"/>
                <a:gd name="T40" fmla="*/ 333 w 359"/>
                <a:gd name="T41" fmla="*/ 128 h 276"/>
                <a:gd name="T42" fmla="*/ 338 w 359"/>
                <a:gd name="T43" fmla="*/ 106 h 276"/>
                <a:gd name="T44" fmla="*/ 357 w 359"/>
                <a:gd name="T45" fmla="*/ 79 h 276"/>
                <a:gd name="T46" fmla="*/ 357 w 359"/>
                <a:gd name="T47" fmla="*/ 112 h 276"/>
                <a:gd name="T48" fmla="*/ 359 w 359"/>
                <a:gd name="T49" fmla="*/ 135 h 276"/>
                <a:gd name="T50" fmla="*/ 346 w 359"/>
                <a:gd name="T51" fmla="*/ 137 h 276"/>
                <a:gd name="T52" fmla="*/ 331 w 359"/>
                <a:gd name="T53" fmla="*/ 142 h 276"/>
                <a:gd name="T54" fmla="*/ 321 w 359"/>
                <a:gd name="T55" fmla="*/ 147 h 276"/>
                <a:gd name="T56" fmla="*/ 316 w 359"/>
                <a:gd name="T57" fmla="*/ 150 h 276"/>
                <a:gd name="T58" fmla="*/ 295 w 359"/>
                <a:gd name="T59" fmla="*/ 165 h 276"/>
                <a:gd name="T60" fmla="*/ 282 w 359"/>
                <a:gd name="T61" fmla="*/ 187 h 276"/>
                <a:gd name="T62" fmla="*/ 276 w 359"/>
                <a:gd name="T63" fmla="*/ 211 h 276"/>
                <a:gd name="T64" fmla="*/ 275 w 359"/>
                <a:gd name="T65" fmla="*/ 238 h 276"/>
                <a:gd name="T66" fmla="*/ 277 w 359"/>
                <a:gd name="T67" fmla="*/ 256 h 276"/>
                <a:gd name="T68" fmla="*/ 285 w 359"/>
                <a:gd name="T69" fmla="*/ 270 h 276"/>
                <a:gd name="T70" fmla="*/ 255 w 359"/>
                <a:gd name="T71" fmla="*/ 273 h 276"/>
                <a:gd name="T72" fmla="*/ 227 w 359"/>
                <a:gd name="T73" fmla="*/ 274 h 276"/>
                <a:gd name="T74" fmla="*/ 198 w 359"/>
                <a:gd name="T75" fmla="*/ 275 h 276"/>
                <a:gd name="T76" fmla="*/ 168 w 359"/>
                <a:gd name="T77" fmla="*/ 276 h 276"/>
                <a:gd name="T78" fmla="*/ 140 w 359"/>
                <a:gd name="T79" fmla="*/ 275 h 276"/>
                <a:gd name="T80" fmla="*/ 111 w 359"/>
                <a:gd name="T81" fmla="*/ 274 h 276"/>
                <a:gd name="T82" fmla="*/ 82 w 359"/>
                <a:gd name="T83" fmla="*/ 271 h 276"/>
                <a:gd name="T84" fmla="*/ 52 w 359"/>
                <a:gd name="T85" fmla="*/ 268 h 276"/>
                <a:gd name="T86" fmla="*/ 38 w 359"/>
                <a:gd name="T87" fmla="*/ 216 h 276"/>
                <a:gd name="T88" fmla="*/ 23 w 359"/>
                <a:gd name="T89" fmla="*/ 163 h 276"/>
                <a:gd name="T90" fmla="*/ 10 w 359"/>
                <a:gd name="T91" fmla="*/ 111 h 276"/>
                <a:gd name="T92" fmla="*/ 0 w 359"/>
                <a:gd name="T93" fmla="*/ 59 h 276"/>
                <a:gd name="T94" fmla="*/ 6 w 359"/>
                <a:gd name="T95" fmla="*/ 49 h 276"/>
                <a:gd name="T96" fmla="*/ 18 w 359"/>
                <a:gd name="T97" fmla="*/ 42 h 276"/>
                <a:gd name="T98" fmla="*/ 31 w 359"/>
                <a:gd name="T99" fmla="*/ 48 h 276"/>
                <a:gd name="T100" fmla="*/ 38 w 359"/>
                <a:gd name="T101" fmla="*/ 56 h 276"/>
                <a:gd name="T102" fmla="*/ 46 w 359"/>
                <a:gd name="T103" fmla="*/ 65 h 276"/>
                <a:gd name="T104" fmla="*/ 57 w 359"/>
                <a:gd name="T105" fmla="*/ 68 h 276"/>
                <a:gd name="T106" fmla="*/ 57 w 359"/>
                <a:gd name="T107" fmla="*/ 37 h 276"/>
                <a:gd name="T108" fmla="*/ 57 w 359"/>
                <a:gd name="T109" fmla="*/ 7 h 276"/>
                <a:gd name="T110" fmla="*/ 65 w 359"/>
                <a:gd name="T111" fmla="*/ 11 h 276"/>
                <a:gd name="T112" fmla="*/ 68 w 359"/>
                <a:gd name="T113" fmla="*/ 38 h 2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9"/>
                <a:gd name="T172" fmla="*/ 0 h 276"/>
                <a:gd name="T173" fmla="*/ 359 w 359"/>
                <a:gd name="T174" fmla="*/ 276 h 2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9" h="276">
                  <a:moveTo>
                    <a:pt x="68" y="47"/>
                  </a:moveTo>
                  <a:lnTo>
                    <a:pt x="79" y="54"/>
                  </a:lnTo>
                  <a:lnTo>
                    <a:pt x="90" y="60"/>
                  </a:lnTo>
                  <a:lnTo>
                    <a:pt x="103" y="65"/>
                  </a:lnTo>
                  <a:lnTo>
                    <a:pt x="116" y="67"/>
                  </a:lnTo>
                  <a:lnTo>
                    <a:pt x="129" y="69"/>
                  </a:lnTo>
                  <a:lnTo>
                    <a:pt x="142" y="70"/>
                  </a:lnTo>
                  <a:lnTo>
                    <a:pt x="157" y="70"/>
                  </a:lnTo>
                  <a:lnTo>
                    <a:pt x="171" y="69"/>
                  </a:lnTo>
                  <a:lnTo>
                    <a:pt x="186" y="67"/>
                  </a:lnTo>
                  <a:lnTo>
                    <a:pt x="199" y="65"/>
                  </a:lnTo>
                  <a:lnTo>
                    <a:pt x="213" y="63"/>
                  </a:lnTo>
                  <a:lnTo>
                    <a:pt x="227" y="60"/>
                  </a:lnTo>
                  <a:lnTo>
                    <a:pt x="239" y="57"/>
                  </a:lnTo>
                  <a:lnTo>
                    <a:pt x="251" y="55"/>
                  </a:lnTo>
                  <a:lnTo>
                    <a:pt x="264" y="53"/>
                  </a:lnTo>
                  <a:lnTo>
                    <a:pt x="275" y="51"/>
                  </a:lnTo>
                  <a:lnTo>
                    <a:pt x="274" y="61"/>
                  </a:lnTo>
                  <a:lnTo>
                    <a:pt x="265" y="67"/>
                  </a:lnTo>
                  <a:lnTo>
                    <a:pt x="254" y="70"/>
                  </a:lnTo>
                  <a:lnTo>
                    <a:pt x="244" y="73"/>
                  </a:lnTo>
                  <a:lnTo>
                    <a:pt x="234" y="73"/>
                  </a:lnTo>
                  <a:lnTo>
                    <a:pt x="225" y="74"/>
                  </a:lnTo>
                  <a:lnTo>
                    <a:pt x="218" y="77"/>
                  </a:lnTo>
                  <a:lnTo>
                    <a:pt x="213" y="84"/>
                  </a:lnTo>
                  <a:lnTo>
                    <a:pt x="215" y="89"/>
                  </a:lnTo>
                  <a:lnTo>
                    <a:pt x="222" y="91"/>
                  </a:lnTo>
                  <a:lnTo>
                    <a:pt x="228" y="92"/>
                  </a:lnTo>
                  <a:lnTo>
                    <a:pt x="234" y="94"/>
                  </a:lnTo>
                  <a:lnTo>
                    <a:pt x="245" y="94"/>
                  </a:lnTo>
                  <a:lnTo>
                    <a:pt x="256" y="93"/>
                  </a:lnTo>
                  <a:lnTo>
                    <a:pt x="268" y="91"/>
                  </a:lnTo>
                  <a:lnTo>
                    <a:pt x="279" y="89"/>
                  </a:lnTo>
                  <a:lnTo>
                    <a:pt x="290" y="87"/>
                  </a:lnTo>
                  <a:lnTo>
                    <a:pt x="301" y="84"/>
                  </a:lnTo>
                  <a:lnTo>
                    <a:pt x="311" y="79"/>
                  </a:lnTo>
                  <a:lnTo>
                    <a:pt x="321" y="75"/>
                  </a:lnTo>
                  <a:lnTo>
                    <a:pt x="317" y="90"/>
                  </a:lnTo>
                  <a:lnTo>
                    <a:pt x="315" y="106"/>
                  </a:lnTo>
                  <a:lnTo>
                    <a:pt x="317" y="121"/>
                  </a:lnTo>
                  <a:lnTo>
                    <a:pt x="323" y="135"/>
                  </a:lnTo>
                  <a:lnTo>
                    <a:pt x="333" y="128"/>
                  </a:lnTo>
                  <a:lnTo>
                    <a:pt x="337" y="118"/>
                  </a:lnTo>
                  <a:lnTo>
                    <a:pt x="338" y="106"/>
                  </a:lnTo>
                  <a:lnTo>
                    <a:pt x="343" y="95"/>
                  </a:lnTo>
                  <a:lnTo>
                    <a:pt x="357" y="79"/>
                  </a:lnTo>
                  <a:lnTo>
                    <a:pt x="356" y="94"/>
                  </a:lnTo>
                  <a:lnTo>
                    <a:pt x="357" y="112"/>
                  </a:lnTo>
                  <a:lnTo>
                    <a:pt x="358" y="128"/>
                  </a:lnTo>
                  <a:lnTo>
                    <a:pt x="359" y="135"/>
                  </a:lnTo>
                  <a:lnTo>
                    <a:pt x="352" y="136"/>
                  </a:lnTo>
                  <a:lnTo>
                    <a:pt x="346" y="137"/>
                  </a:lnTo>
                  <a:lnTo>
                    <a:pt x="338" y="139"/>
                  </a:lnTo>
                  <a:lnTo>
                    <a:pt x="331" y="142"/>
                  </a:lnTo>
                  <a:lnTo>
                    <a:pt x="325" y="145"/>
                  </a:lnTo>
                  <a:lnTo>
                    <a:pt x="321" y="147"/>
                  </a:lnTo>
                  <a:lnTo>
                    <a:pt x="317" y="148"/>
                  </a:lnTo>
                  <a:lnTo>
                    <a:pt x="316" y="150"/>
                  </a:lnTo>
                  <a:lnTo>
                    <a:pt x="305" y="157"/>
                  </a:lnTo>
                  <a:lnTo>
                    <a:pt x="295" y="165"/>
                  </a:lnTo>
                  <a:lnTo>
                    <a:pt x="287" y="175"/>
                  </a:lnTo>
                  <a:lnTo>
                    <a:pt x="282" y="187"/>
                  </a:lnTo>
                  <a:lnTo>
                    <a:pt x="279" y="198"/>
                  </a:lnTo>
                  <a:lnTo>
                    <a:pt x="276" y="211"/>
                  </a:lnTo>
                  <a:lnTo>
                    <a:pt x="275" y="225"/>
                  </a:lnTo>
                  <a:lnTo>
                    <a:pt x="275" y="238"/>
                  </a:lnTo>
                  <a:lnTo>
                    <a:pt x="275" y="247"/>
                  </a:lnTo>
                  <a:lnTo>
                    <a:pt x="277" y="256"/>
                  </a:lnTo>
                  <a:lnTo>
                    <a:pt x="281" y="263"/>
                  </a:lnTo>
                  <a:lnTo>
                    <a:pt x="285" y="270"/>
                  </a:lnTo>
                  <a:lnTo>
                    <a:pt x="270" y="271"/>
                  </a:lnTo>
                  <a:lnTo>
                    <a:pt x="255" y="273"/>
                  </a:lnTo>
                  <a:lnTo>
                    <a:pt x="241" y="274"/>
                  </a:lnTo>
                  <a:lnTo>
                    <a:pt x="227" y="274"/>
                  </a:lnTo>
                  <a:lnTo>
                    <a:pt x="212" y="275"/>
                  </a:lnTo>
                  <a:lnTo>
                    <a:pt x="198" y="275"/>
                  </a:lnTo>
                  <a:lnTo>
                    <a:pt x="183" y="276"/>
                  </a:lnTo>
                  <a:lnTo>
                    <a:pt x="168" y="276"/>
                  </a:lnTo>
                  <a:lnTo>
                    <a:pt x="155" y="275"/>
                  </a:lnTo>
                  <a:lnTo>
                    <a:pt x="140" y="275"/>
                  </a:lnTo>
                  <a:lnTo>
                    <a:pt x="125" y="275"/>
                  </a:lnTo>
                  <a:lnTo>
                    <a:pt x="111" y="274"/>
                  </a:lnTo>
                  <a:lnTo>
                    <a:pt x="96" y="273"/>
                  </a:lnTo>
                  <a:lnTo>
                    <a:pt x="82" y="271"/>
                  </a:lnTo>
                  <a:lnTo>
                    <a:pt x="67" y="270"/>
                  </a:lnTo>
                  <a:lnTo>
                    <a:pt x="52" y="268"/>
                  </a:lnTo>
                  <a:lnTo>
                    <a:pt x="46" y="242"/>
                  </a:lnTo>
                  <a:lnTo>
                    <a:pt x="38" y="216"/>
                  </a:lnTo>
                  <a:lnTo>
                    <a:pt x="31" y="190"/>
                  </a:lnTo>
                  <a:lnTo>
                    <a:pt x="23" y="163"/>
                  </a:lnTo>
                  <a:lnTo>
                    <a:pt x="16" y="138"/>
                  </a:lnTo>
                  <a:lnTo>
                    <a:pt x="10" y="111"/>
                  </a:lnTo>
                  <a:lnTo>
                    <a:pt x="5" y="86"/>
                  </a:lnTo>
                  <a:lnTo>
                    <a:pt x="0" y="59"/>
                  </a:lnTo>
                  <a:lnTo>
                    <a:pt x="2" y="53"/>
                  </a:lnTo>
                  <a:lnTo>
                    <a:pt x="6" y="49"/>
                  </a:lnTo>
                  <a:lnTo>
                    <a:pt x="12" y="46"/>
                  </a:lnTo>
                  <a:lnTo>
                    <a:pt x="18" y="42"/>
                  </a:lnTo>
                  <a:lnTo>
                    <a:pt x="26" y="44"/>
                  </a:lnTo>
                  <a:lnTo>
                    <a:pt x="31" y="48"/>
                  </a:lnTo>
                  <a:lnTo>
                    <a:pt x="34" y="52"/>
                  </a:lnTo>
                  <a:lnTo>
                    <a:pt x="38" y="56"/>
                  </a:lnTo>
                  <a:lnTo>
                    <a:pt x="42" y="60"/>
                  </a:lnTo>
                  <a:lnTo>
                    <a:pt x="46" y="65"/>
                  </a:lnTo>
                  <a:lnTo>
                    <a:pt x="51" y="67"/>
                  </a:lnTo>
                  <a:lnTo>
                    <a:pt x="57" y="68"/>
                  </a:lnTo>
                  <a:lnTo>
                    <a:pt x="57" y="52"/>
                  </a:lnTo>
                  <a:lnTo>
                    <a:pt x="57" y="37"/>
                  </a:lnTo>
                  <a:lnTo>
                    <a:pt x="57" y="23"/>
                  </a:lnTo>
                  <a:lnTo>
                    <a:pt x="57" y="7"/>
                  </a:lnTo>
                  <a:lnTo>
                    <a:pt x="68" y="0"/>
                  </a:lnTo>
                  <a:lnTo>
                    <a:pt x="65" y="11"/>
                  </a:lnTo>
                  <a:lnTo>
                    <a:pt x="67" y="24"/>
                  </a:lnTo>
                  <a:lnTo>
                    <a:pt x="68" y="38"/>
                  </a:lnTo>
                  <a:lnTo>
                    <a:pt x="68" y="47"/>
                  </a:lnTo>
                  <a:close/>
                </a:path>
              </a:pathLst>
            </a:custGeom>
            <a:solidFill>
              <a:srgbClr val="FFFFFF"/>
            </a:solidFill>
            <a:ln w="9525">
              <a:noFill/>
              <a:round/>
              <a:headEnd/>
              <a:tailEnd/>
            </a:ln>
          </p:spPr>
          <p:txBody>
            <a:bodyPr/>
            <a:lstStyle/>
            <a:p>
              <a:endParaRPr lang="en-US">
                <a:solidFill>
                  <a:srgbClr val="000000"/>
                </a:solidFill>
              </a:endParaRPr>
            </a:p>
          </p:txBody>
        </p:sp>
        <p:sp>
          <p:nvSpPr>
            <p:cNvPr id="7199" name="Freeform 26"/>
            <p:cNvSpPr>
              <a:spLocks/>
            </p:cNvSpPr>
            <p:nvPr/>
          </p:nvSpPr>
          <p:spPr bwMode="auto">
            <a:xfrm>
              <a:off x="3869" y="4194"/>
              <a:ext cx="93" cy="31"/>
            </a:xfrm>
            <a:custGeom>
              <a:avLst/>
              <a:gdLst>
                <a:gd name="T0" fmla="*/ 93 w 93"/>
                <a:gd name="T1" fmla="*/ 21 h 31"/>
                <a:gd name="T2" fmla="*/ 89 w 93"/>
                <a:gd name="T3" fmla="*/ 25 h 31"/>
                <a:gd name="T4" fmla="*/ 80 w 93"/>
                <a:gd name="T5" fmla="*/ 27 h 31"/>
                <a:gd name="T6" fmla="*/ 71 w 93"/>
                <a:gd name="T7" fmla="*/ 28 h 31"/>
                <a:gd name="T8" fmla="*/ 63 w 93"/>
                <a:gd name="T9" fmla="*/ 31 h 31"/>
                <a:gd name="T10" fmla="*/ 49 w 93"/>
                <a:gd name="T11" fmla="*/ 31 h 31"/>
                <a:gd name="T12" fmla="*/ 38 w 93"/>
                <a:gd name="T13" fmla="*/ 30 h 31"/>
                <a:gd name="T14" fmla="*/ 28 w 93"/>
                <a:gd name="T15" fmla="*/ 27 h 31"/>
                <a:gd name="T16" fmla="*/ 19 w 93"/>
                <a:gd name="T17" fmla="*/ 24 h 31"/>
                <a:gd name="T18" fmla="*/ 12 w 93"/>
                <a:gd name="T19" fmla="*/ 21 h 31"/>
                <a:gd name="T20" fmla="*/ 7 w 93"/>
                <a:gd name="T21" fmla="*/ 16 h 31"/>
                <a:gd name="T22" fmla="*/ 2 w 93"/>
                <a:gd name="T23" fmla="*/ 8 h 31"/>
                <a:gd name="T24" fmla="*/ 0 w 93"/>
                <a:gd name="T25" fmla="*/ 0 h 31"/>
                <a:gd name="T26" fmla="*/ 12 w 93"/>
                <a:gd name="T27" fmla="*/ 2 h 31"/>
                <a:gd name="T28" fmla="*/ 23 w 93"/>
                <a:gd name="T29" fmla="*/ 5 h 31"/>
                <a:gd name="T30" fmla="*/ 34 w 93"/>
                <a:gd name="T31" fmla="*/ 9 h 31"/>
                <a:gd name="T32" fmla="*/ 45 w 93"/>
                <a:gd name="T33" fmla="*/ 14 h 31"/>
                <a:gd name="T34" fmla="*/ 57 w 93"/>
                <a:gd name="T35" fmla="*/ 17 h 31"/>
                <a:gd name="T36" fmla="*/ 68 w 93"/>
                <a:gd name="T37" fmla="*/ 20 h 31"/>
                <a:gd name="T38" fmla="*/ 80 w 93"/>
                <a:gd name="T39" fmla="*/ 21 h 31"/>
                <a:gd name="T40" fmla="*/ 93 w 93"/>
                <a:gd name="T41" fmla="*/ 2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31"/>
                <a:gd name="T65" fmla="*/ 93 w 9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31">
                  <a:moveTo>
                    <a:pt x="93" y="21"/>
                  </a:moveTo>
                  <a:lnTo>
                    <a:pt x="89" y="25"/>
                  </a:lnTo>
                  <a:lnTo>
                    <a:pt x="80" y="27"/>
                  </a:lnTo>
                  <a:lnTo>
                    <a:pt x="71" y="28"/>
                  </a:lnTo>
                  <a:lnTo>
                    <a:pt x="63" y="31"/>
                  </a:lnTo>
                  <a:lnTo>
                    <a:pt x="49" y="31"/>
                  </a:lnTo>
                  <a:lnTo>
                    <a:pt x="38" y="30"/>
                  </a:lnTo>
                  <a:lnTo>
                    <a:pt x="28" y="27"/>
                  </a:lnTo>
                  <a:lnTo>
                    <a:pt x="19" y="24"/>
                  </a:lnTo>
                  <a:lnTo>
                    <a:pt x="12" y="21"/>
                  </a:lnTo>
                  <a:lnTo>
                    <a:pt x="7" y="16"/>
                  </a:lnTo>
                  <a:lnTo>
                    <a:pt x="2" y="8"/>
                  </a:lnTo>
                  <a:lnTo>
                    <a:pt x="0" y="0"/>
                  </a:lnTo>
                  <a:lnTo>
                    <a:pt x="12" y="2"/>
                  </a:lnTo>
                  <a:lnTo>
                    <a:pt x="23" y="5"/>
                  </a:lnTo>
                  <a:lnTo>
                    <a:pt x="34" y="9"/>
                  </a:lnTo>
                  <a:lnTo>
                    <a:pt x="45" y="14"/>
                  </a:lnTo>
                  <a:lnTo>
                    <a:pt x="57" y="17"/>
                  </a:lnTo>
                  <a:lnTo>
                    <a:pt x="68" y="20"/>
                  </a:lnTo>
                  <a:lnTo>
                    <a:pt x="80" y="21"/>
                  </a:lnTo>
                  <a:lnTo>
                    <a:pt x="93" y="21"/>
                  </a:lnTo>
                  <a:close/>
                </a:path>
              </a:pathLst>
            </a:custGeom>
            <a:solidFill>
              <a:srgbClr val="FFFFFF"/>
            </a:solidFill>
            <a:ln w="9525">
              <a:noFill/>
              <a:round/>
              <a:headEnd/>
              <a:tailEnd/>
            </a:ln>
          </p:spPr>
          <p:txBody>
            <a:bodyPr/>
            <a:lstStyle/>
            <a:p>
              <a:endParaRPr lang="en-US">
                <a:solidFill>
                  <a:srgbClr val="000000"/>
                </a:solidFill>
              </a:endParaRPr>
            </a:p>
          </p:txBody>
        </p:sp>
        <p:sp>
          <p:nvSpPr>
            <p:cNvPr id="7200" name="Freeform 27"/>
            <p:cNvSpPr>
              <a:spLocks/>
            </p:cNvSpPr>
            <p:nvPr/>
          </p:nvSpPr>
          <p:spPr bwMode="auto">
            <a:xfrm>
              <a:off x="4229" y="4262"/>
              <a:ext cx="56" cy="56"/>
            </a:xfrm>
            <a:custGeom>
              <a:avLst/>
              <a:gdLst>
                <a:gd name="T0" fmla="*/ 56 w 56"/>
                <a:gd name="T1" fmla="*/ 15 h 56"/>
                <a:gd name="T2" fmla="*/ 50 w 56"/>
                <a:gd name="T3" fmla="*/ 20 h 56"/>
                <a:gd name="T4" fmla="*/ 45 w 56"/>
                <a:gd name="T5" fmla="*/ 27 h 56"/>
                <a:gd name="T6" fmla="*/ 40 w 56"/>
                <a:gd name="T7" fmla="*/ 35 h 56"/>
                <a:gd name="T8" fmla="*/ 36 w 56"/>
                <a:gd name="T9" fmla="*/ 42 h 56"/>
                <a:gd name="T10" fmla="*/ 31 w 56"/>
                <a:gd name="T11" fmla="*/ 50 h 56"/>
                <a:gd name="T12" fmla="*/ 24 w 56"/>
                <a:gd name="T13" fmla="*/ 54 h 56"/>
                <a:gd name="T14" fmla="*/ 14 w 56"/>
                <a:gd name="T15" fmla="*/ 56 h 56"/>
                <a:gd name="T16" fmla="*/ 2 w 56"/>
                <a:gd name="T17" fmla="*/ 55 h 56"/>
                <a:gd name="T18" fmla="*/ 0 w 56"/>
                <a:gd name="T19" fmla="*/ 42 h 56"/>
                <a:gd name="T20" fmla="*/ 4 w 56"/>
                <a:gd name="T21" fmla="*/ 27 h 56"/>
                <a:gd name="T22" fmla="*/ 8 w 56"/>
                <a:gd name="T23" fmla="*/ 14 h 56"/>
                <a:gd name="T24" fmla="*/ 9 w 56"/>
                <a:gd name="T25" fmla="*/ 0 h 56"/>
                <a:gd name="T26" fmla="*/ 56 w 56"/>
                <a:gd name="T27" fmla="*/ 15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56"/>
                <a:gd name="T44" fmla="*/ 56 w 56"/>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56">
                  <a:moveTo>
                    <a:pt x="56" y="15"/>
                  </a:moveTo>
                  <a:lnTo>
                    <a:pt x="50" y="20"/>
                  </a:lnTo>
                  <a:lnTo>
                    <a:pt x="45" y="27"/>
                  </a:lnTo>
                  <a:lnTo>
                    <a:pt x="40" y="35"/>
                  </a:lnTo>
                  <a:lnTo>
                    <a:pt x="36" y="42"/>
                  </a:lnTo>
                  <a:lnTo>
                    <a:pt x="31" y="50"/>
                  </a:lnTo>
                  <a:lnTo>
                    <a:pt x="24" y="54"/>
                  </a:lnTo>
                  <a:lnTo>
                    <a:pt x="14" y="56"/>
                  </a:lnTo>
                  <a:lnTo>
                    <a:pt x="2" y="55"/>
                  </a:lnTo>
                  <a:lnTo>
                    <a:pt x="0" y="42"/>
                  </a:lnTo>
                  <a:lnTo>
                    <a:pt x="4" y="27"/>
                  </a:lnTo>
                  <a:lnTo>
                    <a:pt x="8" y="14"/>
                  </a:lnTo>
                  <a:lnTo>
                    <a:pt x="9" y="0"/>
                  </a:lnTo>
                  <a:lnTo>
                    <a:pt x="56" y="15"/>
                  </a:lnTo>
                  <a:close/>
                </a:path>
              </a:pathLst>
            </a:custGeom>
            <a:solidFill>
              <a:srgbClr val="FFFFFF"/>
            </a:solidFill>
            <a:ln w="9525">
              <a:noFill/>
              <a:round/>
              <a:headEnd/>
              <a:tailEnd/>
            </a:ln>
          </p:spPr>
          <p:txBody>
            <a:bodyPr/>
            <a:lstStyle/>
            <a:p>
              <a:endParaRPr lang="en-US">
                <a:solidFill>
                  <a:srgbClr val="000000"/>
                </a:solidFill>
              </a:endParaRPr>
            </a:p>
          </p:txBody>
        </p:sp>
        <p:sp>
          <p:nvSpPr>
            <p:cNvPr id="7201" name="Freeform 28"/>
            <p:cNvSpPr>
              <a:spLocks/>
            </p:cNvSpPr>
            <p:nvPr/>
          </p:nvSpPr>
          <p:spPr bwMode="auto">
            <a:xfrm>
              <a:off x="4293" y="4287"/>
              <a:ext cx="84" cy="45"/>
            </a:xfrm>
            <a:custGeom>
              <a:avLst/>
              <a:gdLst>
                <a:gd name="T0" fmla="*/ 84 w 84"/>
                <a:gd name="T1" fmla="*/ 21 h 45"/>
                <a:gd name="T2" fmla="*/ 75 w 84"/>
                <a:gd name="T3" fmla="*/ 26 h 45"/>
                <a:gd name="T4" fmla="*/ 69 w 84"/>
                <a:gd name="T5" fmla="*/ 31 h 45"/>
                <a:gd name="T6" fmla="*/ 64 w 84"/>
                <a:gd name="T7" fmla="*/ 38 h 45"/>
                <a:gd name="T8" fmla="*/ 63 w 84"/>
                <a:gd name="T9" fmla="*/ 45 h 45"/>
                <a:gd name="T10" fmla="*/ 62 w 84"/>
                <a:gd name="T11" fmla="*/ 44 h 45"/>
                <a:gd name="T12" fmla="*/ 57 w 84"/>
                <a:gd name="T13" fmla="*/ 42 h 45"/>
                <a:gd name="T14" fmla="*/ 49 w 84"/>
                <a:gd name="T15" fmla="*/ 39 h 45"/>
                <a:gd name="T16" fmla="*/ 39 w 84"/>
                <a:gd name="T17" fmla="*/ 35 h 45"/>
                <a:gd name="T18" fmla="*/ 29 w 84"/>
                <a:gd name="T19" fmla="*/ 32 h 45"/>
                <a:gd name="T20" fmla="*/ 19 w 84"/>
                <a:gd name="T21" fmla="*/ 29 h 45"/>
                <a:gd name="T22" fmla="*/ 8 w 84"/>
                <a:gd name="T23" fmla="*/ 27 h 45"/>
                <a:gd name="T24" fmla="*/ 0 w 84"/>
                <a:gd name="T25" fmla="*/ 26 h 45"/>
                <a:gd name="T26" fmla="*/ 2 w 84"/>
                <a:gd name="T27" fmla="*/ 20 h 45"/>
                <a:gd name="T28" fmla="*/ 6 w 84"/>
                <a:gd name="T29" fmla="*/ 16 h 45"/>
                <a:gd name="T30" fmla="*/ 11 w 84"/>
                <a:gd name="T31" fmla="*/ 13 h 45"/>
                <a:gd name="T32" fmla="*/ 17 w 84"/>
                <a:gd name="T33" fmla="*/ 9 h 45"/>
                <a:gd name="T34" fmla="*/ 22 w 84"/>
                <a:gd name="T35" fmla="*/ 7 h 45"/>
                <a:gd name="T36" fmla="*/ 28 w 84"/>
                <a:gd name="T37" fmla="*/ 4 h 45"/>
                <a:gd name="T38" fmla="*/ 34 w 84"/>
                <a:gd name="T39" fmla="*/ 2 h 45"/>
                <a:gd name="T40" fmla="*/ 40 w 84"/>
                <a:gd name="T41" fmla="*/ 1 h 45"/>
                <a:gd name="T42" fmla="*/ 48 w 84"/>
                <a:gd name="T43" fmla="*/ 0 h 45"/>
                <a:gd name="T44" fmla="*/ 54 w 84"/>
                <a:gd name="T45" fmla="*/ 1 h 45"/>
                <a:gd name="T46" fmla="*/ 60 w 84"/>
                <a:gd name="T47" fmla="*/ 2 h 45"/>
                <a:gd name="T48" fmla="*/ 65 w 84"/>
                <a:gd name="T49" fmla="*/ 5 h 45"/>
                <a:gd name="T50" fmla="*/ 69 w 84"/>
                <a:gd name="T51" fmla="*/ 10 h 45"/>
                <a:gd name="T52" fmla="*/ 74 w 84"/>
                <a:gd name="T53" fmla="*/ 14 h 45"/>
                <a:gd name="T54" fmla="*/ 79 w 84"/>
                <a:gd name="T55" fmla="*/ 17 h 45"/>
                <a:gd name="T56" fmla="*/ 84 w 84"/>
                <a:gd name="T57" fmla="*/ 21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45"/>
                <a:gd name="T89" fmla="*/ 84 w 84"/>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45">
                  <a:moveTo>
                    <a:pt x="84" y="21"/>
                  </a:moveTo>
                  <a:lnTo>
                    <a:pt x="75" y="26"/>
                  </a:lnTo>
                  <a:lnTo>
                    <a:pt x="69" y="31"/>
                  </a:lnTo>
                  <a:lnTo>
                    <a:pt x="64" y="38"/>
                  </a:lnTo>
                  <a:lnTo>
                    <a:pt x="63" y="45"/>
                  </a:lnTo>
                  <a:lnTo>
                    <a:pt x="62" y="44"/>
                  </a:lnTo>
                  <a:lnTo>
                    <a:pt x="57" y="42"/>
                  </a:lnTo>
                  <a:lnTo>
                    <a:pt x="49" y="39"/>
                  </a:lnTo>
                  <a:lnTo>
                    <a:pt x="39" y="35"/>
                  </a:lnTo>
                  <a:lnTo>
                    <a:pt x="29" y="32"/>
                  </a:lnTo>
                  <a:lnTo>
                    <a:pt x="19" y="29"/>
                  </a:lnTo>
                  <a:lnTo>
                    <a:pt x="8" y="27"/>
                  </a:lnTo>
                  <a:lnTo>
                    <a:pt x="0" y="26"/>
                  </a:lnTo>
                  <a:lnTo>
                    <a:pt x="2" y="20"/>
                  </a:lnTo>
                  <a:lnTo>
                    <a:pt x="6" y="16"/>
                  </a:lnTo>
                  <a:lnTo>
                    <a:pt x="11" y="13"/>
                  </a:lnTo>
                  <a:lnTo>
                    <a:pt x="17" y="9"/>
                  </a:lnTo>
                  <a:lnTo>
                    <a:pt x="22" y="7"/>
                  </a:lnTo>
                  <a:lnTo>
                    <a:pt x="28" y="4"/>
                  </a:lnTo>
                  <a:lnTo>
                    <a:pt x="34" y="2"/>
                  </a:lnTo>
                  <a:lnTo>
                    <a:pt x="40" y="1"/>
                  </a:lnTo>
                  <a:lnTo>
                    <a:pt x="48" y="0"/>
                  </a:lnTo>
                  <a:lnTo>
                    <a:pt x="54" y="1"/>
                  </a:lnTo>
                  <a:lnTo>
                    <a:pt x="60" y="2"/>
                  </a:lnTo>
                  <a:lnTo>
                    <a:pt x="65" y="5"/>
                  </a:lnTo>
                  <a:lnTo>
                    <a:pt x="69" y="10"/>
                  </a:lnTo>
                  <a:lnTo>
                    <a:pt x="74" y="14"/>
                  </a:lnTo>
                  <a:lnTo>
                    <a:pt x="79" y="17"/>
                  </a:lnTo>
                  <a:lnTo>
                    <a:pt x="84" y="21"/>
                  </a:lnTo>
                  <a:close/>
                </a:path>
              </a:pathLst>
            </a:custGeom>
            <a:solidFill>
              <a:srgbClr val="FFFFFF"/>
            </a:solidFill>
            <a:ln w="9525">
              <a:noFill/>
              <a:round/>
              <a:headEnd/>
              <a:tailEnd/>
            </a:ln>
          </p:spPr>
          <p:txBody>
            <a:bodyPr/>
            <a:lstStyle/>
            <a:p>
              <a:endParaRPr lang="en-US">
                <a:solidFill>
                  <a:srgbClr val="000000"/>
                </a:solidFill>
              </a:endParaRPr>
            </a:p>
          </p:txBody>
        </p:sp>
        <p:sp>
          <p:nvSpPr>
            <p:cNvPr id="7202" name="Freeform 29"/>
            <p:cNvSpPr>
              <a:spLocks/>
            </p:cNvSpPr>
            <p:nvPr/>
          </p:nvSpPr>
          <p:spPr bwMode="auto">
            <a:xfrm>
              <a:off x="3560" y="4290"/>
              <a:ext cx="197" cy="292"/>
            </a:xfrm>
            <a:custGeom>
              <a:avLst/>
              <a:gdLst>
                <a:gd name="T0" fmla="*/ 170 w 197"/>
                <a:gd name="T1" fmla="*/ 163 h 292"/>
                <a:gd name="T2" fmla="*/ 186 w 197"/>
                <a:gd name="T3" fmla="*/ 191 h 292"/>
                <a:gd name="T4" fmla="*/ 166 w 197"/>
                <a:gd name="T5" fmla="*/ 292 h 292"/>
                <a:gd name="T6" fmla="*/ 159 w 197"/>
                <a:gd name="T7" fmla="*/ 266 h 292"/>
                <a:gd name="T8" fmla="*/ 166 w 197"/>
                <a:gd name="T9" fmla="*/ 233 h 292"/>
                <a:gd name="T10" fmla="*/ 173 w 197"/>
                <a:gd name="T11" fmla="*/ 206 h 292"/>
                <a:gd name="T12" fmla="*/ 159 w 197"/>
                <a:gd name="T13" fmla="*/ 187 h 292"/>
                <a:gd name="T14" fmla="*/ 140 w 197"/>
                <a:gd name="T15" fmla="*/ 193 h 292"/>
                <a:gd name="T16" fmla="*/ 125 w 197"/>
                <a:gd name="T17" fmla="*/ 174 h 292"/>
                <a:gd name="T18" fmla="*/ 113 w 197"/>
                <a:gd name="T19" fmla="*/ 154 h 292"/>
                <a:gd name="T20" fmla="*/ 106 w 197"/>
                <a:gd name="T21" fmla="*/ 133 h 292"/>
                <a:gd name="T22" fmla="*/ 88 w 197"/>
                <a:gd name="T23" fmla="*/ 120 h 292"/>
                <a:gd name="T24" fmla="*/ 78 w 197"/>
                <a:gd name="T25" fmla="*/ 147 h 292"/>
                <a:gd name="T26" fmla="*/ 74 w 197"/>
                <a:gd name="T27" fmla="*/ 167 h 292"/>
                <a:gd name="T28" fmla="*/ 85 w 197"/>
                <a:gd name="T29" fmla="*/ 182 h 292"/>
                <a:gd name="T30" fmla="*/ 100 w 197"/>
                <a:gd name="T31" fmla="*/ 194 h 292"/>
                <a:gd name="T32" fmla="*/ 113 w 197"/>
                <a:gd name="T33" fmla="*/ 208 h 292"/>
                <a:gd name="T34" fmla="*/ 110 w 197"/>
                <a:gd name="T35" fmla="*/ 217 h 292"/>
                <a:gd name="T36" fmla="*/ 95 w 197"/>
                <a:gd name="T37" fmla="*/ 219 h 292"/>
                <a:gd name="T38" fmla="*/ 92 w 197"/>
                <a:gd name="T39" fmla="*/ 231 h 292"/>
                <a:gd name="T40" fmla="*/ 108 w 197"/>
                <a:gd name="T41" fmla="*/ 239 h 292"/>
                <a:gd name="T42" fmla="*/ 102 w 197"/>
                <a:gd name="T43" fmla="*/ 242 h 292"/>
                <a:gd name="T44" fmla="*/ 71 w 197"/>
                <a:gd name="T45" fmla="*/ 235 h 292"/>
                <a:gd name="T46" fmla="*/ 42 w 197"/>
                <a:gd name="T47" fmla="*/ 222 h 292"/>
                <a:gd name="T48" fmla="*/ 14 w 197"/>
                <a:gd name="T49" fmla="*/ 206 h 292"/>
                <a:gd name="T50" fmla="*/ 5 w 197"/>
                <a:gd name="T51" fmla="*/ 186 h 292"/>
                <a:gd name="T52" fmla="*/ 14 w 197"/>
                <a:gd name="T53" fmla="*/ 163 h 292"/>
                <a:gd name="T54" fmla="*/ 23 w 197"/>
                <a:gd name="T55" fmla="*/ 141 h 292"/>
                <a:gd name="T56" fmla="*/ 42 w 197"/>
                <a:gd name="T57" fmla="*/ 128 h 292"/>
                <a:gd name="T58" fmla="*/ 62 w 197"/>
                <a:gd name="T59" fmla="*/ 109 h 292"/>
                <a:gd name="T60" fmla="*/ 74 w 197"/>
                <a:gd name="T61" fmla="*/ 76 h 292"/>
                <a:gd name="T62" fmla="*/ 87 w 197"/>
                <a:gd name="T63" fmla="*/ 45 h 292"/>
                <a:gd name="T64" fmla="*/ 100 w 197"/>
                <a:gd name="T65" fmla="*/ 15 h 292"/>
                <a:gd name="T66" fmla="*/ 113 w 197"/>
                <a:gd name="T67" fmla="*/ 19 h 292"/>
                <a:gd name="T68" fmla="*/ 124 w 197"/>
                <a:gd name="T69" fmla="*/ 58 h 292"/>
                <a:gd name="T70" fmla="*/ 136 w 197"/>
                <a:gd name="T71" fmla="*/ 96 h 292"/>
                <a:gd name="T72" fmla="*/ 156 w 197"/>
                <a:gd name="T73" fmla="*/ 132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292"/>
                <a:gd name="T113" fmla="*/ 197 w 197"/>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292">
                  <a:moveTo>
                    <a:pt x="168" y="148"/>
                  </a:moveTo>
                  <a:lnTo>
                    <a:pt x="170" y="163"/>
                  </a:lnTo>
                  <a:lnTo>
                    <a:pt x="176" y="178"/>
                  </a:lnTo>
                  <a:lnTo>
                    <a:pt x="186" y="191"/>
                  </a:lnTo>
                  <a:lnTo>
                    <a:pt x="197" y="204"/>
                  </a:lnTo>
                  <a:lnTo>
                    <a:pt x="166" y="292"/>
                  </a:lnTo>
                  <a:lnTo>
                    <a:pt x="165" y="280"/>
                  </a:lnTo>
                  <a:lnTo>
                    <a:pt x="159" y="266"/>
                  </a:lnTo>
                  <a:lnTo>
                    <a:pt x="157" y="249"/>
                  </a:lnTo>
                  <a:lnTo>
                    <a:pt x="166" y="233"/>
                  </a:lnTo>
                  <a:lnTo>
                    <a:pt x="167" y="220"/>
                  </a:lnTo>
                  <a:lnTo>
                    <a:pt x="173" y="206"/>
                  </a:lnTo>
                  <a:lnTo>
                    <a:pt x="175" y="193"/>
                  </a:lnTo>
                  <a:lnTo>
                    <a:pt x="159" y="187"/>
                  </a:lnTo>
                  <a:lnTo>
                    <a:pt x="149" y="202"/>
                  </a:lnTo>
                  <a:lnTo>
                    <a:pt x="140" y="193"/>
                  </a:lnTo>
                  <a:lnTo>
                    <a:pt x="133" y="184"/>
                  </a:lnTo>
                  <a:lnTo>
                    <a:pt x="125" y="174"/>
                  </a:lnTo>
                  <a:lnTo>
                    <a:pt x="118" y="165"/>
                  </a:lnTo>
                  <a:lnTo>
                    <a:pt x="113" y="154"/>
                  </a:lnTo>
                  <a:lnTo>
                    <a:pt x="108" y="144"/>
                  </a:lnTo>
                  <a:lnTo>
                    <a:pt x="106" y="133"/>
                  </a:lnTo>
                  <a:lnTo>
                    <a:pt x="106" y="121"/>
                  </a:lnTo>
                  <a:lnTo>
                    <a:pt x="88" y="120"/>
                  </a:lnTo>
                  <a:lnTo>
                    <a:pt x="82" y="131"/>
                  </a:lnTo>
                  <a:lnTo>
                    <a:pt x="78" y="147"/>
                  </a:lnTo>
                  <a:lnTo>
                    <a:pt x="72" y="158"/>
                  </a:lnTo>
                  <a:lnTo>
                    <a:pt x="74" y="167"/>
                  </a:lnTo>
                  <a:lnTo>
                    <a:pt x="79" y="175"/>
                  </a:lnTo>
                  <a:lnTo>
                    <a:pt x="85" y="182"/>
                  </a:lnTo>
                  <a:lnTo>
                    <a:pt x="93" y="188"/>
                  </a:lnTo>
                  <a:lnTo>
                    <a:pt x="100" y="194"/>
                  </a:lnTo>
                  <a:lnTo>
                    <a:pt x="108" y="201"/>
                  </a:lnTo>
                  <a:lnTo>
                    <a:pt x="113" y="208"/>
                  </a:lnTo>
                  <a:lnTo>
                    <a:pt x="118" y="217"/>
                  </a:lnTo>
                  <a:lnTo>
                    <a:pt x="110" y="217"/>
                  </a:lnTo>
                  <a:lnTo>
                    <a:pt x="103" y="217"/>
                  </a:lnTo>
                  <a:lnTo>
                    <a:pt x="95" y="219"/>
                  </a:lnTo>
                  <a:lnTo>
                    <a:pt x="89" y="223"/>
                  </a:lnTo>
                  <a:lnTo>
                    <a:pt x="92" y="231"/>
                  </a:lnTo>
                  <a:lnTo>
                    <a:pt x="99" y="236"/>
                  </a:lnTo>
                  <a:lnTo>
                    <a:pt x="108" y="239"/>
                  </a:lnTo>
                  <a:lnTo>
                    <a:pt x="116" y="243"/>
                  </a:lnTo>
                  <a:lnTo>
                    <a:pt x="102" y="242"/>
                  </a:lnTo>
                  <a:lnTo>
                    <a:pt x="85" y="239"/>
                  </a:lnTo>
                  <a:lnTo>
                    <a:pt x="71" y="235"/>
                  </a:lnTo>
                  <a:lnTo>
                    <a:pt x="57" y="228"/>
                  </a:lnTo>
                  <a:lnTo>
                    <a:pt x="42" y="222"/>
                  </a:lnTo>
                  <a:lnTo>
                    <a:pt x="27" y="215"/>
                  </a:lnTo>
                  <a:lnTo>
                    <a:pt x="14" y="206"/>
                  </a:lnTo>
                  <a:lnTo>
                    <a:pt x="0" y="197"/>
                  </a:lnTo>
                  <a:lnTo>
                    <a:pt x="5" y="186"/>
                  </a:lnTo>
                  <a:lnTo>
                    <a:pt x="9" y="174"/>
                  </a:lnTo>
                  <a:lnTo>
                    <a:pt x="14" y="163"/>
                  </a:lnTo>
                  <a:lnTo>
                    <a:pt x="18" y="152"/>
                  </a:lnTo>
                  <a:lnTo>
                    <a:pt x="23" y="141"/>
                  </a:lnTo>
                  <a:lnTo>
                    <a:pt x="32" y="133"/>
                  </a:lnTo>
                  <a:lnTo>
                    <a:pt x="42" y="128"/>
                  </a:lnTo>
                  <a:lnTo>
                    <a:pt x="56" y="124"/>
                  </a:lnTo>
                  <a:lnTo>
                    <a:pt x="62" y="109"/>
                  </a:lnTo>
                  <a:lnTo>
                    <a:pt x="68" y="92"/>
                  </a:lnTo>
                  <a:lnTo>
                    <a:pt x="74" y="76"/>
                  </a:lnTo>
                  <a:lnTo>
                    <a:pt x="80" y="61"/>
                  </a:lnTo>
                  <a:lnTo>
                    <a:pt x="87" y="45"/>
                  </a:lnTo>
                  <a:lnTo>
                    <a:pt x="94" y="30"/>
                  </a:lnTo>
                  <a:lnTo>
                    <a:pt x="100" y="15"/>
                  </a:lnTo>
                  <a:lnTo>
                    <a:pt x="108" y="0"/>
                  </a:lnTo>
                  <a:lnTo>
                    <a:pt x="113" y="19"/>
                  </a:lnTo>
                  <a:lnTo>
                    <a:pt x="119" y="39"/>
                  </a:lnTo>
                  <a:lnTo>
                    <a:pt x="124" y="58"/>
                  </a:lnTo>
                  <a:lnTo>
                    <a:pt x="130" y="77"/>
                  </a:lnTo>
                  <a:lnTo>
                    <a:pt x="136" y="96"/>
                  </a:lnTo>
                  <a:lnTo>
                    <a:pt x="145" y="115"/>
                  </a:lnTo>
                  <a:lnTo>
                    <a:pt x="156" y="132"/>
                  </a:lnTo>
                  <a:lnTo>
                    <a:pt x="168" y="148"/>
                  </a:lnTo>
                  <a:close/>
                </a:path>
              </a:pathLst>
            </a:custGeom>
            <a:solidFill>
              <a:srgbClr val="FFFFFF"/>
            </a:solidFill>
            <a:ln w="9525">
              <a:noFill/>
              <a:round/>
              <a:headEnd/>
              <a:tailEnd/>
            </a:ln>
          </p:spPr>
          <p:txBody>
            <a:bodyPr/>
            <a:lstStyle/>
            <a:p>
              <a:endParaRPr lang="en-US">
                <a:solidFill>
                  <a:srgbClr val="000000"/>
                </a:solidFill>
              </a:endParaRPr>
            </a:p>
          </p:txBody>
        </p:sp>
        <p:sp>
          <p:nvSpPr>
            <p:cNvPr id="7203" name="Freeform 30"/>
            <p:cNvSpPr>
              <a:spLocks/>
            </p:cNvSpPr>
            <p:nvPr/>
          </p:nvSpPr>
          <p:spPr bwMode="auto">
            <a:xfrm>
              <a:off x="4064" y="4337"/>
              <a:ext cx="446" cy="865"/>
            </a:xfrm>
            <a:custGeom>
              <a:avLst/>
              <a:gdLst>
                <a:gd name="T0" fmla="*/ 358 w 446"/>
                <a:gd name="T1" fmla="*/ 172 h 865"/>
                <a:gd name="T2" fmla="*/ 333 w 446"/>
                <a:gd name="T3" fmla="*/ 230 h 865"/>
                <a:gd name="T4" fmla="*/ 282 w 446"/>
                <a:gd name="T5" fmla="*/ 258 h 865"/>
                <a:gd name="T6" fmla="*/ 279 w 446"/>
                <a:gd name="T7" fmla="*/ 279 h 865"/>
                <a:gd name="T8" fmla="*/ 312 w 446"/>
                <a:gd name="T9" fmla="*/ 275 h 865"/>
                <a:gd name="T10" fmla="*/ 356 w 446"/>
                <a:gd name="T11" fmla="*/ 310 h 865"/>
                <a:gd name="T12" fmla="*/ 315 w 446"/>
                <a:gd name="T13" fmla="*/ 338 h 865"/>
                <a:gd name="T14" fmla="*/ 309 w 446"/>
                <a:gd name="T15" fmla="*/ 368 h 865"/>
                <a:gd name="T16" fmla="*/ 283 w 446"/>
                <a:gd name="T17" fmla="*/ 398 h 865"/>
                <a:gd name="T18" fmla="*/ 319 w 446"/>
                <a:gd name="T19" fmla="*/ 438 h 865"/>
                <a:gd name="T20" fmla="*/ 377 w 446"/>
                <a:gd name="T21" fmla="*/ 474 h 865"/>
                <a:gd name="T22" fmla="*/ 436 w 446"/>
                <a:gd name="T23" fmla="*/ 504 h 865"/>
                <a:gd name="T24" fmla="*/ 391 w 446"/>
                <a:gd name="T25" fmla="*/ 633 h 865"/>
                <a:gd name="T26" fmla="*/ 328 w 446"/>
                <a:gd name="T27" fmla="*/ 680 h 865"/>
                <a:gd name="T28" fmla="*/ 370 w 446"/>
                <a:gd name="T29" fmla="*/ 679 h 865"/>
                <a:gd name="T30" fmla="*/ 398 w 446"/>
                <a:gd name="T31" fmla="*/ 728 h 865"/>
                <a:gd name="T32" fmla="*/ 391 w 446"/>
                <a:gd name="T33" fmla="*/ 781 h 865"/>
                <a:gd name="T34" fmla="*/ 348 w 446"/>
                <a:gd name="T35" fmla="*/ 703 h 865"/>
                <a:gd name="T36" fmla="*/ 276 w 446"/>
                <a:gd name="T37" fmla="*/ 667 h 865"/>
                <a:gd name="T38" fmla="*/ 184 w 446"/>
                <a:gd name="T39" fmla="*/ 696 h 865"/>
                <a:gd name="T40" fmla="*/ 226 w 446"/>
                <a:gd name="T41" fmla="*/ 695 h 865"/>
                <a:gd name="T42" fmla="*/ 260 w 446"/>
                <a:gd name="T43" fmla="*/ 692 h 865"/>
                <a:gd name="T44" fmla="*/ 291 w 446"/>
                <a:gd name="T45" fmla="*/ 748 h 865"/>
                <a:gd name="T46" fmla="*/ 268 w 446"/>
                <a:gd name="T47" fmla="*/ 782 h 865"/>
                <a:gd name="T48" fmla="*/ 331 w 446"/>
                <a:gd name="T49" fmla="*/ 796 h 865"/>
                <a:gd name="T50" fmla="*/ 238 w 446"/>
                <a:gd name="T51" fmla="*/ 832 h 865"/>
                <a:gd name="T52" fmla="*/ 256 w 446"/>
                <a:gd name="T53" fmla="*/ 844 h 865"/>
                <a:gd name="T54" fmla="*/ 305 w 446"/>
                <a:gd name="T55" fmla="*/ 839 h 865"/>
                <a:gd name="T56" fmla="*/ 258 w 446"/>
                <a:gd name="T57" fmla="*/ 861 h 865"/>
                <a:gd name="T58" fmla="*/ 196 w 446"/>
                <a:gd name="T59" fmla="*/ 860 h 865"/>
                <a:gd name="T60" fmla="*/ 137 w 446"/>
                <a:gd name="T61" fmla="*/ 769 h 865"/>
                <a:gd name="T62" fmla="*/ 100 w 446"/>
                <a:gd name="T63" fmla="*/ 656 h 865"/>
                <a:gd name="T64" fmla="*/ 134 w 446"/>
                <a:gd name="T65" fmla="*/ 606 h 865"/>
                <a:gd name="T66" fmla="*/ 232 w 446"/>
                <a:gd name="T67" fmla="*/ 555 h 865"/>
                <a:gd name="T68" fmla="*/ 242 w 446"/>
                <a:gd name="T69" fmla="*/ 396 h 865"/>
                <a:gd name="T70" fmla="*/ 198 w 446"/>
                <a:gd name="T71" fmla="*/ 368 h 865"/>
                <a:gd name="T72" fmla="*/ 204 w 446"/>
                <a:gd name="T73" fmla="*/ 417 h 865"/>
                <a:gd name="T74" fmla="*/ 155 w 446"/>
                <a:gd name="T75" fmla="*/ 470 h 865"/>
                <a:gd name="T76" fmla="*/ 195 w 446"/>
                <a:gd name="T77" fmla="*/ 531 h 865"/>
                <a:gd name="T78" fmla="*/ 164 w 446"/>
                <a:gd name="T79" fmla="*/ 587 h 865"/>
                <a:gd name="T80" fmla="*/ 72 w 446"/>
                <a:gd name="T81" fmla="*/ 575 h 865"/>
                <a:gd name="T82" fmla="*/ 18 w 446"/>
                <a:gd name="T83" fmla="*/ 522 h 865"/>
                <a:gd name="T84" fmla="*/ 40 w 446"/>
                <a:gd name="T85" fmla="*/ 477 h 865"/>
                <a:gd name="T86" fmla="*/ 65 w 446"/>
                <a:gd name="T87" fmla="*/ 369 h 865"/>
                <a:gd name="T88" fmla="*/ 158 w 446"/>
                <a:gd name="T89" fmla="*/ 307 h 865"/>
                <a:gd name="T90" fmla="*/ 188 w 446"/>
                <a:gd name="T91" fmla="*/ 277 h 865"/>
                <a:gd name="T92" fmla="*/ 105 w 446"/>
                <a:gd name="T93" fmla="*/ 263 h 865"/>
                <a:gd name="T94" fmla="*/ 49 w 446"/>
                <a:gd name="T95" fmla="*/ 132 h 865"/>
                <a:gd name="T96" fmla="*/ 50 w 446"/>
                <a:gd name="T97" fmla="*/ 98 h 865"/>
                <a:gd name="T98" fmla="*/ 4 w 446"/>
                <a:gd name="T99" fmla="*/ 44 h 865"/>
                <a:gd name="T100" fmla="*/ 69 w 446"/>
                <a:gd name="T101" fmla="*/ 39 h 865"/>
                <a:gd name="T102" fmla="*/ 65 w 446"/>
                <a:gd name="T103" fmla="*/ 81 h 865"/>
                <a:gd name="T104" fmla="*/ 107 w 446"/>
                <a:gd name="T105" fmla="*/ 36 h 865"/>
                <a:gd name="T106" fmla="*/ 211 w 446"/>
                <a:gd name="T107" fmla="*/ 0 h 865"/>
                <a:gd name="T108" fmla="*/ 308 w 446"/>
                <a:gd name="T109" fmla="*/ 51 h 8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
                <a:gd name="T166" fmla="*/ 0 h 865"/>
                <a:gd name="T167" fmla="*/ 446 w 446"/>
                <a:gd name="T168" fmla="*/ 865 h 8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 h="865">
                  <a:moveTo>
                    <a:pt x="354" y="81"/>
                  </a:moveTo>
                  <a:lnTo>
                    <a:pt x="365" y="98"/>
                  </a:lnTo>
                  <a:lnTo>
                    <a:pt x="374" y="116"/>
                  </a:lnTo>
                  <a:lnTo>
                    <a:pt x="376" y="135"/>
                  </a:lnTo>
                  <a:lnTo>
                    <a:pt x="372" y="155"/>
                  </a:lnTo>
                  <a:lnTo>
                    <a:pt x="366" y="164"/>
                  </a:lnTo>
                  <a:lnTo>
                    <a:pt x="358" y="172"/>
                  </a:lnTo>
                  <a:lnTo>
                    <a:pt x="351" y="179"/>
                  </a:lnTo>
                  <a:lnTo>
                    <a:pt x="351" y="190"/>
                  </a:lnTo>
                  <a:lnTo>
                    <a:pt x="349" y="198"/>
                  </a:lnTo>
                  <a:lnTo>
                    <a:pt x="346" y="207"/>
                  </a:lnTo>
                  <a:lnTo>
                    <a:pt x="343" y="215"/>
                  </a:lnTo>
                  <a:lnTo>
                    <a:pt x="339" y="223"/>
                  </a:lnTo>
                  <a:lnTo>
                    <a:pt x="333" y="230"/>
                  </a:lnTo>
                  <a:lnTo>
                    <a:pt x="327" y="237"/>
                  </a:lnTo>
                  <a:lnTo>
                    <a:pt x="319" y="243"/>
                  </a:lnTo>
                  <a:lnTo>
                    <a:pt x="310" y="249"/>
                  </a:lnTo>
                  <a:lnTo>
                    <a:pt x="304" y="252"/>
                  </a:lnTo>
                  <a:lnTo>
                    <a:pt x="297" y="255"/>
                  </a:lnTo>
                  <a:lnTo>
                    <a:pt x="289" y="257"/>
                  </a:lnTo>
                  <a:lnTo>
                    <a:pt x="282" y="258"/>
                  </a:lnTo>
                  <a:lnTo>
                    <a:pt x="274" y="261"/>
                  </a:lnTo>
                  <a:lnTo>
                    <a:pt x="269" y="264"/>
                  </a:lnTo>
                  <a:lnTo>
                    <a:pt x="266" y="268"/>
                  </a:lnTo>
                  <a:lnTo>
                    <a:pt x="263" y="274"/>
                  </a:lnTo>
                  <a:lnTo>
                    <a:pt x="268" y="275"/>
                  </a:lnTo>
                  <a:lnTo>
                    <a:pt x="274" y="277"/>
                  </a:lnTo>
                  <a:lnTo>
                    <a:pt x="279" y="279"/>
                  </a:lnTo>
                  <a:lnTo>
                    <a:pt x="284" y="280"/>
                  </a:lnTo>
                  <a:lnTo>
                    <a:pt x="288" y="281"/>
                  </a:lnTo>
                  <a:lnTo>
                    <a:pt x="293" y="281"/>
                  </a:lnTo>
                  <a:lnTo>
                    <a:pt x="297" y="279"/>
                  </a:lnTo>
                  <a:lnTo>
                    <a:pt x="300" y="276"/>
                  </a:lnTo>
                  <a:lnTo>
                    <a:pt x="305" y="275"/>
                  </a:lnTo>
                  <a:lnTo>
                    <a:pt x="312" y="275"/>
                  </a:lnTo>
                  <a:lnTo>
                    <a:pt x="317" y="275"/>
                  </a:lnTo>
                  <a:lnTo>
                    <a:pt x="322" y="275"/>
                  </a:lnTo>
                  <a:lnTo>
                    <a:pt x="327" y="276"/>
                  </a:lnTo>
                  <a:lnTo>
                    <a:pt x="331" y="278"/>
                  </a:lnTo>
                  <a:lnTo>
                    <a:pt x="336" y="280"/>
                  </a:lnTo>
                  <a:lnTo>
                    <a:pt x="340" y="283"/>
                  </a:lnTo>
                  <a:lnTo>
                    <a:pt x="356" y="310"/>
                  </a:lnTo>
                  <a:lnTo>
                    <a:pt x="350" y="312"/>
                  </a:lnTo>
                  <a:lnTo>
                    <a:pt x="344" y="315"/>
                  </a:lnTo>
                  <a:lnTo>
                    <a:pt x="338" y="319"/>
                  </a:lnTo>
                  <a:lnTo>
                    <a:pt x="331" y="322"/>
                  </a:lnTo>
                  <a:lnTo>
                    <a:pt x="325" y="328"/>
                  </a:lnTo>
                  <a:lnTo>
                    <a:pt x="320" y="333"/>
                  </a:lnTo>
                  <a:lnTo>
                    <a:pt x="315" y="338"/>
                  </a:lnTo>
                  <a:lnTo>
                    <a:pt x="313" y="345"/>
                  </a:lnTo>
                  <a:lnTo>
                    <a:pt x="313" y="350"/>
                  </a:lnTo>
                  <a:lnTo>
                    <a:pt x="314" y="355"/>
                  </a:lnTo>
                  <a:lnTo>
                    <a:pt x="317" y="360"/>
                  </a:lnTo>
                  <a:lnTo>
                    <a:pt x="320" y="365"/>
                  </a:lnTo>
                  <a:lnTo>
                    <a:pt x="314" y="366"/>
                  </a:lnTo>
                  <a:lnTo>
                    <a:pt x="309" y="368"/>
                  </a:lnTo>
                  <a:lnTo>
                    <a:pt x="303" y="370"/>
                  </a:lnTo>
                  <a:lnTo>
                    <a:pt x="298" y="373"/>
                  </a:lnTo>
                  <a:lnTo>
                    <a:pt x="293" y="377"/>
                  </a:lnTo>
                  <a:lnTo>
                    <a:pt x="288" y="380"/>
                  </a:lnTo>
                  <a:lnTo>
                    <a:pt x="284" y="384"/>
                  </a:lnTo>
                  <a:lnTo>
                    <a:pt x="282" y="389"/>
                  </a:lnTo>
                  <a:lnTo>
                    <a:pt x="283" y="398"/>
                  </a:lnTo>
                  <a:lnTo>
                    <a:pt x="286" y="405"/>
                  </a:lnTo>
                  <a:lnTo>
                    <a:pt x="292" y="413"/>
                  </a:lnTo>
                  <a:lnTo>
                    <a:pt x="299" y="418"/>
                  </a:lnTo>
                  <a:lnTo>
                    <a:pt x="304" y="418"/>
                  </a:lnTo>
                  <a:lnTo>
                    <a:pt x="304" y="428"/>
                  </a:lnTo>
                  <a:lnTo>
                    <a:pt x="310" y="434"/>
                  </a:lnTo>
                  <a:lnTo>
                    <a:pt x="319" y="438"/>
                  </a:lnTo>
                  <a:lnTo>
                    <a:pt x="328" y="440"/>
                  </a:lnTo>
                  <a:lnTo>
                    <a:pt x="343" y="442"/>
                  </a:lnTo>
                  <a:lnTo>
                    <a:pt x="348" y="453"/>
                  </a:lnTo>
                  <a:lnTo>
                    <a:pt x="351" y="466"/>
                  </a:lnTo>
                  <a:lnTo>
                    <a:pt x="361" y="475"/>
                  </a:lnTo>
                  <a:lnTo>
                    <a:pt x="369" y="475"/>
                  </a:lnTo>
                  <a:lnTo>
                    <a:pt x="377" y="474"/>
                  </a:lnTo>
                  <a:lnTo>
                    <a:pt x="385" y="473"/>
                  </a:lnTo>
                  <a:lnTo>
                    <a:pt x="392" y="473"/>
                  </a:lnTo>
                  <a:lnTo>
                    <a:pt x="400" y="473"/>
                  </a:lnTo>
                  <a:lnTo>
                    <a:pt x="407" y="475"/>
                  </a:lnTo>
                  <a:lnTo>
                    <a:pt x="413" y="478"/>
                  </a:lnTo>
                  <a:lnTo>
                    <a:pt x="420" y="484"/>
                  </a:lnTo>
                  <a:lnTo>
                    <a:pt x="436" y="504"/>
                  </a:lnTo>
                  <a:lnTo>
                    <a:pt x="444" y="527"/>
                  </a:lnTo>
                  <a:lnTo>
                    <a:pt x="446" y="554"/>
                  </a:lnTo>
                  <a:lnTo>
                    <a:pt x="441" y="578"/>
                  </a:lnTo>
                  <a:lnTo>
                    <a:pt x="432" y="594"/>
                  </a:lnTo>
                  <a:lnTo>
                    <a:pt x="421" y="609"/>
                  </a:lnTo>
                  <a:lnTo>
                    <a:pt x="407" y="622"/>
                  </a:lnTo>
                  <a:lnTo>
                    <a:pt x="391" y="633"/>
                  </a:lnTo>
                  <a:lnTo>
                    <a:pt x="375" y="644"/>
                  </a:lnTo>
                  <a:lnTo>
                    <a:pt x="358" y="653"/>
                  </a:lnTo>
                  <a:lnTo>
                    <a:pt x="340" y="663"/>
                  </a:lnTo>
                  <a:lnTo>
                    <a:pt x="323" y="670"/>
                  </a:lnTo>
                  <a:lnTo>
                    <a:pt x="323" y="675"/>
                  </a:lnTo>
                  <a:lnTo>
                    <a:pt x="324" y="678"/>
                  </a:lnTo>
                  <a:lnTo>
                    <a:pt x="328" y="680"/>
                  </a:lnTo>
                  <a:lnTo>
                    <a:pt x="330" y="683"/>
                  </a:lnTo>
                  <a:lnTo>
                    <a:pt x="338" y="683"/>
                  </a:lnTo>
                  <a:lnTo>
                    <a:pt x="344" y="683"/>
                  </a:lnTo>
                  <a:lnTo>
                    <a:pt x="350" y="683"/>
                  </a:lnTo>
                  <a:lnTo>
                    <a:pt x="358" y="682"/>
                  </a:lnTo>
                  <a:lnTo>
                    <a:pt x="364" y="681"/>
                  </a:lnTo>
                  <a:lnTo>
                    <a:pt x="370" y="679"/>
                  </a:lnTo>
                  <a:lnTo>
                    <a:pt x="375" y="677"/>
                  </a:lnTo>
                  <a:lnTo>
                    <a:pt x="381" y="675"/>
                  </a:lnTo>
                  <a:lnTo>
                    <a:pt x="385" y="687"/>
                  </a:lnTo>
                  <a:lnTo>
                    <a:pt x="382" y="700"/>
                  </a:lnTo>
                  <a:lnTo>
                    <a:pt x="384" y="710"/>
                  </a:lnTo>
                  <a:lnTo>
                    <a:pt x="400" y="714"/>
                  </a:lnTo>
                  <a:lnTo>
                    <a:pt x="398" y="728"/>
                  </a:lnTo>
                  <a:lnTo>
                    <a:pt x="395" y="744"/>
                  </a:lnTo>
                  <a:lnTo>
                    <a:pt x="397" y="757"/>
                  </a:lnTo>
                  <a:lnTo>
                    <a:pt x="415" y="768"/>
                  </a:lnTo>
                  <a:lnTo>
                    <a:pt x="433" y="794"/>
                  </a:lnTo>
                  <a:lnTo>
                    <a:pt x="416" y="793"/>
                  </a:lnTo>
                  <a:lnTo>
                    <a:pt x="402" y="788"/>
                  </a:lnTo>
                  <a:lnTo>
                    <a:pt x="391" y="781"/>
                  </a:lnTo>
                  <a:lnTo>
                    <a:pt x="382" y="770"/>
                  </a:lnTo>
                  <a:lnTo>
                    <a:pt x="375" y="758"/>
                  </a:lnTo>
                  <a:lnTo>
                    <a:pt x="366" y="746"/>
                  </a:lnTo>
                  <a:lnTo>
                    <a:pt x="359" y="734"/>
                  </a:lnTo>
                  <a:lnTo>
                    <a:pt x="349" y="724"/>
                  </a:lnTo>
                  <a:lnTo>
                    <a:pt x="350" y="713"/>
                  </a:lnTo>
                  <a:lnTo>
                    <a:pt x="348" y="703"/>
                  </a:lnTo>
                  <a:lnTo>
                    <a:pt x="341" y="694"/>
                  </a:lnTo>
                  <a:lnTo>
                    <a:pt x="334" y="686"/>
                  </a:lnTo>
                  <a:lnTo>
                    <a:pt x="324" y="680"/>
                  </a:lnTo>
                  <a:lnTo>
                    <a:pt x="313" y="675"/>
                  </a:lnTo>
                  <a:lnTo>
                    <a:pt x="300" y="670"/>
                  </a:lnTo>
                  <a:lnTo>
                    <a:pt x="289" y="666"/>
                  </a:lnTo>
                  <a:lnTo>
                    <a:pt x="276" y="667"/>
                  </a:lnTo>
                  <a:lnTo>
                    <a:pt x="261" y="668"/>
                  </a:lnTo>
                  <a:lnTo>
                    <a:pt x="246" y="669"/>
                  </a:lnTo>
                  <a:lnTo>
                    <a:pt x="232" y="671"/>
                  </a:lnTo>
                  <a:lnTo>
                    <a:pt x="219" y="675"/>
                  </a:lnTo>
                  <a:lnTo>
                    <a:pt x="205" y="680"/>
                  </a:lnTo>
                  <a:lnTo>
                    <a:pt x="194" y="686"/>
                  </a:lnTo>
                  <a:lnTo>
                    <a:pt x="184" y="696"/>
                  </a:lnTo>
                  <a:lnTo>
                    <a:pt x="188" y="701"/>
                  </a:lnTo>
                  <a:lnTo>
                    <a:pt x="193" y="703"/>
                  </a:lnTo>
                  <a:lnTo>
                    <a:pt x="199" y="703"/>
                  </a:lnTo>
                  <a:lnTo>
                    <a:pt x="205" y="701"/>
                  </a:lnTo>
                  <a:lnTo>
                    <a:pt x="212" y="699"/>
                  </a:lnTo>
                  <a:lnTo>
                    <a:pt x="219" y="696"/>
                  </a:lnTo>
                  <a:lnTo>
                    <a:pt x="226" y="695"/>
                  </a:lnTo>
                  <a:lnTo>
                    <a:pt x="232" y="694"/>
                  </a:lnTo>
                  <a:lnTo>
                    <a:pt x="237" y="693"/>
                  </a:lnTo>
                  <a:lnTo>
                    <a:pt x="242" y="693"/>
                  </a:lnTo>
                  <a:lnTo>
                    <a:pt x="246" y="692"/>
                  </a:lnTo>
                  <a:lnTo>
                    <a:pt x="251" y="692"/>
                  </a:lnTo>
                  <a:lnTo>
                    <a:pt x="255" y="692"/>
                  </a:lnTo>
                  <a:lnTo>
                    <a:pt x="260" y="692"/>
                  </a:lnTo>
                  <a:lnTo>
                    <a:pt x="265" y="692"/>
                  </a:lnTo>
                  <a:lnTo>
                    <a:pt x="269" y="692"/>
                  </a:lnTo>
                  <a:lnTo>
                    <a:pt x="271" y="702"/>
                  </a:lnTo>
                  <a:lnTo>
                    <a:pt x="274" y="714"/>
                  </a:lnTo>
                  <a:lnTo>
                    <a:pt x="281" y="726"/>
                  </a:lnTo>
                  <a:lnTo>
                    <a:pt x="287" y="737"/>
                  </a:lnTo>
                  <a:lnTo>
                    <a:pt x="291" y="748"/>
                  </a:lnTo>
                  <a:lnTo>
                    <a:pt x="291" y="756"/>
                  </a:lnTo>
                  <a:lnTo>
                    <a:pt x="284" y="764"/>
                  </a:lnTo>
                  <a:lnTo>
                    <a:pt x="269" y="769"/>
                  </a:lnTo>
                  <a:lnTo>
                    <a:pt x="266" y="772"/>
                  </a:lnTo>
                  <a:lnTo>
                    <a:pt x="265" y="775"/>
                  </a:lnTo>
                  <a:lnTo>
                    <a:pt x="266" y="779"/>
                  </a:lnTo>
                  <a:lnTo>
                    <a:pt x="268" y="782"/>
                  </a:lnTo>
                  <a:lnTo>
                    <a:pt x="276" y="785"/>
                  </a:lnTo>
                  <a:lnTo>
                    <a:pt x="287" y="786"/>
                  </a:lnTo>
                  <a:lnTo>
                    <a:pt x="298" y="786"/>
                  </a:lnTo>
                  <a:lnTo>
                    <a:pt x="309" y="785"/>
                  </a:lnTo>
                  <a:lnTo>
                    <a:pt x="319" y="785"/>
                  </a:lnTo>
                  <a:lnTo>
                    <a:pt x="328" y="788"/>
                  </a:lnTo>
                  <a:lnTo>
                    <a:pt x="331" y="796"/>
                  </a:lnTo>
                  <a:lnTo>
                    <a:pt x="330" y="808"/>
                  </a:lnTo>
                  <a:lnTo>
                    <a:pt x="314" y="810"/>
                  </a:lnTo>
                  <a:lnTo>
                    <a:pt x="298" y="813"/>
                  </a:lnTo>
                  <a:lnTo>
                    <a:pt x="282" y="816"/>
                  </a:lnTo>
                  <a:lnTo>
                    <a:pt x="267" y="820"/>
                  </a:lnTo>
                  <a:lnTo>
                    <a:pt x="252" y="825"/>
                  </a:lnTo>
                  <a:lnTo>
                    <a:pt x="238" y="832"/>
                  </a:lnTo>
                  <a:lnTo>
                    <a:pt x="226" y="840"/>
                  </a:lnTo>
                  <a:lnTo>
                    <a:pt x="215" y="850"/>
                  </a:lnTo>
                  <a:lnTo>
                    <a:pt x="222" y="855"/>
                  </a:lnTo>
                  <a:lnTo>
                    <a:pt x="231" y="855"/>
                  </a:lnTo>
                  <a:lnTo>
                    <a:pt x="238" y="853"/>
                  </a:lnTo>
                  <a:lnTo>
                    <a:pt x="247" y="850"/>
                  </a:lnTo>
                  <a:lnTo>
                    <a:pt x="256" y="844"/>
                  </a:lnTo>
                  <a:lnTo>
                    <a:pt x="266" y="839"/>
                  </a:lnTo>
                  <a:lnTo>
                    <a:pt x="274" y="836"/>
                  </a:lnTo>
                  <a:lnTo>
                    <a:pt x="284" y="834"/>
                  </a:lnTo>
                  <a:lnTo>
                    <a:pt x="291" y="833"/>
                  </a:lnTo>
                  <a:lnTo>
                    <a:pt x="299" y="831"/>
                  </a:lnTo>
                  <a:lnTo>
                    <a:pt x="305" y="833"/>
                  </a:lnTo>
                  <a:lnTo>
                    <a:pt x="305" y="839"/>
                  </a:lnTo>
                  <a:lnTo>
                    <a:pt x="302" y="845"/>
                  </a:lnTo>
                  <a:lnTo>
                    <a:pt x="296" y="850"/>
                  </a:lnTo>
                  <a:lnTo>
                    <a:pt x="289" y="853"/>
                  </a:lnTo>
                  <a:lnTo>
                    <a:pt x="282" y="855"/>
                  </a:lnTo>
                  <a:lnTo>
                    <a:pt x="274" y="857"/>
                  </a:lnTo>
                  <a:lnTo>
                    <a:pt x="266" y="859"/>
                  </a:lnTo>
                  <a:lnTo>
                    <a:pt x="258" y="861"/>
                  </a:lnTo>
                  <a:lnTo>
                    <a:pt x="251" y="865"/>
                  </a:lnTo>
                  <a:lnTo>
                    <a:pt x="242" y="865"/>
                  </a:lnTo>
                  <a:lnTo>
                    <a:pt x="232" y="865"/>
                  </a:lnTo>
                  <a:lnTo>
                    <a:pt x="224" y="863"/>
                  </a:lnTo>
                  <a:lnTo>
                    <a:pt x="214" y="862"/>
                  </a:lnTo>
                  <a:lnTo>
                    <a:pt x="205" y="861"/>
                  </a:lnTo>
                  <a:lnTo>
                    <a:pt x="196" y="860"/>
                  </a:lnTo>
                  <a:lnTo>
                    <a:pt x="189" y="859"/>
                  </a:lnTo>
                  <a:lnTo>
                    <a:pt x="180" y="858"/>
                  </a:lnTo>
                  <a:lnTo>
                    <a:pt x="167" y="842"/>
                  </a:lnTo>
                  <a:lnTo>
                    <a:pt x="157" y="825"/>
                  </a:lnTo>
                  <a:lnTo>
                    <a:pt x="148" y="807"/>
                  </a:lnTo>
                  <a:lnTo>
                    <a:pt x="142" y="788"/>
                  </a:lnTo>
                  <a:lnTo>
                    <a:pt x="137" y="769"/>
                  </a:lnTo>
                  <a:lnTo>
                    <a:pt x="133" y="749"/>
                  </a:lnTo>
                  <a:lnTo>
                    <a:pt x="131" y="728"/>
                  </a:lnTo>
                  <a:lnTo>
                    <a:pt x="128" y="708"/>
                  </a:lnTo>
                  <a:lnTo>
                    <a:pt x="116" y="697"/>
                  </a:lnTo>
                  <a:lnTo>
                    <a:pt x="108" y="684"/>
                  </a:lnTo>
                  <a:lnTo>
                    <a:pt x="102" y="670"/>
                  </a:lnTo>
                  <a:lnTo>
                    <a:pt x="100" y="656"/>
                  </a:lnTo>
                  <a:lnTo>
                    <a:pt x="97" y="641"/>
                  </a:lnTo>
                  <a:lnTo>
                    <a:pt x="96" y="626"/>
                  </a:lnTo>
                  <a:lnTo>
                    <a:pt x="95" y="612"/>
                  </a:lnTo>
                  <a:lnTo>
                    <a:pt x="92" y="598"/>
                  </a:lnTo>
                  <a:lnTo>
                    <a:pt x="106" y="601"/>
                  </a:lnTo>
                  <a:lnTo>
                    <a:pt x="119" y="605"/>
                  </a:lnTo>
                  <a:lnTo>
                    <a:pt x="134" y="606"/>
                  </a:lnTo>
                  <a:lnTo>
                    <a:pt x="149" y="606"/>
                  </a:lnTo>
                  <a:lnTo>
                    <a:pt x="164" y="605"/>
                  </a:lnTo>
                  <a:lnTo>
                    <a:pt x="178" y="603"/>
                  </a:lnTo>
                  <a:lnTo>
                    <a:pt x="191" y="600"/>
                  </a:lnTo>
                  <a:lnTo>
                    <a:pt x="205" y="597"/>
                  </a:lnTo>
                  <a:lnTo>
                    <a:pt x="222" y="577"/>
                  </a:lnTo>
                  <a:lnTo>
                    <a:pt x="232" y="555"/>
                  </a:lnTo>
                  <a:lnTo>
                    <a:pt x="238" y="531"/>
                  </a:lnTo>
                  <a:lnTo>
                    <a:pt x="241" y="506"/>
                  </a:lnTo>
                  <a:lnTo>
                    <a:pt x="238" y="486"/>
                  </a:lnTo>
                  <a:lnTo>
                    <a:pt x="240" y="464"/>
                  </a:lnTo>
                  <a:lnTo>
                    <a:pt x="242" y="440"/>
                  </a:lnTo>
                  <a:lnTo>
                    <a:pt x="243" y="418"/>
                  </a:lnTo>
                  <a:lnTo>
                    <a:pt x="242" y="396"/>
                  </a:lnTo>
                  <a:lnTo>
                    <a:pt x="236" y="376"/>
                  </a:lnTo>
                  <a:lnTo>
                    <a:pt x="224" y="359"/>
                  </a:lnTo>
                  <a:lnTo>
                    <a:pt x="203" y="346"/>
                  </a:lnTo>
                  <a:lnTo>
                    <a:pt x="195" y="351"/>
                  </a:lnTo>
                  <a:lnTo>
                    <a:pt x="193" y="357"/>
                  </a:lnTo>
                  <a:lnTo>
                    <a:pt x="194" y="363"/>
                  </a:lnTo>
                  <a:lnTo>
                    <a:pt x="198" y="368"/>
                  </a:lnTo>
                  <a:lnTo>
                    <a:pt x="201" y="373"/>
                  </a:lnTo>
                  <a:lnTo>
                    <a:pt x="206" y="380"/>
                  </a:lnTo>
                  <a:lnTo>
                    <a:pt x="209" y="385"/>
                  </a:lnTo>
                  <a:lnTo>
                    <a:pt x="210" y="391"/>
                  </a:lnTo>
                  <a:lnTo>
                    <a:pt x="209" y="400"/>
                  </a:lnTo>
                  <a:lnTo>
                    <a:pt x="206" y="408"/>
                  </a:lnTo>
                  <a:lnTo>
                    <a:pt x="204" y="417"/>
                  </a:lnTo>
                  <a:lnTo>
                    <a:pt x="200" y="424"/>
                  </a:lnTo>
                  <a:lnTo>
                    <a:pt x="195" y="432"/>
                  </a:lnTo>
                  <a:lnTo>
                    <a:pt x="189" y="438"/>
                  </a:lnTo>
                  <a:lnTo>
                    <a:pt x="181" y="444"/>
                  </a:lnTo>
                  <a:lnTo>
                    <a:pt x="172" y="449"/>
                  </a:lnTo>
                  <a:lnTo>
                    <a:pt x="163" y="457"/>
                  </a:lnTo>
                  <a:lnTo>
                    <a:pt x="155" y="470"/>
                  </a:lnTo>
                  <a:lnTo>
                    <a:pt x="149" y="484"/>
                  </a:lnTo>
                  <a:lnTo>
                    <a:pt x="144" y="499"/>
                  </a:lnTo>
                  <a:lnTo>
                    <a:pt x="149" y="510"/>
                  </a:lnTo>
                  <a:lnTo>
                    <a:pt x="158" y="518"/>
                  </a:lnTo>
                  <a:lnTo>
                    <a:pt x="170" y="522"/>
                  </a:lnTo>
                  <a:lnTo>
                    <a:pt x="184" y="526"/>
                  </a:lnTo>
                  <a:lnTo>
                    <a:pt x="195" y="531"/>
                  </a:lnTo>
                  <a:lnTo>
                    <a:pt x="204" y="538"/>
                  </a:lnTo>
                  <a:lnTo>
                    <a:pt x="206" y="548"/>
                  </a:lnTo>
                  <a:lnTo>
                    <a:pt x="201" y="563"/>
                  </a:lnTo>
                  <a:lnTo>
                    <a:pt x="195" y="575"/>
                  </a:lnTo>
                  <a:lnTo>
                    <a:pt x="186" y="581"/>
                  </a:lnTo>
                  <a:lnTo>
                    <a:pt x="177" y="586"/>
                  </a:lnTo>
                  <a:lnTo>
                    <a:pt x="164" y="587"/>
                  </a:lnTo>
                  <a:lnTo>
                    <a:pt x="150" y="587"/>
                  </a:lnTo>
                  <a:lnTo>
                    <a:pt x="138" y="586"/>
                  </a:lnTo>
                  <a:lnTo>
                    <a:pt x="124" y="586"/>
                  </a:lnTo>
                  <a:lnTo>
                    <a:pt x="112" y="587"/>
                  </a:lnTo>
                  <a:lnTo>
                    <a:pt x="98" y="583"/>
                  </a:lnTo>
                  <a:lnTo>
                    <a:pt x="86" y="579"/>
                  </a:lnTo>
                  <a:lnTo>
                    <a:pt x="72" y="575"/>
                  </a:lnTo>
                  <a:lnTo>
                    <a:pt x="61" y="570"/>
                  </a:lnTo>
                  <a:lnTo>
                    <a:pt x="49" y="564"/>
                  </a:lnTo>
                  <a:lnTo>
                    <a:pt x="38" y="558"/>
                  </a:lnTo>
                  <a:lnTo>
                    <a:pt x="28" y="552"/>
                  </a:lnTo>
                  <a:lnTo>
                    <a:pt x="18" y="543"/>
                  </a:lnTo>
                  <a:lnTo>
                    <a:pt x="18" y="533"/>
                  </a:lnTo>
                  <a:lnTo>
                    <a:pt x="18" y="522"/>
                  </a:lnTo>
                  <a:lnTo>
                    <a:pt x="18" y="513"/>
                  </a:lnTo>
                  <a:lnTo>
                    <a:pt x="24" y="505"/>
                  </a:lnTo>
                  <a:lnTo>
                    <a:pt x="33" y="500"/>
                  </a:lnTo>
                  <a:lnTo>
                    <a:pt x="41" y="495"/>
                  </a:lnTo>
                  <a:lnTo>
                    <a:pt x="48" y="491"/>
                  </a:lnTo>
                  <a:lnTo>
                    <a:pt x="51" y="484"/>
                  </a:lnTo>
                  <a:lnTo>
                    <a:pt x="40" y="477"/>
                  </a:lnTo>
                  <a:lnTo>
                    <a:pt x="41" y="467"/>
                  </a:lnTo>
                  <a:lnTo>
                    <a:pt x="45" y="455"/>
                  </a:lnTo>
                  <a:lnTo>
                    <a:pt x="41" y="444"/>
                  </a:lnTo>
                  <a:lnTo>
                    <a:pt x="46" y="426"/>
                  </a:lnTo>
                  <a:lnTo>
                    <a:pt x="53" y="407"/>
                  </a:lnTo>
                  <a:lnTo>
                    <a:pt x="57" y="388"/>
                  </a:lnTo>
                  <a:lnTo>
                    <a:pt x="65" y="369"/>
                  </a:lnTo>
                  <a:lnTo>
                    <a:pt x="74" y="352"/>
                  </a:lnTo>
                  <a:lnTo>
                    <a:pt x="86" y="337"/>
                  </a:lnTo>
                  <a:lnTo>
                    <a:pt x="102" y="324"/>
                  </a:lnTo>
                  <a:lnTo>
                    <a:pt x="123" y="314"/>
                  </a:lnTo>
                  <a:lnTo>
                    <a:pt x="134" y="311"/>
                  </a:lnTo>
                  <a:lnTo>
                    <a:pt x="147" y="309"/>
                  </a:lnTo>
                  <a:lnTo>
                    <a:pt x="158" y="307"/>
                  </a:lnTo>
                  <a:lnTo>
                    <a:pt x="170" y="304"/>
                  </a:lnTo>
                  <a:lnTo>
                    <a:pt x="181" y="301"/>
                  </a:lnTo>
                  <a:lnTo>
                    <a:pt x="191" y="297"/>
                  </a:lnTo>
                  <a:lnTo>
                    <a:pt x="199" y="290"/>
                  </a:lnTo>
                  <a:lnTo>
                    <a:pt x="205" y="280"/>
                  </a:lnTo>
                  <a:lnTo>
                    <a:pt x="196" y="278"/>
                  </a:lnTo>
                  <a:lnTo>
                    <a:pt x="188" y="277"/>
                  </a:lnTo>
                  <a:lnTo>
                    <a:pt x="178" y="276"/>
                  </a:lnTo>
                  <a:lnTo>
                    <a:pt x="168" y="276"/>
                  </a:lnTo>
                  <a:lnTo>
                    <a:pt x="158" y="276"/>
                  </a:lnTo>
                  <a:lnTo>
                    <a:pt x="148" y="276"/>
                  </a:lnTo>
                  <a:lnTo>
                    <a:pt x="138" y="275"/>
                  </a:lnTo>
                  <a:lnTo>
                    <a:pt x="128" y="274"/>
                  </a:lnTo>
                  <a:lnTo>
                    <a:pt x="105" y="263"/>
                  </a:lnTo>
                  <a:lnTo>
                    <a:pt x="86" y="249"/>
                  </a:lnTo>
                  <a:lnTo>
                    <a:pt x="72" y="233"/>
                  </a:lnTo>
                  <a:lnTo>
                    <a:pt x="62" y="214"/>
                  </a:lnTo>
                  <a:lnTo>
                    <a:pt x="55" y="194"/>
                  </a:lnTo>
                  <a:lnTo>
                    <a:pt x="51" y="173"/>
                  </a:lnTo>
                  <a:lnTo>
                    <a:pt x="50" y="153"/>
                  </a:lnTo>
                  <a:lnTo>
                    <a:pt x="49" y="132"/>
                  </a:lnTo>
                  <a:lnTo>
                    <a:pt x="53" y="124"/>
                  </a:lnTo>
                  <a:lnTo>
                    <a:pt x="56" y="118"/>
                  </a:lnTo>
                  <a:lnTo>
                    <a:pt x="59" y="109"/>
                  </a:lnTo>
                  <a:lnTo>
                    <a:pt x="60" y="101"/>
                  </a:lnTo>
                  <a:lnTo>
                    <a:pt x="57" y="100"/>
                  </a:lnTo>
                  <a:lnTo>
                    <a:pt x="54" y="98"/>
                  </a:lnTo>
                  <a:lnTo>
                    <a:pt x="50" y="98"/>
                  </a:lnTo>
                  <a:lnTo>
                    <a:pt x="46" y="100"/>
                  </a:lnTo>
                  <a:lnTo>
                    <a:pt x="34" y="118"/>
                  </a:lnTo>
                  <a:lnTo>
                    <a:pt x="18" y="107"/>
                  </a:lnTo>
                  <a:lnTo>
                    <a:pt x="9" y="92"/>
                  </a:lnTo>
                  <a:lnTo>
                    <a:pt x="4" y="75"/>
                  </a:lnTo>
                  <a:lnTo>
                    <a:pt x="0" y="58"/>
                  </a:lnTo>
                  <a:lnTo>
                    <a:pt x="4" y="44"/>
                  </a:lnTo>
                  <a:lnTo>
                    <a:pt x="10" y="31"/>
                  </a:lnTo>
                  <a:lnTo>
                    <a:pt x="20" y="18"/>
                  </a:lnTo>
                  <a:lnTo>
                    <a:pt x="33" y="6"/>
                  </a:lnTo>
                  <a:lnTo>
                    <a:pt x="45" y="13"/>
                  </a:lnTo>
                  <a:lnTo>
                    <a:pt x="56" y="19"/>
                  </a:lnTo>
                  <a:lnTo>
                    <a:pt x="65" y="28"/>
                  </a:lnTo>
                  <a:lnTo>
                    <a:pt x="69" y="39"/>
                  </a:lnTo>
                  <a:lnTo>
                    <a:pt x="70" y="47"/>
                  </a:lnTo>
                  <a:lnTo>
                    <a:pt x="67" y="54"/>
                  </a:lnTo>
                  <a:lnTo>
                    <a:pt x="64" y="61"/>
                  </a:lnTo>
                  <a:lnTo>
                    <a:pt x="61" y="68"/>
                  </a:lnTo>
                  <a:lnTo>
                    <a:pt x="59" y="73"/>
                  </a:lnTo>
                  <a:lnTo>
                    <a:pt x="60" y="77"/>
                  </a:lnTo>
                  <a:lnTo>
                    <a:pt x="65" y="81"/>
                  </a:lnTo>
                  <a:lnTo>
                    <a:pt x="76" y="81"/>
                  </a:lnTo>
                  <a:lnTo>
                    <a:pt x="84" y="74"/>
                  </a:lnTo>
                  <a:lnTo>
                    <a:pt x="90" y="68"/>
                  </a:lnTo>
                  <a:lnTo>
                    <a:pt x="93" y="59"/>
                  </a:lnTo>
                  <a:lnTo>
                    <a:pt x="98" y="52"/>
                  </a:lnTo>
                  <a:lnTo>
                    <a:pt x="102" y="44"/>
                  </a:lnTo>
                  <a:lnTo>
                    <a:pt x="107" y="36"/>
                  </a:lnTo>
                  <a:lnTo>
                    <a:pt x="112" y="28"/>
                  </a:lnTo>
                  <a:lnTo>
                    <a:pt x="121" y="21"/>
                  </a:lnTo>
                  <a:lnTo>
                    <a:pt x="136" y="13"/>
                  </a:lnTo>
                  <a:lnTo>
                    <a:pt x="153" y="6"/>
                  </a:lnTo>
                  <a:lnTo>
                    <a:pt x="172" y="2"/>
                  </a:lnTo>
                  <a:lnTo>
                    <a:pt x="191" y="0"/>
                  </a:lnTo>
                  <a:lnTo>
                    <a:pt x="211" y="0"/>
                  </a:lnTo>
                  <a:lnTo>
                    <a:pt x="230" y="3"/>
                  </a:lnTo>
                  <a:lnTo>
                    <a:pt x="248" y="9"/>
                  </a:lnTo>
                  <a:lnTo>
                    <a:pt x="265" y="16"/>
                  </a:lnTo>
                  <a:lnTo>
                    <a:pt x="278" y="22"/>
                  </a:lnTo>
                  <a:lnTo>
                    <a:pt x="288" y="31"/>
                  </a:lnTo>
                  <a:lnTo>
                    <a:pt x="298" y="40"/>
                  </a:lnTo>
                  <a:lnTo>
                    <a:pt x="308" y="51"/>
                  </a:lnTo>
                  <a:lnTo>
                    <a:pt x="317" y="61"/>
                  </a:lnTo>
                  <a:lnTo>
                    <a:pt x="327" y="70"/>
                  </a:lnTo>
                  <a:lnTo>
                    <a:pt x="339" y="76"/>
                  </a:lnTo>
                  <a:lnTo>
                    <a:pt x="354" y="81"/>
                  </a:lnTo>
                  <a:close/>
                </a:path>
              </a:pathLst>
            </a:custGeom>
            <a:solidFill>
              <a:srgbClr val="FFFFFF"/>
            </a:solidFill>
            <a:ln w="9525">
              <a:noFill/>
              <a:round/>
              <a:headEnd/>
              <a:tailEnd/>
            </a:ln>
          </p:spPr>
          <p:txBody>
            <a:bodyPr/>
            <a:lstStyle/>
            <a:p>
              <a:endParaRPr lang="en-US">
                <a:solidFill>
                  <a:srgbClr val="000000"/>
                </a:solidFill>
              </a:endParaRPr>
            </a:p>
          </p:txBody>
        </p:sp>
        <p:sp>
          <p:nvSpPr>
            <p:cNvPr id="7204" name="Freeform 31"/>
            <p:cNvSpPr>
              <a:spLocks/>
            </p:cNvSpPr>
            <p:nvPr/>
          </p:nvSpPr>
          <p:spPr bwMode="auto">
            <a:xfrm>
              <a:off x="4257" y="4341"/>
              <a:ext cx="65" cy="29"/>
            </a:xfrm>
            <a:custGeom>
              <a:avLst/>
              <a:gdLst>
                <a:gd name="T0" fmla="*/ 65 w 65"/>
                <a:gd name="T1" fmla="*/ 28 h 29"/>
                <a:gd name="T2" fmla="*/ 57 w 65"/>
                <a:gd name="T3" fmla="*/ 29 h 29"/>
                <a:gd name="T4" fmla="*/ 48 w 65"/>
                <a:gd name="T5" fmla="*/ 27 h 29"/>
                <a:gd name="T6" fmla="*/ 41 w 65"/>
                <a:gd name="T7" fmla="*/ 24 h 29"/>
                <a:gd name="T8" fmla="*/ 33 w 65"/>
                <a:gd name="T9" fmla="*/ 19 h 29"/>
                <a:gd name="T10" fmla="*/ 24 w 65"/>
                <a:gd name="T11" fmla="*/ 15 h 29"/>
                <a:gd name="T12" fmla="*/ 17 w 65"/>
                <a:gd name="T13" fmla="*/ 12 h 29"/>
                <a:gd name="T14" fmla="*/ 8 w 65"/>
                <a:gd name="T15" fmla="*/ 9 h 29"/>
                <a:gd name="T16" fmla="*/ 0 w 65"/>
                <a:gd name="T17" fmla="*/ 8 h 29"/>
                <a:gd name="T18" fmla="*/ 0 w 65"/>
                <a:gd name="T19" fmla="*/ 1 h 29"/>
                <a:gd name="T20" fmla="*/ 10 w 65"/>
                <a:gd name="T21" fmla="*/ 0 h 29"/>
                <a:gd name="T22" fmla="*/ 19 w 65"/>
                <a:gd name="T23" fmla="*/ 1 h 29"/>
                <a:gd name="T24" fmla="*/ 29 w 65"/>
                <a:gd name="T25" fmla="*/ 3 h 29"/>
                <a:gd name="T26" fmla="*/ 38 w 65"/>
                <a:gd name="T27" fmla="*/ 7 h 29"/>
                <a:gd name="T28" fmla="*/ 45 w 65"/>
                <a:gd name="T29" fmla="*/ 11 h 29"/>
                <a:gd name="T30" fmla="*/ 53 w 65"/>
                <a:gd name="T31" fmla="*/ 16 h 29"/>
                <a:gd name="T32" fmla="*/ 59 w 65"/>
                <a:gd name="T33" fmla="*/ 22 h 29"/>
                <a:gd name="T34" fmla="*/ 65 w 65"/>
                <a:gd name="T35" fmla="*/ 28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29"/>
                <a:gd name="T56" fmla="*/ 65 w 65"/>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29">
                  <a:moveTo>
                    <a:pt x="65" y="28"/>
                  </a:moveTo>
                  <a:lnTo>
                    <a:pt x="57" y="29"/>
                  </a:lnTo>
                  <a:lnTo>
                    <a:pt x="48" y="27"/>
                  </a:lnTo>
                  <a:lnTo>
                    <a:pt x="41" y="24"/>
                  </a:lnTo>
                  <a:lnTo>
                    <a:pt x="33" y="19"/>
                  </a:lnTo>
                  <a:lnTo>
                    <a:pt x="24" y="15"/>
                  </a:lnTo>
                  <a:lnTo>
                    <a:pt x="17" y="12"/>
                  </a:lnTo>
                  <a:lnTo>
                    <a:pt x="8" y="9"/>
                  </a:lnTo>
                  <a:lnTo>
                    <a:pt x="0" y="8"/>
                  </a:lnTo>
                  <a:lnTo>
                    <a:pt x="0" y="1"/>
                  </a:lnTo>
                  <a:lnTo>
                    <a:pt x="10" y="0"/>
                  </a:lnTo>
                  <a:lnTo>
                    <a:pt x="19" y="1"/>
                  </a:lnTo>
                  <a:lnTo>
                    <a:pt x="29" y="3"/>
                  </a:lnTo>
                  <a:lnTo>
                    <a:pt x="38" y="7"/>
                  </a:lnTo>
                  <a:lnTo>
                    <a:pt x="45" y="11"/>
                  </a:lnTo>
                  <a:lnTo>
                    <a:pt x="53" y="16"/>
                  </a:lnTo>
                  <a:lnTo>
                    <a:pt x="59" y="22"/>
                  </a:lnTo>
                  <a:lnTo>
                    <a:pt x="65" y="28"/>
                  </a:lnTo>
                  <a:close/>
                </a:path>
              </a:pathLst>
            </a:custGeom>
            <a:solidFill>
              <a:srgbClr val="000000"/>
            </a:solidFill>
            <a:ln w="9525">
              <a:noFill/>
              <a:round/>
              <a:headEnd/>
              <a:tailEnd/>
            </a:ln>
          </p:spPr>
          <p:txBody>
            <a:bodyPr/>
            <a:lstStyle/>
            <a:p>
              <a:endParaRPr lang="en-US">
                <a:solidFill>
                  <a:srgbClr val="000000"/>
                </a:solidFill>
              </a:endParaRPr>
            </a:p>
          </p:txBody>
        </p:sp>
        <p:sp>
          <p:nvSpPr>
            <p:cNvPr id="7205" name="Freeform 32"/>
            <p:cNvSpPr>
              <a:spLocks/>
            </p:cNvSpPr>
            <p:nvPr/>
          </p:nvSpPr>
          <p:spPr bwMode="auto">
            <a:xfrm>
              <a:off x="4221" y="4344"/>
              <a:ext cx="22" cy="10"/>
            </a:xfrm>
            <a:custGeom>
              <a:avLst/>
              <a:gdLst>
                <a:gd name="T0" fmla="*/ 22 w 22"/>
                <a:gd name="T1" fmla="*/ 5 h 10"/>
                <a:gd name="T2" fmla="*/ 20 w 22"/>
                <a:gd name="T3" fmla="*/ 7 h 10"/>
                <a:gd name="T4" fmla="*/ 15 w 22"/>
                <a:gd name="T5" fmla="*/ 9 h 10"/>
                <a:gd name="T6" fmla="*/ 8 w 22"/>
                <a:gd name="T7" fmla="*/ 10 h 10"/>
                <a:gd name="T8" fmla="*/ 2 w 22"/>
                <a:gd name="T9" fmla="*/ 10 h 10"/>
                <a:gd name="T10" fmla="*/ 1 w 22"/>
                <a:gd name="T11" fmla="*/ 9 h 10"/>
                <a:gd name="T12" fmla="*/ 0 w 22"/>
                <a:gd name="T13" fmla="*/ 7 h 10"/>
                <a:gd name="T14" fmla="*/ 0 w 22"/>
                <a:gd name="T15" fmla="*/ 6 h 10"/>
                <a:gd name="T16" fmla="*/ 0 w 22"/>
                <a:gd name="T17" fmla="*/ 5 h 10"/>
                <a:gd name="T18" fmla="*/ 6 w 22"/>
                <a:gd name="T19" fmla="*/ 4 h 10"/>
                <a:gd name="T20" fmla="*/ 11 w 22"/>
                <a:gd name="T21" fmla="*/ 2 h 10"/>
                <a:gd name="T22" fmla="*/ 17 w 22"/>
                <a:gd name="T23" fmla="*/ 0 h 10"/>
                <a:gd name="T24" fmla="*/ 22 w 22"/>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0"/>
                <a:gd name="T41" fmla="*/ 22 w 2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0">
                  <a:moveTo>
                    <a:pt x="22" y="5"/>
                  </a:moveTo>
                  <a:lnTo>
                    <a:pt x="20" y="7"/>
                  </a:lnTo>
                  <a:lnTo>
                    <a:pt x="15" y="9"/>
                  </a:lnTo>
                  <a:lnTo>
                    <a:pt x="8" y="10"/>
                  </a:lnTo>
                  <a:lnTo>
                    <a:pt x="2" y="10"/>
                  </a:lnTo>
                  <a:lnTo>
                    <a:pt x="1" y="9"/>
                  </a:lnTo>
                  <a:lnTo>
                    <a:pt x="0" y="7"/>
                  </a:lnTo>
                  <a:lnTo>
                    <a:pt x="0" y="6"/>
                  </a:lnTo>
                  <a:lnTo>
                    <a:pt x="0" y="5"/>
                  </a:lnTo>
                  <a:lnTo>
                    <a:pt x="6" y="4"/>
                  </a:lnTo>
                  <a:lnTo>
                    <a:pt x="11" y="2"/>
                  </a:lnTo>
                  <a:lnTo>
                    <a:pt x="17" y="0"/>
                  </a:lnTo>
                  <a:lnTo>
                    <a:pt x="22" y="5"/>
                  </a:lnTo>
                  <a:close/>
                </a:path>
              </a:pathLst>
            </a:custGeom>
            <a:solidFill>
              <a:srgbClr val="000000"/>
            </a:solidFill>
            <a:ln w="9525">
              <a:noFill/>
              <a:round/>
              <a:headEnd/>
              <a:tailEnd/>
            </a:ln>
          </p:spPr>
          <p:txBody>
            <a:bodyPr/>
            <a:lstStyle/>
            <a:p>
              <a:endParaRPr lang="en-US">
                <a:solidFill>
                  <a:srgbClr val="000000"/>
                </a:solidFill>
              </a:endParaRPr>
            </a:p>
          </p:txBody>
        </p:sp>
        <p:sp>
          <p:nvSpPr>
            <p:cNvPr id="7206" name="Freeform 33"/>
            <p:cNvSpPr>
              <a:spLocks/>
            </p:cNvSpPr>
            <p:nvPr/>
          </p:nvSpPr>
          <p:spPr bwMode="auto">
            <a:xfrm>
              <a:off x="4348" y="4406"/>
              <a:ext cx="15" cy="14"/>
            </a:xfrm>
            <a:custGeom>
              <a:avLst/>
              <a:gdLst>
                <a:gd name="T0" fmla="*/ 15 w 15"/>
                <a:gd name="T1" fmla="*/ 5 h 14"/>
                <a:gd name="T2" fmla="*/ 13 w 15"/>
                <a:gd name="T3" fmla="*/ 8 h 14"/>
                <a:gd name="T4" fmla="*/ 10 w 15"/>
                <a:gd name="T5" fmla="*/ 11 h 14"/>
                <a:gd name="T6" fmla="*/ 7 w 15"/>
                <a:gd name="T7" fmla="*/ 13 h 14"/>
                <a:gd name="T8" fmla="*/ 3 w 15"/>
                <a:gd name="T9" fmla="*/ 14 h 14"/>
                <a:gd name="T10" fmla="*/ 0 w 15"/>
                <a:gd name="T11" fmla="*/ 11 h 14"/>
                <a:gd name="T12" fmla="*/ 2 w 15"/>
                <a:gd name="T13" fmla="*/ 6 h 14"/>
                <a:gd name="T14" fmla="*/ 3 w 15"/>
                <a:gd name="T15" fmla="*/ 3 h 14"/>
                <a:gd name="T16" fmla="*/ 5 w 15"/>
                <a:gd name="T17" fmla="*/ 0 h 14"/>
                <a:gd name="T18" fmla="*/ 8 w 15"/>
                <a:gd name="T19" fmla="*/ 1 h 14"/>
                <a:gd name="T20" fmla="*/ 10 w 15"/>
                <a:gd name="T21" fmla="*/ 2 h 14"/>
                <a:gd name="T22" fmla="*/ 13 w 15"/>
                <a:gd name="T23" fmla="*/ 3 h 14"/>
                <a:gd name="T24" fmla="*/ 15 w 15"/>
                <a:gd name="T25" fmla="*/ 5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5" y="5"/>
                  </a:moveTo>
                  <a:lnTo>
                    <a:pt x="13" y="8"/>
                  </a:lnTo>
                  <a:lnTo>
                    <a:pt x="10" y="11"/>
                  </a:lnTo>
                  <a:lnTo>
                    <a:pt x="7" y="13"/>
                  </a:lnTo>
                  <a:lnTo>
                    <a:pt x="3" y="14"/>
                  </a:lnTo>
                  <a:lnTo>
                    <a:pt x="0" y="11"/>
                  </a:lnTo>
                  <a:lnTo>
                    <a:pt x="2" y="6"/>
                  </a:lnTo>
                  <a:lnTo>
                    <a:pt x="3" y="3"/>
                  </a:lnTo>
                  <a:lnTo>
                    <a:pt x="5" y="0"/>
                  </a:lnTo>
                  <a:lnTo>
                    <a:pt x="8" y="1"/>
                  </a:lnTo>
                  <a:lnTo>
                    <a:pt x="10" y="2"/>
                  </a:lnTo>
                  <a:lnTo>
                    <a:pt x="13" y="3"/>
                  </a:lnTo>
                  <a:lnTo>
                    <a:pt x="15" y="5"/>
                  </a:lnTo>
                  <a:close/>
                </a:path>
              </a:pathLst>
            </a:custGeom>
            <a:solidFill>
              <a:srgbClr val="FFFFFF"/>
            </a:solidFill>
            <a:ln w="9525">
              <a:noFill/>
              <a:round/>
              <a:headEnd/>
              <a:tailEnd/>
            </a:ln>
          </p:spPr>
          <p:txBody>
            <a:bodyPr/>
            <a:lstStyle/>
            <a:p>
              <a:endParaRPr lang="en-US">
                <a:solidFill>
                  <a:srgbClr val="000000"/>
                </a:solidFill>
              </a:endParaRPr>
            </a:p>
          </p:txBody>
        </p:sp>
        <p:sp>
          <p:nvSpPr>
            <p:cNvPr id="7207" name="Freeform 34"/>
            <p:cNvSpPr>
              <a:spLocks/>
            </p:cNvSpPr>
            <p:nvPr/>
          </p:nvSpPr>
          <p:spPr bwMode="auto">
            <a:xfrm>
              <a:off x="3743" y="4426"/>
              <a:ext cx="50" cy="53"/>
            </a:xfrm>
            <a:custGeom>
              <a:avLst/>
              <a:gdLst>
                <a:gd name="T0" fmla="*/ 50 w 50"/>
                <a:gd name="T1" fmla="*/ 39 h 53"/>
                <a:gd name="T2" fmla="*/ 24 w 50"/>
                <a:gd name="T3" fmla="*/ 53 h 53"/>
                <a:gd name="T4" fmla="*/ 15 w 50"/>
                <a:gd name="T5" fmla="*/ 45 h 53"/>
                <a:gd name="T6" fmla="*/ 9 w 50"/>
                <a:gd name="T7" fmla="*/ 35 h 53"/>
                <a:gd name="T8" fmla="*/ 3 w 50"/>
                <a:gd name="T9" fmla="*/ 26 h 53"/>
                <a:gd name="T10" fmla="*/ 0 w 50"/>
                <a:gd name="T11" fmla="*/ 15 h 53"/>
                <a:gd name="T12" fmla="*/ 5 w 50"/>
                <a:gd name="T13" fmla="*/ 14 h 53"/>
                <a:gd name="T14" fmla="*/ 12 w 50"/>
                <a:gd name="T15" fmla="*/ 13 h 53"/>
                <a:gd name="T16" fmla="*/ 16 w 50"/>
                <a:gd name="T17" fmla="*/ 12 h 53"/>
                <a:gd name="T18" fmla="*/ 21 w 50"/>
                <a:gd name="T19" fmla="*/ 10 h 53"/>
                <a:gd name="T20" fmla="*/ 26 w 50"/>
                <a:gd name="T21" fmla="*/ 8 h 53"/>
                <a:gd name="T22" fmla="*/ 31 w 50"/>
                <a:gd name="T23" fmla="*/ 5 h 53"/>
                <a:gd name="T24" fmla="*/ 36 w 50"/>
                <a:gd name="T25" fmla="*/ 2 h 53"/>
                <a:gd name="T26" fmla="*/ 41 w 50"/>
                <a:gd name="T27" fmla="*/ 0 h 53"/>
                <a:gd name="T28" fmla="*/ 44 w 50"/>
                <a:gd name="T29" fmla="*/ 9 h 53"/>
                <a:gd name="T30" fmla="*/ 47 w 50"/>
                <a:gd name="T31" fmla="*/ 18 h 53"/>
                <a:gd name="T32" fmla="*/ 50 w 50"/>
                <a:gd name="T33" fmla="*/ 29 h 53"/>
                <a:gd name="T34" fmla="*/ 50 w 50"/>
                <a:gd name="T35" fmla="*/ 39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3"/>
                <a:gd name="T56" fmla="*/ 50 w 50"/>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3">
                  <a:moveTo>
                    <a:pt x="50" y="39"/>
                  </a:moveTo>
                  <a:lnTo>
                    <a:pt x="24" y="53"/>
                  </a:lnTo>
                  <a:lnTo>
                    <a:pt x="15" y="45"/>
                  </a:lnTo>
                  <a:lnTo>
                    <a:pt x="9" y="35"/>
                  </a:lnTo>
                  <a:lnTo>
                    <a:pt x="3" y="26"/>
                  </a:lnTo>
                  <a:lnTo>
                    <a:pt x="0" y="15"/>
                  </a:lnTo>
                  <a:lnTo>
                    <a:pt x="5" y="14"/>
                  </a:lnTo>
                  <a:lnTo>
                    <a:pt x="12" y="13"/>
                  </a:lnTo>
                  <a:lnTo>
                    <a:pt x="16" y="12"/>
                  </a:lnTo>
                  <a:lnTo>
                    <a:pt x="21" y="10"/>
                  </a:lnTo>
                  <a:lnTo>
                    <a:pt x="26" y="8"/>
                  </a:lnTo>
                  <a:lnTo>
                    <a:pt x="31" y="5"/>
                  </a:lnTo>
                  <a:lnTo>
                    <a:pt x="36" y="2"/>
                  </a:lnTo>
                  <a:lnTo>
                    <a:pt x="41" y="0"/>
                  </a:lnTo>
                  <a:lnTo>
                    <a:pt x="44" y="9"/>
                  </a:lnTo>
                  <a:lnTo>
                    <a:pt x="47" y="18"/>
                  </a:lnTo>
                  <a:lnTo>
                    <a:pt x="50" y="29"/>
                  </a:lnTo>
                  <a:lnTo>
                    <a:pt x="50" y="39"/>
                  </a:lnTo>
                  <a:close/>
                </a:path>
              </a:pathLst>
            </a:custGeom>
            <a:solidFill>
              <a:srgbClr val="FFFFFF"/>
            </a:solidFill>
            <a:ln w="9525">
              <a:noFill/>
              <a:round/>
              <a:headEnd/>
              <a:tailEnd/>
            </a:ln>
          </p:spPr>
          <p:txBody>
            <a:bodyPr/>
            <a:lstStyle/>
            <a:p>
              <a:endParaRPr lang="en-US">
                <a:solidFill>
                  <a:srgbClr val="000000"/>
                </a:solidFill>
              </a:endParaRPr>
            </a:p>
          </p:txBody>
        </p:sp>
        <p:sp>
          <p:nvSpPr>
            <p:cNvPr id="7208" name="Freeform 35"/>
            <p:cNvSpPr>
              <a:spLocks/>
            </p:cNvSpPr>
            <p:nvPr/>
          </p:nvSpPr>
          <p:spPr bwMode="auto">
            <a:xfrm>
              <a:off x="4216" y="4442"/>
              <a:ext cx="12" cy="23"/>
            </a:xfrm>
            <a:custGeom>
              <a:avLst/>
              <a:gdLst>
                <a:gd name="T0" fmla="*/ 12 w 12"/>
                <a:gd name="T1" fmla="*/ 19 h 23"/>
                <a:gd name="T2" fmla="*/ 10 w 12"/>
                <a:gd name="T3" fmla="*/ 21 h 23"/>
                <a:gd name="T4" fmla="*/ 7 w 12"/>
                <a:gd name="T5" fmla="*/ 22 h 23"/>
                <a:gd name="T6" fmla="*/ 5 w 12"/>
                <a:gd name="T7" fmla="*/ 23 h 23"/>
                <a:gd name="T8" fmla="*/ 2 w 12"/>
                <a:gd name="T9" fmla="*/ 21 h 23"/>
                <a:gd name="T10" fmla="*/ 0 w 12"/>
                <a:gd name="T11" fmla="*/ 17 h 23"/>
                <a:gd name="T12" fmla="*/ 1 w 12"/>
                <a:gd name="T13" fmla="*/ 11 h 23"/>
                <a:gd name="T14" fmla="*/ 3 w 12"/>
                <a:gd name="T15" fmla="*/ 5 h 23"/>
                <a:gd name="T16" fmla="*/ 7 w 12"/>
                <a:gd name="T17" fmla="*/ 0 h 23"/>
                <a:gd name="T18" fmla="*/ 10 w 12"/>
                <a:gd name="T19" fmla="*/ 4 h 23"/>
                <a:gd name="T20" fmla="*/ 11 w 12"/>
                <a:gd name="T21" fmla="*/ 10 h 23"/>
                <a:gd name="T22" fmla="*/ 12 w 12"/>
                <a:gd name="T23" fmla="*/ 14 h 23"/>
                <a:gd name="T24" fmla="*/ 12 w 12"/>
                <a:gd name="T25" fmla="*/ 1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3"/>
                <a:gd name="T41" fmla="*/ 12 w 1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3">
                  <a:moveTo>
                    <a:pt x="12" y="19"/>
                  </a:moveTo>
                  <a:lnTo>
                    <a:pt x="10" y="21"/>
                  </a:lnTo>
                  <a:lnTo>
                    <a:pt x="7" y="22"/>
                  </a:lnTo>
                  <a:lnTo>
                    <a:pt x="5" y="23"/>
                  </a:lnTo>
                  <a:lnTo>
                    <a:pt x="2" y="21"/>
                  </a:lnTo>
                  <a:lnTo>
                    <a:pt x="0" y="17"/>
                  </a:lnTo>
                  <a:lnTo>
                    <a:pt x="1" y="11"/>
                  </a:lnTo>
                  <a:lnTo>
                    <a:pt x="3" y="5"/>
                  </a:lnTo>
                  <a:lnTo>
                    <a:pt x="7" y="0"/>
                  </a:lnTo>
                  <a:lnTo>
                    <a:pt x="10" y="4"/>
                  </a:lnTo>
                  <a:lnTo>
                    <a:pt x="11" y="10"/>
                  </a:lnTo>
                  <a:lnTo>
                    <a:pt x="12" y="14"/>
                  </a:lnTo>
                  <a:lnTo>
                    <a:pt x="12" y="19"/>
                  </a:lnTo>
                  <a:close/>
                </a:path>
              </a:pathLst>
            </a:custGeom>
            <a:solidFill>
              <a:srgbClr val="FFFFFF"/>
            </a:solidFill>
            <a:ln w="9525">
              <a:noFill/>
              <a:round/>
              <a:headEnd/>
              <a:tailEnd/>
            </a:ln>
          </p:spPr>
          <p:txBody>
            <a:bodyPr/>
            <a:lstStyle/>
            <a:p>
              <a:endParaRPr lang="en-US">
                <a:solidFill>
                  <a:srgbClr val="000000"/>
                </a:solidFill>
              </a:endParaRPr>
            </a:p>
          </p:txBody>
        </p:sp>
        <p:sp>
          <p:nvSpPr>
            <p:cNvPr id="7209" name="Freeform 36"/>
            <p:cNvSpPr>
              <a:spLocks/>
            </p:cNvSpPr>
            <p:nvPr/>
          </p:nvSpPr>
          <p:spPr bwMode="auto">
            <a:xfrm>
              <a:off x="3716" y="4473"/>
              <a:ext cx="336" cy="332"/>
            </a:xfrm>
            <a:custGeom>
              <a:avLst/>
              <a:gdLst>
                <a:gd name="T0" fmla="*/ 330 w 336"/>
                <a:gd name="T1" fmla="*/ 11 h 332"/>
                <a:gd name="T2" fmla="*/ 335 w 336"/>
                <a:gd name="T3" fmla="*/ 37 h 332"/>
                <a:gd name="T4" fmla="*/ 324 w 336"/>
                <a:gd name="T5" fmla="*/ 52 h 332"/>
                <a:gd name="T6" fmla="*/ 298 w 336"/>
                <a:gd name="T7" fmla="*/ 56 h 332"/>
                <a:gd name="T8" fmla="*/ 270 w 336"/>
                <a:gd name="T9" fmla="*/ 59 h 332"/>
                <a:gd name="T10" fmla="*/ 244 w 336"/>
                <a:gd name="T11" fmla="*/ 61 h 332"/>
                <a:gd name="T12" fmla="*/ 216 w 336"/>
                <a:gd name="T13" fmla="*/ 63 h 332"/>
                <a:gd name="T14" fmla="*/ 189 w 336"/>
                <a:gd name="T15" fmla="*/ 65 h 332"/>
                <a:gd name="T16" fmla="*/ 161 w 336"/>
                <a:gd name="T17" fmla="*/ 65 h 332"/>
                <a:gd name="T18" fmla="*/ 134 w 336"/>
                <a:gd name="T19" fmla="*/ 65 h 332"/>
                <a:gd name="T20" fmla="*/ 104 w 336"/>
                <a:gd name="T21" fmla="*/ 78 h 332"/>
                <a:gd name="T22" fmla="*/ 99 w 336"/>
                <a:gd name="T23" fmla="*/ 158 h 332"/>
                <a:gd name="T24" fmla="*/ 94 w 336"/>
                <a:gd name="T25" fmla="*/ 236 h 332"/>
                <a:gd name="T26" fmla="*/ 263 w 336"/>
                <a:gd name="T27" fmla="*/ 301 h 332"/>
                <a:gd name="T28" fmla="*/ 274 w 336"/>
                <a:gd name="T29" fmla="*/ 299 h 332"/>
                <a:gd name="T30" fmla="*/ 285 w 336"/>
                <a:gd name="T31" fmla="*/ 295 h 332"/>
                <a:gd name="T32" fmla="*/ 295 w 336"/>
                <a:gd name="T33" fmla="*/ 288 h 332"/>
                <a:gd name="T34" fmla="*/ 305 w 336"/>
                <a:gd name="T35" fmla="*/ 282 h 332"/>
                <a:gd name="T36" fmla="*/ 304 w 336"/>
                <a:gd name="T37" fmla="*/ 306 h 332"/>
                <a:gd name="T38" fmla="*/ 299 w 336"/>
                <a:gd name="T39" fmla="*/ 332 h 332"/>
                <a:gd name="T40" fmla="*/ 273 w 336"/>
                <a:gd name="T41" fmla="*/ 332 h 332"/>
                <a:gd name="T42" fmla="*/ 239 w 336"/>
                <a:gd name="T43" fmla="*/ 330 h 332"/>
                <a:gd name="T44" fmla="*/ 201 w 336"/>
                <a:gd name="T45" fmla="*/ 327 h 332"/>
                <a:gd name="T46" fmla="*/ 161 w 336"/>
                <a:gd name="T47" fmla="*/ 323 h 332"/>
                <a:gd name="T48" fmla="*/ 124 w 336"/>
                <a:gd name="T49" fmla="*/ 319 h 332"/>
                <a:gd name="T50" fmla="*/ 93 w 336"/>
                <a:gd name="T51" fmla="*/ 315 h 332"/>
                <a:gd name="T52" fmla="*/ 71 w 336"/>
                <a:gd name="T53" fmla="*/ 313 h 332"/>
                <a:gd name="T54" fmla="*/ 63 w 336"/>
                <a:gd name="T55" fmla="*/ 312 h 332"/>
                <a:gd name="T56" fmla="*/ 39 w 336"/>
                <a:gd name="T57" fmla="*/ 297 h 332"/>
                <a:gd name="T58" fmla="*/ 21 w 336"/>
                <a:gd name="T59" fmla="*/ 278 h 332"/>
                <a:gd name="T60" fmla="*/ 8 w 336"/>
                <a:gd name="T61" fmla="*/ 255 h 332"/>
                <a:gd name="T62" fmla="*/ 0 w 336"/>
                <a:gd name="T63" fmla="*/ 232 h 332"/>
                <a:gd name="T64" fmla="*/ 9 w 336"/>
                <a:gd name="T65" fmla="*/ 185 h 332"/>
                <a:gd name="T66" fmla="*/ 26 w 336"/>
                <a:gd name="T67" fmla="*/ 141 h 332"/>
                <a:gd name="T68" fmla="*/ 43 w 336"/>
                <a:gd name="T69" fmla="*/ 95 h 332"/>
                <a:gd name="T70" fmla="*/ 53 w 336"/>
                <a:gd name="T71" fmla="*/ 48 h 332"/>
                <a:gd name="T72" fmla="*/ 65 w 336"/>
                <a:gd name="T73" fmla="*/ 54 h 332"/>
                <a:gd name="T74" fmla="*/ 77 w 336"/>
                <a:gd name="T75" fmla="*/ 57 h 332"/>
                <a:gd name="T76" fmla="*/ 91 w 336"/>
                <a:gd name="T77" fmla="*/ 56 h 332"/>
                <a:gd name="T78" fmla="*/ 102 w 336"/>
                <a:gd name="T79" fmla="*/ 50 h 332"/>
                <a:gd name="T80" fmla="*/ 110 w 336"/>
                <a:gd name="T81" fmla="*/ 35 h 332"/>
                <a:gd name="T82" fmla="*/ 112 w 336"/>
                <a:gd name="T83" fmla="*/ 17 h 332"/>
                <a:gd name="T84" fmla="*/ 114 w 336"/>
                <a:gd name="T85" fmla="*/ 1 h 332"/>
                <a:gd name="T86" fmla="*/ 138 w 336"/>
                <a:gd name="T87" fmla="*/ 1 h 332"/>
                <a:gd name="T88" fmla="*/ 164 w 336"/>
                <a:gd name="T89" fmla="*/ 3 h 332"/>
                <a:gd name="T90" fmla="*/ 191 w 336"/>
                <a:gd name="T91" fmla="*/ 5 h 332"/>
                <a:gd name="T92" fmla="*/ 220 w 336"/>
                <a:gd name="T93" fmla="*/ 3 h 332"/>
                <a:gd name="T94" fmla="*/ 249 w 336"/>
                <a:gd name="T95" fmla="*/ 2 h 332"/>
                <a:gd name="T96" fmla="*/ 280 w 336"/>
                <a:gd name="T97" fmla="*/ 2 h 332"/>
                <a:gd name="T98" fmla="*/ 310 w 336"/>
                <a:gd name="T99" fmla="*/ 1 h 3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6"/>
                <a:gd name="T151" fmla="*/ 0 h 332"/>
                <a:gd name="T152" fmla="*/ 336 w 336"/>
                <a:gd name="T153" fmla="*/ 332 h 3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6" h="332">
                  <a:moveTo>
                    <a:pt x="325" y="0"/>
                  </a:moveTo>
                  <a:lnTo>
                    <a:pt x="330" y="11"/>
                  </a:lnTo>
                  <a:lnTo>
                    <a:pt x="334" y="24"/>
                  </a:lnTo>
                  <a:lnTo>
                    <a:pt x="335" y="37"/>
                  </a:lnTo>
                  <a:lnTo>
                    <a:pt x="336" y="50"/>
                  </a:lnTo>
                  <a:lnTo>
                    <a:pt x="324" y="52"/>
                  </a:lnTo>
                  <a:lnTo>
                    <a:pt x="310" y="54"/>
                  </a:lnTo>
                  <a:lnTo>
                    <a:pt x="298" y="56"/>
                  </a:lnTo>
                  <a:lnTo>
                    <a:pt x="284" y="58"/>
                  </a:lnTo>
                  <a:lnTo>
                    <a:pt x="270" y="59"/>
                  </a:lnTo>
                  <a:lnTo>
                    <a:pt x="258" y="60"/>
                  </a:lnTo>
                  <a:lnTo>
                    <a:pt x="244" y="61"/>
                  </a:lnTo>
                  <a:lnTo>
                    <a:pt x="231" y="62"/>
                  </a:lnTo>
                  <a:lnTo>
                    <a:pt x="216" y="63"/>
                  </a:lnTo>
                  <a:lnTo>
                    <a:pt x="202" y="63"/>
                  </a:lnTo>
                  <a:lnTo>
                    <a:pt x="189" y="65"/>
                  </a:lnTo>
                  <a:lnTo>
                    <a:pt x="175" y="65"/>
                  </a:lnTo>
                  <a:lnTo>
                    <a:pt x="161" y="65"/>
                  </a:lnTo>
                  <a:lnTo>
                    <a:pt x="148" y="65"/>
                  </a:lnTo>
                  <a:lnTo>
                    <a:pt x="134" y="65"/>
                  </a:lnTo>
                  <a:lnTo>
                    <a:pt x="120" y="65"/>
                  </a:lnTo>
                  <a:lnTo>
                    <a:pt x="104" y="78"/>
                  </a:lnTo>
                  <a:lnTo>
                    <a:pt x="103" y="119"/>
                  </a:lnTo>
                  <a:lnTo>
                    <a:pt x="99" y="158"/>
                  </a:lnTo>
                  <a:lnTo>
                    <a:pt x="94" y="197"/>
                  </a:lnTo>
                  <a:lnTo>
                    <a:pt x="94" y="236"/>
                  </a:lnTo>
                  <a:lnTo>
                    <a:pt x="118" y="253"/>
                  </a:lnTo>
                  <a:lnTo>
                    <a:pt x="263" y="301"/>
                  </a:lnTo>
                  <a:lnTo>
                    <a:pt x="269" y="300"/>
                  </a:lnTo>
                  <a:lnTo>
                    <a:pt x="274" y="299"/>
                  </a:lnTo>
                  <a:lnTo>
                    <a:pt x="280" y="297"/>
                  </a:lnTo>
                  <a:lnTo>
                    <a:pt x="285" y="295"/>
                  </a:lnTo>
                  <a:lnTo>
                    <a:pt x="290" y="292"/>
                  </a:lnTo>
                  <a:lnTo>
                    <a:pt x="295" y="288"/>
                  </a:lnTo>
                  <a:lnTo>
                    <a:pt x="300" y="285"/>
                  </a:lnTo>
                  <a:lnTo>
                    <a:pt x="305" y="282"/>
                  </a:lnTo>
                  <a:lnTo>
                    <a:pt x="305" y="294"/>
                  </a:lnTo>
                  <a:lnTo>
                    <a:pt x="304" y="306"/>
                  </a:lnTo>
                  <a:lnTo>
                    <a:pt x="303" y="319"/>
                  </a:lnTo>
                  <a:lnTo>
                    <a:pt x="299" y="332"/>
                  </a:lnTo>
                  <a:lnTo>
                    <a:pt x="288" y="332"/>
                  </a:lnTo>
                  <a:lnTo>
                    <a:pt x="273" y="332"/>
                  </a:lnTo>
                  <a:lnTo>
                    <a:pt x="257" y="331"/>
                  </a:lnTo>
                  <a:lnTo>
                    <a:pt x="239" y="330"/>
                  </a:lnTo>
                  <a:lnTo>
                    <a:pt x="221" y="329"/>
                  </a:lnTo>
                  <a:lnTo>
                    <a:pt x="201" y="327"/>
                  </a:lnTo>
                  <a:lnTo>
                    <a:pt x="181" y="325"/>
                  </a:lnTo>
                  <a:lnTo>
                    <a:pt x="161" y="323"/>
                  </a:lnTo>
                  <a:lnTo>
                    <a:pt x="141" y="321"/>
                  </a:lnTo>
                  <a:lnTo>
                    <a:pt x="124" y="319"/>
                  </a:lnTo>
                  <a:lnTo>
                    <a:pt x="107" y="317"/>
                  </a:lnTo>
                  <a:lnTo>
                    <a:pt x="93" y="315"/>
                  </a:lnTo>
                  <a:lnTo>
                    <a:pt x="81" y="314"/>
                  </a:lnTo>
                  <a:lnTo>
                    <a:pt x="71" y="313"/>
                  </a:lnTo>
                  <a:lnTo>
                    <a:pt x="66" y="312"/>
                  </a:lnTo>
                  <a:lnTo>
                    <a:pt x="63" y="312"/>
                  </a:lnTo>
                  <a:lnTo>
                    <a:pt x="50" y="305"/>
                  </a:lnTo>
                  <a:lnTo>
                    <a:pt x="39" y="297"/>
                  </a:lnTo>
                  <a:lnTo>
                    <a:pt x="29" y="287"/>
                  </a:lnTo>
                  <a:lnTo>
                    <a:pt x="21" y="278"/>
                  </a:lnTo>
                  <a:lnTo>
                    <a:pt x="14" y="267"/>
                  </a:lnTo>
                  <a:lnTo>
                    <a:pt x="8" y="255"/>
                  </a:lnTo>
                  <a:lnTo>
                    <a:pt x="4" y="244"/>
                  </a:lnTo>
                  <a:lnTo>
                    <a:pt x="0" y="232"/>
                  </a:lnTo>
                  <a:lnTo>
                    <a:pt x="3" y="209"/>
                  </a:lnTo>
                  <a:lnTo>
                    <a:pt x="9" y="185"/>
                  </a:lnTo>
                  <a:lnTo>
                    <a:pt x="17" y="163"/>
                  </a:lnTo>
                  <a:lnTo>
                    <a:pt x="26" y="141"/>
                  </a:lnTo>
                  <a:lnTo>
                    <a:pt x="36" y="119"/>
                  </a:lnTo>
                  <a:lnTo>
                    <a:pt x="43" y="95"/>
                  </a:lnTo>
                  <a:lnTo>
                    <a:pt x="50" y="72"/>
                  </a:lnTo>
                  <a:lnTo>
                    <a:pt x="53" y="48"/>
                  </a:lnTo>
                  <a:lnTo>
                    <a:pt x="58" y="52"/>
                  </a:lnTo>
                  <a:lnTo>
                    <a:pt x="65" y="54"/>
                  </a:lnTo>
                  <a:lnTo>
                    <a:pt x="71" y="56"/>
                  </a:lnTo>
                  <a:lnTo>
                    <a:pt x="77" y="57"/>
                  </a:lnTo>
                  <a:lnTo>
                    <a:pt x="83" y="57"/>
                  </a:lnTo>
                  <a:lnTo>
                    <a:pt x="91" y="56"/>
                  </a:lnTo>
                  <a:lnTo>
                    <a:pt x="97" y="54"/>
                  </a:lnTo>
                  <a:lnTo>
                    <a:pt x="102" y="50"/>
                  </a:lnTo>
                  <a:lnTo>
                    <a:pt x="107" y="42"/>
                  </a:lnTo>
                  <a:lnTo>
                    <a:pt x="110" y="35"/>
                  </a:lnTo>
                  <a:lnTo>
                    <a:pt x="113" y="26"/>
                  </a:lnTo>
                  <a:lnTo>
                    <a:pt x="112" y="17"/>
                  </a:lnTo>
                  <a:lnTo>
                    <a:pt x="102" y="3"/>
                  </a:lnTo>
                  <a:lnTo>
                    <a:pt x="114" y="1"/>
                  </a:lnTo>
                  <a:lnTo>
                    <a:pt x="125" y="0"/>
                  </a:lnTo>
                  <a:lnTo>
                    <a:pt x="138" y="1"/>
                  </a:lnTo>
                  <a:lnTo>
                    <a:pt x="151" y="2"/>
                  </a:lnTo>
                  <a:lnTo>
                    <a:pt x="164" y="3"/>
                  </a:lnTo>
                  <a:lnTo>
                    <a:pt x="177" y="4"/>
                  </a:lnTo>
                  <a:lnTo>
                    <a:pt x="191" y="5"/>
                  </a:lnTo>
                  <a:lnTo>
                    <a:pt x="205" y="4"/>
                  </a:lnTo>
                  <a:lnTo>
                    <a:pt x="220" y="3"/>
                  </a:lnTo>
                  <a:lnTo>
                    <a:pt x="234" y="2"/>
                  </a:lnTo>
                  <a:lnTo>
                    <a:pt x="249" y="2"/>
                  </a:lnTo>
                  <a:lnTo>
                    <a:pt x="265" y="2"/>
                  </a:lnTo>
                  <a:lnTo>
                    <a:pt x="280" y="2"/>
                  </a:lnTo>
                  <a:lnTo>
                    <a:pt x="295" y="2"/>
                  </a:lnTo>
                  <a:lnTo>
                    <a:pt x="310" y="1"/>
                  </a:lnTo>
                  <a:lnTo>
                    <a:pt x="325" y="0"/>
                  </a:lnTo>
                  <a:close/>
                </a:path>
              </a:pathLst>
            </a:custGeom>
            <a:solidFill>
              <a:srgbClr val="FFFFFF"/>
            </a:solidFill>
            <a:ln w="9525">
              <a:noFill/>
              <a:round/>
              <a:headEnd/>
              <a:tailEnd/>
            </a:ln>
          </p:spPr>
          <p:txBody>
            <a:bodyPr/>
            <a:lstStyle/>
            <a:p>
              <a:endParaRPr lang="en-US">
                <a:solidFill>
                  <a:srgbClr val="000000"/>
                </a:solidFill>
              </a:endParaRPr>
            </a:p>
          </p:txBody>
        </p:sp>
        <p:sp>
          <p:nvSpPr>
            <p:cNvPr id="7210" name="Freeform 37"/>
            <p:cNvSpPr>
              <a:spLocks/>
            </p:cNvSpPr>
            <p:nvPr/>
          </p:nvSpPr>
          <p:spPr bwMode="auto">
            <a:xfrm>
              <a:off x="3781" y="4482"/>
              <a:ext cx="27" cy="28"/>
            </a:xfrm>
            <a:custGeom>
              <a:avLst/>
              <a:gdLst>
                <a:gd name="T0" fmla="*/ 24 w 27"/>
                <a:gd name="T1" fmla="*/ 12 h 28"/>
                <a:gd name="T2" fmla="*/ 27 w 27"/>
                <a:gd name="T3" fmla="*/ 16 h 28"/>
                <a:gd name="T4" fmla="*/ 27 w 27"/>
                <a:gd name="T5" fmla="*/ 21 h 28"/>
                <a:gd name="T6" fmla="*/ 24 w 27"/>
                <a:gd name="T7" fmla="*/ 25 h 28"/>
                <a:gd name="T8" fmla="*/ 22 w 27"/>
                <a:gd name="T9" fmla="*/ 28 h 28"/>
                <a:gd name="T10" fmla="*/ 16 w 27"/>
                <a:gd name="T11" fmla="*/ 28 h 28"/>
                <a:gd name="T12" fmla="*/ 9 w 27"/>
                <a:gd name="T13" fmla="*/ 28 h 28"/>
                <a:gd name="T14" fmla="*/ 5 w 27"/>
                <a:gd name="T15" fmla="*/ 26 h 28"/>
                <a:gd name="T16" fmla="*/ 0 w 27"/>
                <a:gd name="T17" fmla="*/ 22 h 28"/>
                <a:gd name="T18" fmla="*/ 0 w 27"/>
                <a:gd name="T19" fmla="*/ 16 h 28"/>
                <a:gd name="T20" fmla="*/ 2 w 27"/>
                <a:gd name="T21" fmla="*/ 11 h 28"/>
                <a:gd name="T22" fmla="*/ 7 w 27"/>
                <a:gd name="T23" fmla="*/ 7 h 28"/>
                <a:gd name="T24" fmla="*/ 11 w 27"/>
                <a:gd name="T25" fmla="*/ 1 h 28"/>
                <a:gd name="T26" fmla="*/ 17 w 27"/>
                <a:gd name="T27" fmla="*/ 0 h 28"/>
                <a:gd name="T28" fmla="*/ 19 w 27"/>
                <a:gd name="T29" fmla="*/ 4 h 28"/>
                <a:gd name="T30" fmla="*/ 22 w 27"/>
                <a:gd name="T31" fmla="*/ 9 h 28"/>
                <a:gd name="T32" fmla="*/ 24 w 27"/>
                <a:gd name="T33" fmla="*/ 12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24" y="12"/>
                  </a:moveTo>
                  <a:lnTo>
                    <a:pt x="27" y="16"/>
                  </a:lnTo>
                  <a:lnTo>
                    <a:pt x="27" y="21"/>
                  </a:lnTo>
                  <a:lnTo>
                    <a:pt x="24" y="25"/>
                  </a:lnTo>
                  <a:lnTo>
                    <a:pt x="22" y="28"/>
                  </a:lnTo>
                  <a:lnTo>
                    <a:pt x="16" y="28"/>
                  </a:lnTo>
                  <a:lnTo>
                    <a:pt x="9" y="28"/>
                  </a:lnTo>
                  <a:lnTo>
                    <a:pt x="5" y="26"/>
                  </a:lnTo>
                  <a:lnTo>
                    <a:pt x="0" y="22"/>
                  </a:lnTo>
                  <a:lnTo>
                    <a:pt x="0" y="16"/>
                  </a:lnTo>
                  <a:lnTo>
                    <a:pt x="2" y="11"/>
                  </a:lnTo>
                  <a:lnTo>
                    <a:pt x="7" y="7"/>
                  </a:lnTo>
                  <a:lnTo>
                    <a:pt x="11" y="1"/>
                  </a:lnTo>
                  <a:lnTo>
                    <a:pt x="17" y="0"/>
                  </a:lnTo>
                  <a:lnTo>
                    <a:pt x="19" y="4"/>
                  </a:lnTo>
                  <a:lnTo>
                    <a:pt x="22" y="9"/>
                  </a:lnTo>
                  <a:lnTo>
                    <a:pt x="24" y="12"/>
                  </a:lnTo>
                  <a:close/>
                </a:path>
              </a:pathLst>
            </a:custGeom>
            <a:solidFill>
              <a:srgbClr val="FFFFFF"/>
            </a:solidFill>
            <a:ln w="9525">
              <a:noFill/>
              <a:round/>
              <a:headEnd/>
              <a:tailEnd/>
            </a:ln>
          </p:spPr>
          <p:txBody>
            <a:bodyPr/>
            <a:lstStyle/>
            <a:p>
              <a:endParaRPr lang="en-US">
                <a:solidFill>
                  <a:srgbClr val="000000"/>
                </a:solidFill>
              </a:endParaRPr>
            </a:p>
          </p:txBody>
        </p:sp>
        <p:sp>
          <p:nvSpPr>
            <p:cNvPr id="7211" name="Freeform 38"/>
            <p:cNvSpPr>
              <a:spLocks/>
            </p:cNvSpPr>
            <p:nvPr/>
          </p:nvSpPr>
          <p:spPr bwMode="auto">
            <a:xfrm>
              <a:off x="3262" y="4538"/>
              <a:ext cx="373" cy="386"/>
            </a:xfrm>
            <a:custGeom>
              <a:avLst/>
              <a:gdLst>
                <a:gd name="T0" fmla="*/ 356 w 373"/>
                <a:gd name="T1" fmla="*/ 84 h 386"/>
                <a:gd name="T2" fmla="*/ 304 w 373"/>
                <a:gd name="T3" fmla="*/ 181 h 386"/>
                <a:gd name="T4" fmla="*/ 247 w 373"/>
                <a:gd name="T5" fmla="*/ 234 h 386"/>
                <a:gd name="T6" fmla="*/ 210 w 373"/>
                <a:gd name="T7" fmla="*/ 231 h 386"/>
                <a:gd name="T8" fmla="*/ 205 w 373"/>
                <a:gd name="T9" fmla="*/ 253 h 386"/>
                <a:gd name="T10" fmla="*/ 194 w 373"/>
                <a:gd name="T11" fmla="*/ 264 h 386"/>
                <a:gd name="T12" fmla="*/ 165 w 373"/>
                <a:gd name="T13" fmla="*/ 268 h 386"/>
                <a:gd name="T14" fmla="*/ 139 w 373"/>
                <a:gd name="T15" fmla="*/ 281 h 386"/>
                <a:gd name="T16" fmla="*/ 135 w 373"/>
                <a:gd name="T17" fmla="*/ 297 h 386"/>
                <a:gd name="T18" fmla="*/ 169 w 373"/>
                <a:gd name="T19" fmla="*/ 308 h 386"/>
                <a:gd name="T20" fmla="*/ 209 w 373"/>
                <a:gd name="T21" fmla="*/ 295 h 386"/>
                <a:gd name="T22" fmla="*/ 223 w 373"/>
                <a:gd name="T23" fmla="*/ 299 h 386"/>
                <a:gd name="T24" fmla="*/ 202 w 373"/>
                <a:gd name="T25" fmla="*/ 330 h 386"/>
                <a:gd name="T26" fmla="*/ 175 w 373"/>
                <a:gd name="T27" fmla="*/ 342 h 386"/>
                <a:gd name="T28" fmla="*/ 153 w 373"/>
                <a:gd name="T29" fmla="*/ 345 h 386"/>
                <a:gd name="T30" fmla="*/ 129 w 373"/>
                <a:gd name="T31" fmla="*/ 330 h 386"/>
                <a:gd name="T32" fmla="*/ 107 w 373"/>
                <a:gd name="T33" fmla="*/ 341 h 386"/>
                <a:gd name="T34" fmla="*/ 78 w 373"/>
                <a:gd name="T35" fmla="*/ 368 h 386"/>
                <a:gd name="T36" fmla="*/ 36 w 373"/>
                <a:gd name="T37" fmla="*/ 377 h 386"/>
                <a:gd name="T38" fmla="*/ 59 w 373"/>
                <a:gd name="T39" fmla="*/ 363 h 386"/>
                <a:gd name="T40" fmla="*/ 108 w 373"/>
                <a:gd name="T41" fmla="*/ 332 h 386"/>
                <a:gd name="T42" fmla="*/ 82 w 373"/>
                <a:gd name="T43" fmla="*/ 326 h 386"/>
                <a:gd name="T44" fmla="*/ 54 w 373"/>
                <a:gd name="T45" fmla="*/ 339 h 386"/>
                <a:gd name="T46" fmla="*/ 20 w 373"/>
                <a:gd name="T47" fmla="*/ 348 h 386"/>
                <a:gd name="T48" fmla="*/ 20 w 373"/>
                <a:gd name="T49" fmla="*/ 337 h 386"/>
                <a:gd name="T50" fmla="*/ 50 w 373"/>
                <a:gd name="T51" fmla="*/ 322 h 386"/>
                <a:gd name="T52" fmla="*/ 80 w 373"/>
                <a:gd name="T53" fmla="*/ 315 h 386"/>
                <a:gd name="T54" fmla="*/ 102 w 373"/>
                <a:gd name="T55" fmla="*/ 301 h 386"/>
                <a:gd name="T56" fmla="*/ 88 w 373"/>
                <a:gd name="T57" fmla="*/ 289 h 386"/>
                <a:gd name="T58" fmla="*/ 59 w 373"/>
                <a:gd name="T59" fmla="*/ 299 h 386"/>
                <a:gd name="T60" fmla="*/ 30 w 373"/>
                <a:gd name="T61" fmla="*/ 317 h 386"/>
                <a:gd name="T62" fmla="*/ 4 w 373"/>
                <a:gd name="T63" fmla="*/ 323 h 386"/>
                <a:gd name="T64" fmla="*/ 29 w 373"/>
                <a:gd name="T65" fmla="*/ 288 h 386"/>
                <a:gd name="T66" fmla="*/ 95 w 373"/>
                <a:gd name="T67" fmla="*/ 270 h 386"/>
                <a:gd name="T68" fmla="*/ 113 w 373"/>
                <a:gd name="T69" fmla="*/ 271 h 386"/>
                <a:gd name="T70" fmla="*/ 142 w 373"/>
                <a:gd name="T71" fmla="*/ 253 h 386"/>
                <a:gd name="T72" fmla="*/ 138 w 373"/>
                <a:gd name="T73" fmla="*/ 239 h 386"/>
                <a:gd name="T74" fmla="*/ 122 w 373"/>
                <a:gd name="T75" fmla="*/ 248 h 386"/>
                <a:gd name="T76" fmla="*/ 101 w 373"/>
                <a:gd name="T77" fmla="*/ 249 h 386"/>
                <a:gd name="T78" fmla="*/ 78 w 373"/>
                <a:gd name="T79" fmla="*/ 241 h 386"/>
                <a:gd name="T80" fmla="*/ 56 w 373"/>
                <a:gd name="T81" fmla="*/ 237 h 386"/>
                <a:gd name="T82" fmla="*/ 102 w 373"/>
                <a:gd name="T83" fmla="*/ 234 h 386"/>
                <a:gd name="T84" fmla="*/ 166 w 373"/>
                <a:gd name="T85" fmla="*/ 222 h 386"/>
                <a:gd name="T86" fmla="*/ 207 w 373"/>
                <a:gd name="T87" fmla="*/ 223 h 386"/>
                <a:gd name="T88" fmla="*/ 242 w 373"/>
                <a:gd name="T89" fmla="*/ 156 h 386"/>
                <a:gd name="T90" fmla="*/ 263 w 373"/>
                <a:gd name="T91" fmla="*/ 78 h 386"/>
                <a:gd name="T92" fmla="*/ 309 w 373"/>
                <a:gd name="T93" fmla="*/ 12 h 386"/>
                <a:gd name="T94" fmla="*/ 342 w 373"/>
                <a:gd name="T95" fmla="*/ 5 h 386"/>
                <a:gd name="T96" fmla="*/ 361 w 373"/>
                <a:gd name="T97" fmla="*/ 15 h 3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3"/>
                <a:gd name="T148" fmla="*/ 0 h 386"/>
                <a:gd name="T149" fmla="*/ 373 w 373"/>
                <a:gd name="T150" fmla="*/ 386 h 3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3" h="386">
                  <a:moveTo>
                    <a:pt x="361" y="22"/>
                  </a:moveTo>
                  <a:lnTo>
                    <a:pt x="373" y="32"/>
                  </a:lnTo>
                  <a:lnTo>
                    <a:pt x="366" y="59"/>
                  </a:lnTo>
                  <a:lnTo>
                    <a:pt x="356" y="84"/>
                  </a:lnTo>
                  <a:lnTo>
                    <a:pt x="346" y="110"/>
                  </a:lnTo>
                  <a:lnTo>
                    <a:pt x="334" y="134"/>
                  </a:lnTo>
                  <a:lnTo>
                    <a:pt x="320" y="159"/>
                  </a:lnTo>
                  <a:lnTo>
                    <a:pt x="304" y="181"/>
                  </a:lnTo>
                  <a:lnTo>
                    <a:pt x="285" y="204"/>
                  </a:lnTo>
                  <a:lnTo>
                    <a:pt x="264" y="225"/>
                  </a:lnTo>
                  <a:lnTo>
                    <a:pt x="257" y="232"/>
                  </a:lnTo>
                  <a:lnTo>
                    <a:pt x="247" y="234"/>
                  </a:lnTo>
                  <a:lnTo>
                    <a:pt x="236" y="233"/>
                  </a:lnTo>
                  <a:lnTo>
                    <a:pt x="226" y="231"/>
                  </a:lnTo>
                  <a:lnTo>
                    <a:pt x="217" y="229"/>
                  </a:lnTo>
                  <a:lnTo>
                    <a:pt x="210" y="231"/>
                  </a:lnTo>
                  <a:lnTo>
                    <a:pt x="207" y="238"/>
                  </a:lnTo>
                  <a:lnTo>
                    <a:pt x="210" y="252"/>
                  </a:lnTo>
                  <a:lnTo>
                    <a:pt x="207" y="252"/>
                  </a:lnTo>
                  <a:lnTo>
                    <a:pt x="205" y="253"/>
                  </a:lnTo>
                  <a:lnTo>
                    <a:pt x="202" y="254"/>
                  </a:lnTo>
                  <a:lnTo>
                    <a:pt x="200" y="254"/>
                  </a:lnTo>
                  <a:lnTo>
                    <a:pt x="197" y="260"/>
                  </a:lnTo>
                  <a:lnTo>
                    <a:pt x="194" y="264"/>
                  </a:lnTo>
                  <a:lnTo>
                    <a:pt x="188" y="266"/>
                  </a:lnTo>
                  <a:lnTo>
                    <a:pt x="180" y="267"/>
                  </a:lnTo>
                  <a:lnTo>
                    <a:pt x="173" y="267"/>
                  </a:lnTo>
                  <a:lnTo>
                    <a:pt x="165" y="268"/>
                  </a:lnTo>
                  <a:lnTo>
                    <a:pt x="160" y="270"/>
                  </a:lnTo>
                  <a:lnTo>
                    <a:pt x="157" y="274"/>
                  </a:lnTo>
                  <a:lnTo>
                    <a:pt x="148" y="281"/>
                  </a:lnTo>
                  <a:lnTo>
                    <a:pt x="139" y="281"/>
                  </a:lnTo>
                  <a:lnTo>
                    <a:pt x="129" y="281"/>
                  </a:lnTo>
                  <a:lnTo>
                    <a:pt x="121" y="287"/>
                  </a:lnTo>
                  <a:lnTo>
                    <a:pt x="128" y="292"/>
                  </a:lnTo>
                  <a:lnTo>
                    <a:pt x="135" y="297"/>
                  </a:lnTo>
                  <a:lnTo>
                    <a:pt x="143" y="301"/>
                  </a:lnTo>
                  <a:lnTo>
                    <a:pt x="152" y="304"/>
                  </a:lnTo>
                  <a:lnTo>
                    <a:pt x="160" y="307"/>
                  </a:lnTo>
                  <a:lnTo>
                    <a:pt x="169" y="308"/>
                  </a:lnTo>
                  <a:lnTo>
                    <a:pt x="179" y="307"/>
                  </a:lnTo>
                  <a:lnTo>
                    <a:pt x="190" y="305"/>
                  </a:lnTo>
                  <a:lnTo>
                    <a:pt x="200" y="301"/>
                  </a:lnTo>
                  <a:lnTo>
                    <a:pt x="209" y="295"/>
                  </a:lnTo>
                  <a:lnTo>
                    <a:pt x="217" y="288"/>
                  </a:lnTo>
                  <a:lnTo>
                    <a:pt x="226" y="281"/>
                  </a:lnTo>
                  <a:lnTo>
                    <a:pt x="226" y="289"/>
                  </a:lnTo>
                  <a:lnTo>
                    <a:pt x="223" y="299"/>
                  </a:lnTo>
                  <a:lnTo>
                    <a:pt x="220" y="307"/>
                  </a:lnTo>
                  <a:lnTo>
                    <a:pt x="216" y="316"/>
                  </a:lnTo>
                  <a:lnTo>
                    <a:pt x="210" y="323"/>
                  </a:lnTo>
                  <a:lnTo>
                    <a:pt x="202" y="330"/>
                  </a:lnTo>
                  <a:lnTo>
                    <a:pt x="195" y="337"/>
                  </a:lnTo>
                  <a:lnTo>
                    <a:pt x="186" y="342"/>
                  </a:lnTo>
                  <a:lnTo>
                    <a:pt x="180" y="342"/>
                  </a:lnTo>
                  <a:lnTo>
                    <a:pt x="175" y="342"/>
                  </a:lnTo>
                  <a:lnTo>
                    <a:pt x="169" y="343"/>
                  </a:lnTo>
                  <a:lnTo>
                    <a:pt x="164" y="343"/>
                  </a:lnTo>
                  <a:lnTo>
                    <a:pt x="159" y="344"/>
                  </a:lnTo>
                  <a:lnTo>
                    <a:pt x="153" y="345"/>
                  </a:lnTo>
                  <a:lnTo>
                    <a:pt x="148" y="345"/>
                  </a:lnTo>
                  <a:lnTo>
                    <a:pt x="142" y="344"/>
                  </a:lnTo>
                  <a:lnTo>
                    <a:pt x="135" y="338"/>
                  </a:lnTo>
                  <a:lnTo>
                    <a:pt x="129" y="330"/>
                  </a:lnTo>
                  <a:lnTo>
                    <a:pt x="123" y="324"/>
                  </a:lnTo>
                  <a:lnTo>
                    <a:pt x="116" y="320"/>
                  </a:lnTo>
                  <a:lnTo>
                    <a:pt x="109" y="330"/>
                  </a:lnTo>
                  <a:lnTo>
                    <a:pt x="107" y="341"/>
                  </a:lnTo>
                  <a:lnTo>
                    <a:pt x="102" y="352"/>
                  </a:lnTo>
                  <a:lnTo>
                    <a:pt x="93" y="361"/>
                  </a:lnTo>
                  <a:lnTo>
                    <a:pt x="87" y="367"/>
                  </a:lnTo>
                  <a:lnTo>
                    <a:pt x="78" y="368"/>
                  </a:lnTo>
                  <a:lnTo>
                    <a:pt x="70" y="368"/>
                  </a:lnTo>
                  <a:lnTo>
                    <a:pt x="61" y="370"/>
                  </a:lnTo>
                  <a:lnTo>
                    <a:pt x="36" y="386"/>
                  </a:lnTo>
                  <a:lnTo>
                    <a:pt x="36" y="377"/>
                  </a:lnTo>
                  <a:lnTo>
                    <a:pt x="39" y="372"/>
                  </a:lnTo>
                  <a:lnTo>
                    <a:pt x="44" y="368"/>
                  </a:lnTo>
                  <a:lnTo>
                    <a:pt x="51" y="365"/>
                  </a:lnTo>
                  <a:lnTo>
                    <a:pt x="59" y="363"/>
                  </a:lnTo>
                  <a:lnTo>
                    <a:pt x="67" y="362"/>
                  </a:lnTo>
                  <a:lnTo>
                    <a:pt x="75" y="360"/>
                  </a:lnTo>
                  <a:lnTo>
                    <a:pt x="82" y="357"/>
                  </a:lnTo>
                  <a:lnTo>
                    <a:pt x="108" y="332"/>
                  </a:lnTo>
                  <a:lnTo>
                    <a:pt x="103" y="327"/>
                  </a:lnTo>
                  <a:lnTo>
                    <a:pt x="97" y="324"/>
                  </a:lnTo>
                  <a:lnTo>
                    <a:pt x="90" y="324"/>
                  </a:lnTo>
                  <a:lnTo>
                    <a:pt x="82" y="326"/>
                  </a:lnTo>
                  <a:lnTo>
                    <a:pt x="76" y="332"/>
                  </a:lnTo>
                  <a:lnTo>
                    <a:pt x="70" y="335"/>
                  </a:lnTo>
                  <a:lnTo>
                    <a:pt x="61" y="337"/>
                  </a:lnTo>
                  <a:lnTo>
                    <a:pt x="54" y="339"/>
                  </a:lnTo>
                  <a:lnTo>
                    <a:pt x="45" y="336"/>
                  </a:lnTo>
                  <a:lnTo>
                    <a:pt x="36" y="339"/>
                  </a:lnTo>
                  <a:lnTo>
                    <a:pt x="28" y="344"/>
                  </a:lnTo>
                  <a:lnTo>
                    <a:pt x="20" y="348"/>
                  </a:lnTo>
                  <a:lnTo>
                    <a:pt x="15" y="359"/>
                  </a:lnTo>
                  <a:lnTo>
                    <a:pt x="13" y="351"/>
                  </a:lnTo>
                  <a:lnTo>
                    <a:pt x="15" y="342"/>
                  </a:lnTo>
                  <a:lnTo>
                    <a:pt x="20" y="337"/>
                  </a:lnTo>
                  <a:lnTo>
                    <a:pt x="30" y="335"/>
                  </a:lnTo>
                  <a:lnTo>
                    <a:pt x="35" y="329"/>
                  </a:lnTo>
                  <a:lnTo>
                    <a:pt x="41" y="325"/>
                  </a:lnTo>
                  <a:lnTo>
                    <a:pt x="50" y="322"/>
                  </a:lnTo>
                  <a:lnTo>
                    <a:pt x="57" y="320"/>
                  </a:lnTo>
                  <a:lnTo>
                    <a:pt x="65" y="319"/>
                  </a:lnTo>
                  <a:lnTo>
                    <a:pt x="72" y="317"/>
                  </a:lnTo>
                  <a:lnTo>
                    <a:pt x="80" y="315"/>
                  </a:lnTo>
                  <a:lnTo>
                    <a:pt x="86" y="312"/>
                  </a:lnTo>
                  <a:lnTo>
                    <a:pt x="92" y="308"/>
                  </a:lnTo>
                  <a:lnTo>
                    <a:pt x="97" y="305"/>
                  </a:lnTo>
                  <a:lnTo>
                    <a:pt x="102" y="301"/>
                  </a:lnTo>
                  <a:lnTo>
                    <a:pt x="106" y="295"/>
                  </a:lnTo>
                  <a:lnTo>
                    <a:pt x="101" y="290"/>
                  </a:lnTo>
                  <a:lnTo>
                    <a:pt x="95" y="289"/>
                  </a:lnTo>
                  <a:lnTo>
                    <a:pt x="88" y="289"/>
                  </a:lnTo>
                  <a:lnTo>
                    <a:pt x="81" y="291"/>
                  </a:lnTo>
                  <a:lnTo>
                    <a:pt x="73" y="294"/>
                  </a:lnTo>
                  <a:lnTo>
                    <a:pt x="67" y="297"/>
                  </a:lnTo>
                  <a:lnTo>
                    <a:pt x="59" y="299"/>
                  </a:lnTo>
                  <a:lnTo>
                    <a:pt x="51" y="298"/>
                  </a:lnTo>
                  <a:lnTo>
                    <a:pt x="45" y="305"/>
                  </a:lnTo>
                  <a:lnTo>
                    <a:pt x="38" y="311"/>
                  </a:lnTo>
                  <a:lnTo>
                    <a:pt x="30" y="317"/>
                  </a:lnTo>
                  <a:lnTo>
                    <a:pt x="23" y="321"/>
                  </a:lnTo>
                  <a:lnTo>
                    <a:pt x="15" y="324"/>
                  </a:lnTo>
                  <a:lnTo>
                    <a:pt x="9" y="324"/>
                  </a:lnTo>
                  <a:lnTo>
                    <a:pt x="4" y="323"/>
                  </a:lnTo>
                  <a:lnTo>
                    <a:pt x="0" y="320"/>
                  </a:lnTo>
                  <a:lnTo>
                    <a:pt x="7" y="307"/>
                  </a:lnTo>
                  <a:lnTo>
                    <a:pt x="16" y="297"/>
                  </a:lnTo>
                  <a:lnTo>
                    <a:pt x="29" y="288"/>
                  </a:lnTo>
                  <a:lnTo>
                    <a:pt x="45" y="282"/>
                  </a:lnTo>
                  <a:lnTo>
                    <a:pt x="61" y="277"/>
                  </a:lnTo>
                  <a:lnTo>
                    <a:pt x="77" y="273"/>
                  </a:lnTo>
                  <a:lnTo>
                    <a:pt x="95" y="270"/>
                  </a:lnTo>
                  <a:lnTo>
                    <a:pt x="111" y="267"/>
                  </a:lnTo>
                  <a:lnTo>
                    <a:pt x="111" y="268"/>
                  </a:lnTo>
                  <a:lnTo>
                    <a:pt x="112" y="270"/>
                  </a:lnTo>
                  <a:lnTo>
                    <a:pt x="113" y="271"/>
                  </a:lnTo>
                  <a:lnTo>
                    <a:pt x="116" y="273"/>
                  </a:lnTo>
                  <a:lnTo>
                    <a:pt x="128" y="270"/>
                  </a:lnTo>
                  <a:lnTo>
                    <a:pt x="137" y="263"/>
                  </a:lnTo>
                  <a:lnTo>
                    <a:pt x="142" y="253"/>
                  </a:lnTo>
                  <a:lnTo>
                    <a:pt x="147" y="243"/>
                  </a:lnTo>
                  <a:lnTo>
                    <a:pt x="144" y="241"/>
                  </a:lnTo>
                  <a:lnTo>
                    <a:pt x="142" y="240"/>
                  </a:lnTo>
                  <a:lnTo>
                    <a:pt x="138" y="239"/>
                  </a:lnTo>
                  <a:lnTo>
                    <a:pt x="134" y="239"/>
                  </a:lnTo>
                  <a:lnTo>
                    <a:pt x="130" y="243"/>
                  </a:lnTo>
                  <a:lnTo>
                    <a:pt x="127" y="246"/>
                  </a:lnTo>
                  <a:lnTo>
                    <a:pt x="122" y="248"/>
                  </a:lnTo>
                  <a:lnTo>
                    <a:pt x="117" y="249"/>
                  </a:lnTo>
                  <a:lnTo>
                    <a:pt x="112" y="250"/>
                  </a:lnTo>
                  <a:lnTo>
                    <a:pt x="107" y="250"/>
                  </a:lnTo>
                  <a:lnTo>
                    <a:pt x="101" y="249"/>
                  </a:lnTo>
                  <a:lnTo>
                    <a:pt x="96" y="248"/>
                  </a:lnTo>
                  <a:lnTo>
                    <a:pt x="91" y="243"/>
                  </a:lnTo>
                  <a:lnTo>
                    <a:pt x="85" y="241"/>
                  </a:lnTo>
                  <a:lnTo>
                    <a:pt x="78" y="241"/>
                  </a:lnTo>
                  <a:lnTo>
                    <a:pt x="73" y="241"/>
                  </a:lnTo>
                  <a:lnTo>
                    <a:pt x="67" y="241"/>
                  </a:lnTo>
                  <a:lnTo>
                    <a:pt x="61" y="240"/>
                  </a:lnTo>
                  <a:lnTo>
                    <a:pt x="56" y="237"/>
                  </a:lnTo>
                  <a:lnTo>
                    <a:pt x="51" y="232"/>
                  </a:lnTo>
                  <a:lnTo>
                    <a:pt x="69" y="233"/>
                  </a:lnTo>
                  <a:lnTo>
                    <a:pt x="85" y="234"/>
                  </a:lnTo>
                  <a:lnTo>
                    <a:pt x="102" y="234"/>
                  </a:lnTo>
                  <a:lnTo>
                    <a:pt x="118" y="233"/>
                  </a:lnTo>
                  <a:lnTo>
                    <a:pt x="134" y="231"/>
                  </a:lnTo>
                  <a:lnTo>
                    <a:pt x="150" y="227"/>
                  </a:lnTo>
                  <a:lnTo>
                    <a:pt x="166" y="222"/>
                  </a:lnTo>
                  <a:lnTo>
                    <a:pt x="181" y="215"/>
                  </a:lnTo>
                  <a:lnTo>
                    <a:pt x="190" y="216"/>
                  </a:lnTo>
                  <a:lnTo>
                    <a:pt x="200" y="221"/>
                  </a:lnTo>
                  <a:lnTo>
                    <a:pt x="207" y="223"/>
                  </a:lnTo>
                  <a:lnTo>
                    <a:pt x="214" y="215"/>
                  </a:lnTo>
                  <a:lnTo>
                    <a:pt x="227" y="197"/>
                  </a:lnTo>
                  <a:lnTo>
                    <a:pt x="236" y="177"/>
                  </a:lnTo>
                  <a:lnTo>
                    <a:pt x="242" y="156"/>
                  </a:lnTo>
                  <a:lnTo>
                    <a:pt x="248" y="135"/>
                  </a:lnTo>
                  <a:lnTo>
                    <a:pt x="252" y="116"/>
                  </a:lnTo>
                  <a:lnTo>
                    <a:pt x="257" y="97"/>
                  </a:lnTo>
                  <a:lnTo>
                    <a:pt x="263" y="78"/>
                  </a:lnTo>
                  <a:lnTo>
                    <a:pt x="272" y="60"/>
                  </a:lnTo>
                  <a:lnTo>
                    <a:pt x="282" y="43"/>
                  </a:lnTo>
                  <a:lnTo>
                    <a:pt x="294" y="27"/>
                  </a:lnTo>
                  <a:lnTo>
                    <a:pt x="309" y="12"/>
                  </a:lnTo>
                  <a:lnTo>
                    <a:pt x="326" y="0"/>
                  </a:lnTo>
                  <a:lnTo>
                    <a:pt x="331" y="2"/>
                  </a:lnTo>
                  <a:lnTo>
                    <a:pt x="336" y="4"/>
                  </a:lnTo>
                  <a:lnTo>
                    <a:pt x="342" y="5"/>
                  </a:lnTo>
                  <a:lnTo>
                    <a:pt x="349" y="7"/>
                  </a:lnTo>
                  <a:lnTo>
                    <a:pt x="354" y="9"/>
                  </a:lnTo>
                  <a:lnTo>
                    <a:pt x="359" y="11"/>
                  </a:lnTo>
                  <a:lnTo>
                    <a:pt x="361" y="15"/>
                  </a:lnTo>
                  <a:lnTo>
                    <a:pt x="361" y="22"/>
                  </a:lnTo>
                  <a:close/>
                </a:path>
              </a:pathLst>
            </a:custGeom>
            <a:solidFill>
              <a:srgbClr val="FFFFFF"/>
            </a:solidFill>
            <a:ln w="9525">
              <a:noFill/>
              <a:round/>
              <a:headEnd/>
              <a:tailEnd/>
            </a:ln>
          </p:spPr>
          <p:txBody>
            <a:bodyPr/>
            <a:lstStyle/>
            <a:p>
              <a:endParaRPr lang="en-US">
                <a:solidFill>
                  <a:srgbClr val="000000"/>
                </a:solidFill>
              </a:endParaRPr>
            </a:p>
          </p:txBody>
        </p:sp>
        <p:sp>
          <p:nvSpPr>
            <p:cNvPr id="7212" name="Freeform 39"/>
            <p:cNvSpPr>
              <a:spLocks/>
            </p:cNvSpPr>
            <p:nvPr/>
          </p:nvSpPr>
          <p:spPr bwMode="auto">
            <a:xfrm>
              <a:off x="3835" y="4551"/>
              <a:ext cx="212" cy="204"/>
            </a:xfrm>
            <a:custGeom>
              <a:avLst/>
              <a:gdLst>
                <a:gd name="T0" fmla="*/ 186 w 212"/>
                <a:gd name="T1" fmla="*/ 9 h 204"/>
                <a:gd name="T2" fmla="*/ 172 w 212"/>
                <a:gd name="T3" fmla="*/ 12 h 204"/>
                <a:gd name="T4" fmla="*/ 159 w 212"/>
                <a:gd name="T5" fmla="*/ 15 h 204"/>
                <a:gd name="T6" fmla="*/ 145 w 212"/>
                <a:gd name="T7" fmla="*/ 16 h 204"/>
                <a:gd name="T8" fmla="*/ 132 w 212"/>
                <a:gd name="T9" fmla="*/ 17 h 204"/>
                <a:gd name="T10" fmla="*/ 117 w 212"/>
                <a:gd name="T11" fmla="*/ 18 h 204"/>
                <a:gd name="T12" fmla="*/ 103 w 212"/>
                <a:gd name="T13" fmla="*/ 18 h 204"/>
                <a:gd name="T14" fmla="*/ 87 w 212"/>
                <a:gd name="T15" fmla="*/ 17 h 204"/>
                <a:gd name="T16" fmla="*/ 71 w 212"/>
                <a:gd name="T17" fmla="*/ 17 h 204"/>
                <a:gd name="T18" fmla="*/ 68 w 212"/>
                <a:gd name="T19" fmla="*/ 19 h 204"/>
                <a:gd name="T20" fmla="*/ 65 w 212"/>
                <a:gd name="T21" fmla="*/ 23 h 204"/>
                <a:gd name="T22" fmla="*/ 63 w 212"/>
                <a:gd name="T23" fmla="*/ 26 h 204"/>
                <a:gd name="T24" fmla="*/ 65 w 212"/>
                <a:gd name="T25" fmla="*/ 29 h 204"/>
                <a:gd name="T26" fmla="*/ 81 w 212"/>
                <a:gd name="T27" fmla="*/ 33 h 204"/>
                <a:gd name="T28" fmla="*/ 97 w 212"/>
                <a:gd name="T29" fmla="*/ 35 h 204"/>
                <a:gd name="T30" fmla="*/ 114 w 212"/>
                <a:gd name="T31" fmla="*/ 35 h 204"/>
                <a:gd name="T32" fmla="*/ 130 w 212"/>
                <a:gd name="T33" fmla="*/ 33 h 204"/>
                <a:gd name="T34" fmla="*/ 146 w 212"/>
                <a:gd name="T35" fmla="*/ 30 h 204"/>
                <a:gd name="T36" fmla="*/ 164 w 212"/>
                <a:gd name="T37" fmla="*/ 27 h 204"/>
                <a:gd name="T38" fmla="*/ 180 w 212"/>
                <a:gd name="T39" fmla="*/ 25 h 204"/>
                <a:gd name="T40" fmla="*/ 196 w 212"/>
                <a:gd name="T41" fmla="*/ 24 h 204"/>
                <a:gd name="T42" fmla="*/ 201 w 212"/>
                <a:gd name="T43" fmla="*/ 52 h 204"/>
                <a:gd name="T44" fmla="*/ 198 w 212"/>
                <a:gd name="T45" fmla="*/ 83 h 204"/>
                <a:gd name="T46" fmla="*/ 198 w 212"/>
                <a:gd name="T47" fmla="*/ 112 h 204"/>
                <a:gd name="T48" fmla="*/ 211 w 212"/>
                <a:gd name="T49" fmla="*/ 136 h 204"/>
                <a:gd name="T50" fmla="*/ 212 w 212"/>
                <a:gd name="T51" fmla="*/ 150 h 204"/>
                <a:gd name="T52" fmla="*/ 208 w 212"/>
                <a:gd name="T53" fmla="*/ 160 h 204"/>
                <a:gd name="T54" fmla="*/ 200 w 212"/>
                <a:gd name="T55" fmla="*/ 170 h 204"/>
                <a:gd name="T56" fmla="*/ 190 w 212"/>
                <a:gd name="T57" fmla="*/ 177 h 204"/>
                <a:gd name="T58" fmla="*/ 176 w 212"/>
                <a:gd name="T59" fmla="*/ 184 h 204"/>
                <a:gd name="T60" fmla="*/ 164 w 212"/>
                <a:gd name="T61" fmla="*/ 190 h 204"/>
                <a:gd name="T62" fmla="*/ 151 w 212"/>
                <a:gd name="T63" fmla="*/ 197 h 204"/>
                <a:gd name="T64" fmla="*/ 141 w 212"/>
                <a:gd name="T65" fmla="*/ 204 h 204"/>
                <a:gd name="T66" fmla="*/ 124 w 212"/>
                <a:gd name="T67" fmla="*/ 198 h 204"/>
                <a:gd name="T68" fmla="*/ 107 w 212"/>
                <a:gd name="T69" fmla="*/ 191 h 204"/>
                <a:gd name="T70" fmla="*/ 89 w 212"/>
                <a:gd name="T71" fmla="*/ 186 h 204"/>
                <a:gd name="T72" fmla="*/ 72 w 212"/>
                <a:gd name="T73" fmla="*/ 180 h 204"/>
                <a:gd name="T74" fmla="*/ 55 w 212"/>
                <a:gd name="T75" fmla="*/ 173 h 204"/>
                <a:gd name="T76" fmla="*/ 37 w 212"/>
                <a:gd name="T77" fmla="*/ 168 h 204"/>
                <a:gd name="T78" fmla="*/ 19 w 212"/>
                <a:gd name="T79" fmla="*/ 163 h 204"/>
                <a:gd name="T80" fmla="*/ 1 w 212"/>
                <a:gd name="T81" fmla="*/ 157 h 204"/>
                <a:gd name="T82" fmla="*/ 0 w 212"/>
                <a:gd name="T83" fmla="*/ 116 h 204"/>
                <a:gd name="T84" fmla="*/ 4 w 212"/>
                <a:gd name="T85" fmla="*/ 67 h 204"/>
                <a:gd name="T86" fmla="*/ 8 w 212"/>
                <a:gd name="T87" fmla="*/ 25 h 204"/>
                <a:gd name="T88" fmla="*/ 9 w 212"/>
                <a:gd name="T89" fmla="*/ 7 h 204"/>
                <a:gd name="T90" fmla="*/ 16 w 212"/>
                <a:gd name="T91" fmla="*/ 7 h 204"/>
                <a:gd name="T92" fmla="*/ 31 w 212"/>
                <a:gd name="T93" fmla="*/ 8 h 204"/>
                <a:gd name="T94" fmla="*/ 53 w 212"/>
                <a:gd name="T95" fmla="*/ 8 h 204"/>
                <a:gd name="T96" fmla="*/ 81 w 212"/>
                <a:gd name="T97" fmla="*/ 7 h 204"/>
                <a:gd name="T98" fmla="*/ 109 w 212"/>
                <a:gd name="T99" fmla="*/ 7 h 204"/>
                <a:gd name="T100" fmla="*/ 138 w 212"/>
                <a:gd name="T101" fmla="*/ 5 h 204"/>
                <a:gd name="T102" fmla="*/ 164 w 212"/>
                <a:gd name="T103" fmla="*/ 3 h 204"/>
                <a:gd name="T104" fmla="*/ 186 w 212"/>
                <a:gd name="T105" fmla="*/ 0 h 204"/>
                <a:gd name="T106" fmla="*/ 186 w 212"/>
                <a:gd name="T107" fmla="*/ 9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
                <a:gd name="T163" fmla="*/ 0 h 204"/>
                <a:gd name="T164" fmla="*/ 212 w 212"/>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 h="204">
                  <a:moveTo>
                    <a:pt x="186" y="9"/>
                  </a:moveTo>
                  <a:lnTo>
                    <a:pt x="172" y="12"/>
                  </a:lnTo>
                  <a:lnTo>
                    <a:pt x="159" y="15"/>
                  </a:lnTo>
                  <a:lnTo>
                    <a:pt x="145" y="16"/>
                  </a:lnTo>
                  <a:lnTo>
                    <a:pt x="132" y="17"/>
                  </a:lnTo>
                  <a:lnTo>
                    <a:pt x="117" y="18"/>
                  </a:lnTo>
                  <a:lnTo>
                    <a:pt x="103" y="18"/>
                  </a:lnTo>
                  <a:lnTo>
                    <a:pt x="87" y="17"/>
                  </a:lnTo>
                  <a:lnTo>
                    <a:pt x="71" y="17"/>
                  </a:lnTo>
                  <a:lnTo>
                    <a:pt x="68" y="19"/>
                  </a:lnTo>
                  <a:lnTo>
                    <a:pt x="65" y="23"/>
                  </a:lnTo>
                  <a:lnTo>
                    <a:pt x="63" y="26"/>
                  </a:lnTo>
                  <a:lnTo>
                    <a:pt x="65" y="29"/>
                  </a:lnTo>
                  <a:lnTo>
                    <a:pt x="81" y="33"/>
                  </a:lnTo>
                  <a:lnTo>
                    <a:pt x="97" y="35"/>
                  </a:lnTo>
                  <a:lnTo>
                    <a:pt x="114" y="35"/>
                  </a:lnTo>
                  <a:lnTo>
                    <a:pt x="130" y="33"/>
                  </a:lnTo>
                  <a:lnTo>
                    <a:pt x="146" y="30"/>
                  </a:lnTo>
                  <a:lnTo>
                    <a:pt x="164" y="27"/>
                  </a:lnTo>
                  <a:lnTo>
                    <a:pt x="180" y="25"/>
                  </a:lnTo>
                  <a:lnTo>
                    <a:pt x="196" y="24"/>
                  </a:lnTo>
                  <a:lnTo>
                    <a:pt x="201" y="52"/>
                  </a:lnTo>
                  <a:lnTo>
                    <a:pt x="198" y="83"/>
                  </a:lnTo>
                  <a:lnTo>
                    <a:pt x="198" y="112"/>
                  </a:lnTo>
                  <a:lnTo>
                    <a:pt x="211" y="136"/>
                  </a:lnTo>
                  <a:lnTo>
                    <a:pt x="212" y="150"/>
                  </a:lnTo>
                  <a:lnTo>
                    <a:pt x="208" y="160"/>
                  </a:lnTo>
                  <a:lnTo>
                    <a:pt x="200" y="170"/>
                  </a:lnTo>
                  <a:lnTo>
                    <a:pt x="190" y="177"/>
                  </a:lnTo>
                  <a:lnTo>
                    <a:pt x="176" y="184"/>
                  </a:lnTo>
                  <a:lnTo>
                    <a:pt x="164" y="190"/>
                  </a:lnTo>
                  <a:lnTo>
                    <a:pt x="151" y="197"/>
                  </a:lnTo>
                  <a:lnTo>
                    <a:pt x="141" y="204"/>
                  </a:lnTo>
                  <a:lnTo>
                    <a:pt x="124" y="198"/>
                  </a:lnTo>
                  <a:lnTo>
                    <a:pt x="107" y="191"/>
                  </a:lnTo>
                  <a:lnTo>
                    <a:pt x="89" y="186"/>
                  </a:lnTo>
                  <a:lnTo>
                    <a:pt x="72" y="180"/>
                  </a:lnTo>
                  <a:lnTo>
                    <a:pt x="55" y="173"/>
                  </a:lnTo>
                  <a:lnTo>
                    <a:pt x="37" y="168"/>
                  </a:lnTo>
                  <a:lnTo>
                    <a:pt x="19" y="163"/>
                  </a:lnTo>
                  <a:lnTo>
                    <a:pt x="1" y="157"/>
                  </a:lnTo>
                  <a:lnTo>
                    <a:pt x="0" y="116"/>
                  </a:lnTo>
                  <a:lnTo>
                    <a:pt x="4" y="67"/>
                  </a:lnTo>
                  <a:lnTo>
                    <a:pt x="8" y="25"/>
                  </a:lnTo>
                  <a:lnTo>
                    <a:pt x="9" y="7"/>
                  </a:lnTo>
                  <a:lnTo>
                    <a:pt x="16" y="7"/>
                  </a:lnTo>
                  <a:lnTo>
                    <a:pt x="31" y="8"/>
                  </a:lnTo>
                  <a:lnTo>
                    <a:pt x="53" y="8"/>
                  </a:lnTo>
                  <a:lnTo>
                    <a:pt x="81" y="7"/>
                  </a:lnTo>
                  <a:lnTo>
                    <a:pt x="109" y="7"/>
                  </a:lnTo>
                  <a:lnTo>
                    <a:pt x="138" y="5"/>
                  </a:lnTo>
                  <a:lnTo>
                    <a:pt x="164" y="3"/>
                  </a:lnTo>
                  <a:lnTo>
                    <a:pt x="186" y="0"/>
                  </a:lnTo>
                  <a:lnTo>
                    <a:pt x="186" y="9"/>
                  </a:lnTo>
                  <a:close/>
                </a:path>
              </a:pathLst>
            </a:custGeom>
            <a:solidFill>
              <a:srgbClr val="FFFFFF"/>
            </a:solidFill>
            <a:ln w="9525">
              <a:noFill/>
              <a:round/>
              <a:headEnd/>
              <a:tailEnd/>
            </a:ln>
          </p:spPr>
          <p:txBody>
            <a:bodyPr/>
            <a:lstStyle/>
            <a:p>
              <a:endParaRPr lang="en-US">
                <a:solidFill>
                  <a:srgbClr val="000000"/>
                </a:solidFill>
              </a:endParaRPr>
            </a:p>
          </p:txBody>
        </p:sp>
        <p:sp>
          <p:nvSpPr>
            <p:cNvPr id="7213" name="Freeform 40"/>
            <p:cNvSpPr>
              <a:spLocks/>
            </p:cNvSpPr>
            <p:nvPr/>
          </p:nvSpPr>
          <p:spPr bwMode="auto">
            <a:xfrm>
              <a:off x="4485" y="4576"/>
              <a:ext cx="70" cy="72"/>
            </a:xfrm>
            <a:custGeom>
              <a:avLst/>
              <a:gdLst>
                <a:gd name="T0" fmla="*/ 36 w 70"/>
                <a:gd name="T1" fmla="*/ 12 h 72"/>
                <a:gd name="T2" fmla="*/ 42 w 70"/>
                <a:gd name="T3" fmla="*/ 18 h 72"/>
                <a:gd name="T4" fmla="*/ 49 w 70"/>
                <a:gd name="T5" fmla="*/ 22 h 72"/>
                <a:gd name="T6" fmla="*/ 56 w 70"/>
                <a:gd name="T7" fmla="*/ 27 h 72"/>
                <a:gd name="T8" fmla="*/ 60 w 70"/>
                <a:gd name="T9" fmla="*/ 32 h 72"/>
                <a:gd name="T10" fmla="*/ 65 w 70"/>
                <a:gd name="T11" fmla="*/ 37 h 72"/>
                <a:gd name="T12" fmla="*/ 69 w 70"/>
                <a:gd name="T13" fmla="*/ 42 h 72"/>
                <a:gd name="T14" fmla="*/ 70 w 70"/>
                <a:gd name="T15" fmla="*/ 48 h 72"/>
                <a:gd name="T16" fmla="*/ 70 w 70"/>
                <a:gd name="T17" fmla="*/ 57 h 72"/>
                <a:gd name="T18" fmla="*/ 62 w 70"/>
                <a:gd name="T19" fmla="*/ 59 h 72"/>
                <a:gd name="T20" fmla="*/ 54 w 70"/>
                <a:gd name="T21" fmla="*/ 63 h 72"/>
                <a:gd name="T22" fmla="*/ 48 w 70"/>
                <a:gd name="T23" fmla="*/ 68 h 72"/>
                <a:gd name="T24" fmla="*/ 41 w 70"/>
                <a:gd name="T25" fmla="*/ 72 h 72"/>
                <a:gd name="T26" fmla="*/ 36 w 70"/>
                <a:gd name="T27" fmla="*/ 67 h 72"/>
                <a:gd name="T28" fmla="*/ 26 w 70"/>
                <a:gd name="T29" fmla="*/ 53 h 72"/>
                <a:gd name="T30" fmla="*/ 16 w 70"/>
                <a:gd name="T31" fmla="*/ 38 h 72"/>
                <a:gd name="T32" fmla="*/ 12 w 70"/>
                <a:gd name="T33" fmla="*/ 26 h 72"/>
                <a:gd name="T34" fmla="*/ 7 w 70"/>
                <a:gd name="T35" fmla="*/ 21 h 72"/>
                <a:gd name="T36" fmla="*/ 2 w 70"/>
                <a:gd name="T37" fmla="*/ 15 h 72"/>
                <a:gd name="T38" fmla="*/ 0 w 70"/>
                <a:gd name="T39" fmla="*/ 8 h 72"/>
                <a:gd name="T40" fmla="*/ 0 w 70"/>
                <a:gd name="T41" fmla="*/ 0 h 72"/>
                <a:gd name="T42" fmla="*/ 10 w 70"/>
                <a:gd name="T43" fmla="*/ 1 h 72"/>
                <a:gd name="T44" fmla="*/ 21 w 70"/>
                <a:gd name="T45" fmla="*/ 4 h 72"/>
                <a:gd name="T46" fmla="*/ 31 w 70"/>
                <a:gd name="T47" fmla="*/ 8 h 72"/>
                <a:gd name="T48" fmla="*/ 36 w 70"/>
                <a:gd name="T49" fmla="*/ 12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72"/>
                <a:gd name="T77" fmla="*/ 70 w 70"/>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72">
                  <a:moveTo>
                    <a:pt x="36" y="12"/>
                  </a:moveTo>
                  <a:lnTo>
                    <a:pt x="42" y="18"/>
                  </a:lnTo>
                  <a:lnTo>
                    <a:pt x="49" y="22"/>
                  </a:lnTo>
                  <a:lnTo>
                    <a:pt x="56" y="27"/>
                  </a:lnTo>
                  <a:lnTo>
                    <a:pt x="60" y="32"/>
                  </a:lnTo>
                  <a:lnTo>
                    <a:pt x="65" y="37"/>
                  </a:lnTo>
                  <a:lnTo>
                    <a:pt x="69" y="42"/>
                  </a:lnTo>
                  <a:lnTo>
                    <a:pt x="70" y="48"/>
                  </a:lnTo>
                  <a:lnTo>
                    <a:pt x="70" y="57"/>
                  </a:lnTo>
                  <a:lnTo>
                    <a:pt x="62" y="59"/>
                  </a:lnTo>
                  <a:lnTo>
                    <a:pt x="54" y="63"/>
                  </a:lnTo>
                  <a:lnTo>
                    <a:pt x="48" y="68"/>
                  </a:lnTo>
                  <a:lnTo>
                    <a:pt x="41" y="72"/>
                  </a:lnTo>
                  <a:lnTo>
                    <a:pt x="36" y="67"/>
                  </a:lnTo>
                  <a:lnTo>
                    <a:pt x="26" y="53"/>
                  </a:lnTo>
                  <a:lnTo>
                    <a:pt x="16" y="38"/>
                  </a:lnTo>
                  <a:lnTo>
                    <a:pt x="12" y="26"/>
                  </a:lnTo>
                  <a:lnTo>
                    <a:pt x="7" y="21"/>
                  </a:lnTo>
                  <a:lnTo>
                    <a:pt x="2" y="15"/>
                  </a:lnTo>
                  <a:lnTo>
                    <a:pt x="0" y="8"/>
                  </a:lnTo>
                  <a:lnTo>
                    <a:pt x="0" y="0"/>
                  </a:lnTo>
                  <a:lnTo>
                    <a:pt x="10" y="1"/>
                  </a:lnTo>
                  <a:lnTo>
                    <a:pt x="21" y="4"/>
                  </a:lnTo>
                  <a:lnTo>
                    <a:pt x="31" y="8"/>
                  </a:lnTo>
                  <a:lnTo>
                    <a:pt x="36" y="12"/>
                  </a:lnTo>
                  <a:close/>
                </a:path>
              </a:pathLst>
            </a:custGeom>
            <a:solidFill>
              <a:srgbClr val="FFFFFF"/>
            </a:solidFill>
            <a:ln w="9525">
              <a:noFill/>
              <a:round/>
              <a:headEnd/>
              <a:tailEnd/>
            </a:ln>
          </p:spPr>
          <p:txBody>
            <a:bodyPr/>
            <a:lstStyle/>
            <a:p>
              <a:endParaRPr lang="en-US">
                <a:solidFill>
                  <a:srgbClr val="000000"/>
                </a:solidFill>
              </a:endParaRPr>
            </a:p>
          </p:txBody>
        </p:sp>
        <p:sp>
          <p:nvSpPr>
            <p:cNvPr id="7214" name="Freeform 41"/>
            <p:cNvSpPr>
              <a:spLocks/>
            </p:cNvSpPr>
            <p:nvPr/>
          </p:nvSpPr>
          <p:spPr bwMode="auto">
            <a:xfrm>
              <a:off x="4374" y="4643"/>
              <a:ext cx="118" cy="123"/>
            </a:xfrm>
            <a:custGeom>
              <a:avLst/>
              <a:gdLst>
                <a:gd name="T0" fmla="*/ 108 w 118"/>
                <a:gd name="T1" fmla="*/ 19 h 123"/>
                <a:gd name="T2" fmla="*/ 113 w 118"/>
                <a:gd name="T3" fmla="*/ 55 h 123"/>
                <a:gd name="T4" fmla="*/ 110 w 118"/>
                <a:gd name="T5" fmla="*/ 81 h 123"/>
                <a:gd name="T6" fmla="*/ 118 w 118"/>
                <a:gd name="T7" fmla="*/ 94 h 123"/>
                <a:gd name="T8" fmla="*/ 106 w 118"/>
                <a:gd name="T9" fmla="*/ 101 h 123"/>
                <a:gd name="T10" fmla="*/ 95 w 118"/>
                <a:gd name="T11" fmla="*/ 106 h 123"/>
                <a:gd name="T12" fmla="*/ 83 w 118"/>
                <a:gd name="T13" fmla="*/ 113 h 123"/>
                <a:gd name="T14" fmla="*/ 72 w 118"/>
                <a:gd name="T15" fmla="*/ 119 h 123"/>
                <a:gd name="T16" fmla="*/ 60 w 118"/>
                <a:gd name="T17" fmla="*/ 123 h 123"/>
                <a:gd name="T18" fmla="*/ 48 w 118"/>
                <a:gd name="T19" fmla="*/ 123 h 123"/>
                <a:gd name="T20" fmla="*/ 35 w 118"/>
                <a:gd name="T21" fmla="*/ 120 h 123"/>
                <a:gd name="T22" fmla="*/ 23 w 118"/>
                <a:gd name="T23" fmla="*/ 116 h 123"/>
                <a:gd name="T24" fmla="*/ 28 w 118"/>
                <a:gd name="T25" fmla="*/ 114 h 123"/>
                <a:gd name="T26" fmla="*/ 50 w 118"/>
                <a:gd name="T27" fmla="*/ 109 h 123"/>
                <a:gd name="T28" fmla="*/ 71 w 118"/>
                <a:gd name="T29" fmla="*/ 99 h 123"/>
                <a:gd name="T30" fmla="*/ 88 w 118"/>
                <a:gd name="T31" fmla="*/ 84 h 123"/>
                <a:gd name="T32" fmla="*/ 88 w 118"/>
                <a:gd name="T33" fmla="*/ 71 h 123"/>
                <a:gd name="T34" fmla="*/ 77 w 118"/>
                <a:gd name="T35" fmla="*/ 73 h 123"/>
                <a:gd name="T36" fmla="*/ 67 w 118"/>
                <a:gd name="T37" fmla="*/ 80 h 123"/>
                <a:gd name="T38" fmla="*/ 57 w 118"/>
                <a:gd name="T39" fmla="*/ 87 h 123"/>
                <a:gd name="T40" fmla="*/ 45 w 118"/>
                <a:gd name="T41" fmla="*/ 90 h 123"/>
                <a:gd name="T42" fmla="*/ 33 w 118"/>
                <a:gd name="T43" fmla="*/ 94 h 123"/>
                <a:gd name="T44" fmla="*/ 19 w 118"/>
                <a:gd name="T45" fmla="*/ 97 h 123"/>
                <a:gd name="T46" fmla="*/ 7 w 118"/>
                <a:gd name="T47" fmla="*/ 96 h 123"/>
                <a:gd name="T48" fmla="*/ 10 w 118"/>
                <a:gd name="T49" fmla="*/ 82 h 123"/>
                <a:gd name="T50" fmla="*/ 34 w 118"/>
                <a:gd name="T51" fmla="*/ 68 h 123"/>
                <a:gd name="T52" fmla="*/ 60 w 118"/>
                <a:gd name="T53" fmla="*/ 58 h 123"/>
                <a:gd name="T54" fmla="*/ 85 w 118"/>
                <a:gd name="T55" fmla="*/ 42 h 123"/>
                <a:gd name="T56" fmla="*/ 95 w 118"/>
                <a:gd name="T57" fmla="*/ 28 h 123"/>
                <a:gd name="T58" fmla="*/ 93 w 118"/>
                <a:gd name="T59" fmla="*/ 22 h 123"/>
                <a:gd name="T60" fmla="*/ 81 w 118"/>
                <a:gd name="T61" fmla="*/ 23 h 123"/>
                <a:gd name="T62" fmla="*/ 66 w 118"/>
                <a:gd name="T63" fmla="*/ 30 h 123"/>
                <a:gd name="T64" fmla="*/ 52 w 118"/>
                <a:gd name="T65" fmla="*/ 39 h 123"/>
                <a:gd name="T66" fmla="*/ 38 w 118"/>
                <a:gd name="T67" fmla="*/ 47 h 123"/>
                <a:gd name="T68" fmla="*/ 25 w 118"/>
                <a:gd name="T69" fmla="*/ 47 h 123"/>
                <a:gd name="T70" fmla="*/ 25 w 118"/>
                <a:gd name="T71" fmla="*/ 39 h 123"/>
                <a:gd name="T72" fmla="*/ 87 w 118"/>
                <a:gd name="T73" fmla="*/ 0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23"/>
                <a:gd name="T113" fmla="*/ 118 w 118"/>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23">
                  <a:moveTo>
                    <a:pt x="110" y="0"/>
                  </a:moveTo>
                  <a:lnTo>
                    <a:pt x="108" y="19"/>
                  </a:lnTo>
                  <a:lnTo>
                    <a:pt x="112" y="37"/>
                  </a:lnTo>
                  <a:lnTo>
                    <a:pt x="113" y="55"/>
                  </a:lnTo>
                  <a:lnTo>
                    <a:pt x="107" y="73"/>
                  </a:lnTo>
                  <a:lnTo>
                    <a:pt x="110" y="81"/>
                  </a:lnTo>
                  <a:lnTo>
                    <a:pt x="116" y="88"/>
                  </a:lnTo>
                  <a:lnTo>
                    <a:pt x="118" y="94"/>
                  </a:lnTo>
                  <a:lnTo>
                    <a:pt x="111" y="101"/>
                  </a:lnTo>
                  <a:lnTo>
                    <a:pt x="106" y="101"/>
                  </a:lnTo>
                  <a:lnTo>
                    <a:pt x="100" y="102"/>
                  </a:lnTo>
                  <a:lnTo>
                    <a:pt x="95" y="106"/>
                  </a:lnTo>
                  <a:lnTo>
                    <a:pt x="88" y="110"/>
                  </a:lnTo>
                  <a:lnTo>
                    <a:pt x="83" y="113"/>
                  </a:lnTo>
                  <a:lnTo>
                    <a:pt x="77" y="117"/>
                  </a:lnTo>
                  <a:lnTo>
                    <a:pt x="72" y="119"/>
                  </a:lnTo>
                  <a:lnTo>
                    <a:pt x="66" y="122"/>
                  </a:lnTo>
                  <a:lnTo>
                    <a:pt x="60" y="123"/>
                  </a:lnTo>
                  <a:lnTo>
                    <a:pt x="54" y="123"/>
                  </a:lnTo>
                  <a:lnTo>
                    <a:pt x="48" y="123"/>
                  </a:lnTo>
                  <a:lnTo>
                    <a:pt x="41" y="122"/>
                  </a:lnTo>
                  <a:lnTo>
                    <a:pt x="35" y="120"/>
                  </a:lnTo>
                  <a:lnTo>
                    <a:pt x="29" y="118"/>
                  </a:lnTo>
                  <a:lnTo>
                    <a:pt x="23" y="116"/>
                  </a:lnTo>
                  <a:lnTo>
                    <a:pt x="18" y="114"/>
                  </a:lnTo>
                  <a:lnTo>
                    <a:pt x="28" y="114"/>
                  </a:lnTo>
                  <a:lnTo>
                    <a:pt x="39" y="112"/>
                  </a:lnTo>
                  <a:lnTo>
                    <a:pt x="50" y="109"/>
                  </a:lnTo>
                  <a:lnTo>
                    <a:pt x="61" y="105"/>
                  </a:lnTo>
                  <a:lnTo>
                    <a:pt x="71" y="99"/>
                  </a:lnTo>
                  <a:lnTo>
                    <a:pt x="81" y="92"/>
                  </a:lnTo>
                  <a:lnTo>
                    <a:pt x="88" y="84"/>
                  </a:lnTo>
                  <a:lnTo>
                    <a:pt x="95" y="75"/>
                  </a:lnTo>
                  <a:lnTo>
                    <a:pt x="88" y="71"/>
                  </a:lnTo>
                  <a:lnTo>
                    <a:pt x="82" y="71"/>
                  </a:lnTo>
                  <a:lnTo>
                    <a:pt x="77" y="73"/>
                  </a:lnTo>
                  <a:lnTo>
                    <a:pt x="72" y="76"/>
                  </a:lnTo>
                  <a:lnTo>
                    <a:pt x="67" y="80"/>
                  </a:lnTo>
                  <a:lnTo>
                    <a:pt x="62" y="83"/>
                  </a:lnTo>
                  <a:lnTo>
                    <a:pt x="57" y="87"/>
                  </a:lnTo>
                  <a:lnTo>
                    <a:pt x="51" y="88"/>
                  </a:lnTo>
                  <a:lnTo>
                    <a:pt x="45" y="90"/>
                  </a:lnTo>
                  <a:lnTo>
                    <a:pt x="39" y="92"/>
                  </a:lnTo>
                  <a:lnTo>
                    <a:pt x="33" y="94"/>
                  </a:lnTo>
                  <a:lnTo>
                    <a:pt x="26" y="96"/>
                  </a:lnTo>
                  <a:lnTo>
                    <a:pt x="19" y="97"/>
                  </a:lnTo>
                  <a:lnTo>
                    <a:pt x="13" y="97"/>
                  </a:lnTo>
                  <a:lnTo>
                    <a:pt x="7" y="96"/>
                  </a:lnTo>
                  <a:lnTo>
                    <a:pt x="0" y="93"/>
                  </a:lnTo>
                  <a:lnTo>
                    <a:pt x="10" y="82"/>
                  </a:lnTo>
                  <a:lnTo>
                    <a:pt x="21" y="75"/>
                  </a:lnTo>
                  <a:lnTo>
                    <a:pt x="34" y="68"/>
                  </a:lnTo>
                  <a:lnTo>
                    <a:pt x="46" y="63"/>
                  </a:lnTo>
                  <a:lnTo>
                    <a:pt x="60" y="58"/>
                  </a:lnTo>
                  <a:lnTo>
                    <a:pt x="72" y="50"/>
                  </a:lnTo>
                  <a:lnTo>
                    <a:pt x="85" y="42"/>
                  </a:lnTo>
                  <a:lnTo>
                    <a:pt x="95" y="31"/>
                  </a:lnTo>
                  <a:lnTo>
                    <a:pt x="95" y="28"/>
                  </a:lnTo>
                  <a:lnTo>
                    <a:pt x="95" y="25"/>
                  </a:lnTo>
                  <a:lnTo>
                    <a:pt x="93" y="22"/>
                  </a:lnTo>
                  <a:lnTo>
                    <a:pt x="90" y="20"/>
                  </a:lnTo>
                  <a:lnTo>
                    <a:pt x="81" y="23"/>
                  </a:lnTo>
                  <a:lnTo>
                    <a:pt x="74" y="26"/>
                  </a:lnTo>
                  <a:lnTo>
                    <a:pt x="66" y="30"/>
                  </a:lnTo>
                  <a:lnTo>
                    <a:pt x="60" y="35"/>
                  </a:lnTo>
                  <a:lnTo>
                    <a:pt x="52" y="39"/>
                  </a:lnTo>
                  <a:lnTo>
                    <a:pt x="45" y="43"/>
                  </a:lnTo>
                  <a:lnTo>
                    <a:pt x="38" y="47"/>
                  </a:lnTo>
                  <a:lnTo>
                    <a:pt x="30" y="50"/>
                  </a:lnTo>
                  <a:lnTo>
                    <a:pt x="25" y="47"/>
                  </a:lnTo>
                  <a:lnTo>
                    <a:pt x="24" y="43"/>
                  </a:lnTo>
                  <a:lnTo>
                    <a:pt x="25" y="39"/>
                  </a:lnTo>
                  <a:lnTo>
                    <a:pt x="26" y="35"/>
                  </a:lnTo>
                  <a:lnTo>
                    <a:pt x="87" y="0"/>
                  </a:lnTo>
                  <a:lnTo>
                    <a:pt x="110" y="0"/>
                  </a:lnTo>
                  <a:close/>
                </a:path>
              </a:pathLst>
            </a:custGeom>
            <a:solidFill>
              <a:srgbClr val="FFFFFF"/>
            </a:solidFill>
            <a:ln w="9525">
              <a:noFill/>
              <a:round/>
              <a:headEnd/>
              <a:tailEnd/>
            </a:ln>
          </p:spPr>
          <p:txBody>
            <a:bodyPr/>
            <a:lstStyle/>
            <a:p>
              <a:endParaRPr lang="en-US">
                <a:solidFill>
                  <a:srgbClr val="000000"/>
                </a:solidFill>
              </a:endParaRPr>
            </a:p>
          </p:txBody>
        </p:sp>
        <p:sp>
          <p:nvSpPr>
            <p:cNvPr id="7215" name="Freeform 42"/>
            <p:cNvSpPr>
              <a:spLocks/>
            </p:cNvSpPr>
            <p:nvPr/>
          </p:nvSpPr>
          <p:spPr bwMode="auto">
            <a:xfrm>
              <a:off x="4227" y="4733"/>
              <a:ext cx="26" cy="34"/>
            </a:xfrm>
            <a:custGeom>
              <a:avLst/>
              <a:gdLst>
                <a:gd name="T0" fmla="*/ 26 w 26"/>
                <a:gd name="T1" fmla="*/ 11 h 34"/>
                <a:gd name="T2" fmla="*/ 26 w 26"/>
                <a:gd name="T3" fmla="*/ 20 h 34"/>
                <a:gd name="T4" fmla="*/ 23 w 26"/>
                <a:gd name="T5" fmla="*/ 28 h 34"/>
                <a:gd name="T6" fmla="*/ 16 w 26"/>
                <a:gd name="T7" fmla="*/ 34 h 34"/>
                <a:gd name="T8" fmla="*/ 6 w 26"/>
                <a:gd name="T9" fmla="*/ 34 h 34"/>
                <a:gd name="T10" fmla="*/ 0 w 26"/>
                <a:gd name="T11" fmla="*/ 26 h 34"/>
                <a:gd name="T12" fmla="*/ 5 w 26"/>
                <a:gd name="T13" fmla="*/ 18 h 34"/>
                <a:gd name="T14" fmla="*/ 12 w 26"/>
                <a:gd name="T15" fmla="*/ 9 h 34"/>
                <a:gd name="T16" fmla="*/ 14 w 26"/>
                <a:gd name="T17" fmla="*/ 0 h 34"/>
                <a:gd name="T18" fmla="*/ 20 w 26"/>
                <a:gd name="T19" fmla="*/ 0 h 34"/>
                <a:gd name="T20" fmla="*/ 23 w 26"/>
                <a:gd name="T21" fmla="*/ 2 h 34"/>
                <a:gd name="T22" fmla="*/ 26 w 26"/>
                <a:gd name="T23" fmla="*/ 7 h 34"/>
                <a:gd name="T24" fmla="*/ 26 w 26"/>
                <a:gd name="T25" fmla="*/ 1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4"/>
                <a:gd name="T41" fmla="*/ 26 w 2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4">
                  <a:moveTo>
                    <a:pt x="26" y="11"/>
                  </a:moveTo>
                  <a:lnTo>
                    <a:pt x="26" y="20"/>
                  </a:lnTo>
                  <a:lnTo>
                    <a:pt x="23" y="28"/>
                  </a:lnTo>
                  <a:lnTo>
                    <a:pt x="16" y="34"/>
                  </a:lnTo>
                  <a:lnTo>
                    <a:pt x="6" y="34"/>
                  </a:lnTo>
                  <a:lnTo>
                    <a:pt x="0" y="26"/>
                  </a:lnTo>
                  <a:lnTo>
                    <a:pt x="5" y="18"/>
                  </a:lnTo>
                  <a:lnTo>
                    <a:pt x="12" y="9"/>
                  </a:lnTo>
                  <a:lnTo>
                    <a:pt x="14" y="0"/>
                  </a:lnTo>
                  <a:lnTo>
                    <a:pt x="20" y="0"/>
                  </a:lnTo>
                  <a:lnTo>
                    <a:pt x="23" y="2"/>
                  </a:lnTo>
                  <a:lnTo>
                    <a:pt x="26" y="7"/>
                  </a:lnTo>
                  <a:lnTo>
                    <a:pt x="26" y="11"/>
                  </a:lnTo>
                  <a:close/>
                </a:path>
              </a:pathLst>
            </a:custGeom>
            <a:solidFill>
              <a:srgbClr val="000000"/>
            </a:solidFill>
            <a:ln w="9525">
              <a:noFill/>
              <a:round/>
              <a:headEnd/>
              <a:tailEnd/>
            </a:ln>
          </p:spPr>
          <p:txBody>
            <a:bodyPr/>
            <a:lstStyle/>
            <a:p>
              <a:endParaRPr lang="en-US">
                <a:solidFill>
                  <a:srgbClr val="000000"/>
                </a:solidFill>
              </a:endParaRPr>
            </a:p>
          </p:txBody>
        </p:sp>
        <p:sp>
          <p:nvSpPr>
            <p:cNvPr id="7216" name="Freeform 43"/>
            <p:cNvSpPr>
              <a:spLocks/>
            </p:cNvSpPr>
            <p:nvPr/>
          </p:nvSpPr>
          <p:spPr bwMode="auto">
            <a:xfrm>
              <a:off x="4195" y="4781"/>
              <a:ext cx="22" cy="27"/>
            </a:xfrm>
            <a:custGeom>
              <a:avLst/>
              <a:gdLst>
                <a:gd name="T0" fmla="*/ 22 w 22"/>
                <a:gd name="T1" fmla="*/ 7 h 27"/>
                <a:gd name="T2" fmla="*/ 21 w 22"/>
                <a:gd name="T3" fmla="*/ 14 h 27"/>
                <a:gd name="T4" fmla="*/ 16 w 22"/>
                <a:gd name="T5" fmla="*/ 20 h 27"/>
                <a:gd name="T6" fmla="*/ 11 w 22"/>
                <a:gd name="T7" fmla="*/ 24 h 27"/>
                <a:gd name="T8" fmla="*/ 5 w 22"/>
                <a:gd name="T9" fmla="*/ 27 h 27"/>
                <a:gd name="T10" fmla="*/ 0 w 22"/>
                <a:gd name="T11" fmla="*/ 22 h 27"/>
                <a:gd name="T12" fmla="*/ 0 w 22"/>
                <a:gd name="T13" fmla="*/ 14 h 27"/>
                <a:gd name="T14" fmla="*/ 2 w 22"/>
                <a:gd name="T15" fmla="*/ 7 h 27"/>
                <a:gd name="T16" fmla="*/ 5 w 22"/>
                <a:gd name="T17" fmla="*/ 0 h 27"/>
                <a:gd name="T18" fmla="*/ 10 w 22"/>
                <a:gd name="T19" fmla="*/ 0 h 27"/>
                <a:gd name="T20" fmla="*/ 16 w 22"/>
                <a:gd name="T21" fmla="*/ 0 h 27"/>
                <a:gd name="T22" fmla="*/ 19 w 22"/>
                <a:gd name="T23" fmla="*/ 3 h 27"/>
                <a:gd name="T24" fmla="*/ 22 w 22"/>
                <a:gd name="T25" fmla="*/ 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7"/>
                <a:gd name="T41" fmla="*/ 22 w 2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7">
                  <a:moveTo>
                    <a:pt x="22" y="7"/>
                  </a:moveTo>
                  <a:lnTo>
                    <a:pt x="21" y="14"/>
                  </a:lnTo>
                  <a:lnTo>
                    <a:pt x="16" y="20"/>
                  </a:lnTo>
                  <a:lnTo>
                    <a:pt x="11" y="24"/>
                  </a:lnTo>
                  <a:lnTo>
                    <a:pt x="5" y="27"/>
                  </a:lnTo>
                  <a:lnTo>
                    <a:pt x="0" y="22"/>
                  </a:lnTo>
                  <a:lnTo>
                    <a:pt x="0" y="14"/>
                  </a:lnTo>
                  <a:lnTo>
                    <a:pt x="2" y="7"/>
                  </a:lnTo>
                  <a:lnTo>
                    <a:pt x="5" y="0"/>
                  </a:lnTo>
                  <a:lnTo>
                    <a:pt x="10" y="0"/>
                  </a:lnTo>
                  <a:lnTo>
                    <a:pt x="16" y="0"/>
                  </a:lnTo>
                  <a:lnTo>
                    <a:pt x="19" y="3"/>
                  </a:lnTo>
                  <a:lnTo>
                    <a:pt x="22" y="7"/>
                  </a:lnTo>
                  <a:close/>
                </a:path>
              </a:pathLst>
            </a:custGeom>
            <a:solidFill>
              <a:srgbClr val="000000"/>
            </a:solidFill>
            <a:ln w="9525">
              <a:noFill/>
              <a:round/>
              <a:headEnd/>
              <a:tailEnd/>
            </a:ln>
          </p:spPr>
          <p:txBody>
            <a:bodyPr/>
            <a:lstStyle/>
            <a:p>
              <a:endParaRPr lang="en-US">
                <a:solidFill>
                  <a:srgbClr val="000000"/>
                </a:solidFill>
              </a:endParaRPr>
            </a:p>
          </p:txBody>
        </p:sp>
        <p:sp>
          <p:nvSpPr>
            <p:cNvPr id="7217" name="Freeform 44"/>
            <p:cNvSpPr>
              <a:spLocks/>
            </p:cNvSpPr>
            <p:nvPr/>
          </p:nvSpPr>
          <p:spPr bwMode="auto">
            <a:xfrm>
              <a:off x="3745" y="4792"/>
              <a:ext cx="214" cy="37"/>
            </a:xfrm>
            <a:custGeom>
              <a:avLst/>
              <a:gdLst>
                <a:gd name="T0" fmla="*/ 3 w 214"/>
                <a:gd name="T1" fmla="*/ 2 h 37"/>
                <a:gd name="T2" fmla="*/ 0 w 214"/>
                <a:gd name="T3" fmla="*/ 4 h 37"/>
                <a:gd name="T4" fmla="*/ 13 w 214"/>
                <a:gd name="T5" fmla="*/ 6 h 37"/>
                <a:gd name="T6" fmla="*/ 26 w 214"/>
                <a:gd name="T7" fmla="*/ 9 h 37"/>
                <a:gd name="T8" fmla="*/ 39 w 214"/>
                <a:gd name="T9" fmla="*/ 11 h 37"/>
                <a:gd name="T10" fmla="*/ 52 w 214"/>
                <a:gd name="T11" fmla="*/ 13 h 37"/>
                <a:gd name="T12" fmla="*/ 65 w 214"/>
                <a:gd name="T13" fmla="*/ 14 h 37"/>
                <a:gd name="T14" fmla="*/ 79 w 214"/>
                <a:gd name="T15" fmla="*/ 15 h 37"/>
                <a:gd name="T16" fmla="*/ 93 w 214"/>
                <a:gd name="T17" fmla="*/ 17 h 37"/>
                <a:gd name="T18" fmla="*/ 105 w 214"/>
                <a:gd name="T19" fmla="*/ 18 h 37"/>
                <a:gd name="T20" fmla="*/ 119 w 214"/>
                <a:gd name="T21" fmla="*/ 19 h 37"/>
                <a:gd name="T22" fmla="*/ 132 w 214"/>
                <a:gd name="T23" fmla="*/ 20 h 37"/>
                <a:gd name="T24" fmla="*/ 146 w 214"/>
                <a:gd name="T25" fmla="*/ 21 h 37"/>
                <a:gd name="T26" fmla="*/ 160 w 214"/>
                <a:gd name="T27" fmla="*/ 21 h 37"/>
                <a:gd name="T28" fmla="*/ 173 w 214"/>
                <a:gd name="T29" fmla="*/ 22 h 37"/>
                <a:gd name="T30" fmla="*/ 187 w 214"/>
                <a:gd name="T31" fmla="*/ 23 h 37"/>
                <a:gd name="T32" fmla="*/ 200 w 214"/>
                <a:gd name="T33" fmla="*/ 23 h 37"/>
                <a:gd name="T34" fmla="*/ 214 w 214"/>
                <a:gd name="T35" fmla="*/ 24 h 37"/>
                <a:gd name="T36" fmla="*/ 209 w 214"/>
                <a:gd name="T37" fmla="*/ 37 h 37"/>
                <a:gd name="T38" fmla="*/ 195 w 214"/>
                <a:gd name="T39" fmla="*/ 37 h 37"/>
                <a:gd name="T40" fmla="*/ 182 w 214"/>
                <a:gd name="T41" fmla="*/ 36 h 37"/>
                <a:gd name="T42" fmla="*/ 169 w 214"/>
                <a:gd name="T43" fmla="*/ 36 h 37"/>
                <a:gd name="T44" fmla="*/ 156 w 214"/>
                <a:gd name="T45" fmla="*/ 36 h 37"/>
                <a:gd name="T46" fmla="*/ 142 w 214"/>
                <a:gd name="T47" fmla="*/ 37 h 37"/>
                <a:gd name="T48" fmla="*/ 129 w 214"/>
                <a:gd name="T49" fmla="*/ 37 h 37"/>
                <a:gd name="T50" fmla="*/ 115 w 214"/>
                <a:gd name="T51" fmla="*/ 37 h 37"/>
                <a:gd name="T52" fmla="*/ 101 w 214"/>
                <a:gd name="T53" fmla="*/ 36 h 37"/>
                <a:gd name="T54" fmla="*/ 88 w 214"/>
                <a:gd name="T55" fmla="*/ 36 h 37"/>
                <a:gd name="T56" fmla="*/ 74 w 214"/>
                <a:gd name="T57" fmla="*/ 35 h 37"/>
                <a:gd name="T58" fmla="*/ 62 w 214"/>
                <a:gd name="T59" fmla="*/ 34 h 37"/>
                <a:gd name="T60" fmla="*/ 48 w 214"/>
                <a:gd name="T61" fmla="*/ 33 h 37"/>
                <a:gd name="T62" fmla="*/ 36 w 214"/>
                <a:gd name="T63" fmla="*/ 31 h 37"/>
                <a:gd name="T64" fmla="*/ 23 w 214"/>
                <a:gd name="T65" fmla="*/ 28 h 37"/>
                <a:gd name="T66" fmla="*/ 12 w 214"/>
                <a:gd name="T67" fmla="*/ 24 h 37"/>
                <a:gd name="T68" fmla="*/ 0 w 214"/>
                <a:gd name="T69" fmla="*/ 20 h 37"/>
                <a:gd name="T70" fmla="*/ 0 w 214"/>
                <a:gd name="T71" fmla="*/ 0 h 37"/>
                <a:gd name="T72" fmla="*/ 3 w 214"/>
                <a:gd name="T73" fmla="*/ 2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37"/>
                <a:gd name="T113" fmla="*/ 214 w 214"/>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37">
                  <a:moveTo>
                    <a:pt x="3" y="2"/>
                  </a:moveTo>
                  <a:lnTo>
                    <a:pt x="0" y="4"/>
                  </a:lnTo>
                  <a:lnTo>
                    <a:pt x="13" y="6"/>
                  </a:lnTo>
                  <a:lnTo>
                    <a:pt x="26" y="9"/>
                  </a:lnTo>
                  <a:lnTo>
                    <a:pt x="39" y="11"/>
                  </a:lnTo>
                  <a:lnTo>
                    <a:pt x="52" y="13"/>
                  </a:lnTo>
                  <a:lnTo>
                    <a:pt x="65" y="14"/>
                  </a:lnTo>
                  <a:lnTo>
                    <a:pt x="79" y="15"/>
                  </a:lnTo>
                  <a:lnTo>
                    <a:pt x="93" y="17"/>
                  </a:lnTo>
                  <a:lnTo>
                    <a:pt x="105" y="18"/>
                  </a:lnTo>
                  <a:lnTo>
                    <a:pt x="119" y="19"/>
                  </a:lnTo>
                  <a:lnTo>
                    <a:pt x="132" y="20"/>
                  </a:lnTo>
                  <a:lnTo>
                    <a:pt x="146" y="21"/>
                  </a:lnTo>
                  <a:lnTo>
                    <a:pt x="160" y="21"/>
                  </a:lnTo>
                  <a:lnTo>
                    <a:pt x="173" y="22"/>
                  </a:lnTo>
                  <a:lnTo>
                    <a:pt x="187" y="23"/>
                  </a:lnTo>
                  <a:lnTo>
                    <a:pt x="200" y="23"/>
                  </a:lnTo>
                  <a:lnTo>
                    <a:pt x="214" y="24"/>
                  </a:lnTo>
                  <a:lnTo>
                    <a:pt x="209" y="37"/>
                  </a:lnTo>
                  <a:lnTo>
                    <a:pt x="195" y="37"/>
                  </a:lnTo>
                  <a:lnTo>
                    <a:pt x="182" y="36"/>
                  </a:lnTo>
                  <a:lnTo>
                    <a:pt x="169" y="36"/>
                  </a:lnTo>
                  <a:lnTo>
                    <a:pt x="156" y="36"/>
                  </a:lnTo>
                  <a:lnTo>
                    <a:pt x="142" y="37"/>
                  </a:lnTo>
                  <a:lnTo>
                    <a:pt x="129" y="37"/>
                  </a:lnTo>
                  <a:lnTo>
                    <a:pt x="115" y="37"/>
                  </a:lnTo>
                  <a:lnTo>
                    <a:pt x="101" y="36"/>
                  </a:lnTo>
                  <a:lnTo>
                    <a:pt x="88" y="36"/>
                  </a:lnTo>
                  <a:lnTo>
                    <a:pt x="74" y="35"/>
                  </a:lnTo>
                  <a:lnTo>
                    <a:pt x="62" y="34"/>
                  </a:lnTo>
                  <a:lnTo>
                    <a:pt x="48" y="33"/>
                  </a:lnTo>
                  <a:lnTo>
                    <a:pt x="36" y="31"/>
                  </a:lnTo>
                  <a:lnTo>
                    <a:pt x="23" y="28"/>
                  </a:lnTo>
                  <a:lnTo>
                    <a:pt x="12" y="24"/>
                  </a:lnTo>
                  <a:lnTo>
                    <a:pt x="0" y="20"/>
                  </a:lnTo>
                  <a:lnTo>
                    <a:pt x="0" y="0"/>
                  </a:lnTo>
                  <a:lnTo>
                    <a:pt x="3" y="2"/>
                  </a:lnTo>
                  <a:close/>
                </a:path>
              </a:pathLst>
            </a:custGeom>
            <a:solidFill>
              <a:srgbClr val="FFFFFF"/>
            </a:solidFill>
            <a:ln w="9525">
              <a:noFill/>
              <a:round/>
              <a:headEnd/>
              <a:tailEnd/>
            </a:ln>
          </p:spPr>
          <p:txBody>
            <a:bodyPr/>
            <a:lstStyle/>
            <a:p>
              <a:endParaRPr lang="en-US">
                <a:solidFill>
                  <a:srgbClr val="000000"/>
                </a:solidFill>
              </a:endParaRPr>
            </a:p>
          </p:txBody>
        </p:sp>
        <p:sp>
          <p:nvSpPr>
            <p:cNvPr id="7218" name="Freeform 45"/>
            <p:cNvSpPr>
              <a:spLocks/>
            </p:cNvSpPr>
            <p:nvPr/>
          </p:nvSpPr>
          <p:spPr bwMode="auto">
            <a:xfrm>
              <a:off x="3689" y="4836"/>
              <a:ext cx="73" cy="135"/>
            </a:xfrm>
            <a:custGeom>
              <a:avLst/>
              <a:gdLst>
                <a:gd name="T0" fmla="*/ 73 w 73"/>
                <a:gd name="T1" fmla="*/ 7 h 135"/>
                <a:gd name="T2" fmla="*/ 63 w 73"/>
                <a:gd name="T3" fmla="*/ 22 h 135"/>
                <a:gd name="T4" fmla="*/ 57 w 73"/>
                <a:gd name="T5" fmla="*/ 39 h 135"/>
                <a:gd name="T6" fmla="*/ 53 w 73"/>
                <a:gd name="T7" fmla="*/ 56 h 135"/>
                <a:gd name="T8" fmla="*/ 51 w 73"/>
                <a:gd name="T9" fmla="*/ 74 h 135"/>
                <a:gd name="T10" fmla="*/ 47 w 73"/>
                <a:gd name="T11" fmla="*/ 91 h 135"/>
                <a:gd name="T12" fmla="*/ 42 w 73"/>
                <a:gd name="T13" fmla="*/ 108 h 135"/>
                <a:gd name="T14" fmla="*/ 33 w 73"/>
                <a:gd name="T15" fmla="*/ 123 h 135"/>
                <a:gd name="T16" fmla="*/ 20 w 73"/>
                <a:gd name="T17" fmla="*/ 135 h 135"/>
                <a:gd name="T18" fmla="*/ 15 w 73"/>
                <a:gd name="T19" fmla="*/ 135 h 135"/>
                <a:gd name="T20" fmla="*/ 4 w 73"/>
                <a:gd name="T21" fmla="*/ 117 h 135"/>
                <a:gd name="T22" fmla="*/ 0 w 73"/>
                <a:gd name="T23" fmla="*/ 100 h 135"/>
                <a:gd name="T24" fmla="*/ 0 w 73"/>
                <a:gd name="T25" fmla="*/ 82 h 135"/>
                <a:gd name="T26" fmla="*/ 5 w 73"/>
                <a:gd name="T27" fmla="*/ 65 h 135"/>
                <a:gd name="T28" fmla="*/ 13 w 73"/>
                <a:gd name="T29" fmla="*/ 48 h 135"/>
                <a:gd name="T30" fmla="*/ 22 w 73"/>
                <a:gd name="T31" fmla="*/ 31 h 135"/>
                <a:gd name="T32" fmla="*/ 32 w 73"/>
                <a:gd name="T33" fmla="*/ 15 h 135"/>
                <a:gd name="T34" fmla="*/ 42 w 73"/>
                <a:gd name="T35" fmla="*/ 0 h 135"/>
                <a:gd name="T36" fmla="*/ 73 w 73"/>
                <a:gd name="T37" fmla="*/ 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135"/>
                <a:gd name="T59" fmla="*/ 73 w 73"/>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135">
                  <a:moveTo>
                    <a:pt x="73" y="7"/>
                  </a:moveTo>
                  <a:lnTo>
                    <a:pt x="63" y="22"/>
                  </a:lnTo>
                  <a:lnTo>
                    <a:pt x="57" y="39"/>
                  </a:lnTo>
                  <a:lnTo>
                    <a:pt x="53" y="56"/>
                  </a:lnTo>
                  <a:lnTo>
                    <a:pt x="51" y="74"/>
                  </a:lnTo>
                  <a:lnTo>
                    <a:pt x="47" y="91"/>
                  </a:lnTo>
                  <a:lnTo>
                    <a:pt x="42" y="108"/>
                  </a:lnTo>
                  <a:lnTo>
                    <a:pt x="33" y="123"/>
                  </a:lnTo>
                  <a:lnTo>
                    <a:pt x="20" y="135"/>
                  </a:lnTo>
                  <a:lnTo>
                    <a:pt x="15" y="135"/>
                  </a:lnTo>
                  <a:lnTo>
                    <a:pt x="4" y="117"/>
                  </a:lnTo>
                  <a:lnTo>
                    <a:pt x="0" y="100"/>
                  </a:lnTo>
                  <a:lnTo>
                    <a:pt x="0" y="82"/>
                  </a:lnTo>
                  <a:lnTo>
                    <a:pt x="5" y="65"/>
                  </a:lnTo>
                  <a:lnTo>
                    <a:pt x="13" y="48"/>
                  </a:lnTo>
                  <a:lnTo>
                    <a:pt x="22" y="31"/>
                  </a:lnTo>
                  <a:lnTo>
                    <a:pt x="32" y="15"/>
                  </a:lnTo>
                  <a:lnTo>
                    <a:pt x="42" y="0"/>
                  </a:lnTo>
                  <a:lnTo>
                    <a:pt x="73" y="7"/>
                  </a:lnTo>
                  <a:close/>
                </a:path>
              </a:pathLst>
            </a:custGeom>
            <a:solidFill>
              <a:srgbClr val="FFFFFF"/>
            </a:solidFill>
            <a:ln w="9525">
              <a:noFill/>
              <a:round/>
              <a:headEnd/>
              <a:tailEnd/>
            </a:ln>
          </p:spPr>
          <p:txBody>
            <a:bodyPr/>
            <a:lstStyle/>
            <a:p>
              <a:endParaRPr lang="en-US">
                <a:solidFill>
                  <a:srgbClr val="000000"/>
                </a:solidFill>
              </a:endParaRPr>
            </a:p>
          </p:txBody>
        </p:sp>
        <p:sp>
          <p:nvSpPr>
            <p:cNvPr id="7219" name="Freeform 46"/>
            <p:cNvSpPr>
              <a:spLocks/>
            </p:cNvSpPr>
            <p:nvPr/>
          </p:nvSpPr>
          <p:spPr bwMode="auto">
            <a:xfrm>
              <a:off x="3696" y="4846"/>
              <a:ext cx="271" cy="689"/>
            </a:xfrm>
            <a:custGeom>
              <a:avLst/>
              <a:gdLst>
                <a:gd name="T0" fmla="*/ 244 w 271"/>
                <a:gd name="T1" fmla="*/ 32 h 689"/>
                <a:gd name="T2" fmla="*/ 258 w 271"/>
                <a:gd name="T3" fmla="*/ 66 h 689"/>
                <a:gd name="T4" fmla="*/ 244 w 271"/>
                <a:gd name="T5" fmla="*/ 99 h 689"/>
                <a:gd name="T6" fmla="*/ 226 w 271"/>
                <a:gd name="T7" fmla="*/ 112 h 689"/>
                <a:gd name="T8" fmla="*/ 202 w 271"/>
                <a:gd name="T9" fmla="*/ 115 h 689"/>
                <a:gd name="T10" fmla="*/ 179 w 271"/>
                <a:gd name="T11" fmla="*/ 104 h 689"/>
                <a:gd name="T12" fmla="*/ 186 w 271"/>
                <a:gd name="T13" fmla="*/ 171 h 689"/>
                <a:gd name="T14" fmla="*/ 211 w 271"/>
                <a:gd name="T15" fmla="*/ 261 h 689"/>
                <a:gd name="T16" fmla="*/ 191 w 271"/>
                <a:gd name="T17" fmla="*/ 351 h 689"/>
                <a:gd name="T18" fmla="*/ 197 w 271"/>
                <a:gd name="T19" fmla="*/ 379 h 689"/>
                <a:gd name="T20" fmla="*/ 218 w 271"/>
                <a:gd name="T21" fmla="*/ 386 h 689"/>
                <a:gd name="T22" fmla="*/ 226 w 271"/>
                <a:gd name="T23" fmla="*/ 393 h 689"/>
                <a:gd name="T24" fmla="*/ 212 w 271"/>
                <a:gd name="T25" fmla="*/ 433 h 689"/>
                <a:gd name="T26" fmla="*/ 209 w 271"/>
                <a:gd name="T27" fmla="*/ 444 h 689"/>
                <a:gd name="T28" fmla="*/ 221 w 271"/>
                <a:gd name="T29" fmla="*/ 458 h 689"/>
                <a:gd name="T30" fmla="*/ 246 w 271"/>
                <a:gd name="T31" fmla="*/ 458 h 689"/>
                <a:gd name="T32" fmla="*/ 271 w 271"/>
                <a:gd name="T33" fmla="*/ 454 h 689"/>
                <a:gd name="T34" fmla="*/ 244 w 271"/>
                <a:gd name="T35" fmla="*/ 473 h 689"/>
                <a:gd name="T36" fmla="*/ 211 w 271"/>
                <a:gd name="T37" fmla="*/ 484 h 689"/>
                <a:gd name="T38" fmla="*/ 196 w 271"/>
                <a:gd name="T39" fmla="*/ 504 h 689"/>
                <a:gd name="T40" fmla="*/ 199 w 271"/>
                <a:gd name="T41" fmla="*/ 553 h 689"/>
                <a:gd name="T42" fmla="*/ 175 w 271"/>
                <a:gd name="T43" fmla="*/ 563 h 689"/>
                <a:gd name="T44" fmla="*/ 149 w 271"/>
                <a:gd name="T45" fmla="*/ 567 h 689"/>
                <a:gd name="T46" fmla="*/ 153 w 271"/>
                <a:gd name="T47" fmla="*/ 582 h 689"/>
                <a:gd name="T48" fmla="*/ 182 w 271"/>
                <a:gd name="T49" fmla="*/ 587 h 689"/>
                <a:gd name="T50" fmla="*/ 201 w 271"/>
                <a:gd name="T51" fmla="*/ 599 h 689"/>
                <a:gd name="T52" fmla="*/ 171 w 271"/>
                <a:gd name="T53" fmla="*/ 616 h 689"/>
                <a:gd name="T54" fmla="*/ 163 w 271"/>
                <a:gd name="T55" fmla="*/ 650 h 689"/>
                <a:gd name="T56" fmla="*/ 158 w 271"/>
                <a:gd name="T57" fmla="*/ 689 h 689"/>
                <a:gd name="T58" fmla="*/ 68 w 271"/>
                <a:gd name="T59" fmla="*/ 659 h 689"/>
                <a:gd name="T60" fmla="*/ 73 w 271"/>
                <a:gd name="T61" fmla="*/ 630 h 689"/>
                <a:gd name="T62" fmla="*/ 103 w 271"/>
                <a:gd name="T63" fmla="*/ 630 h 689"/>
                <a:gd name="T64" fmla="*/ 127 w 271"/>
                <a:gd name="T65" fmla="*/ 625 h 689"/>
                <a:gd name="T66" fmla="*/ 103 w 271"/>
                <a:gd name="T67" fmla="*/ 606 h 689"/>
                <a:gd name="T68" fmla="*/ 54 w 271"/>
                <a:gd name="T69" fmla="*/ 597 h 689"/>
                <a:gd name="T70" fmla="*/ 32 w 271"/>
                <a:gd name="T71" fmla="*/ 562 h 689"/>
                <a:gd name="T72" fmla="*/ 44 w 271"/>
                <a:gd name="T73" fmla="*/ 532 h 689"/>
                <a:gd name="T74" fmla="*/ 41 w 271"/>
                <a:gd name="T75" fmla="*/ 507 h 689"/>
                <a:gd name="T76" fmla="*/ 46 w 271"/>
                <a:gd name="T77" fmla="*/ 494 h 689"/>
                <a:gd name="T78" fmla="*/ 71 w 271"/>
                <a:gd name="T79" fmla="*/ 508 h 689"/>
                <a:gd name="T80" fmla="*/ 93 w 271"/>
                <a:gd name="T81" fmla="*/ 525 h 689"/>
                <a:gd name="T82" fmla="*/ 109 w 271"/>
                <a:gd name="T83" fmla="*/ 528 h 689"/>
                <a:gd name="T84" fmla="*/ 107 w 271"/>
                <a:gd name="T85" fmla="*/ 506 h 689"/>
                <a:gd name="T86" fmla="*/ 70 w 271"/>
                <a:gd name="T87" fmla="*/ 469 h 689"/>
                <a:gd name="T88" fmla="*/ 31 w 271"/>
                <a:gd name="T89" fmla="*/ 433 h 689"/>
                <a:gd name="T90" fmla="*/ 31 w 271"/>
                <a:gd name="T91" fmla="*/ 377 h 689"/>
                <a:gd name="T92" fmla="*/ 9 w 271"/>
                <a:gd name="T93" fmla="*/ 317 h 689"/>
                <a:gd name="T94" fmla="*/ 4 w 271"/>
                <a:gd name="T95" fmla="*/ 253 h 689"/>
                <a:gd name="T96" fmla="*/ 57 w 271"/>
                <a:gd name="T97" fmla="*/ 179 h 689"/>
                <a:gd name="T98" fmla="*/ 97 w 271"/>
                <a:gd name="T99" fmla="*/ 133 h 689"/>
                <a:gd name="T100" fmla="*/ 117 w 271"/>
                <a:gd name="T101" fmla="*/ 75 h 689"/>
                <a:gd name="T102" fmla="*/ 149 w 271"/>
                <a:gd name="T103" fmla="*/ 57 h 689"/>
                <a:gd name="T104" fmla="*/ 174 w 271"/>
                <a:gd name="T105" fmla="*/ 34 h 689"/>
                <a:gd name="T106" fmla="*/ 173 w 271"/>
                <a:gd name="T107" fmla="*/ 11 h 689"/>
                <a:gd name="T108" fmla="*/ 149 w 271"/>
                <a:gd name="T109" fmla="*/ 22 h 689"/>
                <a:gd name="T110" fmla="*/ 124 w 271"/>
                <a:gd name="T111" fmla="*/ 35 h 689"/>
                <a:gd name="T112" fmla="*/ 109 w 271"/>
                <a:gd name="T113" fmla="*/ 4 h 689"/>
                <a:gd name="T114" fmla="*/ 169 w 271"/>
                <a:gd name="T115" fmla="*/ 8 h 689"/>
                <a:gd name="T116" fmla="*/ 228 w 271"/>
                <a:gd name="T117" fmla="*/ 8 h 6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1"/>
                <a:gd name="T178" fmla="*/ 0 h 689"/>
                <a:gd name="T179" fmla="*/ 271 w 271"/>
                <a:gd name="T180" fmla="*/ 689 h 6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1" h="689">
                  <a:moveTo>
                    <a:pt x="246" y="10"/>
                  </a:moveTo>
                  <a:lnTo>
                    <a:pt x="243" y="21"/>
                  </a:lnTo>
                  <a:lnTo>
                    <a:pt x="244" y="32"/>
                  </a:lnTo>
                  <a:lnTo>
                    <a:pt x="249" y="44"/>
                  </a:lnTo>
                  <a:lnTo>
                    <a:pt x="254" y="54"/>
                  </a:lnTo>
                  <a:lnTo>
                    <a:pt x="258" y="66"/>
                  </a:lnTo>
                  <a:lnTo>
                    <a:pt x="259" y="77"/>
                  </a:lnTo>
                  <a:lnTo>
                    <a:pt x="254" y="88"/>
                  </a:lnTo>
                  <a:lnTo>
                    <a:pt x="244" y="99"/>
                  </a:lnTo>
                  <a:lnTo>
                    <a:pt x="238" y="104"/>
                  </a:lnTo>
                  <a:lnTo>
                    <a:pt x="232" y="108"/>
                  </a:lnTo>
                  <a:lnTo>
                    <a:pt x="226" y="112"/>
                  </a:lnTo>
                  <a:lnTo>
                    <a:pt x="218" y="114"/>
                  </a:lnTo>
                  <a:lnTo>
                    <a:pt x="210" y="115"/>
                  </a:lnTo>
                  <a:lnTo>
                    <a:pt x="202" y="115"/>
                  </a:lnTo>
                  <a:lnTo>
                    <a:pt x="196" y="114"/>
                  </a:lnTo>
                  <a:lnTo>
                    <a:pt x="189" y="113"/>
                  </a:lnTo>
                  <a:lnTo>
                    <a:pt x="179" y="104"/>
                  </a:lnTo>
                  <a:lnTo>
                    <a:pt x="174" y="110"/>
                  </a:lnTo>
                  <a:lnTo>
                    <a:pt x="179" y="140"/>
                  </a:lnTo>
                  <a:lnTo>
                    <a:pt x="186" y="171"/>
                  </a:lnTo>
                  <a:lnTo>
                    <a:pt x="196" y="201"/>
                  </a:lnTo>
                  <a:lnTo>
                    <a:pt x="205" y="231"/>
                  </a:lnTo>
                  <a:lnTo>
                    <a:pt x="211" y="261"/>
                  </a:lnTo>
                  <a:lnTo>
                    <a:pt x="212" y="292"/>
                  </a:lnTo>
                  <a:lnTo>
                    <a:pt x="206" y="322"/>
                  </a:lnTo>
                  <a:lnTo>
                    <a:pt x="191" y="351"/>
                  </a:lnTo>
                  <a:lnTo>
                    <a:pt x="191" y="362"/>
                  </a:lnTo>
                  <a:lnTo>
                    <a:pt x="192" y="371"/>
                  </a:lnTo>
                  <a:lnTo>
                    <a:pt x="197" y="379"/>
                  </a:lnTo>
                  <a:lnTo>
                    <a:pt x="209" y="383"/>
                  </a:lnTo>
                  <a:lnTo>
                    <a:pt x="213" y="385"/>
                  </a:lnTo>
                  <a:lnTo>
                    <a:pt x="218" y="386"/>
                  </a:lnTo>
                  <a:lnTo>
                    <a:pt x="222" y="385"/>
                  </a:lnTo>
                  <a:lnTo>
                    <a:pt x="227" y="380"/>
                  </a:lnTo>
                  <a:lnTo>
                    <a:pt x="226" y="393"/>
                  </a:lnTo>
                  <a:lnTo>
                    <a:pt x="226" y="407"/>
                  </a:lnTo>
                  <a:lnTo>
                    <a:pt x="223" y="422"/>
                  </a:lnTo>
                  <a:lnTo>
                    <a:pt x="212" y="433"/>
                  </a:lnTo>
                  <a:lnTo>
                    <a:pt x="209" y="436"/>
                  </a:lnTo>
                  <a:lnTo>
                    <a:pt x="209" y="439"/>
                  </a:lnTo>
                  <a:lnTo>
                    <a:pt x="209" y="444"/>
                  </a:lnTo>
                  <a:lnTo>
                    <a:pt x="209" y="448"/>
                  </a:lnTo>
                  <a:lnTo>
                    <a:pt x="213" y="455"/>
                  </a:lnTo>
                  <a:lnTo>
                    <a:pt x="221" y="458"/>
                  </a:lnTo>
                  <a:lnTo>
                    <a:pt x="228" y="461"/>
                  </a:lnTo>
                  <a:lnTo>
                    <a:pt x="237" y="459"/>
                  </a:lnTo>
                  <a:lnTo>
                    <a:pt x="246" y="458"/>
                  </a:lnTo>
                  <a:lnTo>
                    <a:pt x="254" y="456"/>
                  </a:lnTo>
                  <a:lnTo>
                    <a:pt x="263" y="455"/>
                  </a:lnTo>
                  <a:lnTo>
                    <a:pt x="271" y="454"/>
                  </a:lnTo>
                  <a:lnTo>
                    <a:pt x="263" y="462"/>
                  </a:lnTo>
                  <a:lnTo>
                    <a:pt x="254" y="468"/>
                  </a:lnTo>
                  <a:lnTo>
                    <a:pt x="244" y="473"/>
                  </a:lnTo>
                  <a:lnTo>
                    <a:pt x="233" y="477"/>
                  </a:lnTo>
                  <a:lnTo>
                    <a:pt x="222" y="481"/>
                  </a:lnTo>
                  <a:lnTo>
                    <a:pt x="211" y="484"/>
                  </a:lnTo>
                  <a:lnTo>
                    <a:pt x="200" y="486"/>
                  </a:lnTo>
                  <a:lnTo>
                    <a:pt x="189" y="489"/>
                  </a:lnTo>
                  <a:lnTo>
                    <a:pt x="196" y="504"/>
                  </a:lnTo>
                  <a:lnTo>
                    <a:pt x="200" y="519"/>
                  </a:lnTo>
                  <a:lnTo>
                    <a:pt x="201" y="536"/>
                  </a:lnTo>
                  <a:lnTo>
                    <a:pt x="199" y="553"/>
                  </a:lnTo>
                  <a:lnTo>
                    <a:pt x="192" y="559"/>
                  </a:lnTo>
                  <a:lnTo>
                    <a:pt x="185" y="562"/>
                  </a:lnTo>
                  <a:lnTo>
                    <a:pt x="175" y="563"/>
                  </a:lnTo>
                  <a:lnTo>
                    <a:pt x="165" y="564"/>
                  </a:lnTo>
                  <a:lnTo>
                    <a:pt x="156" y="564"/>
                  </a:lnTo>
                  <a:lnTo>
                    <a:pt x="149" y="567"/>
                  </a:lnTo>
                  <a:lnTo>
                    <a:pt x="145" y="572"/>
                  </a:lnTo>
                  <a:lnTo>
                    <a:pt x="145" y="579"/>
                  </a:lnTo>
                  <a:lnTo>
                    <a:pt x="153" y="582"/>
                  </a:lnTo>
                  <a:lnTo>
                    <a:pt x="163" y="585"/>
                  </a:lnTo>
                  <a:lnTo>
                    <a:pt x="173" y="586"/>
                  </a:lnTo>
                  <a:lnTo>
                    <a:pt x="182" y="587"/>
                  </a:lnTo>
                  <a:lnTo>
                    <a:pt x="191" y="589"/>
                  </a:lnTo>
                  <a:lnTo>
                    <a:pt x="197" y="593"/>
                  </a:lnTo>
                  <a:lnTo>
                    <a:pt x="201" y="599"/>
                  </a:lnTo>
                  <a:lnTo>
                    <a:pt x="200" y="608"/>
                  </a:lnTo>
                  <a:lnTo>
                    <a:pt x="182" y="610"/>
                  </a:lnTo>
                  <a:lnTo>
                    <a:pt x="171" y="616"/>
                  </a:lnTo>
                  <a:lnTo>
                    <a:pt x="165" y="626"/>
                  </a:lnTo>
                  <a:lnTo>
                    <a:pt x="163" y="638"/>
                  </a:lnTo>
                  <a:lnTo>
                    <a:pt x="163" y="650"/>
                  </a:lnTo>
                  <a:lnTo>
                    <a:pt x="163" y="664"/>
                  </a:lnTo>
                  <a:lnTo>
                    <a:pt x="161" y="677"/>
                  </a:lnTo>
                  <a:lnTo>
                    <a:pt x="158" y="689"/>
                  </a:lnTo>
                  <a:lnTo>
                    <a:pt x="76" y="684"/>
                  </a:lnTo>
                  <a:lnTo>
                    <a:pt x="72" y="672"/>
                  </a:lnTo>
                  <a:lnTo>
                    <a:pt x="68" y="659"/>
                  </a:lnTo>
                  <a:lnTo>
                    <a:pt x="66" y="646"/>
                  </a:lnTo>
                  <a:lnTo>
                    <a:pt x="65" y="632"/>
                  </a:lnTo>
                  <a:lnTo>
                    <a:pt x="73" y="630"/>
                  </a:lnTo>
                  <a:lnTo>
                    <a:pt x="83" y="630"/>
                  </a:lnTo>
                  <a:lnTo>
                    <a:pt x="93" y="630"/>
                  </a:lnTo>
                  <a:lnTo>
                    <a:pt x="103" y="630"/>
                  </a:lnTo>
                  <a:lnTo>
                    <a:pt x="112" y="630"/>
                  </a:lnTo>
                  <a:lnTo>
                    <a:pt x="120" y="628"/>
                  </a:lnTo>
                  <a:lnTo>
                    <a:pt x="127" y="625"/>
                  </a:lnTo>
                  <a:lnTo>
                    <a:pt x="132" y="619"/>
                  </a:lnTo>
                  <a:lnTo>
                    <a:pt x="118" y="610"/>
                  </a:lnTo>
                  <a:lnTo>
                    <a:pt x="103" y="606"/>
                  </a:lnTo>
                  <a:lnTo>
                    <a:pt x="86" y="604"/>
                  </a:lnTo>
                  <a:lnTo>
                    <a:pt x="70" y="602"/>
                  </a:lnTo>
                  <a:lnTo>
                    <a:pt x="54" y="597"/>
                  </a:lnTo>
                  <a:lnTo>
                    <a:pt x="42" y="591"/>
                  </a:lnTo>
                  <a:lnTo>
                    <a:pt x="35" y="580"/>
                  </a:lnTo>
                  <a:lnTo>
                    <a:pt x="32" y="562"/>
                  </a:lnTo>
                  <a:lnTo>
                    <a:pt x="40" y="553"/>
                  </a:lnTo>
                  <a:lnTo>
                    <a:pt x="42" y="542"/>
                  </a:lnTo>
                  <a:lnTo>
                    <a:pt x="44" y="532"/>
                  </a:lnTo>
                  <a:lnTo>
                    <a:pt x="49" y="521"/>
                  </a:lnTo>
                  <a:lnTo>
                    <a:pt x="44" y="515"/>
                  </a:lnTo>
                  <a:lnTo>
                    <a:pt x="41" y="507"/>
                  </a:lnTo>
                  <a:lnTo>
                    <a:pt x="40" y="499"/>
                  </a:lnTo>
                  <a:lnTo>
                    <a:pt x="37" y="490"/>
                  </a:lnTo>
                  <a:lnTo>
                    <a:pt x="46" y="494"/>
                  </a:lnTo>
                  <a:lnTo>
                    <a:pt x="54" y="499"/>
                  </a:lnTo>
                  <a:lnTo>
                    <a:pt x="62" y="503"/>
                  </a:lnTo>
                  <a:lnTo>
                    <a:pt x="71" y="508"/>
                  </a:lnTo>
                  <a:lnTo>
                    <a:pt x="78" y="514"/>
                  </a:lnTo>
                  <a:lnTo>
                    <a:pt x="86" y="519"/>
                  </a:lnTo>
                  <a:lnTo>
                    <a:pt x="93" y="525"/>
                  </a:lnTo>
                  <a:lnTo>
                    <a:pt x="101" y="532"/>
                  </a:lnTo>
                  <a:lnTo>
                    <a:pt x="104" y="531"/>
                  </a:lnTo>
                  <a:lnTo>
                    <a:pt x="109" y="528"/>
                  </a:lnTo>
                  <a:lnTo>
                    <a:pt x="112" y="525"/>
                  </a:lnTo>
                  <a:lnTo>
                    <a:pt x="114" y="521"/>
                  </a:lnTo>
                  <a:lnTo>
                    <a:pt x="107" y="506"/>
                  </a:lnTo>
                  <a:lnTo>
                    <a:pt x="97" y="493"/>
                  </a:lnTo>
                  <a:lnTo>
                    <a:pt x="83" y="481"/>
                  </a:lnTo>
                  <a:lnTo>
                    <a:pt x="70" y="469"/>
                  </a:lnTo>
                  <a:lnTo>
                    <a:pt x="56" y="457"/>
                  </a:lnTo>
                  <a:lnTo>
                    <a:pt x="42" y="446"/>
                  </a:lnTo>
                  <a:lnTo>
                    <a:pt x="31" y="433"/>
                  </a:lnTo>
                  <a:lnTo>
                    <a:pt x="23" y="419"/>
                  </a:lnTo>
                  <a:lnTo>
                    <a:pt x="30" y="398"/>
                  </a:lnTo>
                  <a:lnTo>
                    <a:pt x="31" y="377"/>
                  </a:lnTo>
                  <a:lnTo>
                    <a:pt x="25" y="358"/>
                  </a:lnTo>
                  <a:lnTo>
                    <a:pt x="18" y="337"/>
                  </a:lnTo>
                  <a:lnTo>
                    <a:pt x="9" y="317"/>
                  </a:lnTo>
                  <a:lnTo>
                    <a:pt x="3" y="297"/>
                  </a:lnTo>
                  <a:lnTo>
                    <a:pt x="0" y="276"/>
                  </a:lnTo>
                  <a:lnTo>
                    <a:pt x="4" y="253"/>
                  </a:lnTo>
                  <a:lnTo>
                    <a:pt x="16" y="201"/>
                  </a:lnTo>
                  <a:lnTo>
                    <a:pt x="39" y="191"/>
                  </a:lnTo>
                  <a:lnTo>
                    <a:pt x="57" y="179"/>
                  </a:lnTo>
                  <a:lnTo>
                    <a:pt x="73" y="166"/>
                  </a:lnTo>
                  <a:lnTo>
                    <a:pt x="87" y="150"/>
                  </a:lnTo>
                  <a:lnTo>
                    <a:pt x="97" y="133"/>
                  </a:lnTo>
                  <a:lnTo>
                    <a:pt x="106" y="114"/>
                  </a:lnTo>
                  <a:lnTo>
                    <a:pt x="112" y="95"/>
                  </a:lnTo>
                  <a:lnTo>
                    <a:pt x="117" y="75"/>
                  </a:lnTo>
                  <a:lnTo>
                    <a:pt x="128" y="70"/>
                  </a:lnTo>
                  <a:lnTo>
                    <a:pt x="139" y="65"/>
                  </a:lnTo>
                  <a:lnTo>
                    <a:pt x="149" y="57"/>
                  </a:lnTo>
                  <a:lnTo>
                    <a:pt x="159" y="51"/>
                  </a:lnTo>
                  <a:lnTo>
                    <a:pt x="168" y="43"/>
                  </a:lnTo>
                  <a:lnTo>
                    <a:pt x="174" y="34"/>
                  </a:lnTo>
                  <a:lnTo>
                    <a:pt x="179" y="25"/>
                  </a:lnTo>
                  <a:lnTo>
                    <a:pt x="181" y="14"/>
                  </a:lnTo>
                  <a:lnTo>
                    <a:pt x="173" y="11"/>
                  </a:lnTo>
                  <a:lnTo>
                    <a:pt x="164" y="13"/>
                  </a:lnTo>
                  <a:lnTo>
                    <a:pt x="156" y="16"/>
                  </a:lnTo>
                  <a:lnTo>
                    <a:pt x="149" y="22"/>
                  </a:lnTo>
                  <a:lnTo>
                    <a:pt x="142" y="28"/>
                  </a:lnTo>
                  <a:lnTo>
                    <a:pt x="134" y="33"/>
                  </a:lnTo>
                  <a:lnTo>
                    <a:pt x="124" y="35"/>
                  </a:lnTo>
                  <a:lnTo>
                    <a:pt x="114" y="34"/>
                  </a:lnTo>
                  <a:lnTo>
                    <a:pt x="92" y="0"/>
                  </a:lnTo>
                  <a:lnTo>
                    <a:pt x="109" y="4"/>
                  </a:lnTo>
                  <a:lnTo>
                    <a:pt x="129" y="7"/>
                  </a:lnTo>
                  <a:lnTo>
                    <a:pt x="149" y="8"/>
                  </a:lnTo>
                  <a:lnTo>
                    <a:pt x="169" y="8"/>
                  </a:lnTo>
                  <a:lnTo>
                    <a:pt x="190" y="8"/>
                  </a:lnTo>
                  <a:lnTo>
                    <a:pt x="210" y="8"/>
                  </a:lnTo>
                  <a:lnTo>
                    <a:pt x="228" y="8"/>
                  </a:lnTo>
                  <a:lnTo>
                    <a:pt x="246" y="10"/>
                  </a:lnTo>
                  <a:close/>
                </a:path>
              </a:pathLst>
            </a:custGeom>
            <a:solidFill>
              <a:srgbClr val="FFFFFF"/>
            </a:solidFill>
            <a:ln w="9525">
              <a:noFill/>
              <a:round/>
              <a:headEnd/>
              <a:tailEnd/>
            </a:ln>
          </p:spPr>
          <p:txBody>
            <a:bodyPr/>
            <a:lstStyle/>
            <a:p>
              <a:endParaRPr lang="en-US">
                <a:solidFill>
                  <a:srgbClr val="000000"/>
                </a:solidFill>
              </a:endParaRPr>
            </a:p>
          </p:txBody>
        </p:sp>
        <p:sp>
          <p:nvSpPr>
            <p:cNvPr id="7220" name="Freeform 47"/>
            <p:cNvSpPr>
              <a:spLocks/>
            </p:cNvSpPr>
            <p:nvPr/>
          </p:nvSpPr>
          <p:spPr bwMode="auto">
            <a:xfrm>
              <a:off x="3968" y="4854"/>
              <a:ext cx="23" cy="91"/>
            </a:xfrm>
            <a:custGeom>
              <a:avLst/>
              <a:gdLst>
                <a:gd name="T0" fmla="*/ 17 w 23"/>
                <a:gd name="T1" fmla="*/ 0 h 91"/>
                <a:gd name="T2" fmla="*/ 20 w 23"/>
                <a:gd name="T3" fmla="*/ 23 h 91"/>
                <a:gd name="T4" fmla="*/ 23 w 23"/>
                <a:gd name="T5" fmla="*/ 48 h 91"/>
                <a:gd name="T6" fmla="*/ 21 w 23"/>
                <a:gd name="T7" fmla="*/ 72 h 91"/>
                <a:gd name="T8" fmla="*/ 8 w 23"/>
                <a:gd name="T9" fmla="*/ 91 h 91"/>
                <a:gd name="T10" fmla="*/ 12 w 23"/>
                <a:gd name="T11" fmla="*/ 67 h 91"/>
                <a:gd name="T12" fmla="*/ 12 w 23"/>
                <a:gd name="T13" fmla="*/ 44 h 91"/>
                <a:gd name="T14" fmla="*/ 8 w 23"/>
                <a:gd name="T15" fmla="*/ 21 h 91"/>
                <a:gd name="T16" fmla="*/ 0 w 23"/>
                <a:gd name="T17" fmla="*/ 0 h 91"/>
                <a:gd name="T18" fmla="*/ 17 w 23"/>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91"/>
                <a:gd name="T32" fmla="*/ 23 w 2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91">
                  <a:moveTo>
                    <a:pt x="17" y="0"/>
                  </a:moveTo>
                  <a:lnTo>
                    <a:pt x="20" y="23"/>
                  </a:lnTo>
                  <a:lnTo>
                    <a:pt x="23" y="48"/>
                  </a:lnTo>
                  <a:lnTo>
                    <a:pt x="21" y="72"/>
                  </a:lnTo>
                  <a:lnTo>
                    <a:pt x="8" y="91"/>
                  </a:lnTo>
                  <a:lnTo>
                    <a:pt x="12" y="67"/>
                  </a:lnTo>
                  <a:lnTo>
                    <a:pt x="12" y="44"/>
                  </a:lnTo>
                  <a:lnTo>
                    <a:pt x="8" y="21"/>
                  </a:lnTo>
                  <a:lnTo>
                    <a:pt x="0" y="0"/>
                  </a:lnTo>
                  <a:lnTo>
                    <a:pt x="17" y="0"/>
                  </a:lnTo>
                  <a:close/>
                </a:path>
              </a:pathLst>
            </a:custGeom>
            <a:solidFill>
              <a:srgbClr val="FFFFFF"/>
            </a:solidFill>
            <a:ln w="9525">
              <a:noFill/>
              <a:round/>
              <a:headEnd/>
              <a:tailEnd/>
            </a:ln>
          </p:spPr>
          <p:txBody>
            <a:bodyPr/>
            <a:lstStyle/>
            <a:p>
              <a:endParaRPr lang="en-US">
                <a:solidFill>
                  <a:srgbClr val="000000"/>
                </a:solidFill>
              </a:endParaRPr>
            </a:p>
          </p:txBody>
        </p:sp>
        <p:sp>
          <p:nvSpPr>
            <p:cNvPr id="7221" name="Freeform 48"/>
            <p:cNvSpPr>
              <a:spLocks/>
            </p:cNvSpPr>
            <p:nvPr/>
          </p:nvSpPr>
          <p:spPr bwMode="auto">
            <a:xfrm>
              <a:off x="3685" y="4870"/>
              <a:ext cx="92" cy="168"/>
            </a:xfrm>
            <a:custGeom>
              <a:avLst/>
              <a:gdLst>
                <a:gd name="T0" fmla="*/ 82 w 92"/>
                <a:gd name="T1" fmla="*/ 111 h 168"/>
                <a:gd name="T2" fmla="*/ 77 w 92"/>
                <a:gd name="T3" fmla="*/ 121 h 168"/>
                <a:gd name="T4" fmla="*/ 71 w 92"/>
                <a:gd name="T5" fmla="*/ 131 h 168"/>
                <a:gd name="T6" fmla="*/ 61 w 92"/>
                <a:gd name="T7" fmla="*/ 140 h 168"/>
                <a:gd name="T8" fmla="*/ 51 w 92"/>
                <a:gd name="T9" fmla="*/ 146 h 168"/>
                <a:gd name="T10" fmla="*/ 40 w 92"/>
                <a:gd name="T11" fmla="*/ 152 h 168"/>
                <a:gd name="T12" fmla="*/ 27 w 92"/>
                <a:gd name="T13" fmla="*/ 158 h 168"/>
                <a:gd name="T14" fmla="*/ 16 w 92"/>
                <a:gd name="T15" fmla="*/ 163 h 168"/>
                <a:gd name="T16" fmla="*/ 5 w 92"/>
                <a:gd name="T17" fmla="*/ 168 h 168"/>
                <a:gd name="T18" fmla="*/ 0 w 92"/>
                <a:gd name="T19" fmla="*/ 160 h 168"/>
                <a:gd name="T20" fmla="*/ 1 w 92"/>
                <a:gd name="T21" fmla="*/ 154 h 168"/>
                <a:gd name="T22" fmla="*/ 5 w 92"/>
                <a:gd name="T23" fmla="*/ 150 h 168"/>
                <a:gd name="T24" fmla="*/ 11 w 92"/>
                <a:gd name="T25" fmla="*/ 146 h 168"/>
                <a:gd name="T26" fmla="*/ 19 w 92"/>
                <a:gd name="T27" fmla="*/ 143 h 168"/>
                <a:gd name="T28" fmla="*/ 26 w 92"/>
                <a:gd name="T29" fmla="*/ 141 h 168"/>
                <a:gd name="T30" fmla="*/ 34 w 92"/>
                <a:gd name="T31" fmla="*/ 136 h 168"/>
                <a:gd name="T32" fmla="*/ 39 w 92"/>
                <a:gd name="T33" fmla="*/ 132 h 168"/>
                <a:gd name="T34" fmla="*/ 52 w 92"/>
                <a:gd name="T35" fmla="*/ 121 h 168"/>
                <a:gd name="T36" fmla="*/ 63 w 92"/>
                <a:gd name="T37" fmla="*/ 110 h 168"/>
                <a:gd name="T38" fmla="*/ 72 w 92"/>
                <a:gd name="T39" fmla="*/ 98 h 168"/>
                <a:gd name="T40" fmla="*/ 77 w 92"/>
                <a:gd name="T41" fmla="*/ 84 h 168"/>
                <a:gd name="T42" fmla="*/ 81 w 92"/>
                <a:gd name="T43" fmla="*/ 70 h 168"/>
                <a:gd name="T44" fmla="*/ 81 w 92"/>
                <a:gd name="T45" fmla="*/ 55 h 168"/>
                <a:gd name="T46" fmla="*/ 79 w 92"/>
                <a:gd name="T47" fmla="*/ 40 h 168"/>
                <a:gd name="T48" fmla="*/ 76 w 92"/>
                <a:gd name="T49" fmla="*/ 25 h 168"/>
                <a:gd name="T50" fmla="*/ 82 w 92"/>
                <a:gd name="T51" fmla="*/ 0 h 168"/>
                <a:gd name="T52" fmla="*/ 92 w 92"/>
                <a:gd name="T53" fmla="*/ 26 h 168"/>
                <a:gd name="T54" fmla="*/ 91 w 92"/>
                <a:gd name="T55" fmla="*/ 54 h 168"/>
                <a:gd name="T56" fmla="*/ 86 w 92"/>
                <a:gd name="T57" fmla="*/ 83 h 168"/>
                <a:gd name="T58" fmla="*/ 82 w 92"/>
                <a:gd name="T59" fmla="*/ 111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2"/>
                <a:gd name="T91" fmla="*/ 0 h 168"/>
                <a:gd name="T92" fmla="*/ 92 w 92"/>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2" h="168">
                  <a:moveTo>
                    <a:pt x="82" y="111"/>
                  </a:moveTo>
                  <a:lnTo>
                    <a:pt x="77" y="121"/>
                  </a:lnTo>
                  <a:lnTo>
                    <a:pt x="71" y="131"/>
                  </a:lnTo>
                  <a:lnTo>
                    <a:pt x="61" y="140"/>
                  </a:lnTo>
                  <a:lnTo>
                    <a:pt x="51" y="146"/>
                  </a:lnTo>
                  <a:lnTo>
                    <a:pt x="40" y="152"/>
                  </a:lnTo>
                  <a:lnTo>
                    <a:pt x="27" y="158"/>
                  </a:lnTo>
                  <a:lnTo>
                    <a:pt x="16" y="163"/>
                  </a:lnTo>
                  <a:lnTo>
                    <a:pt x="5" y="168"/>
                  </a:lnTo>
                  <a:lnTo>
                    <a:pt x="0" y="160"/>
                  </a:lnTo>
                  <a:lnTo>
                    <a:pt x="1" y="154"/>
                  </a:lnTo>
                  <a:lnTo>
                    <a:pt x="5" y="150"/>
                  </a:lnTo>
                  <a:lnTo>
                    <a:pt x="11" y="146"/>
                  </a:lnTo>
                  <a:lnTo>
                    <a:pt x="19" y="143"/>
                  </a:lnTo>
                  <a:lnTo>
                    <a:pt x="26" y="141"/>
                  </a:lnTo>
                  <a:lnTo>
                    <a:pt x="34" y="136"/>
                  </a:lnTo>
                  <a:lnTo>
                    <a:pt x="39" y="132"/>
                  </a:lnTo>
                  <a:lnTo>
                    <a:pt x="52" y="121"/>
                  </a:lnTo>
                  <a:lnTo>
                    <a:pt x="63" y="110"/>
                  </a:lnTo>
                  <a:lnTo>
                    <a:pt x="72" y="98"/>
                  </a:lnTo>
                  <a:lnTo>
                    <a:pt x="77" y="84"/>
                  </a:lnTo>
                  <a:lnTo>
                    <a:pt x="81" y="70"/>
                  </a:lnTo>
                  <a:lnTo>
                    <a:pt x="81" y="55"/>
                  </a:lnTo>
                  <a:lnTo>
                    <a:pt x="79" y="40"/>
                  </a:lnTo>
                  <a:lnTo>
                    <a:pt x="76" y="25"/>
                  </a:lnTo>
                  <a:lnTo>
                    <a:pt x="82" y="0"/>
                  </a:lnTo>
                  <a:lnTo>
                    <a:pt x="92" y="26"/>
                  </a:lnTo>
                  <a:lnTo>
                    <a:pt x="91" y="54"/>
                  </a:lnTo>
                  <a:lnTo>
                    <a:pt x="86" y="83"/>
                  </a:lnTo>
                  <a:lnTo>
                    <a:pt x="82" y="111"/>
                  </a:lnTo>
                  <a:close/>
                </a:path>
              </a:pathLst>
            </a:custGeom>
            <a:solidFill>
              <a:srgbClr val="FFFFFF"/>
            </a:solidFill>
            <a:ln w="9525">
              <a:noFill/>
              <a:round/>
              <a:headEnd/>
              <a:tailEnd/>
            </a:ln>
          </p:spPr>
          <p:txBody>
            <a:bodyPr/>
            <a:lstStyle/>
            <a:p>
              <a:endParaRPr lang="en-US">
                <a:solidFill>
                  <a:srgbClr val="000000"/>
                </a:solidFill>
              </a:endParaRPr>
            </a:p>
          </p:txBody>
        </p:sp>
        <p:sp>
          <p:nvSpPr>
            <p:cNvPr id="7222" name="Freeform 49"/>
            <p:cNvSpPr>
              <a:spLocks/>
            </p:cNvSpPr>
            <p:nvPr/>
          </p:nvSpPr>
          <p:spPr bwMode="auto">
            <a:xfrm>
              <a:off x="3350" y="4899"/>
              <a:ext cx="50" cy="55"/>
            </a:xfrm>
            <a:custGeom>
              <a:avLst/>
              <a:gdLst>
                <a:gd name="T0" fmla="*/ 50 w 50"/>
                <a:gd name="T1" fmla="*/ 1 h 55"/>
                <a:gd name="T2" fmla="*/ 45 w 50"/>
                <a:gd name="T3" fmla="*/ 10 h 55"/>
                <a:gd name="T4" fmla="*/ 39 w 50"/>
                <a:gd name="T5" fmla="*/ 16 h 55"/>
                <a:gd name="T6" fmla="*/ 31 w 50"/>
                <a:gd name="T7" fmla="*/ 22 h 55"/>
                <a:gd name="T8" fmla="*/ 24 w 50"/>
                <a:gd name="T9" fmla="*/ 28 h 55"/>
                <a:gd name="T10" fmla="*/ 18 w 50"/>
                <a:gd name="T11" fmla="*/ 34 h 55"/>
                <a:gd name="T12" fmla="*/ 10 w 50"/>
                <a:gd name="T13" fmla="*/ 41 h 55"/>
                <a:gd name="T14" fmla="*/ 5 w 50"/>
                <a:gd name="T15" fmla="*/ 47 h 55"/>
                <a:gd name="T16" fmla="*/ 2 w 50"/>
                <a:gd name="T17" fmla="*/ 55 h 55"/>
                <a:gd name="T18" fmla="*/ 0 w 50"/>
                <a:gd name="T19" fmla="*/ 47 h 55"/>
                <a:gd name="T20" fmla="*/ 2 w 50"/>
                <a:gd name="T21" fmla="*/ 38 h 55"/>
                <a:gd name="T22" fmla="*/ 4 w 50"/>
                <a:gd name="T23" fmla="*/ 30 h 55"/>
                <a:gd name="T24" fmla="*/ 9 w 50"/>
                <a:gd name="T25" fmla="*/ 22 h 55"/>
                <a:gd name="T26" fmla="*/ 14 w 50"/>
                <a:gd name="T27" fmla="*/ 16 h 55"/>
                <a:gd name="T28" fmla="*/ 21 w 50"/>
                <a:gd name="T29" fmla="*/ 11 h 55"/>
                <a:gd name="T30" fmla="*/ 28 w 50"/>
                <a:gd name="T31" fmla="*/ 4 h 55"/>
                <a:gd name="T32" fmla="*/ 35 w 50"/>
                <a:gd name="T33" fmla="*/ 0 h 55"/>
                <a:gd name="T34" fmla="*/ 50 w 50"/>
                <a:gd name="T35" fmla="*/ 1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5"/>
                <a:gd name="T56" fmla="*/ 50 w 50"/>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5">
                  <a:moveTo>
                    <a:pt x="50" y="1"/>
                  </a:moveTo>
                  <a:lnTo>
                    <a:pt x="45" y="10"/>
                  </a:lnTo>
                  <a:lnTo>
                    <a:pt x="39" y="16"/>
                  </a:lnTo>
                  <a:lnTo>
                    <a:pt x="31" y="22"/>
                  </a:lnTo>
                  <a:lnTo>
                    <a:pt x="24" y="28"/>
                  </a:lnTo>
                  <a:lnTo>
                    <a:pt x="18" y="34"/>
                  </a:lnTo>
                  <a:lnTo>
                    <a:pt x="10" y="41"/>
                  </a:lnTo>
                  <a:lnTo>
                    <a:pt x="5" y="47"/>
                  </a:lnTo>
                  <a:lnTo>
                    <a:pt x="2" y="55"/>
                  </a:lnTo>
                  <a:lnTo>
                    <a:pt x="0" y="47"/>
                  </a:lnTo>
                  <a:lnTo>
                    <a:pt x="2" y="38"/>
                  </a:lnTo>
                  <a:lnTo>
                    <a:pt x="4" y="30"/>
                  </a:lnTo>
                  <a:lnTo>
                    <a:pt x="9" y="22"/>
                  </a:lnTo>
                  <a:lnTo>
                    <a:pt x="14" y="16"/>
                  </a:lnTo>
                  <a:lnTo>
                    <a:pt x="21" y="11"/>
                  </a:lnTo>
                  <a:lnTo>
                    <a:pt x="28" y="4"/>
                  </a:lnTo>
                  <a:lnTo>
                    <a:pt x="35" y="0"/>
                  </a:lnTo>
                  <a:lnTo>
                    <a:pt x="50" y="1"/>
                  </a:lnTo>
                  <a:close/>
                </a:path>
              </a:pathLst>
            </a:custGeom>
            <a:solidFill>
              <a:srgbClr val="FFFFFF"/>
            </a:solidFill>
            <a:ln w="9525">
              <a:noFill/>
              <a:round/>
              <a:headEnd/>
              <a:tailEnd/>
            </a:ln>
          </p:spPr>
          <p:txBody>
            <a:bodyPr/>
            <a:lstStyle/>
            <a:p>
              <a:endParaRPr lang="en-US">
                <a:solidFill>
                  <a:srgbClr val="000000"/>
                </a:solidFill>
              </a:endParaRPr>
            </a:p>
          </p:txBody>
        </p:sp>
        <p:sp>
          <p:nvSpPr>
            <p:cNvPr id="7223" name="Freeform 50"/>
            <p:cNvSpPr>
              <a:spLocks/>
            </p:cNvSpPr>
            <p:nvPr/>
          </p:nvSpPr>
          <p:spPr bwMode="auto">
            <a:xfrm>
              <a:off x="3985" y="5007"/>
              <a:ext cx="27" cy="102"/>
            </a:xfrm>
            <a:custGeom>
              <a:avLst/>
              <a:gdLst>
                <a:gd name="T0" fmla="*/ 15 w 27"/>
                <a:gd name="T1" fmla="*/ 0 h 102"/>
                <a:gd name="T2" fmla="*/ 17 w 27"/>
                <a:gd name="T3" fmla="*/ 23 h 102"/>
                <a:gd name="T4" fmla="*/ 19 w 27"/>
                <a:gd name="T5" fmla="*/ 49 h 102"/>
                <a:gd name="T6" fmla="*/ 21 w 27"/>
                <a:gd name="T7" fmla="*/ 77 h 102"/>
                <a:gd name="T8" fmla="*/ 27 w 27"/>
                <a:gd name="T9" fmla="*/ 102 h 102"/>
                <a:gd name="T10" fmla="*/ 21 w 27"/>
                <a:gd name="T11" fmla="*/ 102 h 102"/>
                <a:gd name="T12" fmla="*/ 16 w 27"/>
                <a:gd name="T13" fmla="*/ 98 h 102"/>
                <a:gd name="T14" fmla="*/ 11 w 27"/>
                <a:gd name="T15" fmla="*/ 92 h 102"/>
                <a:gd name="T16" fmla="*/ 8 w 27"/>
                <a:gd name="T17" fmla="*/ 85 h 102"/>
                <a:gd name="T18" fmla="*/ 0 w 27"/>
                <a:gd name="T19" fmla="*/ 7 h 102"/>
                <a:gd name="T20" fmla="*/ 3 w 27"/>
                <a:gd name="T21" fmla="*/ 5 h 102"/>
                <a:gd name="T22" fmla="*/ 6 w 27"/>
                <a:gd name="T23" fmla="*/ 3 h 102"/>
                <a:gd name="T24" fmla="*/ 10 w 27"/>
                <a:gd name="T25" fmla="*/ 1 h 102"/>
                <a:gd name="T26" fmla="*/ 15 w 27"/>
                <a:gd name="T27" fmla="*/ 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02"/>
                <a:gd name="T44" fmla="*/ 27 w 27"/>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02">
                  <a:moveTo>
                    <a:pt x="15" y="0"/>
                  </a:moveTo>
                  <a:lnTo>
                    <a:pt x="17" y="23"/>
                  </a:lnTo>
                  <a:lnTo>
                    <a:pt x="19" y="49"/>
                  </a:lnTo>
                  <a:lnTo>
                    <a:pt x="21" y="77"/>
                  </a:lnTo>
                  <a:lnTo>
                    <a:pt x="27" y="102"/>
                  </a:lnTo>
                  <a:lnTo>
                    <a:pt x="21" y="102"/>
                  </a:lnTo>
                  <a:lnTo>
                    <a:pt x="16" y="98"/>
                  </a:lnTo>
                  <a:lnTo>
                    <a:pt x="11" y="92"/>
                  </a:lnTo>
                  <a:lnTo>
                    <a:pt x="8" y="85"/>
                  </a:lnTo>
                  <a:lnTo>
                    <a:pt x="0" y="7"/>
                  </a:lnTo>
                  <a:lnTo>
                    <a:pt x="3" y="5"/>
                  </a:lnTo>
                  <a:lnTo>
                    <a:pt x="6" y="3"/>
                  </a:lnTo>
                  <a:lnTo>
                    <a:pt x="10" y="1"/>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7224" name="Freeform 51"/>
            <p:cNvSpPr>
              <a:spLocks/>
            </p:cNvSpPr>
            <p:nvPr/>
          </p:nvSpPr>
          <p:spPr bwMode="auto">
            <a:xfrm>
              <a:off x="4061" y="5012"/>
              <a:ext cx="88" cy="87"/>
            </a:xfrm>
            <a:custGeom>
              <a:avLst/>
              <a:gdLst>
                <a:gd name="T0" fmla="*/ 84 w 88"/>
                <a:gd name="T1" fmla="*/ 22 h 87"/>
                <a:gd name="T2" fmla="*/ 88 w 88"/>
                <a:gd name="T3" fmla="*/ 26 h 87"/>
                <a:gd name="T4" fmla="*/ 78 w 88"/>
                <a:gd name="T5" fmla="*/ 33 h 87"/>
                <a:gd name="T6" fmla="*/ 68 w 88"/>
                <a:gd name="T7" fmla="*/ 39 h 87"/>
                <a:gd name="T8" fmla="*/ 58 w 88"/>
                <a:gd name="T9" fmla="*/ 45 h 87"/>
                <a:gd name="T10" fmla="*/ 48 w 88"/>
                <a:gd name="T11" fmla="*/ 53 h 87"/>
                <a:gd name="T12" fmla="*/ 38 w 88"/>
                <a:gd name="T13" fmla="*/ 61 h 87"/>
                <a:gd name="T14" fmla="*/ 29 w 88"/>
                <a:gd name="T15" fmla="*/ 69 h 87"/>
                <a:gd name="T16" fmla="*/ 21 w 88"/>
                <a:gd name="T17" fmla="*/ 78 h 87"/>
                <a:gd name="T18" fmla="*/ 13 w 88"/>
                <a:gd name="T19" fmla="*/ 87 h 87"/>
                <a:gd name="T20" fmla="*/ 7 w 88"/>
                <a:gd name="T21" fmla="*/ 76 h 87"/>
                <a:gd name="T22" fmla="*/ 3 w 88"/>
                <a:gd name="T23" fmla="*/ 65 h 87"/>
                <a:gd name="T24" fmla="*/ 0 w 88"/>
                <a:gd name="T25" fmla="*/ 54 h 87"/>
                <a:gd name="T26" fmla="*/ 1 w 88"/>
                <a:gd name="T27" fmla="*/ 41 h 87"/>
                <a:gd name="T28" fmla="*/ 10 w 88"/>
                <a:gd name="T29" fmla="*/ 31 h 87"/>
                <a:gd name="T30" fmla="*/ 21 w 88"/>
                <a:gd name="T31" fmla="*/ 22 h 87"/>
                <a:gd name="T32" fmla="*/ 34 w 88"/>
                <a:gd name="T33" fmla="*/ 11 h 87"/>
                <a:gd name="T34" fmla="*/ 48 w 88"/>
                <a:gd name="T35" fmla="*/ 4 h 87"/>
                <a:gd name="T36" fmla="*/ 60 w 88"/>
                <a:gd name="T37" fmla="*/ 0 h 87"/>
                <a:gd name="T38" fmla="*/ 72 w 88"/>
                <a:gd name="T39" fmla="*/ 1 h 87"/>
                <a:gd name="T40" fmla="*/ 80 w 88"/>
                <a:gd name="T41" fmla="*/ 7 h 87"/>
                <a:gd name="T42" fmla="*/ 84 w 88"/>
                <a:gd name="T43" fmla="*/ 22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87"/>
                <a:gd name="T68" fmla="*/ 88 w 88"/>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87">
                  <a:moveTo>
                    <a:pt x="84" y="22"/>
                  </a:moveTo>
                  <a:lnTo>
                    <a:pt x="88" y="26"/>
                  </a:lnTo>
                  <a:lnTo>
                    <a:pt x="78" y="33"/>
                  </a:lnTo>
                  <a:lnTo>
                    <a:pt x="68" y="39"/>
                  </a:lnTo>
                  <a:lnTo>
                    <a:pt x="58" y="45"/>
                  </a:lnTo>
                  <a:lnTo>
                    <a:pt x="48" y="53"/>
                  </a:lnTo>
                  <a:lnTo>
                    <a:pt x="38" y="61"/>
                  </a:lnTo>
                  <a:lnTo>
                    <a:pt x="29" y="69"/>
                  </a:lnTo>
                  <a:lnTo>
                    <a:pt x="21" y="78"/>
                  </a:lnTo>
                  <a:lnTo>
                    <a:pt x="13" y="87"/>
                  </a:lnTo>
                  <a:lnTo>
                    <a:pt x="7" y="76"/>
                  </a:lnTo>
                  <a:lnTo>
                    <a:pt x="3" y="65"/>
                  </a:lnTo>
                  <a:lnTo>
                    <a:pt x="0" y="54"/>
                  </a:lnTo>
                  <a:lnTo>
                    <a:pt x="1" y="41"/>
                  </a:lnTo>
                  <a:lnTo>
                    <a:pt x="10" y="31"/>
                  </a:lnTo>
                  <a:lnTo>
                    <a:pt x="21" y="22"/>
                  </a:lnTo>
                  <a:lnTo>
                    <a:pt x="34" y="11"/>
                  </a:lnTo>
                  <a:lnTo>
                    <a:pt x="48" y="4"/>
                  </a:lnTo>
                  <a:lnTo>
                    <a:pt x="60" y="0"/>
                  </a:lnTo>
                  <a:lnTo>
                    <a:pt x="72" y="1"/>
                  </a:lnTo>
                  <a:lnTo>
                    <a:pt x="80" y="7"/>
                  </a:lnTo>
                  <a:lnTo>
                    <a:pt x="84" y="22"/>
                  </a:lnTo>
                  <a:close/>
                </a:path>
              </a:pathLst>
            </a:custGeom>
            <a:solidFill>
              <a:srgbClr val="FFFFFF"/>
            </a:solidFill>
            <a:ln w="9525">
              <a:noFill/>
              <a:round/>
              <a:headEnd/>
              <a:tailEnd/>
            </a:ln>
          </p:spPr>
          <p:txBody>
            <a:bodyPr/>
            <a:lstStyle/>
            <a:p>
              <a:endParaRPr lang="en-US">
                <a:solidFill>
                  <a:srgbClr val="000000"/>
                </a:solidFill>
              </a:endParaRPr>
            </a:p>
          </p:txBody>
        </p:sp>
        <p:sp>
          <p:nvSpPr>
            <p:cNvPr id="7225" name="Freeform 52"/>
            <p:cNvSpPr>
              <a:spLocks/>
            </p:cNvSpPr>
            <p:nvPr/>
          </p:nvSpPr>
          <p:spPr bwMode="auto">
            <a:xfrm>
              <a:off x="4135" y="5136"/>
              <a:ext cx="288" cy="471"/>
            </a:xfrm>
            <a:custGeom>
              <a:avLst/>
              <a:gdLst>
                <a:gd name="T0" fmla="*/ 124 w 288"/>
                <a:gd name="T1" fmla="*/ 90 h 471"/>
                <a:gd name="T2" fmla="*/ 156 w 288"/>
                <a:gd name="T3" fmla="*/ 88 h 471"/>
                <a:gd name="T4" fmla="*/ 180 w 288"/>
                <a:gd name="T5" fmla="*/ 101 h 471"/>
                <a:gd name="T6" fmla="*/ 207 w 288"/>
                <a:gd name="T7" fmla="*/ 113 h 471"/>
                <a:gd name="T8" fmla="*/ 210 w 288"/>
                <a:gd name="T9" fmla="*/ 138 h 471"/>
                <a:gd name="T10" fmla="*/ 222 w 288"/>
                <a:gd name="T11" fmla="*/ 163 h 471"/>
                <a:gd name="T12" fmla="*/ 238 w 288"/>
                <a:gd name="T13" fmla="*/ 189 h 471"/>
                <a:gd name="T14" fmla="*/ 252 w 288"/>
                <a:gd name="T15" fmla="*/ 193 h 471"/>
                <a:gd name="T16" fmla="*/ 265 w 288"/>
                <a:gd name="T17" fmla="*/ 196 h 471"/>
                <a:gd name="T18" fmla="*/ 270 w 288"/>
                <a:gd name="T19" fmla="*/ 201 h 471"/>
                <a:gd name="T20" fmla="*/ 270 w 288"/>
                <a:gd name="T21" fmla="*/ 230 h 471"/>
                <a:gd name="T22" fmla="*/ 283 w 288"/>
                <a:gd name="T23" fmla="*/ 237 h 471"/>
                <a:gd name="T24" fmla="*/ 272 w 288"/>
                <a:gd name="T25" fmla="*/ 255 h 471"/>
                <a:gd name="T26" fmla="*/ 243 w 288"/>
                <a:gd name="T27" fmla="*/ 281 h 471"/>
                <a:gd name="T28" fmla="*/ 211 w 288"/>
                <a:gd name="T29" fmla="*/ 302 h 471"/>
                <a:gd name="T30" fmla="*/ 221 w 288"/>
                <a:gd name="T31" fmla="*/ 325 h 471"/>
                <a:gd name="T32" fmla="*/ 247 w 288"/>
                <a:gd name="T33" fmla="*/ 334 h 471"/>
                <a:gd name="T34" fmla="*/ 244 w 288"/>
                <a:gd name="T35" fmla="*/ 348 h 471"/>
                <a:gd name="T36" fmla="*/ 231 w 288"/>
                <a:gd name="T37" fmla="*/ 381 h 471"/>
                <a:gd name="T38" fmla="*/ 227 w 288"/>
                <a:gd name="T39" fmla="*/ 421 h 471"/>
                <a:gd name="T40" fmla="*/ 192 w 288"/>
                <a:gd name="T41" fmla="*/ 437 h 471"/>
                <a:gd name="T42" fmla="*/ 151 w 288"/>
                <a:gd name="T43" fmla="*/ 451 h 471"/>
                <a:gd name="T44" fmla="*/ 114 w 288"/>
                <a:gd name="T45" fmla="*/ 471 h 471"/>
                <a:gd name="T46" fmla="*/ 96 w 288"/>
                <a:gd name="T47" fmla="*/ 422 h 471"/>
                <a:gd name="T48" fmla="*/ 83 w 288"/>
                <a:gd name="T49" fmla="*/ 372 h 471"/>
                <a:gd name="T50" fmla="*/ 97 w 288"/>
                <a:gd name="T51" fmla="*/ 333 h 471"/>
                <a:gd name="T52" fmla="*/ 83 w 288"/>
                <a:gd name="T53" fmla="*/ 316 h 471"/>
                <a:gd name="T54" fmla="*/ 66 w 288"/>
                <a:gd name="T55" fmla="*/ 300 h 471"/>
                <a:gd name="T56" fmla="*/ 47 w 288"/>
                <a:gd name="T57" fmla="*/ 265 h 471"/>
                <a:gd name="T58" fmla="*/ 41 w 288"/>
                <a:gd name="T59" fmla="*/ 233 h 471"/>
                <a:gd name="T60" fmla="*/ 47 w 288"/>
                <a:gd name="T61" fmla="*/ 227 h 471"/>
                <a:gd name="T62" fmla="*/ 21 w 288"/>
                <a:gd name="T63" fmla="*/ 200 h 471"/>
                <a:gd name="T64" fmla="*/ 19 w 288"/>
                <a:gd name="T65" fmla="*/ 161 h 471"/>
                <a:gd name="T66" fmla="*/ 19 w 288"/>
                <a:gd name="T67" fmla="*/ 136 h 471"/>
                <a:gd name="T68" fmla="*/ 46 w 288"/>
                <a:gd name="T69" fmla="*/ 138 h 471"/>
                <a:gd name="T70" fmla="*/ 76 w 288"/>
                <a:gd name="T71" fmla="*/ 145 h 471"/>
                <a:gd name="T72" fmla="*/ 103 w 288"/>
                <a:gd name="T73" fmla="*/ 144 h 471"/>
                <a:gd name="T74" fmla="*/ 125 w 288"/>
                <a:gd name="T75" fmla="*/ 137 h 471"/>
                <a:gd name="T76" fmla="*/ 149 w 288"/>
                <a:gd name="T77" fmla="*/ 129 h 471"/>
                <a:gd name="T78" fmla="*/ 159 w 288"/>
                <a:gd name="T79" fmla="*/ 122 h 471"/>
                <a:gd name="T80" fmla="*/ 150 w 288"/>
                <a:gd name="T81" fmla="*/ 109 h 471"/>
                <a:gd name="T82" fmla="*/ 129 w 288"/>
                <a:gd name="T83" fmla="*/ 110 h 471"/>
                <a:gd name="T84" fmla="*/ 108 w 288"/>
                <a:gd name="T85" fmla="*/ 112 h 471"/>
                <a:gd name="T86" fmla="*/ 72 w 288"/>
                <a:gd name="T87" fmla="*/ 93 h 471"/>
                <a:gd name="T88" fmla="*/ 36 w 288"/>
                <a:gd name="T89" fmla="*/ 80 h 471"/>
                <a:gd name="T90" fmla="*/ 3 w 288"/>
                <a:gd name="T91" fmla="*/ 71 h 471"/>
                <a:gd name="T92" fmla="*/ 0 w 288"/>
                <a:gd name="T93" fmla="*/ 26 h 471"/>
                <a:gd name="T94" fmla="*/ 51 w 288"/>
                <a:gd name="T95" fmla="*/ 24 h 471"/>
                <a:gd name="T96" fmla="*/ 71 w 288"/>
                <a:gd name="T97" fmla="*/ 59 h 471"/>
                <a:gd name="T98" fmla="*/ 106 w 288"/>
                <a:gd name="T99" fmla="*/ 86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71"/>
                <a:gd name="T152" fmla="*/ 288 w 288"/>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71">
                  <a:moveTo>
                    <a:pt x="106" y="86"/>
                  </a:moveTo>
                  <a:lnTo>
                    <a:pt x="114" y="89"/>
                  </a:lnTo>
                  <a:lnTo>
                    <a:pt x="124" y="90"/>
                  </a:lnTo>
                  <a:lnTo>
                    <a:pt x="135" y="89"/>
                  </a:lnTo>
                  <a:lnTo>
                    <a:pt x="146" y="88"/>
                  </a:lnTo>
                  <a:lnTo>
                    <a:pt x="156" y="88"/>
                  </a:lnTo>
                  <a:lnTo>
                    <a:pt x="166" y="89"/>
                  </a:lnTo>
                  <a:lnTo>
                    <a:pt x="174" y="93"/>
                  </a:lnTo>
                  <a:lnTo>
                    <a:pt x="180" y="101"/>
                  </a:lnTo>
                  <a:lnTo>
                    <a:pt x="190" y="102"/>
                  </a:lnTo>
                  <a:lnTo>
                    <a:pt x="198" y="107"/>
                  </a:lnTo>
                  <a:lnTo>
                    <a:pt x="207" y="113"/>
                  </a:lnTo>
                  <a:lnTo>
                    <a:pt x="216" y="119"/>
                  </a:lnTo>
                  <a:lnTo>
                    <a:pt x="211" y="128"/>
                  </a:lnTo>
                  <a:lnTo>
                    <a:pt x="210" y="138"/>
                  </a:lnTo>
                  <a:lnTo>
                    <a:pt x="212" y="147"/>
                  </a:lnTo>
                  <a:lnTo>
                    <a:pt x="216" y="155"/>
                  </a:lnTo>
                  <a:lnTo>
                    <a:pt x="222" y="163"/>
                  </a:lnTo>
                  <a:lnTo>
                    <a:pt x="228" y="172"/>
                  </a:lnTo>
                  <a:lnTo>
                    <a:pt x="233" y="180"/>
                  </a:lnTo>
                  <a:lnTo>
                    <a:pt x="238" y="189"/>
                  </a:lnTo>
                  <a:lnTo>
                    <a:pt x="243" y="190"/>
                  </a:lnTo>
                  <a:lnTo>
                    <a:pt x="247" y="192"/>
                  </a:lnTo>
                  <a:lnTo>
                    <a:pt x="252" y="193"/>
                  </a:lnTo>
                  <a:lnTo>
                    <a:pt x="257" y="195"/>
                  </a:lnTo>
                  <a:lnTo>
                    <a:pt x="260" y="196"/>
                  </a:lnTo>
                  <a:lnTo>
                    <a:pt x="265" y="196"/>
                  </a:lnTo>
                  <a:lnTo>
                    <a:pt x="270" y="195"/>
                  </a:lnTo>
                  <a:lnTo>
                    <a:pt x="275" y="193"/>
                  </a:lnTo>
                  <a:lnTo>
                    <a:pt x="270" y="201"/>
                  </a:lnTo>
                  <a:lnTo>
                    <a:pt x="265" y="211"/>
                  </a:lnTo>
                  <a:lnTo>
                    <a:pt x="265" y="220"/>
                  </a:lnTo>
                  <a:lnTo>
                    <a:pt x="270" y="230"/>
                  </a:lnTo>
                  <a:lnTo>
                    <a:pt x="274" y="232"/>
                  </a:lnTo>
                  <a:lnTo>
                    <a:pt x="279" y="235"/>
                  </a:lnTo>
                  <a:lnTo>
                    <a:pt x="283" y="237"/>
                  </a:lnTo>
                  <a:lnTo>
                    <a:pt x="288" y="237"/>
                  </a:lnTo>
                  <a:lnTo>
                    <a:pt x="280" y="247"/>
                  </a:lnTo>
                  <a:lnTo>
                    <a:pt x="272" y="255"/>
                  </a:lnTo>
                  <a:lnTo>
                    <a:pt x="262" y="265"/>
                  </a:lnTo>
                  <a:lnTo>
                    <a:pt x="253" y="272"/>
                  </a:lnTo>
                  <a:lnTo>
                    <a:pt x="243" y="281"/>
                  </a:lnTo>
                  <a:lnTo>
                    <a:pt x="232" y="288"/>
                  </a:lnTo>
                  <a:lnTo>
                    <a:pt x="222" y="296"/>
                  </a:lnTo>
                  <a:lnTo>
                    <a:pt x="211" y="302"/>
                  </a:lnTo>
                  <a:lnTo>
                    <a:pt x="210" y="312"/>
                  </a:lnTo>
                  <a:lnTo>
                    <a:pt x="213" y="320"/>
                  </a:lnTo>
                  <a:lnTo>
                    <a:pt x="221" y="325"/>
                  </a:lnTo>
                  <a:lnTo>
                    <a:pt x="229" y="330"/>
                  </a:lnTo>
                  <a:lnTo>
                    <a:pt x="238" y="332"/>
                  </a:lnTo>
                  <a:lnTo>
                    <a:pt x="247" y="334"/>
                  </a:lnTo>
                  <a:lnTo>
                    <a:pt x="254" y="337"/>
                  </a:lnTo>
                  <a:lnTo>
                    <a:pt x="259" y="342"/>
                  </a:lnTo>
                  <a:lnTo>
                    <a:pt x="244" y="348"/>
                  </a:lnTo>
                  <a:lnTo>
                    <a:pt x="236" y="356"/>
                  </a:lnTo>
                  <a:lnTo>
                    <a:pt x="232" y="368"/>
                  </a:lnTo>
                  <a:lnTo>
                    <a:pt x="231" y="381"/>
                  </a:lnTo>
                  <a:lnTo>
                    <a:pt x="229" y="394"/>
                  </a:lnTo>
                  <a:lnTo>
                    <a:pt x="229" y="408"/>
                  </a:lnTo>
                  <a:lnTo>
                    <a:pt x="227" y="421"/>
                  </a:lnTo>
                  <a:lnTo>
                    <a:pt x="221" y="431"/>
                  </a:lnTo>
                  <a:lnTo>
                    <a:pt x="206" y="434"/>
                  </a:lnTo>
                  <a:lnTo>
                    <a:pt x="192" y="437"/>
                  </a:lnTo>
                  <a:lnTo>
                    <a:pt x="179" y="441"/>
                  </a:lnTo>
                  <a:lnTo>
                    <a:pt x="165" y="445"/>
                  </a:lnTo>
                  <a:lnTo>
                    <a:pt x="151" y="451"/>
                  </a:lnTo>
                  <a:lnTo>
                    <a:pt x="139" y="456"/>
                  </a:lnTo>
                  <a:lnTo>
                    <a:pt x="127" y="463"/>
                  </a:lnTo>
                  <a:lnTo>
                    <a:pt x="114" y="471"/>
                  </a:lnTo>
                  <a:lnTo>
                    <a:pt x="109" y="455"/>
                  </a:lnTo>
                  <a:lnTo>
                    <a:pt x="103" y="438"/>
                  </a:lnTo>
                  <a:lnTo>
                    <a:pt x="96" y="422"/>
                  </a:lnTo>
                  <a:lnTo>
                    <a:pt x="89" y="405"/>
                  </a:lnTo>
                  <a:lnTo>
                    <a:pt x="84" y="389"/>
                  </a:lnTo>
                  <a:lnTo>
                    <a:pt x="83" y="372"/>
                  </a:lnTo>
                  <a:lnTo>
                    <a:pt x="87" y="356"/>
                  </a:lnTo>
                  <a:lnTo>
                    <a:pt x="96" y="340"/>
                  </a:lnTo>
                  <a:lnTo>
                    <a:pt x="97" y="333"/>
                  </a:lnTo>
                  <a:lnTo>
                    <a:pt x="94" y="326"/>
                  </a:lnTo>
                  <a:lnTo>
                    <a:pt x="89" y="321"/>
                  </a:lnTo>
                  <a:lnTo>
                    <a:pt x="83" y="316"/>
                  </a:lnTo>
                  <a:lnTo>
                    <a:pt x="77" y="311"/>
                  </a:lnTo>
                  <a:lnTo>
                    <a:pt x="71" y="305"/>
                  </a:lnTo>
                  <a:lnTo>
                    <a:pt x="66" y="300"/>
                  </a:lnTo>
                  <a:lnTo>
                    <a:pt x="62" y="294"/>
                  </a:lnTo>
                  <a:lnTo>
                    <a:pt x="55" y="279"/>
                  </a:lnTo>
                  <a:lnTo>
                    <a:pt x="47" y="265"/>
                  </a:lnTo>
                  <a:lnTo>
                    <a:pt x="41" y="250"/>
                  </a:lnTo>
                  <a:lnTo>
                    <a:pt x="37" y="234"/>
                  </a:lnTo>
                  <a:lnTo>
                    <a:pt x="41" y="233"/>
                  </a:lnTo>
                  <a:lnTo>
                    <a:pt x="44" y="232"/>
                  </a:lnTo>
                  <a:lnTo>
                    <a:pt x="45" y="229"/>
                  </a:lnTo>
                  <a:lnTo>
                    <a:pt x="47" y="227"/>
                  </a:lnTo>
                  <a:lnTo>
                    <a:pt x="34" y="220"/>
                  </a:lnTo>
                  <a:lnTo>
                    <a:pt x="25" y="211"/>
                  </a:lnTo>
                  <a:lnTo>
                    <a:pt x="21" y="200"/>
                  </a:lnTo>
                  <a:lnTo>
                    <a:pt x="20" y="187"/>
                  </a:lnTo>
                  <a:lnTo>
                    <a:pt x="19" y="174"/>
                  </a:lnTo>
                  <a:lnTo>
                    <a:pt x="19" y="161"/>
                  </a:lnTo>
                  <a:lnTo>
                    <a:pt x="16" y="148"/>
                  </a:lnTo>
                  <a:lnTo>
                    <a:pt x="10" y="138"/>
                  </a:lnTo>
                  <a:lnTo>
                    <a:pt x="19" y="136"/>
                  </a:lnTo>
                  <a:lnTo>
                    <a:pt x="27" y="134"/>
                  </a:lnTo>
                  <a:lnTo>
                    <a:pt x="36" y="136"/>
                  </a:lnTo>
                  <a:lnTo>
                    <a:pt x="46" y="138"/>
                  </a:lnTo>
                  <a:lnTo>
                    <a:pt x="56" y="140"/>
                  </a:lnTo>
                  <a:lnTo>
                    <a:pt x="66" y="143"/>
                  </a:lnTo>
                  <a:lnTo>
                    <a:pt x="76" y="145"/>
                  </a:lnTo>
                  <a:lnTo>
                    <a:pt x="86" y="147"/>
                  </a:lnTo>
                  <a:lnTo>
                    <a:pt x="94" y="146"/>
                  </a:lnTo>
                  <a:lnTo>
                    <a:pt x="103" y="144"/>
                  </a:lnTo>
                  <a:lnTo>
                    <a:pt x="110" y="142"/>
                  </a:lnTo>
                  <a:lnTo>
                    <a:pt x="118" y="140"/>
                  </a:lnTo>
                  <a:lnTo>
                    <a:pt x="125" y="137"/>
                  </a:lnTo>
                  <a:lnTo>
                    <a:pt x="134" y="133"/>
                  </a:lnTo>
                  <a:lnTo>
                    <a:pt x="141" y="131"/>
                  </a:lnTo>
                  <a:lnTo>
                    <a:pt x="149" y="129"/>
                  </a:lnTo>
                  <a:lnTo>
                    <a:pt x="153" y="127"/>
                  </a:lnTo>
                  <a:lnTo>
                    <a:pt x="155" y="124"/>
                  </a:lnTo>
                  <a:lnTo>
                    <a:pt x="159" y="122"/>
                  </a:lnTo>
                  <a:lnTo>
                    <a:pt x="161" y="116"/>
                  </a:lnTo>
                  <a:lnTo>
                    <a:pt x="156" y="111"/>
                  </a:lnTo>
                  <a:lnTo>
                    <a:pt x="150" y="109"/>
                  </a:lnTo>
                  <a:lnTo>
                    <a:pt x="144" y="108"/>
                  </a:lnTo>
                  <a:lnTo>
                    <a:pt x="136" y="109"/>
                  </a:lnTo>
                  <a:lnTo>
                    <a:pt x="129" y="110"/>
                  </a:lnTo>
                  <a:lnTo>
                    <a:pt x="122" y="111"/>
                  </a:lnTo>
                  <a:lnTo>
                    <a:pt x="114" y="112"/>
                  </a:lnTo>
                  <a:lnTo>
                    <a:pt x="108" y="112"/>
                  </a:lnTo>
                  <a:lnTo>
                    <a:pt x="96" y="107"/>
                  </a:lnTo>
                  <a:lnTo>
                    <a:pt x="83" y="99"/>
                  </a:lnTo>
                  <a:lnTo>
                    <a:pt x="72" y="93"/>
                  </a:lnTo>
                  <a:lnTo>
                    <a:pt x="61" y="87"/>
                  </a:lnTo>
                  <a:lnTo>
                    <a:pt x="48" y="82"/>
                  </a:lnTo>
                  <a:lnTo>
                    <a:pt x="36" y="80"/>
                  </a:lnTo>
                  <a:lnTo>
                    <a:pt x="21" y="80"/>
                  </a:lnTo>
                  <a:lnTo>
                    <a:pt x="6" y="86"/>
                  </a:lnTo>
                  <a:lnTo>
                    <a:pt x="3" y="71"/>
                  </a:lnTo>
                  <a:lnTo>
                    <a:pt x="0" y="56"/>
                  </a:lnTo>
                  <a:lnTo>
                    <a:pt x="0" y="41"/>
                  </a:lnTo>
                  <a:lnTo>
                    <a:pt x="0" y="26"/>
                  </a:lnTo>
                  <a:lnTo>
                    <a:pt x="42" y="0"/>
                  </a:lnTo>
                  <a:lnTo>
                    <a:pt x="46" y="11"/>
                  </a:lnTo>
                  <a:lnTo>
                    <a:pt x="51" y="24"/>
                  </a:lnTo>
                  <a:lnTo>
                    <a:pt x="56" y="36"/>
                  </a:lnTo>
                  <a:lnTo>
                    <a:pt x="63" y="47"/>
                  </a:lnTo>
                  <a:lnTo>
                    <a:pt x="71" y="59"/>
                  </a:lnTo>
                  <a:lnTo>
                    <a:pt x="79" y="69"/>
                  </a:lnTo>
                  <a:lnTo>
                    <a:pt x="92" y="78"/>
                  </a:lnTo>
                  <a:lnTo>
                    <a:pt x="106" y="86"/>
                  </a:lnTo>
                  <a:close/>
                </a:path>
              </a:pathLst>
            </a:custGeom>
            <a:solidFill>
              <a:srgbClr val="FFFFFF"/>
            </a:solidFill>
            <a:ln w="9525">
              <a:noFill/>
              <a:round/>
              <a:headEnd/>
              <a:tailEnd/>
            </a:ln>
          </p:spPr>
          <p:txBody>
            <a:bodyPr/>
            <a:lstStyle/>
            <a:p>
              <a:endParaRPr lang="en-US">
                <a:solidFill>
                  <a:srgbClr val="000000"/>
                </a:solidFill>
              </a:endParaRPr>
            </a:p>
          </p:txBody>
        </p:sp>
        <p:sp>
          <p:nvSpPr>
            <p:cNvPr id="7226" name="Freeform 53"/>
            <p:cNvSpPr>
              <a:spLocks/>
            </p:cNvSpPr>
            <p:nvPr/>
          </p:nvSpPr>
          <p:spPr bwMode="auto">
            <a:xfrm>
              <a:off x="4192" y="5329"/>
              <a:ext cx="200" cy="64"/>
            </a:xfrm>
            <a:custGeom>
              <a:avLst/>
              <a:gdLst>
                <a:gd name="T0" fmla="*/ 200 w 200"/>
                <a:gd name="T1" fmla="*/ 18 h 64"/>
                <a:gd name="T2" fmla="*/ 195 w 200"/>
                <a:gd name="T3" fmla="*/ 25 h 64"/>
                <a:gd name="T4" fmla="*/ 187 w 200"/>
                <a:gd name="T5" fmla="*/ 31 h 64"/>
                <a:gd name="T6" fmla="*/ 180 w 200"/>
                <a:gd name="T7" fmla="*/ 36 h 64"/>
                <a:gd name="T8" fmla="*/ 170 w 200"/>
                <a:gd name="T9" fmla="*/ 40 h 64"/>
                <a:gd name="T10" fmla="*/ 161 w 200"/>
                <a:gd name="T11" fmla="*/ 43 h 64"/>
                <a:gd name="T12" fmla="*/ 151 w 200"/>
                <a:gd name="T13" fmla="*/ 46 h 64"/>
                <a:gd name="T14" fmla="*/ 141 w 200"/>
                <a:gd name="T15" fmla="*/ 50 h 64"/>
                <a:gd name="T16" fmla="*/ 133 w 200"/>
                <a:gd name="T17" fmla="*/ 53 h 64"/>
                <a:gd name="T18" fmla="*/ 115 w 200"/>
                <a:gd name="T19" fmla="*/ 56 h 64"/>
                <a:gd name="T20" fmla="*/ 98 w 200"/>
                <a:gd name="T21" fmla="*/ 59 h 64"/>
                <a:gd name="T22" fmla="*/ 81 w 200"/>
                <a:gd name="T23" fmla="*/ 62 h 64"/>
                <a:gd name="T24" fmla="*/ 62 w 200"/>
                <a:gd name="T25" fmla="*/ 64 h 64"/>
                <a:gd name="T26" fmla="*/ 45 w 200"/>
                <a:gd name="T27" fmla="*/ 64 h 64"/>
                <a:gd name="T28" fmla="*/ 29 w 200"/>
                <a:gd name="T29" fmla="*/ 62 h 64"/>
                <a:gd name="T30" fmla="*/ 14 w 200"/>
                <a:gd name="T31" fmla="*/ 57 h 64"/>
                <a:gd name="T32" fmla="*/ 0 w 200"/>
                <a:gd name="T33" fmla="*/ 48 h 64"/>
                <a:gd name="T34" fmla="*/ 8 w 200"/>
                <a:gd name="T35" fmla="*/ 45 h 64"/>
                <a:gd name="T36" fmla="*/ 16 w 200"/>
                <a:gd name="T37" fmla="*/ 44 h 64"/>
                <a:gd name="T38" fmla="*/ 24 w 200"/>
                <a:gd name="T39" fmla="*/ 44 h 64"/>
                <a:gd name="T40" fmla="*/ 32 w 200"/>
                <a:gd name="T41" fmla="*/ 45 h 64"/>
                <a:gd name="T42" fmla="*/ 41 w 200"/>
                <a:gd name="T43" fmla="*/ 46 h 64"/>
                <a:gd name="T44" fmla="*/ 50 w 200"/>
                <a:gd name="T45" fmla="*/ 48 h 64"/>
                <a:gd name="T46" fmla="*/ 58 w 200"/>
                <a:gd name="T47" fmla="*/ 49 h 64"/>
                <a:gd name="T48" fmla="*/ 67 w 200"/>
                <a:gd name="T49" fmla="*/ 49 h 64"/>
                <a:gd name="T50" fmla="*/ 82 w 200"/>
                <a:gd name="T51" fmla="*/ 48 h 64"/>
                <a:gd name="T52" fmla="*/ 97 w 200"/>
                <a:gd name="T53" fmla="*/ 45 h 64"/>
                <a:gd name="T54" fmla="*/ 110 w 200"/>
                <a:gd name="T55" fmla="*/ 41 h 64"/>
                <a:gd name="T56" fmla="*/ 124 w 200"/>
                <a:gd name="T57" fmla="*/ 36 h 64"/>
                <a:gd name="T58" fmla="*/ 137 w 200"/>
                <a:gd name="T59" fmla="*/ 28 h 64"/>
                <a:gd name="T60" fmla="*/ 148 w 200"/>
                <a:gd name="T61" fmla="*/ 20 h 64"/>
                <a:gd name="T62" fmla="*/ 158 w 200"/>
                <a:gd name="T63" fmla="*/ 10 h 64"/>
                <a:gd name="T64" fmla="*/ 166 w 200"/>
                <a:gd name="T65" fmla="*/ 0 h 64"/>
                <a:gd name="T66" fmla="*/ 176 w 200"/>
                <a:gd name="T67" fmla="*/ 1 h 64"/>
                <a:gd name="T68" fmla="*/ 185 w 200"/>
                <a:gd name="T69" fmla="*/ 6 h 64"/>
                <a:gd name="T70" fmla="*/ 191 w 200"/>
                <a:gd name="T71" fmla="*/ 13 h 64"/>
                <a:gd name="T72" fmla="*/ 200 w 200"/>
                <a:gd name="T73" fmla="*/ 18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
                <a:gd name="T112" fmla="*/ 0 h 64"/>
                <a:gd name="T113" fmla="*/ 200 w 200"/>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 h="64">
                  <a:moveTo>
                    <a:pt x="200" y="18"/>
                  </a:moveTo>
                  <a:lnTo>
                    <a:pt x="195" y="25"/>
                  </a:lnTo>
                  <a:lnTo>
                    <a:pt x="187" y="31"/>
                  </a:lnTo>
                  <a:lnTo>
                    <a:pt x="180" y="36"/>
                  </a:lnTo>
                  <a:lnTo>
                    <a:pt x="170" y="40"/>
                  </a:lnTo>
                  <a:lnTo>
                    <a:pt x="161" y="43"/>
                  </a:lnTo>
                  <a:lnTo>
                    <a:pt x="151" y="46"/>
                  </a:lnTo>
                  <a:lnTo>
                    <a:pt x="141" y="50"/>
                  </a:lnTo>
                  <a:lnTo>
                    <a:pt x="133" y="53"/>
                  </a:lnTo>
                  <a:lnTo>
                    <a:pt x="115" y="56"/>
                  </a:lnTo>
                  <a:lnTo>
                    <a:pt x="98" y="59"/>
                  </a:lnTo>
                  <a:lnTo>
                    <a:pt x="81" y="62"/>
                  </a:lnTo>
                  <a:lnTo>
                    <a:pt x="62" y="64"/>
                  </a:lnTo>
                  <a:lnTo>
                    <a:pt x="45" y="64"/>
                  </a:lnTo>
                  <a:lnTo>
                    <a:pt x="29" y="62"/>
                  </a:lnTo>
                  <a:lnTo>
                    <a:pt x="14" y="57"/>
                  </a:lnTo>
                  <a:lnTo>
                    <a:pt x="0" y="48"/>
                  </a:lnTo>
                  <a:lnTo>
                    <a:pt x="8" y="45"/>
                  </a:lnTo>
                  <a:lnTo>
                    <a:pt x="16" y="44"/>
                  </a:lnTo>
                  <a:lnTo>
                    <a:pt x="24" y="44"/>
                  </a:lnTo>
                  <a:lnTo>
                    <a:pt x="32" y="45"/>
                  </a:lnTo>
                  <a:lnTo>
                    <a:pt x="41" y="46"/>
                  </a:lnTo>
                  <a:lnTo>
                    <a:pt x="50" y="48"/>
                  </a:lnTo>
                  <a:lnTo>
                    <a:pt x="58" y="49"/>
                  </a:lnTo>
                  <a:lnTo>
                    <a:pt x="67" y="49"/>
                  </a:lnTo>
                  <a:lnTo>
                    <a:pt x="82" y="48"/>
                  </a:lnTo>
                  <a:lnTo>
                    <a:pt x="97" y="45"/>
                  </a:lnTo>
                  <a:lnTo>
                    <a:pt x="110" y="41"/>
                  </a:lnTo>
                  <a:lnTo>
                    <a:pt x="124" y="36"/>
                  </a:lnTo>
                  <a:lnTo>
                    <a:pt x="137" y="28"/>
                  </a:lnTo>
                  <a:lnTo>
                    <a:pt x="148" y="20"/>
                  </a:lnTo>
                  <a:lnTo>
                    <a:pt x="158" y="10"/>
                  </a:lnTo>
                  <a:lnTo>
                    <a:pt x="166" y="0"/>
                  </a:lnTo>
                  <a:lnTo>
                    <a:pt x="176" y="1"/>
                  </a:lnTo>
                  <a:lnTo>
                    <a:pt x="185" y="6"/>
                  </a:lnTo>
                  <a:lnTo>
                    <a:pt x="191" y="13"/>
                  </a:lnTo>
                  <a:lnTo>
                    <a:pt x="200" y="18"/>
                  </a:lnTo>
                  <a:close/>
                </a:path>
              </a:pathLst>
            </a:custGeom>
            <a:solidFill>
              <a:srgbClr val="000000"/>
            </a:solidFill>
            <a:ln w="9525">
              <a:noFill/>
              <a:round/>
              <a:headEnd/>
              <a:tailEnd/>
            </a:ln>
          </p:spPr>
          <p:txBody>
            <a:bodyPr/>
            <a:lstStyle/>
            <a:p>
              <a:endParaRPr lang="en-US">
                <a:solidFill>
                  <a:srgbClr val="000000"/>
                </a:solidFill>
              </a:endParaRPr>
            </a:p>
          </p:txBody>
        </p:sp>
        <p:sp>
          <p:nvSpPr>
            <p:cNvPr id="7227" name="Freeform 54"/>
            <p:cNvSpPr>
              <a:spLocks/>
            </p:cNvSpPr>
            <p:nvPr/>
          </p:nvSpPr>
          <p:spPr bwMode="auto">
            <a:xfrm>
              <a:off x="4221" y="5480"/>
              <a:ext cx="143" cy="55"/>
            </a:xfrm>
            <a:custGeom>
              <a:avLst/>
              <a:gdLst>
                <a:gd name="T0" fmla="*/ 143 w 143"/>
                <a:gd name="T1" fmla="*/ 5 h 55"/>
                <a:gd name="T2" fmla="*/ 140 w 143"/>
                <a:gd name="T3" fmla="*/ 11 h 55"/>
                <a:gd name="T4" fmla="*/ 135 w 143"/>
                <a:gd name="T5" fmla="*/ 15 h 55"/>
                <a:gd name="T6" fmla="*/ 129 w 143"/>
                <a:gd name="T7" fmla="*/ 17 h 55"/>
                <a:gd name="T8" fmla="*/ 120 w 143"/>
                <a:gd name="T9" fmla="*/ 20 h 55"/>
                <a:gd name="T10" fmla="*/ 112 w 143"/>
                <a:gd name="T11" fmla="*/ 22 h 55"/>
                <a:gd name="T12" fmla="*/ 104 w 143"/>
                <a:gd name="T13" fmla="*/ 23 h 55"/>
                <a:gd name="T14" fmla="*/ 96 w 143"/>
                <a:gd name="T15" fmla="*/ 25 h 55"/>
                <a:gd name="T16" fmla="*/ 89 w 143"/>
                <a:gd name="T17" fmla="*/ 27 h 55"/>
                <a:gd name="T18" fmla="*/ 75 w 143"/>
                <a:gd name="T19" fmla="*/ 27 h 55"/>
                <a:gd name="T20" fmla="*/ 62 w 143"/>
                <a:gd name="T21" fmla="*/ 31 h 55"/>
                <a:gd name="T22" fmla="*/ 49 w 143"/>
                <a:gd name="T23" fmla="*/ 40 h 55"/>
                <a:gd name="T24" fmla="*/ 38 w 143"/>
                <a:gd name="T25" fmla="*/ 47 h 55"/>
                <a:gd name="T26" fmla="*/ 28 w 143"/>
                <a:gd name="T27" fmla="*/ 53 h 55"/>
                <a:gd name="T28" fmla="*/ 17 w 143"/>
                <a:gd name="T29" fmla="*/ 55 h 55"/>
                <a:gd name="T30" fmla="*/ 8 w 143"/>
                <a:gd name="T31" fmla="*/ 49 h 55"/>
                <a:gd name="T32" fmla="*/ 0 w 143"/>
                <a:gd name="T33" fmla="*/ 34 h 55"/>
                <a:gd name="T34" fmla="*/ 7 w 143"/>
                <a:gd name="T35" fmla="*/ 18 h 55"/>
                <a:gd name="T36" fmla="*/ 21 w 143"/>
                <a:gd name="T37" fmla="*/ 9 h 55"/>
                <a:gd name="T38" fmla="*/ 38 w 143"/>
                <a:gd name="T39" fmla="*/ 5 h 55"/>
                <a:gd name="T40" fmla="*/ 57 w 143"/>
                <a:gd name="T41" fmla="*/ 4 h 55"/>
                <a:gd name="T42" fmla="*/ 78 w 143"/>
                <a:gd name="T43" fmla="*/ 5 h 55"/>
                <a:gd name="T44" fmla="*/ 100 w 143"/>
                <a:gd name="T45" fmla="*/ 6 h 55"/>
                <a:gd name="T46" fmla="*/ 121 w 143"/>
                <a:gd name="T47" fmla="*/ 5 h 55"/>
                <a:gd name="T48" fmla="*/ 140 w 143"/>
                <a:gd name="T49" fmla="*/ 0 h 55"/>
                <a:gd name="T50" fmla="*/ 143 w 143"/>
                <a:gd name="T51" fmla="*/ 5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55"/>
                <a:gd name="T80" fmla="*/ 143 w 143"/>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55">
                  <a:moveTo>
                    <a:pt x="143" y="5"/>
                  </a:moveTo>
                  <a:lnTo>
                    <a:pt x="140" y="11"/>
                  </a:lnTo>
                  <a:lnTo>
                    <a:pt x="135" y="15"/>
                  </a:lnTo>
                  <a:lnTo>
                    <a:pt x="129" y="17"/>
                  </a:lnTo>
                  <a:lnTo>
                    <a:pt x="120" y="20"/>
                  </a:lnTo>
                  <a:lnTo>
                    <a:pt x="112" y="22"/>
                  </a:lnTo>
                  <a:lnTo>
                    <a:pt x="104" y="23"/>
                  </a:lnTo>
                  <a:lnTo>
                    <a:pt x="96" y="25"/>
                  </a:lnTo>
                  <a:lnTo>
                    <a:pt x="89" y="27"/>
                  </a:lnTo>
                  <a:lnTo>
                    <a:pt x="75" y="27"/>
                  </a:lnTo>
                  <a:lnTo>
                    <a:pt x="62" y="31"/>
                  </a:lnTo>
                  <a:lnTo>
                    <a:pt x="49" y="40"/>
                  </a:lnTo>
                  <a:lnTo>
                    <a:pt x="38" y="47"/>
                  </a:lnTo>
                  <a:lnTo>
                    <a:pt x="28" y="53"/>
                  </a:lnTo>
                  <a:lnTo>
                    <a:pt x="17" y="55"/>
                  </a:lnTo>
                  <a:lnTo>
                    <a:pt x="8" y="49"/>
                  </a:lnTo>
                  <a:lnTo>
                    <a:pt x="0" y="34"/>
                  </a:lnTo>
                  <a:lnTo>
                    <a:pt x="7" y="18"/>
                  </a:lnTo>
                  <a:lnTo>
                    <a:pt x="21" y="9"/>
                  </a:lnTo>
                  <a:lnTo>
                    <a:pt x="38" y="5"/>
                  </a:lnTo>
                  <a:lnTo>
                    <a:pt x="57" y="4"/>
                  </a:lnTo>
                  <a:lnTo>
                    <a:pt x="78" y="5"/>
                  </a:lnTo>
                  <a:lnTo>
                    <a:pt x="100" y="6"/>
                  </a:lnTo>
                  <a:lnTo>
                    <a:pt x="121" y="5"/>
                  </a:lnTo>
                  <a:lnTo>
                    <a:pt x="140" y="0"/>
                  </a:lnTo>
                  <a:lnTo>
                    <a:pt x="143" y="5"/>
                  </a:lnTo>
                  <a:close/>
                </a:path>
              </a:pathLst>
            </a:custGeom>
            <a:solidFill>
              <a:srgbClr val="000000"/>
            </a:solidFill>
            <a:ln w="9525">
              <a:noFill/>
              <a:round/>
              <a:headEnd/>
              <a:tailEnd/>
            </a:ln>
          </p:spPr>
          <p:txBody>
            <a:bodyPr/>
            <a:lstStyle/>
            <a:p>
              <a:endParaRPr lang="en-US">
                <a:solidFill>
                  <a:srgbClr val="000000"/>
                </a:solidFill>
              </a:endParaRPr>
            </a:p>
          </p:txBody>
        </p:sp>
        <p:sp>
          <p:nvSpPr>
            <p:cNvPr id="7228" name="Freeform 55"/>
            <p:cNvSpPr>
              <a:spLocks/>
            </p:cNvSpPr>
            <p:nvPr/>
          </p:nvSpPr>
          <p:spPr bwMode="auto">
            <a:xfrm>
              <a:off x="3781" y="5553"/>
              <a:ext cx="164" cy="80"/>
            </a:xfrm>
            <a:custGeom>
              <a:avLst/>
              <a:gdLst>
                <a:gd name="T0" fmla="*/ 164 w 164"/>
                <a:gd name="T1" fmla="*/ 11 h 80"/>
                <a:gd name="T2" fmla="*/ 155 w 164"/>
                <a:gd name="T3" fmla="*/ 24 h 80"/>
                <a:gd name="T4" fmla="*/ 145 w 164"/>
                <a:gd name="T5" fmla="*/ 27 h 80"/>
                <a:gd name="T6" fmla="*/ 133 w 164"/>
                <a:gd name="T7" fmla="*/ 21 h 80"/>
                <a:gd name="T8" fmla="*/ 121 w 164"/>
                <a:gd name="T9" fmla="*/ 17 h 80"/>
                <a:gd name="T10" fmla="*/ 107 w 164"/>
                <a:gd name="T11" fmla="*/ 13 h 80"/>
                <a:gd name="T12" fmla="*/ 94 w 164"/>
                <a:gd name="T13" fmla="*/ 13 h 80"/>
                <a:gd name="T14" fmla="*/ 80 w 164"/>
                <a:gd name="T15" fmla="*/ 20 h 80"/>
                <a:gd name="T16" fmla="*/ 73 w 164"/>
                <a:gd name="T17" fmla="*/ 26 h 80"/>
                <a:gd name="T18" fmla="*/ 74 w 164"/>
                <a:gd name="T19" fmla="*/ 32 h 80"/>
                <a:gd name="T20" fmla="*/ 86 w 164"/>
                <a:gd name="T21" fmla="*/ 34 h 80"/>
                <a:gd name="T22" fmla="*/ 105 w 164"/>
                <a:gd name="T23" fmla="*/ 30 h 80"/>
                <a:gd name="T24" fmla="*/ 115 w 164"/>
                <a:gd name="T25" fmla="*/ 46 h 80"/>
                <a:gd name="T26" fmla="*/ 99 w 164"/>
                <a:gd name="T27" fmla="*/ 41 h 80"/>
                <a:gd name="T28" fmla="*/ 79 w 164"/>
                <a:gd name="T29" fmla="*/ 43 h 80"/>
                <a:gd name="T30" fmla="*/ 90 w 164"/>
                <a:gd name="T31" fmla="*/ 62 h 80"/>
                <a:gd name="T32" fmla="*/ 104 w 164"/>
                <a:gd name="T33" fmla="*/ 80 h 80"/>
                <a:gd name="T34" fmla="*/ 80 w 164"/>
                <a:gd name="T35" fmla="*/ 75 h 80"/>
                <a:gd name="T36" fmla="*/ 55 w 164"/>
                <a:gd name="T37" fmla="*/ 73 h 80"/>
                <a:gd name="T38" fmla="*/ 31 w 164"/>
                <a:gd name="T39" fmla="*/ 72 h 80"/>
                <a:gd name="T40" fmla="*/ 7 w 164"/>
                <a:gd name="T41" fmla="*/ 72 h 80"/>
                <a:gd name="T42" fmla="*/ 13 w 164"/>
                <a:gd name="T43" fmla="*/ 63 h 80"/>
                <a:gd name="T44" fmla="*/ 28 w 164"/>
                <a:gd name="T45" fmla="*/ 58 h 80"/>
                <a:gd name="T46" fmla="*/ 37 w 164"/>
                <a:gd name="T47" fmla="*/ 52 h 80"/>
                <a:gd name="T48" fmla="*/ 29 w 164"/>
                <a:gd name="T49" fmla="*/ 41 h 80"/>
                <a:gd name="T50" fmla="*/ 14 w 164"/>
                <a:gd name="T51" fmla="*/ 44 h 80"/>
                <a:gd name="T52" fmla="*/ 0 w 164"/>
                <a:gd name="T53" fmla="*/ 46 h 80"/>
                <a:gd name="T54" fmla="*/ 9 w 164"/>
                <a:gd name="T55" fmla="*/ 38 h 80"/>
                <a:gd name="T56" fmla="*/ 22 w 164"/>
                <a:gd name="T57" fmla="*/ 31 h 80"/>
                <a:gd name="T58" fmla="*/ 38 w 164"/>
                <a:gd name="T59" fmla="*/ 26 h 80"/>
                <a:gd name="T60" fmla="*/ 52 w 164"/>
                <a:gd name="T61" fmla="*/ 20 h 80"/>
                <a:gd name="T62" fmla="*/ 47 w 164"/>
                <a:gd name="T63" fmla="*/ 2 h 80"/>
                <a:gd name="T64" fmla="*/ 62 w 164"/>
                <a:gd name="T65" fmla="*/ 3 h 80"/>
                <a:gd name="T66" fmla="*/ 90 w 164"/>
                <a:gd name="T67" fmla="*/ 6 h 80"/>
                <a:gd name="T68" fmla="*/ 120 w 164"/>
                <a:gd name="T69" fmla="*/ 6 h 80"/>
                <a:gd name="T70" fmla="*/ 148 w 164"/>
                <a:gd name="T71" fmla="*/ 5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80"/>
                <a:gd name="T110" fmla="*/ 164 w 164"/>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80">
                  <a:moveTo>
                    <a:pt x="161" y="4"/>
                  </a:moveTo>
                  <a:lnTo>
                    <a:pt x="164" y="11"/>
                  </a:lnTo>
                  <a:lnTo>
                    <a:pt x="161" y="18"/>
                  </a:lnTo>
                  <a:lnTo>
                    <a:pt x="155" y="24"/>
                  </a:lnTo>
                  <a:lnTo>
                    <a:pt x="150" y="30"/>
                  </a:lnTo>
                  <a:lnTo>
                    <a:pt x="145" y="27"/>
                  </a:lnTo>
                  <a:lnTo>
                    <a:pt x="138" y="24"/>
                  </a:lnTo>
                  <a:lnTo>
                    <a:pt x="133" y="21"/>
                  </a:lnTo>
                  <a:lnTo>
                    <a:pt x="127" y="19"/>
                  </a:lnTo>
                  <a:lnTo>
                    <a:pt x="121" y="17"/>
                  </a:lnTo>
                  <a:lnTo>
                    <a:pt x="114" y="14"/>
                  </a:lnTo>
                  <a:lnTo>
                    <a:pt x="107" y="13"/>
                  </a:lnTo>
                  <a:lnTo>
                    <a:pt x="101" y="12"/>
                  </a:lnTo>
                  <a:lnTo>
                    <a:pt x="94" y="13"/>
                  </a:lnTo>
                  <a:lnTo>
                    <a:pt x="86" y="15"/>
                  </a:lnTo>
                  <a:lnTo>
                    <a:pt x="80" y="20"/>
                  </a:lnTo>
                  <a:lnTo>
                    <a:pt x="73" y="23"/>
                  </a:lnTo>
                  <a:lnTo>
                    <a:pt x="73" y="26"/>
                  </a:lnTo>
                  <a:lnTo>
                    <a:pt x="73" y="29"/>
                  </a:lnTo>
                  <a:lnTo>
                    <a:pt x="74" y="32"/>
                  </a:lnTo>
                  <a:lnTo>
                    <a:pt x="78" y="35"/>
                  </a:lnTo>
                  <a:lnTo>
                    <a:pt x="86" y="34"/>
                  </a:lnTo>
                  <a:lnTo>
                    <a:pt x="95" y="31"/>
                  </a:lnTo>
                  <a:lnTo>
                    <a:pt x="105" y="30"/>
                  </a:lnTo>
                  <a:lnTo>
                    <a:pt x="114" y="32"/>
                  </a:lnTo>
                  <a:lnTo>
                    <a:pt x="115" y="46"/>
                  </a:lnTo>
                  <a:lnTo>
                    <a:pt x="109" y="43"/>
                  </a:lnTo>
                  <a:lnTo>
                    <a:pt x="99" y="41"/>
                  </a:lnTo>
                  <a:lnTo>
                    <a:pt x="88" y="41"/>
                  </a:lnTo>
                  <a:lnTo>
                    <a:pt x="79" y="43"/>
                  </a:lnTo>
                  <a:lnTo>
                    <a:pt x="80" y="54"/>
                  </a:lnTo>
                  <a:lnTo>
                    <a:pt x="90" y="62"/>
                  </a:lnTo>
                  <a:lnTo>
                    <a:pt x="100" y="71"/>
                  </a:lnTo>
                  <a:lnTo>
                    <a:pt x="104" y="80"/>
                  </a:lnTo>
                  <a:lnTo>
                    <a:pt x="93" y="77"/>
                  </a:lnTo>
                  <a:lnTo>
                    <a:pt x="80" y="75"/>
                  </a:lnTo>
                  <a:lnTo>
                    <a:pt x="68" y="74"/>
                  </a:lnTo>
                  <a:lnTo>
                    <a:pt x="55" y="73"/>
                  </a:lnTo>
                  <a:lnTo>
                    <a:pt x="43" y="72"/>
                  </a:lnTo>
                  <a:lnTo>
                    <a:pt x="31" y="72"/>
                  </a:lnTo>
                  <a:lnTo>
                    <a:pt x="19" y="72"/>
                  </a:lnTo>
                  <a:lnTo>
                    <a:pt x="7" y="72"/>
                  </a:lnTo>
                  <a:lnTo>
                    <a:pt x="8" y="66"/>
                  </a:lnTo>
                  <a:lnTo>
                    <a:pt x="13" y="63"/>
                  </a:lnTo>
                  <a:lnTo>
                    <a:pt x="21" y="60"/>
                  </a:lnTo>
                  <a:lnTo>
                    <a:pt x="28" y="58"/>
                  </a:lnTo>
                  <a:lnTo>
                    <a:pt x="34" y="55"/>
                  </a:lnTo>
                  <a:lnTo>
                    <a:pt x="37" y="52"/>
                  </a:lnTo>
                  <a:lnTo>
                    <a:pt x="37" y="47"/>
                  </a:lnTo>
                  <a:lnTo>
                    <a:pt x="29" y="41"/>
                  </a:lnTo>
                  <a:lnTo>
                    <a:pt x="22" y="42"/>
                  </a:lnTo>
                  <a:lnTo>
                    <a:pt x="14" y="44"/>
                  </a:lnTo>
                  <a:lnTo>
                    <a:pt x="7" y="45"/>
                  </a:lnTo>
                  <a:lnTo>
                    <a:pt x="0" y="46"/>
                  </a:lnTo>
                  <a:lnTo>
                    <a:pt x="3" y="42"/>
                  </a:lnTo>
                  <a:lnTo>
                    <a:pt x="9" y="38"/>
                  </a:lnTo>
                  <a:lnTo>
                    <a:pt x="16" y="35"/>
                  </a:lnTo>
                  <a:lnTo>
                    <a:pt x="22" y="31"/>
                  </a:lnTo>
                  <a:lnTo>
                    <a:pt x="29" y="29"/>
                  </a:lnTo>
                  <a:lnTo>
                    <a:pt x="38" y="26"/>
                  </a:lnTo>
                  <a:lnTo>
                    <a:pt x="44" y="23"/>
                  </a:lnTo>
                  <a:lnTo>
                    <a:pt x="52" y="20"/>
                  </a:lnTo>
                  <a:lnTo>
                    <a:pt x="58" y="12"/>
                  </a:lnTo>
                  <a:lnTo>
                    <a:pt x="47" y="2"/>
                  </a:lnTo>
                  <a:lnTo>
                    <a:pt x="48" y="0"/>
                  </a:lnTo>
                  <a:lnTo>
                    <a:pt x="62" y="3"/>
                  </a:lnTo>
                  <a:lnTo>
                    <a:pt x="76" y="5"/>
                  </a:lnTo>
                  <a:lnTo>
                    <a:pt x="90" y="6"/>
                  </a:lnTo>
                  <a:lnTo>
                    <a:pt x="105" y="6"/>
                  </a:lnTo>
                  <a:lnTo>
                    <a:pt x="120" y="6"/>
                  </a:lnTo>
                  <a:lnTo>
                    <a:pt x="133" y="6"/>
                  </a:lnTo>
                  <a:lnTo>
                    <a:pt x="148" y="5"/>
                  </a:lnTo>
                  <a:lnTo>
                    <a:pt x="161" y="4"/>
                  </a:lnTo>
                  <a:close/>
                </a:path>
              </a:pathLst>
            </a:custGeom>
            <a:solidFill>
              <a:srgbClr val="FFFFFF"/>
            </a:solidFill>
            <a:ln w="9525">
              <a:noFill/>
              <a:round/>
              <a:headEnd/>
              <a:tailEnd/>
            </a:ln>
          </p:spPr>
          <p:txBody>
            <a:bodyPr/>
            <a:lstStyle/>
            <a:p>
              <a:endParaRPr lang="en-US">
                <a:solidFill>
                  <a:srgbClr val="000000"/>
                </a:solidFill>
              </a:endParaRPr>
            </a:p>
          </p:txBody>
        </p:sp>
        <p:sp>
          <p:nvSpPr>
            <p:cNvPr id="7229" name="Freeform 56"/>
            <p:cNvSpPr>
              <a:spLocks/>
            </p:cNvSpPr>
            <p:nvPr/>
          </p:nvSpPr>
          <p:spPr bwMode="auto">
            <a:xfrm>
              <a:off x="4364" y="5598"/>
              <a:ext cx="107" cy="77"/>
            </a:xfrm>
            <a:custGeom>
              <a:avLst/>
              <a:gdLst>
                <a:gd name="T0" fmla="*/ 95 w 107"/>
                <a:gd name="T1" fmla="*/ 14 h 77"/>
                <a:gd name="T2" fmla="*/ 87 w 107"/>
                <a:gd name="T3" fmla="*/ 14 h 77"/>
                <a:gd name="T4" fmla="*/ 81 w 107"/>
                <a:gd name="T5" fmla="*/ 15 h 77"/>
                <a:gd name="T6" fmla="*/ 76 w 107"/>
                <a:gd name="T7" fmla="*/ 18 h 77"/>
                <a:gd name="T8" fmla="*/ 71 w 107"/>
                <a:gd name="T9" fmla="*/ 22 h 77"/>
                <a:gd name="T10" fmla="*/ 77 w 107"/>
                <a:gd name="T11" fmla="*/ 35 h 77"/>
                <a:gd name="T12" fmla="*/ 74 w 107"/>
                <a:gd name="T13" fmla="*/ 35 h 77"/>
                <a:gd name="T14" fmla="*/ 70 w 107"/>
                <a:gd name="T15" fmla="*/ 37 h 77"/>
                <a:gd name="T16" fmla="*/ 67 w 107"/>
                <a:gd name="T17" fmla="*/ 39 h 77"/>
                <a:gd name="T18" fmla="*/ 66 w 107"/>
                <a:gd name="T19" fmla="*/ 43 h 77"/>
                <a:gd name="T20" fmla="*/ 69 w 107"/>
                <a:gd name="T21" fmla="*/ 49 h 77"/>
                <a:gd name="T22" fmla="*/ 72 w 107"/>
                <a:gd name="T23" fmla="*/ 52 h 77"/>
                <a:gd name="T24" fmla="*/ 79 w 107"/>
                <a:gd name="T25" fmla="*/ 54 h 77"/>
                <a:gd name="T26" fmla="*/ 85 w 107"/>
                <a:gd name="T27" fmla="*/ 54 h 77"/>
                <a:gd name="T28" fmla="*/ 91 w 107"/>
                <a:gd name="T29" fmla="*/ 54 h 77"/>
                <a:gd name="T30" fmla="*/ 97 w 107"/>
                <a:gd name="T31" fmla="*/ 54 h 77"/>
                <a:gd name="T32" fmla="*/ 102 w 107"/>
                <a:gd name="T33" fmla="*/ 54 h 77"/>
                <a:gd name="T34" fmla="*/ 107 w 107"/>
                <a:gd name="T35" fmla="*/ 55 h 77"/>
                <a:gd name="T36" fmla="*/ 40 w 107"/>
                <a:gd name="T37" fmla="*/ 77 h 77"/>
                <a:gd name="T38" fmla="*/ 40 w 107"/>
                <a:gd name="T39" fmla="*/ 69 h 77"/>
                <a:gd name="T40" fmla="*/ 46 w 107"/>
                <a:gd name="T41" fmla="*/ 62 h 77"/>
                <a:gd name="T42" fmla="*/ 49 w 107"/>
                <a:gd name="T43" fmla="*/ 56 h 77"/>
                <a:gd name="T44" fmla="*/ 41 w 107"/>
                <a:gd name="T45" fmla="*/ 50 h 77"/>
                <a:gd name="T46" fmla="*/ 30 w 107"/>
                <a:gd name="T47" fmla="*/ 51 h 77"/>
                <a:gd name="T48" fmla="*/ 20 w 107"/>
                <a:gd name="T49" fmla="*/ 54 h 77"/>
                <a:gd name="T50" fmla="*/ 12 w 107"/>
                <a:gd name="T51" fmla="*/ 60 h 77"/>
                <a:gd name="T52" fmla="*/ 5 w 107"/>
                <a:gd name="T53" fmla="*/ 67 h 77"/>
                <a:gd name="T54" fmla="*/ 3 w 107"/>
                <a:gd name="T55" fmla="*/ 65 h 77"/>
                <a:gd name="T56" fmla="*/ 2 w 107"/>
                <a:gd name="T57" fmla="*/ 63 h 77"/>
                <a:gd name="T58" fmla="*/ 0 w 107"/>
                <a:gd name="T59" fmla="*/ 61 h 77"/>
                <a:gd name="T60" fmla="*/ 0 w 107"/>
                <a:gd name="T61" fmla="*/ 57 h 77"/>
                <a:gd name="T62" fmla="*/ 7 w 107"/>
                <a:gd name="T63" fmla="*/ 52 h 77"/>
                <a:gd name="T64" fmla="*/ 13 w 107"/>
                <a:gd name="T65" fmla="*/ 46 h 77"/>
                <a:gd name="T66" fmla="*/ 20 w 107"/>
                <a:gd name="T67" fmla="*/ 41 h 77"/>
                <a:gd name="T68" fmla="*/ 27 w 107"/>
                <a:gd name="T69" fmla="*/ 34 h 77"/>
                <a:gd name="T70" fmla="*/ 33 w 107"/>
                <a:gd name="T71" fmla="*/ 29 h 77"/>
                <a:gd name="T72" fmla="*/ 39 w 107"/>
                <a:gd name="T73" fmla="*/ 22 h 77"/>
                <a:gd name="T74" fmla="*/ 43 w 107"/>
                <a:gd name="T75" fmla="*/ 16 h 77"/>
                <a:gd name="T76" fmla="*/ 46 w 107"/>
                <a:gd name="T77" fmla="*/ 9 h 77"/>
                <a:gd name="T78" fmla="*/ 54 w 107"/>
                <a:gd name="T79" fmla="*/ 8 h 77"/>
                <a:gd name="T80" fmla="*/ 60 w 107"/>
                <a:gd name="T81" fmla="*/ 7 h 77"/>
                <a:gd name="T82" fmla="*/ 67 w 107"/>
                <a:gd name="T83" fmla="*/ 3 h 77"/>
                <a:gd name="T84" fmla="*/ 75 w 107"/>
                <a:gd name="T85" fmla="*/ 1 h 77"/>
                <a:gd name="T86" fmla="*/ 82 w 107"/>
                <a:gd name="T87" fmla="*/ 0 h 77"/>
                <a:gd name="T88" fmla="*/ 87 w 107"/>
                <a:gd name="T89" fmla="*/ 1 h 77"/>
                <a:gd name="T90" fmla="*/ 92 w 107"/>
                <a:gd name="T91" fmla="*/ 6 h 77"/>
                <a:gd name="T92" fmla="*/ 95 w 107"/>
                <a:gd name="T93" fmla="*/ 14 h 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
                <a:gd name="T142" fmla="*/ 0 h 77"/>
                <a:gd name="T143" fmla="*/ 107 w 107"/>
                <a:gd name="T144" fmla="*/ 77 h 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 h="77">
                  <a:moveTo>
                    <a:pt x="95" y="14"/>
                  </a:moveTo>
                  <a:lnTo>
                    <a:pt x="87" y="14"/>
                  </a:lnTo>
                  <a:lnTo>
                    <a:pt x="81" y="15"/>
                  </a:lnTo>
                  <a:lnTo>
                    <a:pt x="76" y="18"/>
                  </a:lnTo>
                  <a:lnTo>
                    <a:pt x="71" y="22"/>
                  </a:lnTo>
                  <a:lnTo>
                    <a:pt x="77" y="35"/>
                  </a:lnTo>
                  <a:lnTo>
                    <a:pt x="74" y="35"/>
                  </a:lnTo>
                  <a:lnTo>
                    <a:pt x="70" y="37"/>
                  </a:lnTo>
                  <a:lnTo>
                    <a:pt x="67" y="39"/>
                  </a:lnTo>
                  <a:lnTo>
                    <a:pt x="66" y="43"/>
                  </a:lnTo>
                  <a:lnTo>
                    <a:pt x="69" y="49"/>
                  </a:lnTo>
                  <a:lnTo>
                    <a:pt x="72" y="52"/>
                  </a:lnTo>
                  <a:lnTo>
                    <a:pt x="79" y="54"/>
                  </a:lnTo>
                  <a:lnTo>
                    <a:pt x="85" y="54"/>
                  </a:lnTo>
                  <a:lnTo>
                    <a:pt x="91" y="54"/>
                  </a:lnTo>
                  <a:lnTo>
                    <a:pt x="97" y="54"/>
                  </a:lnTo>
                  <a:lnTo>
                    <a:pt x="102" y="54"/>
                  </a:lnTo>
                  <a:lnTo>
                    <a:pt x="107" y="55"/>
                  </a:lnTo>
                  <a:lnTo>
                    <a:pt x="40" y="77"/>
                  </a:lnTo>
                  <a:lnTo>
                    <a:pt x="40" y="69"/>
                  </a:lnTo>
                  <a:lnTo>
                    <a:pt x="46" y="62"/>
                  </a:lnTo>
                  <a:lnTo>
                    <a:pt x="49" y="56"/>
                  </a:lnTo>
                  <a:lnTo>
                    <a:pt x="41" y="50"/>
                  </a:lnTo>
                  <a:lnTo>
                    <a:pt x="30" y="51"/>
                  </a:lnTo>
                  <a:lnTo>
                    <a:pt x="20" y="54"/>
                  </a:lnTo>
                  <a:lnTo>
                    <a:pt x="12" y="60"/>
                  </a:lnTo>
                  <a:lnTo>
                    <a:pt x="5" y="67"/>
                  </a:lnTo>
                  <a:lnTo>
                    <a:pt x="3" y="65"/>
                  </a:lnTo>
                  <a:lnTo>
                    <a:pt x="2" y="63"/>
                  </a:lnTo>
                  <a:lnTo>
                    <a:pt x="0" y="61"/>
                  </a:lnTo>
                  <a:lnTo>
                    <a:pt x="0" y="57"/>
                  </a:lnTo>
                  <a:lnTo>
                    <a:pt x="7" y="52"/>
                  </a:lnTo>
                  <a:lnTo>
                    <a:pt x="13" y="46"/>
                  </a:lnTo>
                  <a:lnTo>
                    <a:pt x="20" y="41"/>
                  </a:lnTo>
                  <a:lnTo>
                    <a:pt x="27" y="34"/>
                  </a:lnTo>
                  <a:lnTo>
                    <a:pt x="33" y="29"/>
                  </a:lnTo>
                  <a:lnTo>
                    <a:pt x="39" y="22"/>
                  </a:lnTo>
                  <a:lnTo>
                    <a:pt x="43" y="16"/>
                  </a:lnTo>
                  <a:lnTo>
                    <a:pt x="46" y="9"/>
                  </a:lnTo>
                  <a:lnTo>
                    <a:pt x="54" y="8"/>
                  </a:lnTo>
                  <a:lnTo>
                    <a:pt x="60" y="7"/>
                  </a:lnTo>
                  <a:lnTo>
                    <a:pt x="67" y="3"/>
                  </a:lnTo>
                  <a:lnTo>
                    <a:pt x="75" y="1"/>
                  </a:lnTo>
                  <a:lnTo>
                    <a:pt x="82" y="0"/>
                  </a:lnTo>
                  <a:lnTo>
                    <a:pt x="87" y="1"/>
                  </a:lnTo>
                  <a:lnTo>
                    <a:pt x="92" y="6"/>
                  </a:lnTo>
                  <a:lnTo>
                    <a:pt x="95" y="14"/>
                  </a:lnTo>
                  <a:close/>
                </a:path>
              </a:pathLst>
            </a:custGeom>
            <a:solidFill>
              <a:srgbClr val="FFFFFF"/>
            </a:solidFill>
            <a:ln w="9525">
              <a:noFill/>
              <a:round/>
              <a:headEnd/>
              <a:tailEnd/>
            </a:ln>
          </p:spPr>
          <p:txBody>
            <a:bodyPr/>
            <a:lstStyle/>
            <a:p>
              <a:endParaRPr lang="en-US">
                <a:solidFill>
                  <a:srgbClr val="000000"/>
                </a:solidFill>
              </a:endParaRPr>
            </a:p>
          </p:txBody>
        </p:sp>
        <p:sp>
          <p:nvSpPr>
            <p:cNvPr id="7230" name="Freeform 57"/>
            <p:cNvSpPr>
              <a:spLocks/>
            </p:cNvSpPr>
            <p:nvPr/>
          </p:nvSpPr>
          <p:spPr bwMode="auto">
            <a:xfrm>
              <a:off x="4341" y="5609"/>
              <a:ext cx="48" cy="35"/>
            </a:xfrm>
            <a:custGeom>
              <a:avLst/>
              <a:gdLst>
                <a:gd name="T0" fmla="*/ 48 w 48"/>
                <a:gd name="T1" fmla="*/ 1 h 35"/>
                <a:gd name="T2" fmla="*/ 41 w 48"/>
                <a:gd name="T3" fmla="*/ 5 h 35"/>
                <a:gd name="T4" fmla="*/ 35 w 48"/>
                <a:gd name="T5" fmla="*/ 11 h 35"/>
                <a:gd name="T6" fmla="*/ 28 w 48"/>
                <a:gd name="T7" fmla="*/ 19 h 35"/>
                <a:gd name="T8" fmla="*/ 23 w 48"/>
                <a:gd name="T9" fmla="*/ 25 h 35"/>
                <a:gd name="T10" fmla="*/ 19 w 48"/>
                <a:gd name="T11" fmla="*/ 32 h 35"/>
                <a:gd name="T12" fmla="*/ 12 w 48"/>
                <a:gd name="T13" fmla="*/ 35 h 35"/>
                <a:gd name="T14" fmla="*/ 7 w 48"/>
                <a:gd name="T15" fmla="*/ 35 h 35"/>
                <a:gd name="T16" fmla="*/ 0 w 48"/>
                <a:gd name="T17" fmla="*/ 32 h 35"/>
                <a:gd name="T18" fmla="*/ 2 w 48"/>
                <a:gd name="T19" fmla="*/ 23 h 35"/>
                <a:gd name="T20" fmla="*/ 9 w 48"/>
                <a:gd name="T21" fmla="*/ 15 h 35"/>
                <a:gd name="T22" fmla="*/ 16 w 48"/>
                <a:gd name="T23" fmla="*/ 8 h 35"/>
                <a:gd name="T24" fmla="*/ 23 w 48"/>
                <a:gd name="T25" fmla="*/ 1 h 35"/>
                <a:gd name="T26" fmla="*/ 31 w 48"/>
                <a:gd name="T27" fmla="*/ 2 h 35"/>
                <a:gd name="T28" fmla="*/ 36 w 48"/>
                <a:gd name="T29" fmla="*/ 1 h 35"/>
                <a:gd name="T30" fmla="*/ 42 w 48"/>
                <a:gd name="T31" fmla="*/ 0 h 35"/>
                <a:gd name="T32" fmla="*/ 48 w 48"/>
                <a:gd name="T33" fmla="*/ 1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5"/>
                <a:gd name="T53" fmla="*/ 48 w 4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5">
                  <a:moveTo>
                    <a:pt x="48" y="1"/>
                  </a:moveTo>
                  <a:lnTo>
                    <a:pt x="41" y="5"/>
                  </a:lnTo>
                  <a:lnTo>
                    <a:pt x="35" y="11"/>
                  </a:lnTo>
                  <a:lnTo>
                    <a:pt x="28" y="19"/>
                  </a:lnTo>
                  <a:lnTo>
                    <a:pt x="23" y="25"/>
                  </a:lnTo>
                  <a:lnTo>
                    <a:pt x="19" y="32"/>
                  </a:lnTo>
                  <a:lnTo>
                    <a:pt x="12" y="35"/>
                  </a:lnTo>
                  <a:lnTo>
                    <a:pt x="7" y="35"/>
                  </a:lnTo>
                  <a:lnTo>
                    <a:pt x="0" y="32"/>
                  </a:lnTo>
                  <a:lnTo>
                    <a:pt x="2" y="23"/>
                  </a:lnTo>
                  <a:lnTo>
                    <a:pt x="9" y="15"/>
                  </a:lnTo>
                  <a:lnTo>
                    <a:pt x="16" y="8"/>
                  </a:lnTo>
                  <a:lnTo>
                    <a:pt x="23" y="1"/>
                  </a:lnTo>
                  <a:lnTo>
                    <a:pt x="31" y="2"/>
                  </a:lnTo>
                  <a:lnTo>
                    <a:pt x="36" y="1"/>
                  </a:lnTo>
                  <a:lnTo>
                    <a:pt x="42" y="0"/>
                  </a:lnTo>
                  <a:lnTo>
                    <a:pt x="48" y="1"/>
                  </a:lnTo>
                  <a:close/>
                </a:path>
              </a:pathLst>
            </a:custGeom>
            <a:solidFill>
              <a:srgbClr val="FFFFFF"/>
            </a:solidFill>
            <a:ln w="9525">
              <a:noFill/>
              <a:round/>
              <a:headEnd/>
              <a:tailEnd/>
            </a:ln>
          </p:spPr>
          <p:txBody>
            <a:bodyPr/>
            <a:lstStyle/>
            <a:p>
              <a:endParaRPr lang="en-US">
                <a:solidFill>
                  <a:srgbClr val="000000"/>
                </a:solidFill>
              </a:endParaRPr>
            </a:p>
          </p:txBody>
        </p:sp>
        <p:sp>
          <p:nvSpPr>
            <p:cNvPr id="7231" name="Freeform 58"/>
            <p:cNvSpPr>
              <a:spLocks/>
            </p:cNvSpPr>
            <p:nvPr/>
          </p:nvSpPr>
          <p:spPr bwMode="auto">
            <a:xfrm>
              <a:off x="3752" y="5679"/>
              <a:ext cx="165" cy="34"/>
            </a:xfrm>
            <a:custGeom>
              <a:avLst/>
              <a:gdLst>
                <a:gd name="T0" fmla="*/ 156 w 165"/>
                <a:gd name="T1" fmla="*/ 20 h 34"/>
                <a:gd name="T2" fmla="*/ 165 w 165"/>
                <a:gd name="T3" fmla="*/ 16 h 34"/>
                <a:gd name="T4" fmla="*/ 153 w 165"/>
                <a:gd name="T5" fmla="*/ 25 h 34"/>
                <a:gd name="T6" fmla="*/ 136 w 165"/>
                <a:gd name="T7" fmla="*/ 31 h 34"/>
                <a:gd name="T8" fmla="*/ 118 w 165"/>
                <a:gd name="T9" fmla="*/ 34 h 34"/>
                <a:gd name="T10" fmla="*/ 99 w 165"/>
                <a:gd name="T11" fmla="*/ 34 h 34"/>
                <a:gd name="T12" fmla="*/ 79 w 165"/>
                <a:gd name="T13" fmla="*/ 33 h 34"/>
                <a:gd name="T14" fmla="*/ 60 w 165"/>
                <a:gd name="T15" fmla="*/ 31 h 34"/>
                <a:gd name="T16" fmla="*/ 41 w 165"/>
                <a:gd name="T17" fmla="*/ 26 h 34"/>
                <a:gd name="T18" fmla="*/ 24 w 165"/>
                <a:gd name="T19" fmla="*/ 23 h 34"/>
                <a:gd name="T20" fmla="*/ 16 w 165"/>
                <a:gd name="T21" fmla="*/ 19 h 34"/>
                <a:gd name="T22" fmla="*/ 10 w 165"/>
                <a:gd name="T23" fmla="*/ 13 h 34"/>
                <a:gd name="T24" fmla="*/ 6 w 165"/>
                <a:gd name="T25" fmla="*/ 7 h 34"/>
                <a:gd name="T26" fmla="*/ 0 w 165"/>
                <a:gd name="T27" fmla="*/ 0 h 34"/>
                <a:gd name="T28" fmla="*/ 17 w 165"/>
                <a:gd name="T29" fmla="*/ 8 h 34"/>
                <a:gd name="T30" fmla="*/ 36 w 165"/>
                <a:gd name="T31" fmla="*/ 15 h 34"/>
                <a:gd name="T32" fmla="*/ 56 w 165"/>
                <a:gd name="T33" fmla="*/ 19 h 34"/>
                <a:gd name="T34" fmla="*/ 77 w 165"/>
                <a:gd name="T35" fmla="*/ 22 h 34"/>
                <a:gd name="T36" fmla="*/ 97 w 165"/>
                <a:gd name="T37" fmla="*/ 24 h 34"/>
                <a:gd name="T38" fmla="*/ 118 w 165"/>
                <a:gd name="T39" fmla="*/ 24 h 34"/>
                <a:gd name="T40" fmla="*/ 138 w 165"/>
                <a:gd name="T41" fmla="*/ 22 h 34"/>
                <a:gd name="T42" fmla="*/ 156 w 165"/>
                <a:gd name="T43" fmla="*/ 2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34"/>
                <a:gd name="T68" fmla="*/ 165 w 165"/>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34">
                  <a:moveTo>
                    <a:pt x="156" y="20"/>
                  </a:moveTo>
                  <a:lnTo>
                    <a:pt x="165" y="16"/>
                  </a:lnTo>
                  <a:lnTo>
                    <a:pt x="153" y="25"/>
                  </a:lnTo>
                  <a:lnTo>
                    <a:pt x="136" y="31"/>
                  </a:lnTo>
                  <a:lnTo>
                    <a:pt x="118" y="34"/>
                  </a:lnTo>
                  <a:lnTo>
                    <a:pt x="99" y="34"/>
                  </a:lnTo>
                  <a:lnTo>
                    <a:pt x="79" y="33"/>
                  </a:lnTo>
                  <a:lnTo>
                    <a:pt x="60" y="31"/>
                  </a:lnTo>
                  <a:lnTo>
                    <a:pt x="41" y="26"/>
                  </a:lnTo>
                  <a:lnTo>
                    <a:pt x="24" y="23"/>
                  </a:lnTo>
                  <a:lnTo>
                    <a:pt x="16" y="19"/>
                  </a:lnTo>
                  <a:lnTo>
                    <a:pt x="10" y="13"/>
                  </a:lnTo>
                  <a:lnTo>
                    <a:pt x="6" y="7"/>
                  </a:lnTo>
                  <a:lnTo>
                    <a:pt x="0" y="0"/>
                  </a:lnTo>
                  <a:lnTo>
                    <a:pt x="17" y="8"/>
                  </a:lnTo>
                  <a:lnTo>
                    <a:pt x="36" y="15"/>
                  </a:lnTo>
                  <a:lnTo>
                    <a:pt x="56" y="19"/>
                  </a:lnTo>
                  <a:lnTo>
                    <a:pt x="77" y="22"/>
                  </a:lnTo>
                  <a:lnTo>
                    <a:pt x="97" y="24"/>
                  </a:lnTo>
                  <a:lnTo>
                    <a:pt x="118" y="24"/>
                  </a:lnTo>
                  <a:lnTo>
                    <a:pt x="138" y="22"/>
                  </a:lnTo>
                  <a:lnTo>
                    <a:pt x="156" y="20"/>
                  </a:lnTo>
                  <a:close/>
                </a:path>
              </a:pathLst>
            </a:custGeom>
            <a:solidFill>
              <a:srgbClr val="FFFFFF"/>
            </a:solidFill>
            <a:ln w="9525">
              <a:noFill/>
              <a:round/>
              <a:headEnd/>
              <a:tailEnd/>
            </a:ln>
          </p:spPr>
          <p:txBody>
            <a:bodyPr/>
            <a:lstStyle/>
            <a:p>
              <a:endParaRPr lang="en-US">
                <a:solidFill>
                  <a:srgbClr val="000000"/>
                </a:solidFill>
              </a:endParaRPr>
            </a:p>
          </p:txBody>
        </p:sp>
        <p:sp>
          <p:nvSpPr>
            <p:cNvPr id="7232" name="Freeform 59"/>
            <p:cNvSpPr>
              <a:spLocks/>
            </p:cNvSpPr>
            <p:nvPr/>
          </p:nvSpPr>
          <p:spPr bwMode="auto">
            <a:xfrm>
              <a:off x="4293" y="5695"/>
              <a:ext cx="236" cy="53"/>
            </a:xfrm>
            <a:custGeom>
              <a:avLst/>
              <a:gdLst>
                <a:gd name="T0" fmla="*/ 58 w 236"/>
                <a:gd name="T1" fmla="*/ 37 h 53"/>
                <a:gd name="T2" fmla="*/ 68 w 236"/>
                <a:gd name="T3" fmla="*/ 39 h 53"/>
                <a:gd name="T4" fmla="*/ 84 w 236"/>
                <a:gd name="T5" fmla="*/ 40 h 53"/>
                <a:gd name="T6" fmla="*/ 102 w 236"/>
                <a:gd name="T7" fmla="*/ 41 h 53"/>
                <a:gd name="T8" fmla="*/ 124 w 236"/>
                <a:gd name="T9" fmla="*/ 40 h 53"/>
                <a:gd name="T10" fmla="*/ 143 w 236"/>
                <a:gd name="T11" fmla="*/ 39 h 53"/>
                <a:gd name="T12" fmla="*/ 160 w 236"/>
                <a:gd name="T13" fmla="*/ 38 h 53"/>
                <a:gd name="T14" fmla="*/ 171 w 236"/>
                <a:gd name="T15" fmla="*/ 37 h 53"/>
                <a:gd name="T16" fmla="*/ 176 w 236"/>
                <a:gd name="T17" fmla="*/ 37 h 53"/>
                <a:gd name="T18" fmla="*/ 179 w 236"/>
                <a:gd name="T19" fmla="*/ 37 h 53"/>
                <a:gd name="T20" fmla="*/ 186 w 236"/>
                <a:gd name="T21" fmla="*/ 36 h 53"/>
                <a:gd name="T22" fmla="*/ 193 w 236"/>
                <a:gd name="T23" fmla="*/ 34 h 53"/>
                <a:gd name="T24" fmla="*/ 200 w 236"/>
                <a:gd name="T25" fmla="*/ 32 h 53"/>
                <a:gd name="T26" fmla="*/ 209 w 236"/>
                <a:gd name="T27" fmla="*/ 28 h 53"/>
                <a:gd name="T28" fmla="*/ 219 w 236"/>
                <a:gd name="T29" fmla="*/ 26 h 53"/>
                <a:gd name="T30" fmla="*/ 228 w 236"/>
                <a:gd name="T31" fmla="*/ 25 h 53"/>
                <a:gd name="T32" fmla="*/ 236 w 236"/>
                <a:gd name="T33" fmla="*/ 24 h 53"/>
                <a:gd name="T34" fmla="*/ 230 w 236"/>
                <a:gd name="T35" fmla="*/ 32 h 53"/>
                <a:gd name="T36" fmla="*/ 223 w 236"/>
                <a:gd name="T37" fmla="*/ 36 h 53"/>
                <a:gd name="T38" fmla="*/ 217 w 236"/>
                <a:gd name="T39" fmla="*/ 38 h 53"/>
                <a:gd name="T40" fmla="*/ 217 w 236"/>
                <a:gd name="T41" fmla="*/ 38 h 53"/>
                <a:gd name="T42" fmla="*/ 194 w 236"/>
                <a:gd name="T43" fmla="*/ 40 h 53"/>
                <a:gd name="T44" fmla="*/ 172 w 236"/>
                <a:gd name="T45" fmla="*/ 43 h 53"/>
                <a:gd name="T46" fmla="*/ 148 w 236"/>
                <a:gd name="T47" fmla="*/ 47 h 53"/>
                <a:gd name="T48" fmla="*/ 125 w 236"/>
                <a:gd name="T49" fmla="*/ 51 h 53"/>
                <a:gd name="T50" fmla="*/ 101 w 236"/>
                <a:gd name="T51" fmla="*/ 53 h 53"/>
                <a:gd name="T52" fmla="*/ 78 w 236"/>
                <a:gd name="T53" fmla="*/ 52 h 53"/>
                <a:gd name="T54" fmla="*/ 55 w 236"/>
                <a:gd name="T55" fmla="*/ 46 h 53"/>
                <a:gd name="T56" fmla="*/ 34 w 236"/>
                <a:gd name="T57" fmla="*/ 38 h 53"/>
                <a:gd name="T58" fmla="*/ 29 w 236"/>
                <a:gd name="T59" fmla="*/ 35 h 53"/>
                <a:gd name="T60" fmla="*/ 18 w 236"/>
                <a:gd name="T61" fmla="*/ 26 h 53"/>
                <a:gd name="T62" fmla="*/ 6 w 236"/>
                <a:gd name="T63" fmla="*/ 15 h 53"/>
                <a:gd name="T64" fmla="*/ 0 w 236"/>
                <a:gd name="T65" fmla="*/ 0 h 53"/>
                <a:gd name="T66" fmla="*/ 1 w 236"/>
                <a:gd name="T67" fmla="*/ 1 h 53"/>
                <a:gd name="T68" fmla="*/ 6 w 236"/>
                <a:gd name="T69" fmla="*/ 4 h 53"/>
                <a:gd name="T70" fmla="*/ 13 w 236"/>
                <a:gd name="T71" fmla="*/ 9 h 53"/>
                <a:gd name="T72" fmla="*/ 22 w 236"/>
                <a:gd name="T73" fmla="*/ 15 h 53"/>
                <a:gd name="T74" fmla="*/ 32 w 236"/>
                <a:gd name="T75" fmla="*/ 21 h 53"/>
                <a:gd name="T76" fmla="*/ 42 w 236"/>
                <a:gd name="T77" fmla="*/ 27 h 53"/>
                <a:gd name="T78" fmla="*/ 50 w 236"/>
                <a:gd name="T79" fmla="*/ 33 h 53"/>
                <a:gd name="T80" fmla="*/ 58 w 236"/>
                <a:gd name="T81" fmla="*/ 37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53"/>
                <a:gd name="T125" fmla="*/ 236 w 236"/>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53">
                  <a:moveTo>
                    <a:pt x="58" y="37"/>
                  </a:moveTo>
                  <a:lnTo>
                    <a:pt x="68" y="39"/>
                  </a:lnTo>
                  <a:lnTo>
                    <a:pt x="84" y="40"/>
                  </a:lnTo>
                  <a:lnTo>
                    <a:pt x="102" y="41"/>
                  </a:lnTo>
                  <a:lnTo>
                    <a:pt x="124" y="40"/>
                  </a:lnTo>
                  <a:lnTo>
                    <a:pt x="143" y="39"/>
                  </a:lnTo>
                  <a:lnTo>
                    <a:pt x="160" y="38"/>
                  </a:lnTo>
                  <a:lnTo>
                    <a:pt x="171" y="37"/>
                  </a:lnTo>
                  <a:lnTo>
                    <a:pt x="176" y="37"/>
                  </a:lnTo>
                  <a:lnTo>
                    <a:pt x="179" y="37"/>
                  </a:lnTo>
                  <a:lnTo>
                    <a:pt x="186" y="36"/>
                  </a:lnTo>
                  <a:lnTo>
                    <a:pt x="193" y="34"/>
                  </a:lnTo>
                  <a:lnTo>
                    <a:pt x="200" y="32"/>
                  </a:lnTo>
                  <a:lnTo>
                    <a:pt x="209" y="28"/>
                  </a:lnTo>
                  <a:lnTo>
                    <a:pt x="219" y="26"/>
                  </a:lnTo>
                  <a:lnTo>
                    <a:pt x="228" y="25"/>
                  </a:lnTo>
                  <a:lnTo>
                    <a:pt x="236" y="24"/>
                  </a:lnTo>
                  <a:lnTo>
                    <a:pt x="230" y="32"/>
                  </a:lnTo>
                  <a:lnTo>
                    <a:pt x="223" y="36"/>
                  </a:lnTo>
                  <a:lnTo>
                    <a:pt x="217" y="38"/>
                  </a:lnTo>
                  <a:lnTo>
                    <a:pt x="194" y="40"/>
                  </a:lnTo>
                  <a:lnTo>
                    <a:pt x="172" y="43"/>
                  </a:lnTo>
                  <a:lnTo>
                    <a:pt x="148" y="47"/>
                  </a:lnTo>
                  <a:lnTo>
                    <a:pt x="125" y="51"/>
                  </a:lnTo>
                  <a:lnTo>
                    <a:pt x="101" y="53"/>
                  </a:lnTo>
                  <a:lnTo>
                    <a:pt x="78" y="52"/>
                  </a:lnTo>
                  <a:lnTo>
                    <a:pt x="55" y="46"/>
                  </a:lnTo>
                  <a:lnTo>
                    <a:pt x="34" y="38"/>
                  </a:lnTo>
                  <a:lnTo>
                    <a:pt x="29" y="35"/>
                  </a:lnTo>
                  <a:lnTo>
                    <a:pt x="18" y="26"/>
                  </a:lnTo>
                  <a:lnTo>
                    <a:pt x="6" y="15"/>
                  </a:lnTo>
                  <a:lnTo>
                    <a:pt x="0" y="0"/>
                  </a:lnTo>
                  <a:lnTo>
                    <a:pt x="1" y="1"/>
                  </a:lnTo>
                  <a:lnTo>
                    <a:pt x="6" y="4"/>
                  </a:lnTo>
                  <a:lnTo>
                    <a:pt x="13" y="9"/>
                  </a:lnTo>
                  <a:lnTo>
                    <a:pt x="22" y="15"/>
                  </a:lnTo>
                  <a:lnTo>
                    <a:pt x="32" y="21"/>
                  </a:lnTo>
                  <a:lnTo>
                    <a:pt x="42" y="27"/>
                  </a:lnTo>
                  <a:lnTo>
                    <a:pt x="50" y="33"/>
                  </a:lnTo>
                  <a:lnTo>
                    <a:pt x="58" y="37"/>
                  </a:lnTo>
                  <a:close/>
                </a:path>
              </a:pathLst>
            </a:custGeom>
            <a:solidFill>
              <a:srgbClr val="FFFFFF"/>
            </a:solidFill>
            <a:ln w="9525">
              <a:noFill/>
              <a:round/>
              <a:headEnd/>
              <a:tailEnd/>
            </a:ln>
          </p:spPr>
          <p:txBody>
            <a:bodyPr/>
            <a:lstStyle/>
            <a:p>
              <a:endParaRPr lang="en-US">
                <a:solidFill>
                  <a:srgbClr val="000000"/>
                </a:solidFill>
              </a:endParaRPr>
            </a:p>
          </p:txBody>
        </p:sp>
        <p:sp>
          <p:nvSpPr>
            <p:cNvPr id="7233" name="Freeform 60"/>
            <p:cNvSpPr>
              <a:spLocks/>
            </p:cNvSpPr>
            <p:nvPr/>
          </p:nvSpPr>
          <p:spPr bwMode="auto">
            <a:xfrm>
              <a:off x="3750" y="5706"/>
              <a:ext cx="167" cy="29"/>
            </a:xfrm>
            <a:custGeom>
              <a:avLst/>
              <a:gdLst>
                <a:gd name="T0" fmla="*/ 125 w 167"/>
                <a:gd name="T1" fmla="*/ 21 h 29"/>
                <a:gd name="T2" fmla="*/ 130 w 167"/>
                <a:gd name="T3" fmla="*/ 21 h 29"/>
                <a:gd name="T4" fmla="*/ 136 w 167"/>
                <a:gd name="T5" fmla="*/ 19 h 29"/>
                <a:gd name="T6" fmla="*/ 141 w 167"/>
                <a:gd name="T7" fmla="*/ 18 h 29"/>
                <a:gd name="T8" fmla="*/ 147 w 167"/>
                <a:gd name="T9" fmla="*/ 17 h 29"/>
                <a:gd name="T10" fmla="*/ 152 w 167"/>
                <a:gd name="T11" fmla="*/ 15 h 29"/>
                <a:gd name="T12" fmla="*/ 157 w 167"/>
                <a:gd name="T13" fmla="*/ 14 h 29"/>
                <a:gd name="T14" fmla="*/ 162 w 167"/>
                <a:gd name="T15" fmla="*/ 11 h 29"/>
                <a:gd name="T16" fmla="*/ 167 w 167"/>
                <a:gd name="T17" fmla="*/ 9 h 29"/>
                <a:gd name="T18" fmla="*/ 158 w 167"/>
                <a:gd name="T19" fmla="*/ 15 h 29"/>
                <a:gd name="T20" fmla="*/ 150 w 167"/>
                <a:gd name="T21" fmla="*/ 22 h 29"/>
                <a:gd name="T22" fmla="*/ 141 w 167"/>
                <a:gd name="T23" fmla="*/ 27 h 29"/>
                <a:gd name="T24" fmla="*/ 131 w 167"/>
                <a:gd name="T25" fmla="*/ 28 h 29"/>
                <a:gd name="T26" fmla="*/ 127 w 167"/>
                <a:gd name="T27" fmla="*/ 29 h 29"/>
                <a:gd name="T28" fmla="*/ 117 w 167"/>
                <a:gd name="T29" fmla="*/ 29 h 29"/>
                <a:gd name="T30" fmla="*/ 102 w 167"/>
                <a:gd name="T31" fmla="*/ 29 h 29"/>
                <a:gd name="T32" fmla="*/ 84 w 167"/>
                <a:gd name="T33" fmla="*/ 29 h 29"/>
                <a:gd name="T34" fmla="*/ 66 w 167"/>
                <a:gd name="T35" fmla="*/ 28 h 29"/>
                <a:gd name="T36" fmla="*/ 52 w 167"/>
                <a:gd name="T37" fmla="*/ 28 h 29"/>
                <a:gd name="T38" fmla="*/ 40 w 167"/>
                <a:gd name="T39" fmla="*/ 27 h 29"/>
                <a:gd name="T40" fmla="*/ 37 w 167"/>
                <a:gd name="T41" fmla="*/ 26 h 29"/>
                <a:gd name="T42" fmla="*/ 31 w 167"/>
                <a:gd name="T43" fmla="*/ 24 h 29"/>
                <a:gd name="T44" fmla="*/ 24 w 167"/>
                <a:gd name="T45" fmla="*/ 22 h 29"/>
                <a:gd name="T46" fmla="*/ 19 w 167"/>
                <a:gd name="T47" fmla="*/ 19 h 29"/>
                <a:gd name="T48" fmla="*/ 14 w 167"/>
                <a:gd name="T49" fmla="*/ 16 h 29"/>
                <a:gd name="T50" fmla="*/ 9 w 167"/>
                <a:gd name="T51" fmla="*/ 13 h 29"/>
                <a:gd name="T52" fmla="*/ 6 w 167"/>
                <a:gd name="T53" fmla="*/ 10 h 29"/>
                <a:gd name="T54" fmla="*/ 2 w 167"/>
                <a:gd name="T55" fmla="*/ 6 h 29"/>
                <a:gd name="T56" fmla="*/ 0 w 167"/>
                <a:gd name="T57" fmla="*/ 0 h 29"/>
                <a:gd name="T58" fmla="*/ 13 w 167"/>
                <a:gd name="T59" fmla="*/ 7 h 29"/>
                <a:gd name="T60" fmla="*/ 28 w 167"/>
                <a:gd name="T61" fmla="*/ 12 h 29"/>
                <a:gd name="T62" fmla="*/ 43 w 167"/>
                <a:gd name="T63" fmla="*/ 15 h 29"/>
                <a:gd name="T64" fmla="*/ 59 w 167"/>
                <a:gd name="T65" fmla="*/ 17 h 29"/>
                <a:gd name="T66" fmla="*/ 75 w 167"/>
                <a:gd name="T67" fmla="*/ 19 h 29"/>
                <a:gd name="T68" fmla="*/ 93 w 167"/>
                <a:gd name="T69" fmla="*/ 21 h 29"/>
                <a:gd name="T70" fmla="*/ 109 w 167"/>
                <a:gd name="T71" fmla="*/ 21 h 29"/>
                <a:gd name="T72" fmla="*/ 125 w 167"/>
                <a:gd name="T73" fmla="*/ 21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7"/>
                <a:gd name="T112" fmla="*/ 0 h 29"/>
                <a:gd name="T113" fmla="*/ 167 w 167"/>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7" h="29">
                  <a:moveTo>
                    <a:pt x="125" y="21"/>
                  </a:moveTo>
                  <a:lnTo>
                    <a:pt x="130" y="21"/>
                  </a:lnTo>
                  <a:lnTo>
                    <a:pt x="136" y="19"/>
                  </a:lnTo>
                  <a:lnTo>
                    <a:pt x="141" y="18"/>
                  </a:lnTo>
                  <a:lnTo>
                    <a:pt x="147" y="17"/>
                  </a:lnTo>
                  <a:lnTo>
                    <a:pt x="152" y="15"/>
                  </a:lnTo>
                  <a:lnTo>
                    <a:pt x="157" y="14"/>
                  </a:lnTo>
                  <a:lnTo>
                    <a:pt x="162" y="11"/>
                  </a:lnTo>
                  <a:lnTo>
                    <a:pt x="167" y="9"/>
                  </a:lnTo>
                  <a:lnTo>
                    <a:pt x="158" y="15"/>
                  </a:lnTo>
                  <a:lnTo>
                    <a:pt x="150" y="22"/>
                  </a:lnTo>
                  <a:lnTo>
                    <a:pt x="141" y="27"/>
                  </a:lnTo>
                  <a:lnTo>
                    <a:pt x="131" y="28"/>
                  </a:lnTo>
                  <a:lnTo>
                    <a:pt x="127" y="29"/>
                  </a:lnTo>
                  <a:lnTo>
                    <a:pt x="117" y="29"/>
                  </a:lnTo>
                  <a:lnTo>
                    <a:pt x="102" y="29"/>
                  </a:lnTo>
                  <a:lnTo>
                    <a:pt x="84" y="29"/>
                  </a:lnTo>
                  <a:lnTo>
                    <a:pt x="66" y="28"/>
                  </a:lnTo>
                  <a:lnTo>
                    <a:pt x="52" y="28"/>
                  </a:lnTo>
                  <a:lnTo>
                    <a:pt x="40" y="27"/>
                  </a:lnTo>
                  <a:lnTo>
                    <a:pt x="37" y="26"/>
                  </a:lnTo>
                  <a:lnTo>
                    <a:pt x="31" y="24"/>
                  </a:lnTo>
                  <a:lnTo>
                    <a:pt x="24" y="22"/>
                  </a:lnTo>
                  <a:lnTo>
                    <a:pt x="19" y="19"/>
                  </a:lnTo>
                  <a:lnTo>
                    <a:pt x="14" y="16"/>
                  </a:lnTo>
                  <a:lnTo>
                    <a:pt x="9" y="13"/>
                  </a:lnTo>
                  <a:lnTo>
                    <a:pt x="6" y="10"/>
                  </a:lnTo>
                  <a:lnTo>
                    <a:pt x="2" y="6"/>
                  </a:lnTo>
                  <a:lnTo>
                    <a:pt x="0" y="0"/>
                  </a:lnTo>
                  <a:lnTo>
                    <a:pt x="13" y="7"/>
                  </a:lnTo>
                  <a:lnTo>
                    <a:pt x="28" y="12"/>
                  </a:lnTo>
                  <a:lnTo>
                    <a:pt x="43" y="15"/>
                  </a:lnTo>
                  <a:lnTo>
                    <a:pt x="59" y="17"/>
                  </a:lnTo>
                  <a:lnTo>
                    <a:pt x="75" y="19"/>
                  </a:lnTo>
                  <a:lnTo>
                    <a:pt x="93" y="21"/>
                  </a:lnTo>
                  <a:lnTo>
                    <a:pt x="109" y="21"/>
                  </a:lnTo>
                  <a:lnTo>
                    <a:pt x="125" y="21"/>
                  </a:lnTo>
                  <a:close/>
                </a:path>
              </a:pathLst>
            </a:custGeom>
            <a:solidFill>
              <a:srgbClr val="FFFFFF"/>
            </a:solidFill>
            <a:ln w="9525">
              <a:noFill/>
              <a:round/>
              <a:headEnd/>
              <a:tailEnd/>
            </a:ln>
          </p:spPr>
          <p:txBody>
            <a:bodyPr/>
            <a:lstStyle/>
            <a:p>
              <a:endParaRPr lang="en-US">
                <a:solidFill>
                  <a:srgbClr val="000000"/>
                </a:solidFill>
              </a:endParaRPr>
            </a:p>
          </p:txBody>
        </p:sp>
        <p:sp>
          <p:nvSpPr>
            <p:cNvPr id="7234" name="Freeform 61"/>
            <p:cNvSpPr>
              <a:spLocks/>
            </p:cNvSpPr>
            <p:nvPr/>
          </p:nvSpPr>
          <p:spPr bwMode="auto">
            <a:xfrm>
              <a:off x="4373" y="5744"/>
              <a:ext cx="156" cy="23"/>
            </a:xfrm>
            <a:custGeom>
              <a:avLst/>
              <a:gdLst>
                <a:gd name="T0" fmla="*/ 156 w 156"/>
                <a:gd name="T1" fmla="*/ 0 h 23"/>
                <a:gd name="T2" fmla="*/ 145 w 156"/>
                <a:gd name="T3" fmla="*/ 6 h 23"/>
                <a:gd name="T4" fmla="*/ 130 w 156"/>
                <a:gd name="T5" fmla="*/ 12 h 23"/>
                <a:gd name="T6" fmla="*/ 111 w 156"/>
                <a:gd name="T7" fmla="*/ 18 h 23"/>
                <a:gd name="T8" fmla="*/ 89 w 156"/>
                <a:gd name="T9" fmla="*/ 21 h 23"/>
                <a:gd name="T10" fmla="*/ 66 w 156"/>
                <a:gd name="T11" fmla="*/ 23 h 23"/>
                <a:gd name="T12" fmla="*/ 44 w 156"/>
                <a:gd name="T13" fmla="*/ 23 h 23"/>
                <a:gd name="T14" fmla="*/ 20 w 156"/>
                <a:gd name="T15" fmla="*/ 21 h 23"/>
                <a:gd name="T16" fmla="*/ 0 w 156"/>
                <a:gd name="T17" fmla="*/ 16 h 23"/>
                <a:gd name="T18" fmla="*/ 20 w 156"/>
                <a:gd name="T19" fmla="*/ 16 h 23"/>
                <a:gd name="T20" fmla="*/ 40 w 156"/>
                <a:gd name="T21" fmla="*/ 15 h 23"/>
                <a:gd name="T22" fmla="*/ 58 w 156"/>
                <a:gd name="T23" fmla="*/ 13 h 23"/>
                <a:gd name="T24" fmla="*/ 78 w 156"/>
                <a:gd name="T25" fmla="*/ 11 h 23"/>
                <a:gd name="T26" fmla="*/ 98 w 156"/>
                <a:gd name="T27" fmla="*/ 8 h 23"/>
                <a:gd name="T28" fmla="*/ 118 w 156"/>
                <a:gd name="T29" fmla="*/ 5 h 23"/>
                <a:gd name="T30" fmla="*/ 137 w 156"/>
                <a:gd name="T31" fmla="*/ 2 h 23"/>
                <a:gd name="T32" fmla="*/ 156 w 15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3"/>
                <a:gd name="T53" fmla="*/ 156 w 15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3">
                  <a:moveTo>
                    <a:pt x="156" y="0"/>
                  </a:moveTo>
                  <a:lnTo>
                    <a:pt x="145" y="6"/>
                  </a:lnTo>
                  <a:lnTo>
                    <a:pt x="130" y="12"/>
                  </a:lnTo>
                  <a:lnTo>
                    <a:pt x="111" y="18"/>
                  </a:lnTo>
                  <a:lnTo>
                    <a:pt x="89" y="21"/>
                  </a:lnTo>
                  <a:lnTo>
                    <a:pt x="66" y="23"/>
                  </a:lnTo>
                  <a:lnTo>
                    <a:pt x="44" y="23"/>
                  </a:lnTo>
                  <a:lnTo>
                    <a:pt x="20" y="21"/>
                  </a:lnTo>
                  <a:lnTo>
                    <a:pt x="0" y="16"/>
                  </a:lnTo>
                  <a:lnTo>
                    <a:pt x="20" y="16"/>
                  </a:lnTo>
                  <a:lnTo>
                    <a:pt x="40" y="15"/>
                  </a:lnTo>
                  <a:lnTo>
                    <a:pt x="58" y="13"/>
                  </a:lnTo>
                  <a:lnTo>
                    <a:pt x="78" y="11"/>
                  </a:lnTo>
                  <a:lnTo>
                    <a:pt x="98" y="8"/>
                  </a:lnTo>
                  <a:lnTo>
                    <a:pt x="118" y="5"/>
                  </a:lnTo>
                  <a:lnTo>
                    <a:pt x="137" y="2"/>
                  </a:lnTo>
                  <a:lnTo>
                    <a:pt x="156" y="0"/>
                  </a:lnTo>
                  <a:close/>
                </a:path>
              </a:pathLst>
            </a:custGeom>
            <a:solidFill>
              <a:srgbClr val="FFFFFF"/>
            </a:solidFill>
            <a:ln w="9525">
              <a:noFill/>
              <a:round/>
              <a:headEnd/>
              <a:tailEnd/>
            </a:ln>
          </p:spPr>
          <p:txBody>
            <a:bodyPr/>
            <a:lstStyle/>
            <a:p>
              <a:endParaRPr lang="en-US">
                <a:solidFill>
                  <a:srgbClr val="000000"/>
                </a:solidFill>
              </a:endParaRPr>
            </a:p>
          </p:txBody>
        </p:sp>
        <p:grpSp>
          <p:nvGrpSpPr>
            <p:cNvPr id="7235" name="Group 62"/>
            <p:cNvGrpSpPr>
              <a:grpSpLocks/>
            </p:cNvGrpSpPr>
            <p:nvPr/>
          </p:nvGrpSpPr>
          <p:grpSpPr bwMode="auto">
            <a:xfrm rot="3571110">
              <a:off x="3753" y="4365"/>
              <a:ext cx="1122" cy="732"/>
              <a:chOff x="7200" y="4272"/>
              <a:chExt cx="1759" cy="1147"/>
            </a:xfrm>
          </p:grpSpPr>
          <p:sp>
            <p:nvSpPr>
              <p:cNvPr id="7236" name="Freeform 63"/>
              <p:cNvSpPr>
                <a:spLocks/>
              </p:cNvSpPr>
              <p:nvPr/>
            </p:nvSpPr>
            <p:spPr bwMode="auto">
              <a:xfrm>
                <a:off x="8863" y="4335"/>
                <a:ext cx="74" cy="66"/>
              </a:xfrm>
              <a:custGeom>
                <a:avLst/>
                <a:gdLst>
                  <a:gd name="T0" fmla="*/ 6 w 74"/>
                  <a:gd name="T1" fmla="*/ 1 h 132"/>
                  <a:gd name="T2" fmla="*/ 14 w 74"/>
                  <a:gd name="T3" fmla="*/ 1 h 132"/>
                  <a:gd name="T4" fmla="*/ 21 w 74"/>
                  <a:gd name="T5" fmla="*/ 1 h 132"/>
                  <a:gd name="T6" fmla="*/ 29 w 74"/>
                  <a:gd name="T7" fmla="*/ 1 h 132"/>
                  <a:gd name="T8" fmla="*/ 37 w 74"/>
                  <a:gd name="T9" fmla="*/ 0 h 132"/>
                  <a:gd name="T10" fmla="*/ 43 w 74"/>
                  <a:gd name="T11" fmla="*/ 0 h 132"/>
                  <a:gd name="T12" fmla="*/ 49 w 74"/>
                  <a:gd name="T13" fmla="*/ 1 h 132"/>
                  <a:gd name="T14" fmla="*/ 55 w 74"/>
                  <a:gd name="T15" fmla="*/ 1 h 132"/>
                  <a:gd name="T16" fmla="*/ 61 w 74"/>
                  <a:gd name="T17" fmla="*/ 1 h 132"/>
                  <a:gd name="T18" fmla="*/ 67 w 74"/>
                  <a:gd name="T19" fmla="*/ 1 h 132"/>
                  <a:gd name="T20" fmla="*/ 70 w 74"/>
                  <a:gd name="T21" fmla="*/ 1 h 132"/>
                  <a:gd name="T22" fmla="*/ 73 w 74"/>
                  <a:gd name="T23" fmla="*/ 1 h 132"/>
                  <a:gd name="T24" fmla="*/ 74 w 74"/>
                  <a:gd name="T25" fmla="*/ 1 h 132"/>
                  <a:gd name="T26" fmla="*/ 74 w 74"/>
                  <a:gd name="T27" fmla="*/ 1 h 132"/>
                  <a:gd name="T28" fmla="*/ 73 w 74"/>
                  <a:gd name="T29" fmla="*/ 1 h 132"/>
                  <a:gd name="T30" fmla="*/ 70 w 74"/>
                  <a:gd name="T31" fmla="*/ 1 h 132"/>
                  <a:gd name="T32" fmla="*/ 67 w 74"/>
                  <a:gd name="T33" fmla="*/ 1 h 132"/>
                  <a:gd name="T34" fmla="*/ 59 w 74"/>
                  <a:gd name="T35" fmla="*/ 1 h 132"/>
                  <a:gd name="T36" fmla="*/ 51 w 74"/>
                  <a:gd name="T37" fmla="*/ 1 h 132"/>
                  <a:gd name="T38" fmla="*/ 44 w 74"/>
                  <a:gd name="T39" fmla="*/ 1 h 132"/>
                  <a:gd name="T40" fmla="*/ 37 w 74"/>
                  <a:gd name="T41" fmla="*/ 1 h 132"/>
                  <a:gd name="T42" fmla="*/ 29 w 74"/>
                  <a:gd name="T43" fmla="*/ 1 h 132"/>
                  <a:gd name="T44" fmla="*/ 22 w 74"/>
                  <a:gd name="T45" fmla="*/ 1 h 132"/>
                  <a:gd name="T46" fmla="*/ 17 w 74"/>
                  <a:gd name="T47" fmla="*/ 1 h 132"/>
                  <a:gd name="T48" fmla="*/ 11 w 74"/>
                  <a:gd name="T49" fmla="*/ 1 h 132"/>
                  <a:gd name="T50" fmla="*/ 4 w 74"/>
                  <a:gd name="T51" fmla="*/ 1 h 132"/>
                  <a:gd name="T52" fmla="*/ 0 w 74"/>
                  <a:gd name="T53" fmla="*/ 1 h 132"/>
                  <a:gd name="T54" fmla="*/ 1 w 74"/>
                  <a:gd name="T55" fmla="*/ 1 h 132"/>
                  <a:gd name="T56" fmla="*/ 6 w 74"/>
                  <a:gd name="T57" fmla="*/ 1 h 1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132"/>
                  <a:gd name="T89" fmla="*/ 74 w 74"/>
                  <a:gd name="T90" fmla="*/ 132 h 1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132">
                    <a:moveTo>
                      <a:pt x="6" y="22"/>
                    </a:moveTo>
                    <a:lnTo>
                      <a:pt x="14" y="14"/>
                    </a:lnTo>
                    <a:lnTo>
                      <a:pt x="21" y="8"/>
                    </a:lnTo>
                    <a:lnTo>
                      <a:pt x="29" y="2"/>
                    </a:lnTo>
                    <a:lnTo>
                      <a:pt x="37" y="0"/>
                    </a:lnTo>
                    <a:lnTo>
                      <a:pt x="43" y="0"/>
                    </a:lnTo>
                    <a:lnTo>
                      <a:pt x="49" y="2"/>
                    </a:lnTo>
                    <a:lnTo>
                      <a:pt x="55" y="6"/>
                    </a:lnTo>
                    <a:lnTo>
                      <a:pt x="61" y="12"/>
                    </a:lnTo>
                    <a:lnTo>
                      <a:pt x="67" y="22"/>
                    </a:lnTo>
                    <a:lnTo>
                      <a:pt x="70" y="31"/>
                    </a:lnTo>
                    <a:lnTo>
                      <a:pt x="73" y="43"/>
                    </a:lnTo>
                    <a:lnTo>
                      <a:pt x="74" y="53"/>
                    </a:lnTo>
                    <a:lnTo>
                      <a:pt x="74" y="66"/>
                    </a:lnTo>
                    <a:lnTo>
                      <a:pt x="73" y="82"/>
                    </a:lnTo>
                    <a:lnTo>
                      <a:pt x="70" y="96"/>
                    </a:lnTo>
                    <a:lnTo>
                      <a:pt x="67" y="111"/>
                    </a:lnTo>
                    <a:lnTo>
                      <a:pt x="59" y="119"/>
                    </a:lnTo>
                    <a:lnTo>
                      <a:pt x="51" y="125"/>
                    </a:lnTo>
                    <a:lnTo>
                      <a:pt x="44" y="129"/>
                    </a:lnTo>
                    <a:lnTo>
                      <a:pt x="37" y="132"/>
                    </a:lnTo>
                    <a:lnTo>
                      <a:pt x="29" y="132"/>
                    </a:lnTo>
                    <a:lnTo>
                      <a:pt x="22" y="130"/>
                    </a:lnTo>
                    <a:lnTo>
                      <a:pt x="17" y="127"/>
                    </a:lnTo>
                    <a:lnTo>
                      <a:pt x="11" y="121"/>
                    </a:lnTo>
                    <a:lnTo>
                      <a:pt x="4" y="103"/>
                    </a:lnTo>
                    <a:lnTo>
                      <a:pt x="0" y="78"/>
                    </a:lnTo>
                    <a:lnTo>
                      <a:pt x="1" y="51"/>
                    </a:lnTo>
                    <a:lnTo>
                      <a:pt x="6" y="22"/>
                    </a:lnTo>
                    <a:close/>
                  </a:path>
                </a:pathLst>
              </a:custGeom>
              <a:solidFill>
                <a:srgbClr val="FFFFFF"/>
              </a:solidFill>
              <a:ln w="9525">
                <a:noFill/>
                <a:round/>
                <a:headEnd/>
                <a:tailEnd/>
              </a:ln>
            </p:spPr>
            <p:txBody>
              <a:bodyPr/>
              <a:lstStyle/>
              <a:p>
                <a:endParaRPr lang="en-US">
                  <a:solidFill>
                    <a:srgbClr val="000000"/>
                  </a:solidFill>
                </a:endParaRPr>
              </a:p>
            </p:txBody>
          </p:sp>
          <p:sp>
            <p:nvSpPr>
              <p:cNvPr id="7237" name="Freeform 64"/>
              <p:cNvSpPr>
                <a:spLocks/>
              </p:cNvSpPr>
              <p:nvPr/>
            </p:nvSpPr>
            <p:spPr bwMode="auto">
              <a:xfrm>
                <a:off x="8794" y="437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7F7FFF"/>
              </a:solidFill>
              <a:ln w="9525">
                <a:noFill/>
                <a:round/>
                <a:headEnd/>
                <a:tailEnd/>
              </a:ln>
            </p:spPr>
            <p:txBody>
              <a:bodyPr/>
              <a:lstStyle/>
              <a:p>
                <a:endParaRPr lang="en-US">
                  <a:solidFill>
                    <a:srgbClr val="000000"/>
                  </a:solidFill>
                </a:endParaRPr>
              </a:p>
            </p:txBody>
          </p:sp>
          <p:sp>
            <p:nvSpPr>
              <p:cNvPr id="7238" name="Freeform 65"/>
              <p:cNvSpPr>
                <a:spLocks/>
              </p:cNvSpPr>
              <p:nvPr/>
            </p:nvSpPr>
            <p:spPr bwMode="auto">
              <a:xfrm>
                <a:off x="7200" y="4272"/>
                <a:ext cx="1759" cy="1147"/>
              </a:xfrm>
              <a:custGeom>
                <a:avLst/>
                <a:gdLst>
                  <a:gd name="T0" fmla="*/ 1734 w 1759"/>
                  <a:gd name="T1" fmla="*/ 1 h 2294"/>
                  <a:gd name="T2" fmla="*/ 1667 w 1759"/>
                  <a:gd name="T3" fmla="*/ 1 h 2294"/>
                  <a:gd name="T4" fmla="*/ 1561 w 1759"/>
                  <a:gd name="T5" fmla="*/ 1 h 2294"/>
                  <a:gd name="T6" fmla="*/ 1422 w 1759"/>
                  <a:gd name="T7" fmla="*/ 1 h 2294"/>
                  <a:gd name="T8" fmla="*/ 1250 w 1759"/>
                  <a:gd name="T9" fmla="*/ 1 h 2294"/>
                  <a:gd name="T10" fmla="*/ 1088 w 1759"/>
                  <a:gd name="T11" fmla="*/ 1 h 2294"/>
                  <a:gd name="T12" fmla="*/ 985 w 1759"/>
                  <a:gd name="T13" fmla="*/ 1 h 2294"/>
                  <a:gd name="T14" fmla="*/ 880 w 1759"/>
                  <a:gd name="T15" fmla="*/ 1 h 2294"/>
                  <a:gd name="T16" fmla="*/ 773 w 1759"/>
                  <a:gd name="T17" fmla="*/ 1 h 2294"/>
                  <a:gd name="T18" fmla="*/ 665 w 1759"/>
                  <a:gd name="T19" fmla="*/ 1 h 2294"/>
                  <a:gd name="T20" fmla="*/ 558 w 1759"/>
                  <a:gd name="T21" fmla="*/ 1 h 2294"/>
                  <a:gd name="T22" fmla="*/ 452 w 1759"/>
                  <a:gd name="T23" fmla="*/ 1 h 2294"/>
                  <a:gd name="T24" fmla="*/ 347 w 1759"/>
                  <a:gd name="T25" fmla="*/ 1 h 2294"/>
                  <a:gd name="T26" fmla="*/ 245 w 1759"/>
                  <a:gd name="T27" fmla="*/ 1 h 2294"/>
                  <a:gd name="T28" fmla="*/ 146 w 1759"/>
                  <a:gd name="T29" fmla="*/ 1 h 2294"/>
                  <a:gd name="T30" fmla="*/ 51 w 1759"/>
                  <a:gd name="T31" fmla="*/ 1 h 2294"/>
                  <a:gd name="T32" fmla="*/ 2 w 1759"/>
                  <a:gd name="T33" fmla="*/ 1 h 2294"/>
                  <a:gd name="T34" fmla="*/ 20 w 1759"/>
                  <a:gd name="T35" fmla="*/ 1 h 2294"/>
                  <a:gd name="T36" fmla="*/ 52 w 1759"/>
                  <a:gd name="T37" fmla="*/ 1 h 2294"/>
                  <a:gd name="T38" fmla="*/ 97 w 1759"/>
                  <a:gd name="T39" fmla="*/ 1 h 2294"/>
                  <a:gd name="T40" fmla="*/ 155 w 1759"/>
                  <a:gd name="T41" fmla="*/ 1 h 2294"/>
                  <a:gd name="T42" fmla="*/ 225 w 1759"/>
                  <a:gd name="T43" fmla="*/ 1 h 2294"/>
                  <a:gd name="T44" fmla="*/ 279 w 1759"/>
                  <a:gd name="T45" fmla="*/ 1 h 2294"/>
                  <a:gd name="T46" fmla="*/ 326 w 1759"/>
                  <a:gd name="T47" fmla="*/ 1 h 2294"/>
                  <a:gd name="T48" fmla="*/ 376 w 1759"/>
                  <a:gd name="T49" fmla="*/ 1 h 2294"/>
                  <a:gd name="T50" fmla="*/ 428 w 1759"/>
                  <a:gd name="T51" fmla="*/ 1 h 2294"/>
                  <a:gd name="T52" fmla="*/ 484 w 1759"/>
                  <a:gd name="T53" fmla="*/ 1 h 2294"/>
                  <a:gd name="T54" fmla="*/ 535 w 1759"/>
                  <a:gd name="T55" fmla="*/ 1 h 2294"/>
                  <a:gd name="T56" fmla="*/ 577 w 1759"/>
                  <a:gd name="T57" fmla="*/ 1 h 2294"/>
                  <a:gd name="T58" fmla="*/ 622 w 1759"/>
                  <a:gd name="T59" fmla="*/ 1 h 2294"/>
                  <a:gd name="T60" fmla="*/ 691 w 1759"/>
                  <a:gd name="T61" fmla="*/ 1 h 2294"/>
                  <a:gd name="T62" fmla="*/ 774 w 1759"/>
                  <a:gd name="T63" fmla="*/ 1 h 2294"/>
                  <a:gd name="T64" fmla="*/ 860 w 1759"/>
                  <a:gd name="T65" fmla="*/ 1 h 2294"/>
                  <a:gd name="T66" fmla="*/ 947 w 1759"/>
                  <a:gd name="T67" fmla="*/ 1 h 2294"/>
                  <a:gd name="T68" fmla="*/ 1034 w 1759"/>
                  <a:gd name="T69" fmla="*/ 1 h 2294"/>
                  <a:gd name="T70" fmla="*/ 1124 w 1759"/>
                  <a:gd name="T71" fmla="*/ 1 h 2294"/>
                  <a:gd name="T72" fmla="*/ 1218 w 1759"/>
                  <a:gd name="T73" fmla="*/ 1 h 2294"/>
                  <a:gd name="T74" fmla="*/ 1313 w 1759"/>
                  <a:gd name="T75" fmla="*/ 1 h 2294"/>
                  <a:gd name="T76" fmla="*/ 1405 w 1759"/>
                  <a:gd name="T77" fmla="*/ 1 h 2294"/>
                  <a:gd name="T78" fmla="*/ 1496 w 1759"/>
                  <a:gd name="T79" fmla="*/ 1 h 2294"/>
                  <a:gd name="T80" fmla="*/ 1584 w 1759"/>
                  <a:gd name="T81" fmla="*/ 1 h 2294"/>
                  <a:gd name="T82" fmla="*/ 1642 w 1759"/>
                  <a:gd name="T83" fmla="*/ 1 h 2294"/>
                  <a:gd name="T84" fmla="*/ 1700 w 1759"/>
                  <a:gd name="T85" fmla="*/ 1 h 2294"/>
                  <a:gd name="T86" fmla="*/ 1759 w 1759"/>
                  <a:gd name="T87" fmla="*/ 1 h 2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9"/>
                  <a:gd name="T133" fmla="*/ 0 h 2294"/>
                  <a:gd name="T134" fmla="*/ 1759 w 1759"/>
                  <a:gd name="T135" fmla="*/ 2294 h 22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9" h="2294">
                    <a:moveTo>
                      <a:pt x="1757" y="1741"/>
                    </a:moveTo>
                    <a:lnTo>
                      <a:pt x="1748" y="1605"/>
                    </a:lnTo>
                    <a:lnTo>
                      <a:pt x="1734" y="1473"/>
                    </a:lnTo>
                    <a:lnTo>
                      <a:pt x="1717" y="1343"/>
                    </a:lnTo>
                    <a:lnTo>
                      <a:pt x="1694" y="1218"/>
                    </a:lnTo>
                    <a:lnTo>
                      <a:pt x="1667" y="1096"/>
                    </a:lnTo>
                    <a:lnTo>
                      <a:pt x="1635" y="979"/>
                    </a:lnTo>
                    <a:lnTo>
                      <a:pt x="1601" y="867"/>
                    </a:lnTo>
                    <a:lnTo>
                      <a:pt x="1561" y="760"/>
                    </a:lnTo>
                    <a:lnTo>
                      <a:pt x="1519" y="659"/>
                    </a:lnTo>
                    <a:lnTo>
                      <a:pt x="1472" y="563"/>
                    </a:lnTo>
                    <a:lnTo>
                      <a:pt x="1422" y="474"/>
                    </a:lnTo>
                    <a:lnTo>
                      <a:pt x="1367" y="391"/>
                    </a:lnTo>
                    <a:lnTo>
                      <a:pt x="1311" y="315"/>
                    </a:lnTo>
                    <a:lnTo>
                      <a:pt x="1250" y="247"/>
                    </a:lnTo>
                    <a:lnTo>
                      <a:pt x="1187" y="187"/>
                    </a:lnTo>
                    <a:lnTo>
                      <a:pt x="1121" y="134"/>
                    </a:lnTo>
                    <a:lnTo>
                      <a:pt x="1088" y="111"/>
                    </a:lnTo>
                    <a:lnTo>
                      <a:pt x="1054" y="89"/>
                    </a:lnTo>
                    <a:lnTo>
                      <a:pt x="1019" y="70"/>
                    </a:lnTo>
                    <a:lnTo>
                      <a:pt x="985" y="54"/>
                    </a:lnTo>
                    <a:lnTo>
                      <a:pt x="950" y="39"/>
                    </a:lnTo>
                    <a:lnTo>
                      <a:pt x="915" y="27"/>
                    </a:lnTo>
                    <a:lnTo>
                      <a:pt x="880" y="18"/>
                    </a:lnTo>
                    <a:lnTo>
                      <a:pt x="844" y="10"/>
                    </a:lnTo>
                    <a:lnTo>
                      <a:pt x="809" y="4"/>
                    </a:lnTo>
                    <a:lnTo>
                      <a:pt x="773" y="2"/>
                    </a:lnTo>
                    <a:lnTo>
                      <a:pt x="736" y="0"/>
                    </a:lnTo>
                    <a:lnTo>
                      <a:pt x="701" y="2"/>
                    </a:lnTo>
                    <a:lnTo>
                      <a:pt x="665" y="6"/>
                    </a:lnTo>
                    <a:lnTo>
                      <a:pt x="630" y="12"/>
                    </a:lnTo>
                    <a:lnTo>
                      <a:pt x="594" y="19"/>
                    </a:lnTo>
                    <a:lnTo>
                      <a:pt x="558" y="29"/>
                    </a:lnTo>
                    <a:lnTo>
                      <a:pt x="522" y="41"/>
                    </a:lnTo>
                    <a:lnTo>
                      <a:pt x="487" y="54"/>
                    </a:lnTo>
                    <a:lnTo>
                      <a:pt x="452" y="72"/>
                    </a:lnTo>
                    <a:lnTo>
                      <a:pt x="416" y="89"/>
                    </a:lnTo>
                    <a:lnTo>
                      <a:pt x="382" y="111"/>
                    </a:lnTo>
                    <a:lnTo>
                      <a:pt x="347" y="132"/>
                    </a:lnTo>
                    <a:lnTo>
                      <a:pt x="313" y="157"/>
                    </a:lnTo>
                    <a:lnTo>
                      <a:pt x="278" y="185"/>
                    </a:lnTo>
                    <a:lnTo>
                      <a:pt x="245" y="214"/>
                    </a:lnTo>
                    <a:lnTo>
                      <a:pt x="211" y="245"/>
                    </a:lnTo>
                    <a:lnTo>
                      <a:pt x="178" y="276"/>
                    </a:lnTo>
                    <a:lnTo>
                      <a:pt x="146" y="313"/>
                    </a:lnTo>
                    <a:lnTo>
                      <a:pt x="115" y="350"/>
                    </a:lnTo>
                    <a:lnTo>
                      <a:pt x="82" y="389"/>
                    </a:lnTo>
                    <a:lnTo>
                      <a:pt x="51" y="429"/>
                    </a:lnTo>
                    <a:lnTo>
                      <a:pt x="21" y="472"/>
                    </a:lnTo>
                    <a:lnTo>
                      <a:pt x="0" y="503"/>
                    </a:lnTo>
                    <a:lnTo>
                      <a:pt x="2" y="554"/>
                    </a:lnTo>
                    <a:lnTo>
                      <a:pt x="7" y="631"/>
                    </a:lnTo>
                    <a:lnTo>
                      <a:pt x="12" y="709"/>
                    </a:lnTo>
                    <a:lnTo>
                      <a:pt x="20" y="787"/>
                    </a:lnTo>
                    <a:lnTo>
                      <a:pt x="29" y="863"/>
                    </a:lnTo>
                    <a:lnTo>
                      <a:pt x="40" y="936"/>
                    </a:lnTo>
                    <a:lnTo>
                      <a:pt x="52" y="1010"/>
                    </a:lnTo>
                    <a:lnTo>
                      <a:pt x="66" y="1080"/>
                    </a:lnTo>
                    <a:lnTo>
                      <a:pt x="81" y="1152"/>
                    </a:lnTo>
                    <a:lnTo>
                      <a:pt x="97" y="1220"/>
                    </a:lnTo>
                    <a:lnTo>
                      <a:pt x="116" y="1288"/>
                    </a:lnTo>
                    <a:lnTo>
                      <a:pt x="135" y="1354"/>
                    </a:lnTo>
                    <a:lnTo>
                      <a:pt x="155" y="1418"/>
                    </a:lnTo>
                    <a:lnTo>
                      <a:pt x="177" y="1482"/>
                    </a:lnTo>
                    <a:lnTo>
                      <a:pt x="200" y="1543"/>
                    </a:lnTo>
                    <a:lnTo>
                      <a:pt x="225" y="1601"/>
                    </a:lnTo>
                    <a:lnTo>
                      <a:pt x="250" y="1659"/>
                    </a:lnTo>
                    <a:lnTo>
                      <a:pt x="265" y="1688"/>
                    </a:lnTo>
                    <a:lnTo>
                      <a:pt x="279" y="1719"/>
                    </a:lnTo>
                    <a:lnTo>
                      <a:pt x="295" y="1747"/>
                    </a:lnTo>
                    <a:lnTo>
                      <a:pt x="310" y="1776"/>
                    </a:lnTo>
                    <a:lnTo>
                      <a:pt x="326" y="1803"/>
                    </a:lnTo>
                    <a:lnTo>
                      <a:pt x="343" y="1830"/>
                    </a:lnTo>
                    <a:lnTo>
                      <a:pt x="359" y="1857"/>
                    </a:lnTo>
                    <a:lnTo>
                      <a:pt x="376" y="1883"/>
                    </a:lnTo>
                    <a:lnTo>
                      <a:pt x="393" y="1908"/>
                    </a:lnTo>
                    <a:lnTo>
                      <a:pt x="411" y="1931"/>
                    </a:lnTo>
                    <a:lnTo>
                      <a:pt x="428" y="1956"/>
                    </a:lnTo>
                    <a:lnTo>
                      <a:pt x="446" y="1978"/>
                    </a:lnTo>
                    <a:lnTo>
                      <a:pt x="465" y="2001"/>
                    </a:lnTo>
                    <a:lnTo>
                      <a:pt x="484" y="2022"/>
                    </a:lnTo>
                    <a:lnTo>
                      <a:pt x="503" y="2044"/>
                    </a:lnTo>
                    <a:lnTo>
                      <a:pt x="522" y="2063"/>
                    </a:lnTo>
                    <a:lnTo>
                      <a:pt x="535" y="2077"/>
                    </a:lnTo>
                    <a:lnTo>
                      <a:pt x="550" y="2090"/>
                    </a:lnTo>
                    <a:lnTo>
                      <a:pt x="564" y="2104"/>
                    </a:lnTo>
                    <a:lnTo>
                      <a:pt x="577" y="2116"/>
                    </a:lnTo>
                    <a:lnTo>
                      <a:pt x="592" y="2127"/>
                    </a:lnTo>
                    <a:lnTo>
                      <a:pt x="606" y="2139"/>
                    </a:lnTo>
                    <a:lnTo>
                      <a:pt x="622" y="2151"/>
                    </a:lnTo>
                    <a:lnTo>
                      <a:pt x="636" y="2162"/>
                    </a:lnTo>
                    <a:lnTo>
                      <a:pt x="663" y="2182"/>
                    </a:lnTo>
                    <a:lnTo>
                      <a:pt x="691" y="2199"/>
                    </a:lnTo>
                    <a:lnTo>
                      <a:pt x="719" y="2215"/>
                    </a:lnTo>
                    <a:lnTo>
                      <a:pt x="747" y="2230"/>
                    </a:lnTo>
                    <a:lnTo>
                      <a:pt x="774" y="2244"/>
                    </a:lnTo>
                    <a:lnTo>
                      <a:pt x="803" y="2256"/>
                    </a:lnTo>
                    <a:lnTo>
                      <a:pt x="831" y="2265"/>
                    </a:lnTo>
                    <a:lnTo>
                      <a:pt x="860" y="2273"/>
                    </a:lnTo>
                    <a:lnTo>
                      <a:pt x="889" y="2281"/>
                    </a:lnTo>
                    <a:lnTo>
                      <a:pt x="918" y="2287"/>
                    </a:lnTo>
                    <a:lnTo>
                      <a:pt x="947" y="2291"/>
                    </a:lnTo>
                    <a:lnTo>
                      <a:pt x="976" y="2294"/>
                    </a:lnTo>
                    <a:lnTo>
                      <a:pt x="1005" y="2294"/>
                    </a:lnTo>
                    <a:lnTo>
                      <a:pt x="1034" y="2294"/>
                    </a:lnTo>
                    <a:lnTo>
                      <a:pt x="1062" y="2294"/>
                    </a:lnTo>
                    <a:lnTo>
                      <a:pt x="1091" y="2291"/>
                    </a:lnTo>
                    <a:lnTo>
                      <a:pt x="1124" y="2287"/>
                    </a:lnTo>
                    <a:lnTo>
                      <a:pt x="1155" y="2279"/>
                    </a:lnTo>
                    <a:lnTo>
                      <a:pt x="1187" y="2271"/>
                    </a:lnTo>
                    <a:lnTo>
                      <a:pt x="1218" y="2261"/>
                    </a:lnTo>
                    <a:lnTo>
                      <a:pt x="1250" y="2250"/>
                    </a:lnTo>
                    <a:lnTo>
                      <a:pt x="1282" y="2236"/>
                    </a:lnTo>
                    <a:lnTo>
                      <a:pt x="1313" y="2221"/>
                    </a:lnTo>
                    <a:lnTo>
                      <a:pt x="1344" y="2205"/>
                    </a:lnTo>
                    <a:lnTo>
                      <a:pt x="1375" y="2186"/>
                    </a:lnTo>
                    <a:lnTo>
                      <a:pt x="1405" y="2166"/>
                    </a:lnTo>
                    <a:lnTo>
                      <a:pt x="1435" y="2145"/>
                    </a:lnTo>
                    <a:lnTo>
                      <a:pt x="1466" y="2122"/>
                    </a:lnTo>
                    <a:lnTo>
                      <a:pt x="1496" y="2096"/>
                    </a:lnTo>
                    <a:lnTo>
                      <a:pt x="1525" y="2071"/>
                    </a:lnTo>
                    <a:lnTo>
                      <a:pt x="1555" y="2042"/>
                    </a:lnTo>
                    <a:lnTo>
                      <a:pt x="1584" y="2013"/>
                    </a:lnTo>
                    <a:lnTo>
                      <a:pt x="1604" y="1991"/>
                    </a:lnTo>
                    <a:lnTo>
                      <a:pt x="1623" y="1970"/>
                    </a:lnTo>
                    <a:lnTo>
                      <a:pt x="1642" y="1947"/>
                    </a:lnTo>
                    <a:lnTo>
                      <a:pt x="1662" y="1923"/>
                    </a:lnTo>
                    <a:lnTo>
                      <a:pt x="1681" y="1900"/>
                    </a:lnTo>
                    <a:lnTo>
                      <a:pt x="1700" y="1875"/>
                    </a:lnTo>
                    <a:lnTo>
                      <a:pt x="1718" y="1850"/>
                    </a:lnTo>
                    <a:lnTo>
                      <a:pt x="1737" y="1822"/>
                    </a:lnTo>
                    <a:lnTo>
                      <a:pt x="1759" y="1789"/>
                    </a:lnTo>
                    <a:lnTo>
                      <a:pt x="1757" y="1741"/>
                    </a:lnTo>
                    <a:close/>
                  </a:path>
                </a:pathLst>
              </a:custGeom>
              <a:solidFill>
                <a:srgbClr val="000000"/>
              </a:solidFill>
              <a:ln w="9525">
                <a:noFill/>
                <a:round/>
                <a:headEnd/>
                <a:tailEnd/>
              </a:ln>
            </p:spPr>
            <p:txBody>
              <a:bodyPr/>
              <a:lstStyle/>
              <a:p>
                <a:endParaRPr lang="en-US">
                  <a:solidFill>
                    <a:srgbClr val="000000"/>
                  </a:solidFill>
                </a:endParaRPr>
              </a:p>
            </p:txBody>
          </p:sp>
          <p:sp>
            <p:nvSpPr>
              <p:cNvPr id="7239" name="Freeform 66"/>
              <p:cNvSpPr>
                <a:spLocks/>
              </p:cNvSpPr>
              <p:nvPr/>
            </p:nvSpPr>
            <p:spPr bwMode="auto">
              <a:xfrm>
                <a:off x="8387" y="4698"/>
                <a:ext cx="472" cy="439"/>
              </a:xfrm>
              <a:custGeom>
                <a:avLst/>
                <a:gdLst>
                  <a:gd name="T0" fmla="*/ 470 w 472"/>
                  <a:gd name="T1" fmla="*/ 1 h 876"/>
                  <a:gd name="T2" fmla="*/ 466 w 472"/>
                  <a:gd name="T3" fmla="*/ 1 h 876"/>
                  <a:gd name="T4" fmla="*/ 447 w 472"/>
                  <a:gd name="T5" fmla="*/ 1 h 876"/>
                  <a:gd name="T6" fmla="*/ 407 w 472"/>
                  <a:gd name="T7" fmla="*/ 1 h 876"/>
                  <a:gd name="T8" fmla="*/ 361 w 472"/>
                  <a:gd name="T9" fmla="*/ 1 h 876"/>
                  <a:gd name="T10" fmla="*/ 307 w 472"/>
                  <a:gd name="T11" fmla="*/ 1 h 876"/>
                  <a:gd name="T12" fmla="*/ 247 w 472"/>
                  <a:gd name="T13" fmla="*/ 1 h 876"/>
                  <a:gd name="T14" fmla="*/ 183 w 472"/>
                  <a:gd name="T15" fmla="*/ 1 h 876"/>
                  <a:gd name="T16" fmla="*/ 112 w 472"/>
                  <a:gd name="T17" fmla="*/ 1 h 876"/>
                  <a:gd name="T18" fmla="*/ 39 w 472"/>
                  <a:gd name="T19" fmla="*/ 1 h 876"/>
                  <a:gd name="T20" fmla="*/ 5 w 472"/>
                  <a:gd name="T21" fmla="*/ 1 h 876"/>
                  <a:gd name="T22" fmla="*/ 16 w 472"/>
                  <a:gd name="T23" fmla="*/ 1 h 876"/>
                  <a:gd name="T24" fmla="*/ 28 w 472"/>
                  <a:gd name="T25" fmla="*/ 1 h 876"/>
                  <a:gd name="T26" fmla="*/ 41 w 472"/>
                  <a:gd name="T27" fmla="*/ 1 h 876"/>
                  <a:gd name="T28" fmla="*/ 61 w 472"/>
                  <a:gd name="T29" fmla="*/ 1 h 876"/>
                  <a:gd name="T30" fmla="*/ 88 w 472"/>
                  <a:gd name="T31" fmla="*/ 1 h 876"/>
                  <a:gd name="T32" fmla="*/ 117 w 472"/>
                  <a:gd name="T33" fmla="*/ 1 h 876"/>
                  <a:gd name="T34" fmla="*/ 146 w 472"/>
                  <a:gd name="T35" fmla="*/ 1 h 876"/>
                  <a:gd name="T36" fmla="*/ 177 w 472"/>
                  <a:gd name="T37" fmla="*/ 1 h 876"/>
                  <a:gd name="T38" fmla="*/ 207 w 472"/>
                  <a:gd name="T39" fmla="*/ 1 h 876"/>
                  <a:gd name="T40" fmla="*/ 237 w 472"/>
                  <a:gd name="T41" fmla="*/ 1 h 876"/>
                  <a:gd name="T42" fmla="*/ 266 w 472"/>
                  <a:gd name="T43" fmla="*/ 1 h 876"/>
                  <a:gd name="T44" fmla="*/ 283 w 472"/>
                  <a:gd name="T45" fmla="*/ 1 h 876"/>
                  <a:gd name="T46" fmla="*/ 286 w 472"/>
                  <a:gd name="T47" fmla="*/ 1 h 876"/>
                  <a:gd name="T48" fmla="*/ 306 w 472"/>
                  <a:gd name="T49" fmla="*/ 1 h 876"/>
                  <a:gd name="T50" fmla="*/ 341 w 472"/>
                  <a:gd name="T51" fmla="*/ 1 h 876"/>
                  <a:gd name="T52" fmla="*/ 372 w 472"/>
                  <a:gd name="T53" fmla="*/ 1 h 876"/>
                  <a:gd name="T54" fmla="*/ 398 w 472"/>
                  <a:gd name="T55" fmla="*/ 1 h 876"/>
                  <a:gd name="T56" fmla="*/ 421 w 472"/>
                  <a:gd name="T57" fmla="*/ 1 h 876"/>
                  <a:gd name="T58" fmla="*/ 441 w 472"/>
                  <a:gd name="T59" fmla="*/ 1 h 876"/>
                  <a:gd name="T60" fmla="*/ 456 w 472"/>
                  <a:gd name="T61" fmla="*/ 1 h 876"/>
                  <a:gd name="T62" fmla="*/ 467 w 472"/>
                  <a:gd name="T63" fmla="*/ 1 h 8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2"/>
                  <a:gd name="T97" fmla="*/ 0 h 876"/>
                  <a:gd name="T98" fmla="*/ 472 w 472"/>
                  <a:gd name="T99" fmla="*/ 876 h 8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2" h="876">
                    <a:moveTo>
                      <a:pt x="472" y="864"/>
                    </a:moveTo>
                    <a:lnTo>
                      <a:pt x="470" y="866"/>
                    </a:lnTo>
                    <a:lnTo>
                      <a:pt x="467" y="870"/>
                    </a:lnTo>
                    <a:lnTo>
                      <a:pt x="466" y="872"/>
                    </a:lnTo>
                    <a:lnTo>
                      <a:pt x="464" y="876"/>
                    </a:lnTo>
                    <a:lnTo>
                      <a:pt x="447" y="876"/>
                    </a:lnTo>
                    <a:lnTo>
                      <a:pt x="428" y="876"/>
                    </a:lnTo>
                    <a:lnTo>
                      <a:pt x="407" y="876"/>
                    </a:lnTo>
                    <a:lnTo>
                      <a:pt x="385" y="876"/>
                    </a:lnTo>
                    <a:lnTo>
                      <a:pt x="361" y="874"/>
                    </a:lnTo>
                    <a:lnTo>
                      <a:pt x="335" y="872"/>
                    </a:lnTo>
                    <a:lnTo>
                      <a:pt x="307" y="870"/>
                    </a:lnTo>
                    <a:lnTo>
                      <a:pt x="278" y="866"/>
                    </a:lnTo>
                    <a:lnTo>
                      <a:pt x="247" y="863"/>
                    </a:lnTo>
                    <a:lnTo>
                      <a:pt x="216" y="859"/>
                    </a:lnTo>
                    <a:lnTo>
                      <a:pt x="183" y="853"/>
                    </a:lnTo>
                    <a:lnTo>
                      <a:pt x="148" y="845"/>
                    </a:lnTo>
                    <a:lnTo>
                      <a:pt x="112" y="837"/>
                    </a:lnTo>
                    <a:lnTo>
                      <a:pt x="76" y="828"/>
                    </a:lnTo>
                    <a:lnTo>
                      <a:pt x="39" y="818"/>
                    </a:lnTo>
                    <a:lnTo>
                      <a:pt x="0" y="806"/>
                    </a:lnTo>
                    <a:lnTo>
                      <a:pt x="5" y="775"/>
                    </a:lnTo>
                    <a:lnTo>
                      <a:pt x="10" y="746"/>
                    </a:lnTo>
                    <a:lnTo>
                      <a:pt x="16" y="715"/>
                    </a:lnTo>
                    <a:lnTo>
                      <a:pt x="21" y="684"/>
                    </a:lnTo>
                    <a:lnTo>
                      <a:pt x="28" y="651"/>
                    </a:lnTo>
                    <a:lnTo>
                      <a:pt x="35" y="620"/>
                    </a:lnTo>
                    <a:lnTo>
                      <a:pt x="41" y="587"/>
                    </a:lnTo>
                    <a:lnTo>
                      <a:pt x="49" y="556"/>
                    </a:lnTo>
                    <a:lnTo>
                      <a:pt x="61" y="505"/>
                    </a:lnTo>
                    <a:lnTo>
                      <a:pt x="75" y="456"/>
                    </a:lnTo>
                    <a:lnTo>
                      <a:pt x="88" y="410"/>
                    </a:lnTo>
                    <a:lnTo>
                      <a:pt x="102" y="365"/>
                    </a:lnTo>
                    <a:lnTo>
                      <a:pt x="117" y="320"/>
                    </a:lnTo>
                    <a:lnTo>
                      <a:pt x="131" y="280"/>
                    </a:lnTo>
                    <a:lnTo>
                      <a:pt x="146" y="241"/>
                    </a:lnTo>
                    <a:lnTo>
                      <a:pt x="161" y="202"/>
                    </a:lnTo>
                    <a:lnTo>
                      <a:pt x="177" y="167"/>
                    </a:lnTo>
                    <a:lnTo>
                      <a:pt x="191" y="136"/>
                    </a:lnTo>
                    <a:lnTo>
                      <a:pt x="207" y="107"/>
                    </a:lnTo>
                    <a:lnTo>
                      <a:pt x="223" y="80"/>
                    </a:lnTo>
                    <a:lnTo>
                      <a:pt x="237" y="56"/>
                    </a:lnTo>
                    <a:lnTo>
                      <a:pt x="252" y="35"/>
                    </a:lnTo>
                    <a:lnTo>
                      <a:pt x="266" y="19"/>
                    </a:lnTo>
                    <a:lnTo>
                      <a:pt x="280" y="6"/>
                    </a:lnTo>
                    <a:lnTo>
                      <a:pt x="283" y="4"/>
                    </a:lnTo>
                    <a:lnTo>
                      <a:pt x="285" y="2"/>
                    </a:lnTo>
                    <a:lnTo>
                      <a:pt x="286" y="2"/>
                    </a:lnTo>
                    <a:lnTo>
                      <a:pt x="288" y="0"/>
                    </a:lnTo>
                    <a:lnTo>
                      <a:pt x="306" y="47"/>
                    </a:lnTo>
                    <a:lnTo>
                      <a:pt x="324" y="93"/>
                    </a:lnTo>
                    <a:lnTo>
                      <a:pt x="341" y="144"/>
                    </a:lnTo>
                    <a:lnTo>
                      <a:pt x="356" y="192"/>
                    </a:lnTo>
                    <a:lnTo>
                      <a:pt x="372" y="245"/>
                    </a:lnTo>
                    <a:lnTo>
                      <a:pt x="385" y="295"/>
                    </a:lnTo>
                    <a:lnTo>
                      <a:pt x="398" y="350"/>
                    </a:lnTo>
                    <a:lnTo>
                      <a:pt x="411" y="402"/>
                    </a:lnTo>
                    <a:lnTo>
                      <a:pt x="421" y="458"/>
                    </a:lnTo>
                    <a:lnTo>
                      <a:pt x="432" y="513"/>
                    </a:lnTo>
                    <a:lnTo>
                      <a:pt x="441" y="571"/>
                    </a:lnTo>
                    <a:lnTo>
                      <a:pt x="448" y="627"/>
                    </a:lnTo>
                    <a:lnTo>
                      <a:pt x="456" y="686"/>
                    </a:lnTo>
                    <a:lnTo>
                      <a:pt x="462" y="744"/>
                    </a:lnTo>
                    <a:lnTo>
                      <a:pt x="467" y="804"/>
                    </a:lnTo>
                    <a:lnTo>
                      <a:pt x="472" y="864"/>
                    </a:lnTo>
                    <a:close/>
                  </a:path>
                </a:pathLst>
              </a:custGeom>
              <a:solidFill>
                <a:srgbClr val="FFFFFF"/>
              </a:solidFill>
              <a:ln w="9525">
                <a:noFill/>
                <a:round/>
                <a:headEnd/>
                <a:tailEnd/>
              </a:ln>
            </p:spPr>
            <p:txBody>
              <a:bodyPr/>
              <a:lstStyle/>
              <a:p>
                <a:endParaRPr lang="en-US">
                  <a:solidFill>
                    <a:srgbClr val="000000"/>
                  </a:solidFill>
                </a:endParaRPr>
              </a:p>
            </p:txBody>
          </p:sp>
          <p:sp>
            <p:nvSpPr>
              <p:cNvPr id="7240" name="Freeform 67"/>
              <p:cNvSpPr>
                <a:spLocks/>
              </p:cNvSpPr>
              <p:nvPr/>
            </p:nvSpPr>
            <p:spPr bwMode="auto">
              <a:xfrm>
                <a:off x="8255" y="5111"/>
                <a:ext cx="79" cy="219"/>
              </a:xfrm>
              <a:custGeom>
                <a:avLst/>
                <a:gdLst>
                  <a:gd name="T0" fmla="*/ 11 w 79"/>
                  <a:gd name="T1" fmla="*/ 1 h 437"/>
                  <a:gd name="T2" fmla="*/ 2 w 79"/>
                  <a:gd name="T3" fmla="*/ 1 h 437"/>
                  <a:gd name="T4" fmla="*/ 0 w 79"/>
                  <a:gd name="T5" fmla="*/ 1 h 437"/>
                  <a:gd name="T6" fmla="*/ 5 w 79"/>
                  <a:gd name="T7" fmla="*/ 1 h 437"/>
                  <a:gd name="T8" fmla="*/ 17 w 79"/>
                  <a:gd name="T9" fmla="*/ 0 h 437"/>
                  <a:gd name="T10" fmla="*/ 25 w 79"/>
                  <a:gd name="T11" fmla="*/ 1 h 437"/>
                  <a:gd name="T12" fmla="*/ 33 w 79"/>
                  <a:gd name="T13" fmla="*/ 1 h 437"/>
                  <a:gd name="T14" fmla="*/ 41 w 79"/>
                  <a:gd name="T15" fmla="*/ 1 h 437"/>
                  <a:gd name="T16" fmla="*/ 49 w 79"/>
                  <a:gd name="T17" fmla="*/ 1 h 437"/>
                  <a:gd name="T18" fmla="*/ 56 w 79"/>
                  <a:gd name="T19" fmla="*/ 1 h 437"/>
                  <a:gd name="T20" fmla="*/ 63 w 79"/>
                  <a:gd name="T21" fmla="*/ 1 h 437"/>
                  <a:gd name="T22" fmla="*/ 71 w 79"/>
                  <a:gd name="T23" fmla="*/ 1 h 437"/>
                  <a:gd name="T24" fmla="*/ 79 w 79"/>
                  <a:gd name="T25" fmla="*/ 1 h 437"/>
                  <a:gd name="T26" fmla="*/ 66 w 79"/>
                  <a:gd name="T27" fmla="*/ 1 h 437"/>
                  <a:gd name="T28" fmla="*/ 61 w 79"/>
                  <a:gd name="T29" fmla="*/ 1 h 437"/>
                  <a:gd name="T30" fmla="*/ 63 w 79"/>
                  <a:gd name="T31" fmla="*/ 1 h 437"/>
                  <a:gd name="T32" fmla="*/ 72 w 79"/>
                  <a:gd name="T33" fmla="*/ 1 h 437"/>
                  <a:gd name="T34" fmla="*/ 65 w 79"/>
                  <a:gd name="T35" fmla="*/ 1 h 437"/>
                  <a:gd name="T36" fmla="*/ 59 w 79"/>
                  <a:gd name="T37" fmla="*/ 1 h 437"/>
                  <a:gd name="T38" fmla="*/ 52 w 79"/>
                  <a:gd name="T39" fmla="*/ 1 h 437"/>
                  <a:gd name="T40" fmla="*/ 46 w 79"/>
                  <a:gd name="T41" fmla="*/ 1 h 437"/>
                  <a:gd name="T42" fmla="*/ 40 w 79"/>
                  <a:gd name="T43" fmla="*/ 1 h 437"/>
                  <a:gd name="T44" fmla="*/ 33 w 79"/>
                  <a:gd name="T45" fmla="*/ 1 h 437"/>
                  <a:gd name="T46" fmla="*/ 26 w 79"/>
                  <a:gd name="T47" fmla="*/ 1 h 437"/>
                  <a:gd name="T48" fmla="*/ 20 w 79"/>
                  <a:gd name="T49" fmla="*/ 1 h 437"/>
                  <a:gd name="T50" fmla="*/ 17 w 79"/>
                  <a:gd name="T51" fmla="*/ 1 h 437"/>
                  <a:gd name="T52" fmla="*/ 15 w 79"/>
                  <a:gd name="T53" fmla="*/ 1 h 437"/>
                  <a:gd name="T54" fmla="*/ 13 w 79"/>
                  <a:gd name="T55" fmla="*/ 1 h 437"/>
                  <a:gd name="T56" fmla="*/ 11 w 79"/>
                  <a:gd name="T57" fmla="*/ 1 h 4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437"/>
                  <a:gd name="T89" fmla="*/ 79 w 79"/>
                  <a:gd name="T90" fmla="*/ 437 h 4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437">
                    <a:moveTo>
                      <a:pt x="11" y="406"/>
                    </a:moveTo>
                    <a:lnTo>
                      <a:pt x="2" y="328"/>
                    </a:lnTo>
                    <a:lnTo>
                      <a:pt x="0" y="233"/>
                    </a:lnTo>
                    <a:lnTo>
                      <a:pt x="5" y="122"/>
                    </a:lnTo>
                    <a:lnTo>
                      <a:pt x="17" y="0"/>
                    </a:lnTo>
                    <a:lnTo>
                      <a:pt x="25" y="3"/>
                    </a:lnTo>
                    <a:lnTo>
                      <a:pt x="33" y="7"/>
                    </a:lnTo>
                    <a:lnTo>
                      <a:pt x="41" y="9"/>
                    </a:lnTo>
                    <a:lnTo>
                      <a:pt x="49" y="13"/>
                    </a:lnTo>
                    <a:lnTo>
                      <a:pt x="56" y="15"/>
                    </a:lnTo>
                    <a:lnTo>
                      <a:pt x="63" y="19"/>
                    </a:lnTo>
                    <a:lnTo>
                      <a:pt x="71" y="21"/>
                    </a:lnTo>
                    <a:lnTo>
                      <a:pt x="79" y="23"/>
                    </a:lnTo>
                    <a:lnTo>
                      <a:pt x="66" y="141"/>
                    </a:lnTo>
                    <a:lnTo>
                      <a:pt x="61" y="250"/>
                    </a:lnTo>
                    <a:lnTo>
                      <a:pt x="63" y="347"/>
                    </a:lnTo>
                    <a:lnTo>
                      <a:pt x="72" y="429"/>
                    </a:lnTo>
                    <a:lnTo>
                      <a:pt x="65" y="431"/>
                    </a:lnTo>
                    <a:lnTo>
                      <a:pt x="59" y="431"/>
                    </a:lnTo>
                    <a:lnTo>
                      <a:pt x="52" y="433"/>
                    </a:lnTo>
                    <a:lnTo>
                      <a:pt x="46" y="433"/>
                    </a:lnTo>
                    <a:lnTo>
                      <a:pt x="40" y="435"/>
                    </a:lnTo>
                    <a:lnTo>
                      <a:pt x="33" y="435"/>
                    </a:lnTo>
                    <a:lnTo>
                      <a:pt x="26" y="437"/>
                    </a:lnTo>
                    <a:lnTo>
                      <a:pt x="20" y="437"/>
                    </a:lnTo>
                    <a:lnTo>
                      <a:pt x="17" y="429"/>
                    </a:lnTo>
                    <a:lnTo>
                      <a:pt x="15" y="421"/>
                    </a:lnTo>
                    <a:lnTo>
                      <a:pt x="13" y="413"/>
                    </a:lnTo>
                    <a:lnTo>
                      <a:pt x="11" y="406"/>
                    </a:lnTo>
                    <a:close/>
                  </a:path>
                </a:pathLst>
              </a:custGeom>
              <a:solidFill>
                <a:srgbClr val="FFFFFF"/>
              </a:solidFill>
              <a:ln w="9525">
                <a:noFill/>
                <a:round/>
                <a:headEnd/>
                <a:tailEnd/>
              </a:ln>
            </p:spPr>
            <p:txBody>
              <a:bodyPr/>
              <a:lstStyle/>
              <a:p>
                <a:endParaRPr lang="en-US">
                  <a:solidFill>
                    <a:srgbClr val="000000"/>
                  </a:solidFill>
                </a:endParaRPr>
              </a:p>
            </p:txBody>
          </p:sp>
          <p:sp>
            <p:nvSpPr>
              <p:cNvPr id="7241" name="Freeform 68"/>
              <p:cNvSpPr>
                <a:spLocks/>
              </p:cNvSpPr>
              <p:nvPr/>
            </p:nvSpPr>
            <p:spPr bwMode="auto">
              <a:xfrm>
                <a:off x="8280" y="4624"/>
                <a:ext cx="365" cy="470"/>
              </a:xfrm>
              <a:custGeom>
                <a:avLst/>
                <a:gdLst>
                  <a:gd name="T0" fmla="*/ 6 w 365"/>
                  <a:gd name="T1" fmla="*/ 0 h 941"/>
                  <a:gd name="T2" fmla="*/ 18 w 365"/>
                  <a:gd name="T3" fmla="*/ 0 h 941"/>
                  <a:gd name="T4" fmla="*/ 31 w 365"/>
                  <a:gd name="T5" fmla="*/ 0 h 941"/>
                  <a:gd name="T6" fmla="*/ 47 w 365"/>
                  <a:gd name="T7" fmla="*/ 0 h 941"/>
                  <a:gd name="T8" fmla="*/ 70 w 365"/>
                  <a:gd name="T9" fmla="*/ 0 h 941"/>
                  <a:gd name="T10" fmla="*/ 99 w 365"/>
                  <a:gd name="T11" fmla="*/ 0 h 941"/>
                  <a:gd name="T12" fmla="*/ 132 w 365"/>
                  <a:gd name="T13" fmla="*/ 0 h 941"/>
                  <a:gd name="T14" fmla="*/ 166 w 365"/>
                  <a:gd name="T15" fmla="*/ 0 h 941"/>
                  <a:gd name="T16" fmla="*/ 201 w 365"/>
                  <a:gd name="T17" fmla="*/ 0 h 941"/>
                  <a:gd name="T18" fmla="*/ 235 w 365"/>
                  <a:gd name="T19" fmla="*/ 0 h 941"/>
                  <a:gd name="T20" fmla="*/ 268 w 365"/>
                  <a:gd name="T21" fmla="*/ 0 h 941"/>
                  <a:gd name="T22" fmla="*/ 302 w 365"/>
                  <a:gd name="T23" fmla="*/ 0 h 941"/>
                  <a:gd name="T24" fmla="*/ 320 w 365"/>
                  <a:gd name="T25" fmla="*/ 0 h 941"/>
                  <a:gd name="T26" fmla="*/ 325 w 365"/>
                  <a:gd name="T27" fmla="*/ 0 h 941"/>
                  <a:gd name="T28" fmla="*/ 332 w 365"/>
                  <a:gd name="T29" fmla="*/ 0 h 941"/>
                  <a:gd name="T30" fmla="*/ 342 w 365"/>
                  <a:gd name="T31" fmla="*/ 0 h 941"/>
                  <a:gd name="T32" fmla="*/ 351 w 365"/>
                  <a:gd name="T33" fmla="*/ 0 h 941"/>
                  <a:gd name="T34" fmla="*/ 361 w 365"/>
                  <a:gd name="T35" fmla="*/ 0 h 941"/>
                  <a:gd name="T36" fmla="*/ 350 w 365"/>
                  <a:gd name="T37" fmla="*/ 0 h 941"/>
                  <a:gd name="T38" fmla="*/ 317 w 365"/>
                  <a:gd name="T39" fmla="*/ 0 h 941"/>
                  <a:gd name="T40" fmla="*/ 284 w 365"/>
                  <a:gd name="T41" fmla="*/ 0 h 941"/>
                  <a:gd name="T42" fmla="*/ 252 w 365"/>
                  <a:gd name="T43" fmla="*/ 0 h 941"/>
                  <a:gd name="T44" fmla="*/ 218 w 365"/>
                  <a:gd name="T45" fmla="*/ 0 h 941"/>
                  <a:gd name="T46" fmla="*/ 187 w 365"/>
                  <a:gd name="T47" fmla="*/ 0 h 941"/>
                  <a:gd name="T48" fmla="*/ 156 w 365"/>
                  <a:gd name="T49" fmla="*/ 0 h 941"/>
                  <a:gd name="T50" fmla="*/ 127 w 365"/>
                  <a:gd name="T51" fmla="*/ 0 h 941"/>
                  <a:gd name="T52" fmla="*/ 106 w 365"/>
                  <a:gd name="T53" fmla="*/ 0 h 941"/>
                  <a:gd name="T54" fmla="*/ 90 w 365"/>
                  <a:gd name="T55" fmla="*/ 0 h 941"/>
                  <a:gd name="T56" fmla="*/ 77 w 365"/>
                  <a:gd name="T57" fmla="*/ 0 h 941"/>
                  <a:gd name="T58" fmla="*/ 66 w 365"/>
                  <a:gd name="T59" fmla="*/ 0 h 941"/>
                  <a:gd name="T60" fmla="*/ 54 w 365"/>
                  <a:gd name="T61" fmla="*/ 0 h 941"/>
                  <a:gd name="T62" fmla="*/ 39 w 365"/>
                  <a:gd name="T63" fmla="*/ 0 h 941"/>
                  <a:gd name="T64" fmla="*/ 24 w 365"/>
                  <a:gd name="T65" fmla="*/ 0 h 941"/>
                  <a:gd name="T66" fmla="*/ 8 w 365"/>
                  <a:gd name="T67" fmla="*/ 0 h 9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941"/>
                  <a:gd name="T104" fmla="*/ 365 w 365"/>
                  <a:gd name="T105" fmla="*/ 941 h 9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941">
                    <a:moveTo>
                      <a:pt x="0" y="917"/>
                    </a:moveTo>
                    <a:lnTo>
                      <a:pt x="6" y="882"/>
                    </a:lnTo>
                    <a:lnTo>
                      <a:pt x="11" y="847"/>
                    </a:lnTo>
                    <a:lnTo>
                      <a:pt x="18" y="812"/>
                    </a:lnTo>
                    <a:lnTo>
                      <a:pt x="25" y="777"/>
                    </a:lnTo>
                    <a:lnTo>
                      <a:pt x="31" y="741"/>
                    </a:lnTo>
                    <a:lnTo>
                      <a:pt x="39" y="704"/>
                    </a:lnTo>
                    <a:lnTo>
                      <a:pt x="47" y="669"/>
                    </a:lnTo>
                    <a:lnTo>
                      <a:pt x="56" y="632"/>
                    </a:lnTo>
                    <a:lnTo>
                      <a:pt x="70" y="575"/>
                    </a:lnTo>
                    <a:lnTo>
                      <a:pt x="85" y="521"/>
                    </a:lnTo>
                    <a:lnTo>
                      <a:pt x="99" y="469"/>
                    </a:lnTo>
                    <a:lnTo>
                      <a:pt x="116" y="416"/>
                    </a:lnTo>
                    <a:lnTo>
                      <a:pt x="132" y="368"/>
                    </a:lnTo>
                    <a:lnTo>
                      <a:pt x="148" y="319"/>
                    </a:lnTo>
                    <a:lnTo>
                      <a:pt x="166" y="274"/>
                    </a:lnTo>
                    <a:lnTo>
                      <a:pt x="183" y="232"/>
                    </a:lnTo>
                    <a:lnTo>
                      <a:pt x="201" y="191"/>
                    </a:lnTo>
                    <a:lnTo>
                      <a:pt x="217" y="154"/>
                    </a:lnTo>
                    <a:lnTo>
                      <a:pt x="235" y="121"/>
                    </a:lnTo>
                    <a:lnTo>
                      <a:pt x="252" y="90"/>
                    </a:lnTo>
                    <a:lnTo>
                      <a:pt x="268" y="62"/>
                    </a:lnTo>
                    <a:lnTo>
                      <a:pt x="285" y="41"/>
                    </a:lnTo>
                    <a:lnTo>
                      <a:pt x="302" y="22"/>
                    </a:lnTo>
                    <a:lnTo>
                      <a:pt x="317" y="6"/>
                    </a:lnTo>
                    <a:lnTo>
                      <a:pt x="320" y="4"/>
                    </a:lnTo>
                    <a:lnTo>
                      <a:pt x="323" y="2"/>
                    </a:lnTo>
                    <a:lnTo>
                      <a:pt x="325" y="2"/>
                    </a:lnTo>
                    <a:lnTo>
                      <a:pt x="327" y="0"/>
                    </a:lnTo>
                    <a:lnTo>
                      <a:pt x="332" y="10"/>
                    </a:lnTo>
                    <a:lnTo>
                      <a:pt x="336" y="20"/>
                    </a:lnTo>
                    <a:lnTo>
                      <a:pt x="342" y="29"/>
                    </a:lnTo>
                    <a:lnTo>
                      <a:pt x="346" y="39"/>
                    </a:lnTo>
                    <a:lnTo>
                      <a:pt x="351" y="49"/>
                    </a:lnTo>
                    <a:lnTo>
                      <a:pt x="356" y="59"/>
                    </a:lnTo>
                    <a:lnTo>
                      <a:pt x="361" y="68"/>
                    </a:lnTo>
                    <a:lnTo>
                      <a:pt x="365" y="78"/>
                    </a:lnTo>
                    <a:lnTo>
                      <a:pt x="350" y="94"/>
                    </a:lnTo>
                    <a:lnTo>
                      <a:pt x="333" y="113"/>
                    </a:lnTo>
                    <a:lnTo>
                      <a:pt x="317" y="136"/>
                    </a:lnTo>
                    <a:lnTo>
                      <a:pt x="301" y="162"/>
                    </a:lnTo>
                    <a:lnTo>
                      <a:pt x="284" y="189"/>
                    </a:lnTo>
                    <a:lnTo>
                      <a:pt x="267" y="220"/>
                    </a:lnTo>
                    <a:lnTo>
                      <a:pt x="252" y="255"/>
                    </a:lnTo>
                    <a:lnTo>
                      <a:pt x="235" y="292"/>
                    </a:lnTo>
                    <a:lnTo>
                      <a:pt x="218" y="331"/>
                    </a:lnTo>
                    <a:lnTo>
                      <a:pt x="203" y="373"/>
                    </a:lnTo>
                    <a:lnTo>
                      <a:pt x="187" y="418"/>
                    </a:lnTo>
                    <a:lnTo>
                      <a:pt x="172" y="465"/>
                    </a:lnTo>
                    <a:lnTo>
                      <a:pt x="156" y="513"/>
                    </a:lnTo>
                    <a:lnTo>
                      <a:pt x="142" y="566"/>
                    </a:lnTo>
                    <a:lnTo>
                      <a:pt x="127" y="618"/>
                    </a:lnTo>
                    <a:lnTo>
                      <a:pt x="114" y="674"/>
                    </a:lnTo>
                    <a:lnTo>
                      <a:pt x="106" y="707"/>
                    </a:lnTo>
                    <a:lnTo>
                      <a:pt x="98" y="742"/>
                    </a:lnTo>
                    <a:lnTo>
                      <a:pt x="90" y="775"/>
                    </a:lnTo>
                    <a:lnTo>
                      <a:pt x="84" y="809"/>
                    </a:lnTo>
                    <a:lnTo>
                      <a:pt x="77" y="842"/>
                    </a:lnTo>
                    <a:lnTo>
                      <a:pt x="71" y="875"/>
                    </a:lnTo>
                    <a:lnTo>
                      <a:pt x="66" y="908"/>
                    </a:lnTo>
                    <a:lnTo>
                      <a:pt x="61" y="941"/>
                    </a:lnTo>
                    <a:lnTo>
                      <a:pt x="54" y="939"/>
                    </a:lnTo>
                    <a:lnTo>
                      <a:pt x="46" y="937"/>
                    </a:lnTo>
                    <a:lnTo>
                      <a:pt x="39" y="933"/>
                    </a:lnTo>
                    <a:lnTo>
                      <a:pt x="31" y="931"/>
                    </a:lnTo>
                    <a:lnTo>
                      <a:pt x="24" y="927"/>
                    </a:lnTo>
                    <a:lnTo>
                      <a:pt x="16" y="925"/>
                    </a:lnTo>
                    <a:lnTo>
                      <a:pt x="8" y="921"/>
                    </a:lnTo>
                    <a:lnTo>
                      <a:pt x="0" y="917"/>
                    </a:lnTo>
                    <a:close/>
                  </a:path>
                </a:pathLst>
              </a:custGeom>
              <a:solidFill>
                <a:srgbClr val="FFFFFF"/>
              </a:solidFill>
              <a:ln w="9525">
                <a:noFill/>
                <a:round/>
                <a:headEnd/>
                <a:tailEnd/>
              </a:ln>
            </p:spPr>
            <p:txBody>
              <a:bodyPr/>
              <a:lstStyle/>
              <a:p>
                <a:endParaRPr lang="en-US">
                  <a:solidFill>
                    <a:srgbClr val="000000"/>
                  </a:solidFill>
                </a:endParaRPr>
              </a:p>
            </p:txBody>
          </p:sp>
          <p:sp>
            <p:nvSpPr>
              <p:cNvPr id="7242" name="Freeform 69"/>
              <p:cNvSpPr>
                <a:spLocks/>
              </p:cNvSpPr>
              <p:nvPr/>
            </p:nvSpPr>
            <p:spPr bwMode="auto">
              <a:xfrm>
                <a:off x="7925" y="4407"/>
                <a:ext cx="510" cy="209"/>
              </a:xfrm>
              <a:custGeom>
                <a:avLst/>
                <a:gdLst>
                  <a:gd name="T0" fmla="*/ 509 w 510"/>
                  <a:gd name="T1" fmla="*/ 1 h 418"/>
                  <a:gd name="T2" fmla="*/ 474 w 510"/>
                  <a:gd name="T3" fmla="*/ 1 h 418"/>
                  <a:gd name="T4" fmla="*/ 451 w 510"/>
                  <a:gd name="T5" fmla="*/ 1 h 418"/>
                  <a:gd name="T6" fmla="*/ 418 w 510"/>
                  <a:gd name="T7" fmla="*/ 1 h 418"/>
                  <a:gd name="T8" fmla="*/ 359 w 510"/>
                  <a:gd name="T9" fmla="*/ 1 h 418"/>
                  <a:gd name="T10" fmla="*/ 335 w 510"/>
                  <a:gd name="T11" fmla="*/ 1 h 418"/>
                  <a:gd name="T12" fmla="*/ 334 w 510"/>
                  <a:gd name="T13" fmla="*/ 1 h 418"/>
                  <a:gd name="T14" fmla="*/ 336 w 510"/>
                  <a:gd name="T15" fmla="*/ 1 h 418"/>
                  <a:gd name="T16" fmla="*/ 330 w 510"/>
                  <a:gd name="T17" fmla="*/ 1 h 418"/>
                  <a:gd name="T18" fmla="*/ 286 w 510"/>
                  <a:gd name="T19" fmla="*/ 1 h 418"/>
                  <a:gd name="T20" fmla="*/ 226 w 510"/>
                  <a:gd name="T21" fmla="*/ 1 h 418"/>
                  <a:gd name="T22" fmla="*/ 203 w 510"/>
                  <a:gd name="T23" fmla="*/ 1 h 418"/>
                  <a:gd name="T24" fmla="*/ 202 w 510"/>
                  <a:gd name="T25" fmla="*/ 1 h 418"/>
                  <a:gd name="T26" fmla="*/ 204 w 510"/>
                  <a:gd name="T27" fmla="*/ 1 h 418"/>
                  <a:gd name="T28" fmla="*/ 195 w 510"/>
                  <a:gd name="T29" fmla="*/ 1 h 418"/>
                  <a:gd name="T30" fmla="*/ 148 w 510"/>
                  <a:gd name="T31" fmla="*/ 1 h 418"/>
                  <a:gd name="T32" fmla="*/ 85 w 510"/>
                  <a:gd name="T33" fmla="*/ 1 h 418"/>
                  <a:gd name="T34" fmla="*/ 60 w 510"/>
                  <a:gd name="T35" fmla="*/ 1 h 418"/>
                  <a:gd name="T36" fmla="*/ 59 w 510"/>
                  <a:gd name="T37" fmla="*/ 1 h 418"/>
                  <a:gd name="T38" fmla="*/ 62 w 510"/>
                  <a:gd name="T39" fmla="*/ 1 h 418"/>
                  <a:gd name="T40" fmla="*/ 47 w 510"/>
                  <a:gd name="T41" fmla="*/ 1 h 418"/>
                  <a:gd name="T42" fmla="*/ 11 w 510"/>
                  <a:gd name="T43" fmla="*/ 1 h 418"/>
                  <a:gd name="T44" fmla="*/ 1 w 510"/>
                  <a:gd name="T45" fmla="*/ 1 h 418"/>
                  <a:gd name="T46" fmla="*/ 1 w 510"/>
                  <a:gd name="T47" fmla="*/ 1 h 418"/>
                  <a:gd name="T48" fmla="*/ 13 w 510"/>
                  <a:gd name="T49" fmla="*/ 1 h 418"/>
                  <a:gd name="T50" fmla="*/ 38 w 510"/>
                  <a:gd name="T51" fmla="*/ 1 h 418"/>
                  <a:gd name="T52" fmla="*/ 58 w 510"/>
                  <a:gd name="T53" fmla="*/ 1 h 418"/>
                  <a:gd name="T54" fmla="*/ 85 w 510"/>
                  <a:gd name="T55" fmla="*/ 1 h 418"/>
                  <a:gd name="T56" fmla="*/ 132 w 510"/>
                  <a:gd name="T57" fmla="*/ 1 h 418"/>
                  <a:gd name="T58" fmla="*/ 177 w 510"/>
                  <a:gd name="T59" fmla="*/ 0 h 418"/>
                  <a:gd name="T60" fmla="*/ 183 w 510"/>
                  <a:gd name="T61" fmla="*/ 1 h 418"/>
                  <a:gd name="T62" fmla="*/ 183 w 510"/>
                  <a:gd name="T63" fmla="*/ 1 h 418"/>
                  <a:gd name="T64" fmla="*/ 185 w 510"/>
                  <a:gd name="T65" fmla="*/ 1 h 418"/>
                  <a:gd name="T66" fmla="*/ 233 w 510"/>
                  <a:gd name="T67" fmla="*/ 1 h 418"/>
                  <a:gd name="T68" fmla="*/ 274 w 510"/>
                  <a:gd name="T69" fmla="*/ 1 h 418"/>
                  <a:gd name="T70" fmla="*/ 319 w 510"/>
                  <a:gd name="T71" fmla="*/ 1 h 418"/>
                  <a:gd name="T72" fmla="*/ 324 w 510"/>
                  <a:gd name="T73" fmla="*/ 1 h 418"/>
                  <a:gd name="T74" fmla="*/ 323 w 510"/>
                  <a:gd name="T75" fmla="*/ 1 h 418"/>
                  <a:gd name="T76" fmla="*/ 320 w 510"/>
                  <a:gd name="T77" fmla="*/ 1 h 418"/>
                  <a:gd name="T78" fmla="*/ 361 w 510"/>
                  <a:gd name="T79" fmla="*/ 1 h 418"/>
                  <a:gd name="T80" fmla="*/ 405 w 510"/>
                  <a:gd name="T81" fmla="*/ 1 h 418"/>
                  <a:gd name="T82" fmla="*/ 451 w 510"/>
                  <a:gd name="T83" fmla="*/ 1 h 418"/>
                  <a:gd name="T84" fmla="*/ 458 w 510"/>
                  <a:gd name="T85" fmla="*/ 1 h 418"/>
                  <a:gd name="T86" fmla="*/ 457 w 510"/>
                  <a:gd name="T87" fmla="*/ 1 h 418"/>
                  <a:gd name="T88" fmla="*/ 450 w 510"/>
                  <a:gd name="T89" fmla="*/ 1 h 418"/>
                  <a:gd name="T90" fmla="*/ 493 w 510"/>
                  <a:gd name="T91" fmla="*/ 1 h 418"/>
                  <a:gd name="T92" fmla="*/ 507 w 510"/>
                  <a:gd name="T93" fmla="*/ 1 h 418"/>
                  <a:gd name="T94" fmla="*/ 508 w 510"/>
                  <a:gd name="T95" fmla="*/ 1 h 418"/>
                  <a:gd name="T96" fmla="*/ 510 w 510"/>
                  <a:gd name="T97" fmla="*/ 1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0"/>
                  <a:gd name="T148" fmla="*/ 0 h 418"/>
                  <a:gd name="T149" fmla="*/ 510 w 510"/>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0" h="418">
                    <a:moveTo>
                      <a:pt x="510" y="358"/>
                    </a:moveTo>
                    <a:lnTo>
                      <a:pt x="510" y="358"/>
                    </a:lnTo>
                    <a:lnTo>
                      <a:pt x="510" y="360"/>
                    </a:lnTo>
                    <a:lnTo>
                      <a:pt x="509" y="363"/>
                    </a:lnTo>
                    <a:lnTo>
                      <a:pt x="507" y="367"/>
                    </a:lnTo>
                    <a:lnTo>
                      <a:pt x="489" y="400"/>
                    </a:lnTo>
                    <a:lnTo>
                      <a:pt x="482" y="410"/>
                    </a:lnTo>
                    <a:lnTo>
                      <a:pt x="474" y="416"/>
                    </a:lnTo>
                    <a:lnTo>
                      <a:pt x="465" y="418"/>
                    </a:lnTo>
                    <a:lnTo>
                      <a:pt x="459" y="416"/>
                    </a:lnTo>
                    <a:lnTo>
                      <a:pt x="455" y="412"/>
                    </a:lnTo>
                    <a:lnTo>
                      <a:pt x="451" y="406"/>
                    </a:lnTo>
                    <a:lnTo>
                      <a:pt x="444" y="398"/>
                    </a:lnTo>
                    <a:lnTo>
                      <a:pt x="438" y="389"/>
                    </a:lnTo>
                    <a:lnTo>
                      <a:pt x="429" y="379"/>
                    </a:lnTo>
                    <a:lnTo>
                      <a:pt x="418" y="367"/>
                    </a:lnTo>
                    <a:lnTo>
                      <a:pt x="406" y="356"/>
                    </a:lnTo>
                    <a:lnTo>
                      <a:pt x="393" y="342"/>
                    </a:lnTo>
                    <a:lnTo>
                      <a:pt x="383" y="330"/>
                    </a:lnTo>
                    <a:lnTo>
                      <a:pt x="359" y="379"/>
                    </a:lnTo>
                    <a:lnTo>
                      <a:pt x="353" y="387"/>
                    </a:lnTo>
                    <a:lnTo>
                      <a:pt x="346" y="393"/>
                    </a:lnTo>
                    <a:lnTo>
                      <a:pt x="341" y="394"/>
                    </a:lnTo>
                    <a:lnTo>
                      <a:pt x="335" y="393"/>
                    </a:lnTo>
                    <a:lnTo>
                      <a:pt x="334" y="393"/>
                    </a:lnTo>
                    <a:lnTo>
                      <a:pt x="334" y="391"/>
                    </a:lnTo>
                    <a:lnTo>
                      <a:pt x="334" y="389"/>
                    </a:lnTo>
                    <a:lnTo>
                      <a:pt x="335" y="387"/>
                    </a:lnTo>
                    <a:lnTo>
                      <a:pt x="336" y="385"/>
                    </a:lnTo>
                    <a:lnTo>
                      <a:pt x="370" y="319"/>
                    </a:lnTo>
                    <a:lnTo>
                      <a:pt x="352" y="301"/>
                    </a:lnTo>
                    <a:lnTo>
                      <a:pt x="341" y="292"/>
                    </a:lnTo>
                    <a:lnTo>
                      <a:pt x="330" y="282"/>
                    </a:lnTo>
                    <a:lnTo>
                      <a:pt x="320" y="272"/>
                    </a:lnTo>
                    <a:lnTo>
                      <a:pt x="309" y="264"/>
                    </a:lnTo>
                    <a:lnTo>
                      <a:pt x="297" y="255"/>
                    </a:lnTo>
                    <a:lnTo>
                      <a:pt x="286" y="245"/>
                    </a:lnTo>
                    <a:lnTo>
                      <a:pt x="275" y="237"/>
                    </a:lnTo>
                    <a:lnTo>
                      <a:pt x="264" y="227"/>
                    </a:lnTo>
                    <a:lnTo>
                      <a:pt x="254" y="222"/>
                    </a:lnTo>
                    <a:lnTo>
                      <a:pt x="226" y="276"/>
                    </a:lnTo>
                    <a:lnTo>
                      <a:pt x="221" y="284"/>
                    </a:lnTo>
                    <a:lnTo>
                      <a:pt x="214" y="288"/>
                    </a:lnTo>
                    <a:lnTo>
                      <a:pt x="208" y="292"/>
                    </a:lnTo>
                    <a:lnTo>
                      <a:pt x="203" y="290"/>
                    </a:lnTo>
                    <a:lnTo>
                      <a:pt x="202" y="288"/>
                    </a:lnTo>
                    <a:lnTo>
                      <a:pt x="202" y="286"/>
                    </a:lnTo>
                    <a:lnTo>
                      <a:pt x="203" y="284"/>
                    </a:lnTo>
                    <a:lnTo>
                      <a:pt x="204" y="282"/>
                    </a:lnTo>
                    <a:lnTo>
                      <a:pt x="240" y="210"/>
                    </a:lnTo>
                    <a:lnTo>
                      <a:pt x="217" y="196"/>
                    </a:lnTo>
                    <a:lnTo>
                      <a:pt x="206" y="190"/>
                    </a:lnTo>
                    <a:lnTo>
                      <a:pt x="195" y="183"/>
                    </a:lnTo>
                    <a:lnTo>
                      <a:pt x="183" y="177"/>
                    </a:lnTo>
                    <a:lnTo>
                      <a:pt x="172" y="171"/>
                    </a:lnTo>
                    <a:lnTo>
                      <a:pt x="159" y="163"/>
                    </a:lnTo>
                    <a:lnTo>
                      <a:pt x="148" y="157"/>
                    </a:lnTo>
                    <a:lnTo>
                      <a:pt x="136" y="152"/>
                    </a:lnTo>
                    <a:lnTo>
                      <a:pt x="124" y="146"/>
                    </a:lnTo>
                    <a:lnTo>
                      <a:pt x="114" y="142"/>
                    </a:lnTo>
                    <a:lnTo>
                      <a:pt x="85" y="200"/>
                    </a:lnTo>
                    <a:lnTo>
                      <a:pt x="79" y="208"/>
                    </a:lnTo>
                    <a:lnTo>
                      <a:pt x="73" y="214"/>
                    </a:lnTo>
                    <a:lnTo>
                      <a:pt x="66" y="216"/>
                    </a:lnTo>
                    <a:lnTo>
                      <a:pt x="60" y="214"/>
                    </a:lnTo>
                    <a:lnTo>
                      <a:pt x="59" y="214"/>
                    </a:lnTo>
                    <a:lnTo>
                      <a:pt x="60" y="212"/>
                    </a:lnTo>
                    <a:lnTo>
                      <a:pt x="60" y="210"/>
                    </a:lnTo>
                    <a:lnTo>
                      <a:pt x="62" y="208"/>
                    </a:lnTo>
                    <a:lnTo>
                      <a:pt x="98" y="134"/>
                    </a:lnTo>
                    <a:lnTo>
                      <a:pt x="72" y="124"/>
                    </a:lnTo>
                    <a:lnTo>
                      <a:pt x="58" y="121"/>
                    </a:lnTo>
                    <a:lnTo>
                      <a:pt x="47" y="115"/>
                    </a:lnTo>
                    <a:lnTo>
                      <a:pt x="36" y="113"/>
                    </a:lnTo>
                    <a:lnTo>
                      <a:pt x="26" y="109"/>
                    </a:lnTo>
                    <a:lnTo>
                      <a:pt x="18" y="107"/>
                    </a:lnTo>
                    <a:lnTo>
                      <a:pt x="11" y="105"/>
                    </a:lnTo>
                    <a:lnTo>
                      <a:pt x="6" y="103"/>
                    </a:lnTo>
                    <a:lnTo>
                      <a:pt x="3" y="103"/>
                    </a:lnTo>
                    <a:lnTo>
                      <a:pt x="1" y="101"/>
                    </a:lnTo>
                    <a:lnTo>
                      <a:pt x="0" y="101"/>
                    </a:lnTo>
                    <a:lnTo>
                      <a:pt x="0" y="99"/>
                    </a:lnTo>
                    <a:lnTo>
                      <a:pt x="1" y="97"/>
                    </a:lnTo>
                    <a:lnTo>
                      <a:pt x="3" y="95"/>
                    </a:lnTo>
                    <a:lnTo>
                      <a:pt x="4" y="91"/>
                    </a:lnTo>
                    <a:lnTo>
                      <a:pt x="7" y="86"/>
                    </a:lnTo>
                    <a:lnTo>
                      <a:pt x="13" y="74"/>
                    </a:lnTo>
                    <a:lnTo>
                      <a:pt x="19" y="64"/>
                    </a:lnTo>
                    <a:lnTo>
                      <a:pt x="22" y="58"/>
                    </a:lnTo>
                    <a:lnTo>
                      <a:pt x="29" y="49"/>
                    </a:lnTo>
                    <a:lnTo>
                      <a:pt x="38" y="43"/>
                    </a:lnTo>
                    <a:lnTo>
                      <a:pt x="46" y="41"/>
                    </a:lnTo>
                    <a:lnTo>
                      <a:pt x="54" y="43"/>
                    </a:lnTo>
                    <a:lnTo>
                      <a:pt x="57" y="45"/>
                    </a:lnTo>
                    <a:lnTo>
                      <a:pt x="58" y="45"/>
                    </a:lnTo>
                    <a:lnTo>
                      <a:pt x="62" y="47"/>
                    </a:lnTo>
                    <a:lnTo>
                      <a:pt x="67" y="49"/>
                    </a:lnTo>
                    <a:lnTo>
                      <a:pt x="75" y="51"/>
                    </a:lnTo>
                    <a:lnTo>
                      <a:pt x="85" y="53"/>
                    </a:lnTo>
                    <a:lnTo>
                      <a:pt x="96" y="56"/>
                    </a:lnTo>
                    <a:lnTo>
                      <a:pt x="108" y="62"/>
                    </a:lnTo>
                    <a:lnTo>
                      <a:pt x="123" y="66"/>
                    </a:lnTo>
                    <a:lnTo>
                      <a:pt x="132" y="70"/>
                    </a:lnTo>
                    <a:lnTo>
                      <a:pt x="158" y="16"/>
                    </a:lnTo>
                    <a:lnTo>
                      <a:pt x="164" y="8"/>
                    </a:lnTo>
                    <a:lnTo>
                      <a:pt x="171" y="2"/>
                    </a:lnTo>
                    <a:lnTo>
                      <a:pt x="177" y="0"/>
                    </a:lnTo>
                    <a:lnTo>
                      <a:pt x="183" y="2"/>
                    </a:lnTo>
                    <a:lnTo>
                      <a:pt x="184" y="4"/>
                    </a:lnTo>
                    <a:lnTo>
                      <a:pt x="183" y="4"/>
                    </a:lnTo>
                    <a:lnTo>
                      <a:pt x="183" y="6"/>
                    </a:lnTo>
                    <a:lnTo>
                      <a:pt x="183" y="8"/>
                    </a:lnTo>
                    <a:lnTo>
                      <a:pt x="182" y="10"/>
                    </a:lnTo>
                    <a:lnTo>
                      <a:pt x="148" y="76"/>
                    </a:lnTo>
                    <a:lnTo>
                      <a:pt x="173" y="88"/>
                    </a:lnTo>
                    <a:lnTo>
                      <a:pt x="185" y="93"/>
                    </a:lnTo>
                    <a:lnTo>
                      <a:pt x="197" y="97"/>
                    </a:lnTo>
                    <a:lnTo>
                      <a:pt x="210" y="103"/>
                    </a:lnTo>
                    <a:lnTo>
                      <a:pt x="221" y="109"/>
                    </a:lnTo>
                    <a:lnTo>
                      <a:pt x="233" y="115"/>
                    </a:lnTo>
                    <a:lnTo>
                      <a:pt x="244" y="121"/>
                    </a:lnTo>
                    <a:lnTo>
                      <a:pt x="254" y="128"/>
                    </a:lnTo>
                    <a:lnTo>
                      <a:pt x="265" y="134"/>
                    </a:lnTo>
                    <a:lnTo>
                      <a:pt x="274" y="140"/>
                    </a:lnTo>
                    <a:lnTo>
                      <a:pt x="301" y="89"/>
                    </a:lnTo>
                    <a:lnTo>
                      <a:pt x="306" y="82"/>
                    </a:lnTo>
                    <a:lnTo>
                      <a:pt x="312" y="76"/>
                    </a:lnTo>
                    <a:lnTo>
                      <a:pt x="319" y="74"/>
                    </a:lnTo>
                    <a:lnTo>
                      <a:pt x="323" y="76"/>
                    </a:lnTo>
                    <a:lnTo>
                      <a:pt x="324" y="78"/>
                    </a:lnTo>
                    <a:lnTo>
                      <a:pt x="323" y="80"/>
                    </a:lnTo>
                    <a:lnTo>
                      <a:pt x="323" y="82"/>
                    </a:lnTo>
                    <a:lnTo>
                      <a:pt x="322" y="84"/>
                    </a:lnTo>
                    <a:lnTo>
                      <a:pt x="290" y="150"/>
                    </a:lnTo>
                    <a:lnTo>
                      <a:pt x="310" y="165"/>
                    </a:lnTo>
                    <a:lnTo>
                      <a:pt x="320" y="173"/>
                    </a:lnTo>
                    <a:lnTo>
                      <a:pt x="330" y="181"/>
                    </a:lnTo>
                    <a:lnTo>
                      <a:pt x="340" y="189"/>
                    </a:lnTo>
                    <a:lnTo>
                      <a:pt x="351" y="198"/>
                    </a:lnTo>
                    <a:lnTo>
                      <a:pt x="361" y="208"/>
                    </a:lnTo>
                    <a:lnTo>
                      <a:pt x="372" y="218"/>
                    </a:lnTo>
                    <a:lnTo>
                      <a:pt x="383" y="227"/>
                    </a:lnTo>
                    <a:lnTo>
                      <a:pt x="394" y="237"/>
                    </a:lnTo>
                    <a:lnTo>
                      <a:pt x="405" y="247"/>
                    </a:lnTo>
                    <a:lnTo>
                      <a:pt x="432" y="192"/>
                    </a:lnTo>
                    <a:lnTo>
                      <a:pt x="438" y="185"/>
                    </a:lnTo>
                    <a:lnTo>
                      <a:pt x="444" y="179"/>
                    </a:lnTo>
                    <a:lnTo>
                      <a:pt x="451" y="177"/>
                    </a:lnTo>
                    <a:lnTo>
                      <a:pt x="457" y="179"/>
                    </a:lnTo>
                    <a:lnTo>
                      <a:pt x="458" y="179"/>
                    </a:lnTo>
                    <a:lnTo>
                      <a:pt x="458" y="181"/>
                    </a:lnTo>
                    <a:lnTo>
                      <a:pt x="457" y="183"/>
                    </a:lnTo>
                    <a:lnTo>
                      <a:pt x="457" y="185"/>
                    </a:lnTo>
                    <a:lnTo>
                      <a:pt x="455" y="187"/>
                    </a:lnTo>
                    <a:lnTo>
                      <a:pt x="419" y="260"/>
                    </a:lnTo>
                    <a:lnTo>
                      <a:pt x="435" y="278"/>
                    </a:lnTo>
                    <a:lnTo>
                      <a:pt x="450" y="293"/>
                    </a:lnTo>
                    <a:lnTo>
                      <a:pt x="463" y="307"/>
                    </a:lnTo>
                    <a:lnTo>
                      <a:pt x="475" y="319"/>
                    </a:lnTo>
                    <a:lnTo>
                      <a:pt x="485" y="330"/>
                    </a:lnTo>
                    <a:lnTo>
                      <a:pt x="493" y="340"/>
                    </a:lnTo>
                    <a:lnTo>
                      <a:pt x="500" y="346"/>
                    </a:lnTo>
                    <a:lnTo>
                      <a:pt x="504" y="350"/>
                    </a:lnTo>
                    <a:lnTo>
                      <a:pt x="505" y="352"/>
                    </a:lnTo>
                    <a:lnTo>
                      <a:pt x="507" y="354"/>
                    </a:lnTo>
                    <a:lnTo>
                      <a:pt x="508" y="354"/>
                    </a:lnTo>
                    <a:lnTo>
                      <a:pt x="509" y="356"/>
                    </a:lnTo>
                    <a:lnTo>
                      <a:pt x="510" y="358"/>
                    </a:lnTo>
                    <a:close/>
                  </a:path>
                </a:pathLst>
              </a:custGeom>
              <a:solidFill>
                <a:srgbClr val="FFFFFF"/>
              </a:solidFill>
              <a:ln w="9525">
                <a:noFill/>
                <a:round/>
                <a:headEnd/>
                <a:tailEnd/>
              </a:ln>
            </p:spPr>
            <p:txBody>
              <a:bodyPr/>
              <a:lstStyle/>
              <a:p>
                <a:endParaRPr lang="en-US">
                  <a:solidFill>
                    <a:srgbClr val="000000"/>
                  </a:solidFill>
                </a:endParaRPr>
              </a:p>
            </p:txBody>
          </p:sp>
          <p:sp>
            <p:nvSpPr>
              <p:cNvPr id="7243" name="Freeform 70"/>
              <p:cNvSpPr>
                <a:spLocks/>
              </p:cNvSpPr>
              <p:nvPr/>
            </p:nvSpPr>
            <p:spPr bwMode="auto">
              <a:xfrm>
                <a:off x="7613" y="4361"/>
                <a:ext cx="959" cy="711"/>
              </a:xfrm>
              <a:custGeom>
                <a:avLst/>
                <a:gdLst>
                  <a:gd name="T0" fmla="*/ 740 w 959"/>
                  <a:gd name="T1" fmla="*/ 1 h 1422"/>
                  <a:gd name="T2" fmla="*/ 715 w 959"/>
                  <a:gd name="T3" fmla="*/ 1 h 1422"/>
                  <a:gd name="T4" fmla="*/ 675 w 959"/>
                  <a:gd name="T5" fmla="*/ 1 h 1422"/>
                  <a:gd name="T6" fmla="*/ 666 w 959"/>
                  <a:gd name="T7" fmla="*/ 1 h 1422"/>
                  <a:gd name="T8" fmla="*/ 648 w 959"/>
                  <a:gd name="T9" fmla="*/ 1 h 1422"/>
                  <a:gd name="T10" fmla="*/ 603 w 959"/>
                  <a:gd name="T11" fmla="*/ 1 h 1422"/>
                  <a:gd name="T12" fmla="*/ 578 w 959"/>
                  <a:gd name="T13" fmla="*/ 1 h 1422"/>
                  <a:gd name="T14" fmla="*/ 535 w 959"/>
                  <a:gd name="T15" fmla="*/ 1 h 1422"/>
                  <a:gd name="T16" fmla="*/ 527 w 959"/>
                  <a:gd name="T17" fmla="*/ 1 h 1422"/>
                  <a:gd name="T18" fmla="*/ 493 w 959"/>
                  <a:gd name="T19" fmla="*/ 1 h 1422"/>
                  <a:gd name="T20" fmla="*/ 448 w 959"/>
                  <a:gd name="T21" fmla="*/ 1 h 1422"/>
                  <a:gd name="T22" fmla="*/ 411 w 959"/>
                  <a:gd name="T23" fmla="*/ 1 h 1422"/>
                  <a:gd name="T24" fmla="*/ 376 w 959"/>
                  <a:gd name="T25" fmla="*/ 1 h 1422"/>
                  <a:gd name="T26" fmla="*/ 327 w 959"/>
                  <a:gd name="T27" fmla="*/ 1 h 1422"/>
                  <a:gd name="T28" fmla="*/ 281 w 959"/>
                  <a:gd name="T29" fmla="*/ 1 h 1422"/>
                  <a:gd name="T30" fmla="*/ 306 w 959"/>
                  <a:gd name="T31" fmla="*/ 1 h 1422"/>
                  <a:gd name="T32" fmla="*/ 331 w 959"/>
                  <a:gd name="T33" fmla="*/ 1 h 1422"/>
                  <a:gd name="T34" fmla="*/ 340 w 959"/>
                  <a:gd name="T35" fmla="*/ 1 h 1422"/>
                  <a:gd name="T36" fmla="*/ 375 w 959"/>
                  <a:gd name="T37" fmla="*/ 1 h 1422"/>
                  <a:gd name="T38" fmla="*/ 419 w 959"/>
                  <a:gd name="T39" fmla="*/ 1 h 1422"/>
                  <a:gd name="T40" fmla="*/ 450 w 959"/>
                  <a:gd name="T41" fmla="*/ 1 h 1422"/>
                  <a:gd name="T42" fmla="*/ 495 w 959"/>
                  <a:gd name="T43" fmla="*/ 1 h 1422"/>
                  <a:gd name="T44" fmla="*/ 485 w 959"/>
                  <a:gd name="T45" fmla="*/ 1 h 1422"/>
                  <a:gd name="T46" fmla="*/ 524 w 959"/>
                  <a:gd name="T47" fmla="*/ 1 h 1422"/>
                  <a:gd name="T48" fmla="*/ 562 w 959"/>
                  <a:gd name="T49" fmla="*/ 1 h 1422"/>
                  <a:gd name="T50" fmla="*/ 594 w 959"/>
                  <a:gd name="T51" fmla="*/ 1 h 1422"/>
                  <a:gd name="T52" fmla="*/ 626 w 959"/>
                  <a:gd name="T53" fmla="*/ 1 h 1422"/>
                  <a:gd name="T54" fmla="*/ 622 w 959"/>
                  <a:gd name="T55" fmla="*/ 1 h 1422"/>
                  <a:gd name="T56" fmla="*/ 664 w 959"/>
                  <a:gd name="T57" fmla="*/ 1 h 1422"/>
                  <a:gd name="T58" fmla="*/ 695 w 959"/>
                  <a:gd name="T59" fmla="*/ 1 h 1422"/>
                  <a:gd name="T60" fmla="*/ 747 w 959"/>
                  <a:gd name="T61" fmla="*/ 1 h 1422"/>
                  <a:gd name="T62" fmla="*/ 755 w 959"/>
                  <a:gd name="T63" fmla="*/ 1 h 1422"/>
                  <a:gd name="T64" fmla="*/ 790 w 959"/>
                  <a:gd name="T65" fmla="*/ 1 h 1422"/>
                  <a:gd name="T66" fmla="*/ 846 w 959"/>
                  <a:gd name="T67" fmla="*/ 1 h 1422"/>
                  <a:gd name="T68" fmla="*/ 841 w 959"/>
                  <a:gd name="T69" fmla="*/ 1 h 1422"/>
                  <a:gd name="T70" fmla="*/ 821 w 959"/>
                  <a:gd name="T71" fmla="*/ 1 h 1422"/>
                  <a:gd name="T72" fmla="*/ 800 w 959"/>
                  <a:gd name="T73" fmla="*/ 1 h 1422"/>
                  <a:gd name="T74" fmla="*/ 795 w 959"/>
                  <a:gd name="T75" fmla="*/ 1 h 1422"/>
                  <a:gd name="T76" fmla="*/ 921 w 959"/>
                  <a:gd name="T77" fmla="*/ 1 h 1422"/>
                  <a:gd name="T78" fmla="*/ 884 w 959"/>
                  <a:gd name="T79" fmla="*/ 1 h 1422"/>
                  <a:gd name="T80" fmla="*/ 773 w 959"/>
                  <a:gd name="T81" fmla="*/ 1 h 1422"/>
                  <a:gd name="T82" fmla="*/ 680 w 959"/>
                  <a:gd name="T83" fmla="*/ 1 h 1422"/>
                  <a:gd name="T84" fmla="*/ 634 w 959"/>
                  <a:gd name="T85" fmla="*/ 1 h 1422"/>
                  <a:gd name="T86" fmla="*/ 552 w 959"/>
                  <a:gd name="T87" fmla="*/ 1 h 1422"/>
                  <a:gd name="T88" fmla="*/ 444 w 959"/>
                  <a:gd name="T89" fmla="*/ 1 h 1422"/>
                  <a:gd name="T90" fmla="*/ 334 w 959"/>
                  <a:gd name="T91" fmla="*/ 1 h 1422"/>
                  <a:gd name="T92" fmla="*/ 193 w 959"/>
                  <a:gd name="T93" fmla="*/ 1 h 1422"/>
                  <a:gd name="T94" fmla="*/ 72 w 959"/>
                  <a:gd name="T95" fmla="*/ 1 h 1422"/>
                  <a:gd name="T96" fmla="*/ 11 w 959"/>
                  <a:gd name="T97" fmla="*/ 1 h 1422"/>
                  <a:gd name="T98" fmla="*/ 53 w 959"/>
                  <a:gd name="T99" fmla="*/ 1 h 1422"/>
                  <a:gd name="T100" fmla="*/ 147 w 959"/>
                  <a:gd name="T101" fmla="*/ 1 h 1422"/>
                  <a:gd name="T102" fmla="*/ 252 w 959"/>
                  <a:gd name="T103" fmla="*/ 1 h 1422"/>
                  <a:gd name="T104" fmla="*/ 366 w 959"/>
                  <a:gd name="T105" fmla="*/ 1 h 1422"/>
                  <a:gd name="T106" fmla="*/ 498 w 959"/>
                  <a:gd name="T107" fmla="*/ 1 h 1422"/>
                  <a:gd name="T108" fmla="*/ 627 w 959"/>
                  <a:gd name="T109" fmla="*/ 1 h 1422"/>
                  <a:gd name="T110" fmla="*/ 723 w 959"/>
                  <a:gd name="T111" fmla="*/ 1 h 14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9"/>
                  <a:gd name="T169" fmla="*/ 0 h 1422"/>
                  <a:gd name="T170" fmla="*/ 959 w 959"/>
                  <a:gd name="T171" fmla="*/ 1422 h 14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9" h="1422">
                    <a:moveTo>
                      <a:pt x="774" y="210"/>
                    </a:moveTo>
                    <a:lnTo>
                      <a:pt x="767" y="208"/>
                    </a:lnTo>
                    <a:lnTo>
                      <a:pt x="761" y="210"/>
                    </a:lnTo>
                    <a:lnTo>
                      <a:pt x="753" y="212"/>
                    </a:lnTo>
                    <a:lnTo>
                      <a:pt x="746" y="215"/>
                    </a:lnTo>
                    <a:lnTo>
                      <a:pt x="740" y="219"/>
                    </a:lnTo>
                    <a:lnTo>
                      <a:pt x="733" y="227"/>
                    </a:lnTo>
                    <a:lnTo>
                      <a:pt x="727" y="235"/>
                    </a:lnTo>
                    <a:lnTo>
                      <a:pt x="722" y="245"/>
                    </a:lnTo>
                    <a:lnTo>
                      <a:pt x="721" y="247"/>
                    </a:lnTo>
                    <a:lnTo>
                      <a:pt x="718" y="252"/>
                    </a:lnTo>
                    <a:lnTo>
                      <a:pt x="715" y="258"/>
                    </a:lnTo>
                    <a:lnTo>
                      <a:pt x="712" y="266"/>
                    </a:lnTo>
                    <a:lnTo>
                      <a:pt x="704" y="258"/>
                    </a:lnTo>
                    <a:lnTo>
                      <a:pt x="697" y="252"/>
                    </a:lnTo>
                    <a:lnTo>
                      <a:pt x="690" y="245"/>
                    </a:lnTo>
                    <a:lnTo>
                      <a:pt x="683" y="239"/>
                    </a:lnTo>
                    <a:lnTo>
                      <a:pt x="675" y="233"/>
                    </a:lnTo>
                    <a:lnTo>
                      <a:pt x="668" y="227"/>
                    </a:lnTo>
                    <a:lnTo>
                      <a:pt x="661" y="221"/>
                    </a:lnTo>
                    <a:lnTo>
                      <a:pt x="654" y="215"/>
                    </a:lnTo>
                    <a:lnTo>
                      <a:pt x="656" y="212"/>
                    </a:lnTo>
                    <a:lnTo>
                      <a:pt x="662" y="198"/>
                    </a:lnTo>
                    <a:lnTo>
                      <a:pt x="666" y="184"/>
                    </a:lnTo>
                    <a:lnTo>
                      <a:pt x="667" y="169"/>
                    </a:lnTo>
                    <a:lnTo>
                      <a:pt x="667" y="153"/>
                    </a:lnTo>
                    <a:lnTo>
                      <a:pt x="665" y="140"/>
                    </a:lnTo>
                    <a:lnTo>
                      <a:pt x="661" y="128"/>
                    </a:lnTo>
                    <a:lnTo>
                      <a:pt x="655" y="120"/>
                    </a:lnTo>
                    <a:lnTo>
                      <a:pt x="648" y="112"/>
                    </a:lnTo>
                    <a:lnTo>
                      <a:pt x="642" y="109"/>
                    </a:lnTo>
                    <a:lnTo>
                      <a:pt x="634" y="107"/>
                    </a:lnTo>
                    <a:lnTo>
                      <a:pt x="626" y="107"/>
                    </a:lnTo>
                    <a:lnTo>
                      <a:pt x="618" y="111"/>
                    </a:lnTo>
                    <a:lnTo>
                      <a:pt x="611" y="114"/>
                    </a:lnTo>
                    <a:lnTo>
                      <a:pt x="603" y="122"/>
                    </a:lnTo>
                    <a:lnTo>
                      <a:pt x="596" y="130"/>
                    </a:lnTo>
                    <a:lnTo>
                      <a:pt x="589" y="142"/>
                    </a:lnTo>
                    <a:lnTo>
                      <a:pt x="588" y="144"/>
                    </a:lnTo>
                    <a:lnTo>
                      <a:pt x="586" y="149"/>
                    </a:lnTo>
                    <a:lnTo>
                      <a:pt x="583" y="157"/>
                    </a:lnTo>
                    <a:lnTo>
                      <a:pt x="578" y="165"/>
                    </a:lnTo>
                    <a:lnTo>
                      <a:pt x="572" y="161"/>
                    </a:lnTo>
                    <a:lnTo>
                      <a:pt x="565" y="157"/>
                    </a:lnTo>
                    <a:lnTo>
                      <a:pt x="557" y="151"/>
                    </a:lnTo>
                    <a:lnTo>
                      <a:pt x="550" y="147"/>
                    </a:lnTo>
                    <a:lnTo>
                      <a:pt x="543" y="144"/>
                    </a:lnTo>
                    <a:lnTo>
                      <a:pt x="535" y="140"/>
                    </a:lnTo>
                    <a:lnTo>
                      <a:pt x="527" y="136"/>
                    </a:lnTo>
                    <a:lnTo>
                      <a:pt x="519" y="132"/>
                    </a:lnTo>
                    <a:lnTo>
                      <a:pt x="524" y="118"/>
                    </a:lnTo>
                    <a:lnTo>
                      <a:pt x="526" y="105"/>
                    </a:lnTo>
                    <a:lnTo>
                      <a:pt x="527" y="93"/>
                    </a:lnTo>
                    <a:lnTo>
                      <a:pt x="527" y="79"/>
                    </a:lnTo>
                    <a:lnTo>
                      <a:pt x="525" y="66"/>
                    </a:lnTo>
                    <a:lnTo>
                      <a:pt x="520" y="54"/>
                    </a:lnTo>
                    <a:lnTo>
                      <a:pt x="515" y="44"/>
                    </a:lnTo>
                    <a:lnTo>
                      <a:pt x="508" y="37"/>
                    </a:lnTo>
                    <a:lnTo>
                      <a:pt x="500" y="33"/>
                    </a:lnTo>
                    <a:lnTo>
                      <a:pt x="493" y="31"/>
                    </a:lnTo>
                    <a:lnTo>
                      <a:pt x="485" y="33"/>
                    </a:lnTo>
                    <a:lnTo>
                      <a:pt x="477" y="35"/>
                    </a:lnTo>
                    <a:lnTo>
                      <a:pt x="469" y="41"/>
                    </a:lnTo>
                    <a:lnTo>
                      <a:pt x="461" y="48"/>
                    </a:lnTo>
                    <a:lnTo>
                      <a:pt x="455" y="56"/>
                    </a:lnTo>
                    <a:lnTo>
                      <a:pt x="448" y="68"/>
                    </a:lnTo>
                    <a:lnTo>
                      <a:pt x="447" y="70"/>
                    </a:lnTo>
                    <a:lnTo>
                      <a:pt x="444" y="77"/>
                    </a:lnTo>
                    <a:lnTo>
                      <a:pt x="439" y="85"/>
                    </a:lnTo>
                    <a:lnTo>
                      <a:pt x="434" y="95"/>
                    </a:lnTo>
                    <a:lnTo>
                      <a:pt x="423" y="91"/>
                    </a:lnTo>
                    <a:lnTo>
                      <a:pt x="411" y="87"/>
                    </a:lnTo>
                    <a:lnTo>
                      <a:pt x="402" y="85"/>
                    </a:lnTo>
                    <a:lnTo>
                      <a:pt x="394" y="81"/>
                    </a:lnTo>
                    <a:lnTo>
                      <a:pt x="387" y="79"/>
                    </a:lnTo>
                    <a:lnTo>
                      <a:pt x="381" y="79"/>
                    </a:lnTo>
                    <a:lnTo>
                      <a:pt x="378" y="77"/>
                    </a:lnTo>
                    <a:lnTo>
                      <a:pt x="376" y="77"/>
                    </a:lnTo>
                    <a:lnTo>
                      <a:pt x="368" y="74"/>
                    </a:lnTo>
                    <a:lnTo>
                      <a:pt x="360" y="72"/>
                    </a:lnTo>
                    <a:lnTo>
                      <a:pt x="351" y="74"/>
                    </a:lnTo>
                    <a:lnTo>
                      <a:pt x="342" y="76"/>
                    </a:lnTo>
                    <a:lnTo>
                      <a:pt x="335" y="81"/>
                    </a:lnTo>
                    <a:lnTo>
                      <a:pt x="327" y="89"/>
                    </a:lnTo>
                    <a:lnTo>
                      <a:pt x="319" y="97"/>
                    </a:lnTo>
                    <a:lnTo>
                      <a:pt x="312" y="109"/>
                    </a:lnTo>
                    <a:lnTo>
                      <a:pt x="295" y="142"/>
                    </a:lnTo>
                    <a:lnTo>
                      <a:pt x="288" y="155"/>
                    </a:lnTo>
                    <a:lnTo>
                      <a:pt x="283" y="173"/>
                    </a:lnTo>
                    <a:lnTo>
                      <a:pt x="281" y="188"/>
                    </a:lnTo>
                    <a:lnTo>
                      <a:pt x="281" y="204"/>
                    </a:lnTo>
                    <a:lnTo>
                      <a:pt x="283" y="217"/>
                    </a:lnTo>
                    <a:lnTo>
                      <a:pt x="288" y="231"/>
                    </a:lnTo>
                    <a:lnTo>
                      <a:pt x="295" y="241"/>
                    </a:lnTo>
                    <a:lnTo>
                      <a:pt x="302" y="248"/>
                    </a:lnTo>
                    <a:lnTo>
                      <a:pt x="306" y="250"/>
                    </a:lnTo>
                    <a:lnTo>
                      <a:pt x="307" y="250"/>
                    </a:lnTo>
                    <a:lnTo>
                      <a:pt x="309" y="250"/>
                    </a:lnTo>
                    <a:lnTo>
                      <a:pt x="312" y="252"/>
                    </a:lnTo>
                    <a:lnTo>
                      <a:pt x="318" y="254"/>
                    </a:lnTo>
                    <a:lnTo>
                      <a:pt x="323" y="256"/>
                    </a:lnTo>
                    <a:lnTo>
                      <a:pt x="331" y="258"/>
                    </a:lnTo>
                    <a:lnTo>
                      <a:pt x="339" y="260"/>
                    </a:lnTo>
                    <a:lnTo>
                      <a:pt x="349" y="264"/>
                    </a:lnTo>
                    <a:lnTo>
                      <a:pt x="345" y="278"/>
                    </a:lnTo>
                    <a:lnTo>
                      <a:pt x="341" y="291"/>
                    </a:lnTo>
                    <a:lnTo>
                      <a:pt x="340" y="307"/>
                    </a:lnTo>
                    <a:lnTo>
                      <a:pt x="340" y="320"/>
                    </a:lnTo>
                    <a:lnTo>
                      <a:pt x="342" y="334"/>
                    </a:lnTo>
                    <a:lnTo>
                      <a:pt x="347" y="344"/>
                    </a:lnTo>
                    <a:lnTo>
                      <a:pt x="352" y="353"/>
                    </a:lnTo>
                    <a:lnTo>
                      <a:pt x="359" y="361"/>
                    </a:lnTo>
                    <a:lnTo>
                      <a:pt x="367" y="365"/>
                    </a:lnTo>
                    <a:lnTo>
                      <a:pt x="375" y="367"/>
                    </a:lnTo>
                    <a:lnTo>
                      <a:pt x="382" y="365"/>
                    </a:lnTo>
                    <a:lnTo>
                      <a:pt x="390" y="363"/>
                    </a:lnTo>
                    <a:lnTo>
                      <a:pt x="398" y="357"/>
                    </a:lnTo>
                    <a:lnTo>
                      <a:pt x="406" y="349"/>
                    </a:lnTo>
                    <a:lnTo>
                      <a:pt x="412" y="342"/>
                    </a:lnTo>
                    <a:lnTo>
                      <a:pt x="419" y="330"/>
                    </a:lnTo>
                    <a:lnTo>
                      <a:pt x="420" y="326"/>
                    </a:lnTo>
                    <a:lnTo>
                      <a:pt x="425" y="320"/>
                    </a:lnTo>
                    <a:lnTo>
                      <a:pt x="429" y="309"/>
                    </a:lnTo>
                    <a:lnTo>
                      <a:pt x="435" y="299"/>
                    </a:lnTo>
                    <a:lnTo>
                      <a:pt x="443" y="303"/>
                    </a:lnTo>
                    <a:lnTo>
                      <a:pt x="450" y="307"/>
                    </a:lnTo>
                    <a:lnTo>
                      <a:pt x="458" y="311"/>
                    </a:lnTo>
                    <a:lnTo>
                      <a:pt x="465" y="315"/>
                    </a:lnTo>
                    <a:lnTo>
                      <a:pt x="473" y="318"/>
                    </a:lnTo>
                    <a:lnTo>
                      <a:pt x="480" y="324"/>
                    </a:lnTo>
                    <a:lnTo>
                      <a:pt x="487" y="328"/>
                    </a:lnTo>
                    <a:lnTo>
                      <a:pt x="495" y="332"/>
                    </a:lnTo>
                    <a:lnTo>
                      <a:pt x="494" y="334"/>
                    </a:lnTo>
                    <a:lnTo>
                      <a:pt x="487" y="348"/>
                    </a:lnTo>
                    <a:lnTo>
                      <a:pt x="484" y="363"/>
                    </a:lnTo>
                    <a:lnTo>
                      <a:pt x="481" y="379"/>
                    </a:lnTo>
                    <a:lnTo>
                      <a:pt x="483" y="394"/>
                    </a:lnTo>
                    <a:lnTo>
                      <a:pt x="485" y="408"/>
                    </a:lnTo>
                    <a:lnTo>
                      <a:pt x="488" y="419"/>
                    </a:lnTo>
                    <a:lnTo>
                      <a:pt x="494" y="427"/>
                    </a:lnTo>
                    <a:lnTo>
                      <a:pt x="502" y="435"/>
                    </a:lnTo>
                    <a:lnTo>
                      <a:pt x="508" y="439"/>
                    </a:lnTo>
                    <a:lnTo>
                      <a:pt x="516" y="441"/>
                    </a:lnTo>
                    <a:lnTo>
                      <a:pt x="524" y="441"/>
                    </a:lnTo>
                    <a:lnTo>
                      <a:pt x="532" y="437"/>
                    </a:lnTo>
                    <a:lnTo>
                      <a:pt x="539" y="433"/>
                    </a:lnTo>
                    <a:lnTo>
                      <a:pt x="547" y="425"/>
                    </a:lnTo>
                    <a:lnTo>
                      <a:pt x="554" y="417"/>
                    </a:lnTo>
                    <a:lnTo>
                      <a:pt x="560" y="406"/>
                    </a:lnTo>
                    <a:lnTo>
                      <a:pt x="562" y="404"/>
                    </a:lnTo>
                    <a:lnTo>
                      <a:pt x="565" y="398"/>
                    </a:lnTo>
                    <a:lnTo>
                      <a:pt x="568" y="390"/>
                    </a:lnTo>
                    <a:lnTo>
                      <a:pt x="573" y="383"/>
                    </a:lnTo>
                    <a:lnTo>
                      <a:pt x="579" y="388"/>
                    </a:lnTo>
                    <a:lnTo>
                      <a:pt x="587" y="394"/>
                    </a:lnTo>
                    <a:lnTo>
                      <a:pt x="594" y="400"/>
                    </a:lnTo>
                    <a:lnTo>
                      <a:pt x="602" y="406"/>
                    </a:lnTo>
                    <a:lnTo>
                      <a:pt x="609" y="412"/>
                    </a:lnTo>
                    <a:lnTo>
                      <a:pt x="616" y="417"/>
                    </a:lnTo>
                    <a:lnTo>
                      <a:pt x="624" y="423"/>
                    </a:lnTo>
                    <a:lnTo>
                      <a:pt x="631" y="429"/>
                    </a:lnTo>
                    <a:lnTo>
                      <a:pt x="626" y="437"/>
                    </a:lnTo>
                    <a:lnTo>
                      <a:pt x="621" y="452"/>
                    </a:lnTo>
                    <a:lnTo>
                      <a:pt x="617" y="466"/>
                    </a:lnTo>
                    <a:lnTo>
                      <a:pt x="615" y="482"/>
                    </a:lnTo>
                    <a:lnTo>
                      <a:pt x="615" y="497"/>
                    </a:lnTo>
                    <a:lnTo>
                      <a:pt x="617" y="511"/>
                    </a:lnTo>
                    <a:lnTo>
                      <a:pt x="622" y="522"/>
                    </a:lnTo>
                    <a:lnTo>
                      <a:pt x="627" y="532"/>
                    </a:lnTo>
                    <a:lnTo>
                      <a:pt x="634" y="540"/>
                    </a:lnTo>
                    <a:lnTo>
                      <a:pt x="641" y="544"/>
                    </a:lnTo>
                    <a:lnTo>
                      <a:pt x="648" y="546"/>
                    </a:lnTo>
                    <a:lnTo>
                      <a:pt x="656" y="544"/>
                    </a:lnTo>
                    <a:lnTo>
                      <a:pt x="664" y="542"/>
                    </a:lnTo>
                    <a:lnTo>
                      <a:pt x="672" y="536"/>
                    </a:lnTo>
                    <a:lnTo>
                      <a:pt x="680" y="528"/>
                    </a:lnTo>
                    <a:lnTo>
                      <a:pt x="686" y="520"/>
                    </a:lnTo>
                    <a:lnTo>
                      <a:pt x="693" y="509"/>
                    </a:lnTo>
                    <a:lnTo>
                      <a:pt x="694" y="507"/>
                    </a:lnTo>
                    <a:lnTo>
                      <a:pt x="695" y="505"/>
                    </a:lnTo>
                    <a:lnTo>
                      <a:pt x="697" y="501"/>
                    </a:lnTo>
                    <a:lnTo>
                      <a:pt x="700" y="497"/>
                    </a:lnTo>
                    <a:lnTo>
                      <a:pt x="717" y="519"/>
                    </a:lnTo>
                    <a:lnTo>
                      <a:pt x="731" y="534"/>
                    </a:lnTo>
                    <a:lnTo>
                      <a:pt x="741" y="546"/>
                    </a:lnTo>
                    <a:lnTo>
                      <a:pt x="747" y="552"/>
                    </a:lnTo>
                    <a:lnTo>
                      <a:pt x="751" y="557"/>
                    </a:lnTo>
                    <a:lnTo>
                      <a:pt x="753" y="559"/>
                    </a:lnTo>
                    <a:lnTo>
                      <a:pt x="754" y="561"/>
                    </a:lnTo>
                    <a:lnTo>
                      <a:pt x="755" y="561"/>
                    </a:lnTo>
                    <a:lnTo>
                      <a:pt x="756" y="561"/>
                    </a:lnTo>
                    <a:lnTo>
                      <a:pt x="764" y="565"/>
                    </a:lnTo>
                    <a:lnTo>
                      <a:pt x="773" y="567"/>
                    </a:lnTo>
                    <a:lnTo>
                      <a:pt x="781" y="567"/>
                    </a:lnTo>
                    <a:lnTo>
                      <a:pt x="790" y="563"/>
                    </a:lnTo>
                    <a:lnTo>
                      <a:pt x="799" y="559"/>
                    </a:lnTo>
                    <a:lnTo>
                      <a:pt x="807" y="552"/>
                    </a:lnTo>
                    <a:lnTo>
                      <a:pt x="815" y="544"/>
                    </a:lnTo>
                    <a:lnTo>
                      <a:pt x="822" y="532"/>
                    </a:lnTo>
                    <a:lnTo>
                      <a:pt x="840" y="499"/>
                    </a:lnTo>
                    <a:lnTo>
                      <a:pt x="846" y="484"/>
                    </a:lnTo>
                    <a:lnTo>
                      <a:pt x="851" y="468"/>
                    </a:lnTo>
                    <a:lnTo>
                      <a:pt x="853" y="451"/>
                    </a:lnTo>
                    <a:lnTo>
                      <a:pt x="853" y="435"/>
                    </a:lnTo>
                    <a:lnTo>
                      <a:pt x="851" y="421"/>
                    </a:lnTo>
                    <a:lnTo>
                      <a:pt x="846" y="408"/>
                    </a:lnTo>
                    <a:lnTo>
                      <a:pt x="841" y="398"/>
                    </a:lnTo>
                    <a:lnTo>
                      <a:pt x="833" y="390"/>
                    </a:lnTo>
                    <a:lnTo>
                      <a:pt x="832" y="390"/>
                    </a:lnTo>
                    <a:lnTo>
                      <a:pt x="831" y="386"/>
                    </a:lnTo>
                    <a:lnTo>
                      <a:pt x="827" y="383"/>
                    </a:lnTo>
                    <a:lnTo>
                      <a:pt x="821" y="377"/>
                    </a:lnTo>
                    <a:lnTo>
                      <a:pt x="812" y="367"/>
                    </a:lnTo>
                    <a:lnTo>
                      <a:pt x="799" y="353"/>
                    </a:lnTo>
                    <a:lnTo>
                      <a:pt x="781" y="334"/>
                    </a:lnTo>
                    <a:lnTo>
                      <a:pt x="790" y="316"/>
                    </a:lnTo>
                    <a:lnTo>
                      <a:pt x="795" y="303"/>
                    </a:lnTo>
                    <a:lnTo>
                      <a:pt x="800" y="287"/>
                    </a:lnTo>
                    <a:lnTo>
                      <a:pt x="801" y="272"/>
                    </a:lnTo>
                    <a:lnTo>
                      <a:pt x="801" y="256"/>
                    </a:lnTo>
                    <a:lnTo>
                      <a:pt x="800" y="248"/>
                    </a:lnTo>
                    <a:lnTo>
                      <a:pt x="799" y="243"/>
                    </a:lnTo>
                    <a:lnTo>
                      <a:pt x="796" y="237"/>
                    </a:lnTo>
                    <a:lnTo>
                      <a:pt x="795" y="233"/>
                    </a:lnTo>
                    <a:lnTo>
                      <a:pt x="817" y="258"/>
                    </a:lnTo>
                    <a:lnTo>
                      <a:pt x="839" y="283"/>
                    </a:lnTo>
                    <a:lnTo>
                      <a:pt x="860" y="311"/>
                    </a:lnTo>
                    <a:lnTo>
                      <a:pt x="881" y="338"/>
                    </a:lnTo>
                    <a:lnTo>
                      <a:pt x="901" y="367"/>
                    </a:lnTo>
                    <a:lnTo>
                      <a:pt x="921" y="396"/>
                    </a:lnTo>
                    <a:lnTo>
                      <a:pt x="940" y="427"/>
                    </a:lnTo>
                    <a:lnTo>
                      <a:pt x="959" y="458"/>
                    </a:lnTo>
                    <a:lnTo>
                      <a:pt x="940" y="478"/>
                    </a:lnTo>
                    <a:lnTo>
                      <a:pt x="922" y="501"/>
                    </a:lnTo>
                    <a:lnTo>
                      <a:pt x="903" y="530"/>
                    </a:lnTo>
                    <a:lnTo>
                      <a:pt x="884" y="561"/>
                    </a:lnTo>
                    <a:lnTo>
                      <a:pt x="864" y="596"/>
                    </a:lnTo>
                    <a:lnTo>
                      <a:pt x="846" y="633"/>
                    </a:lnTo>
                    <a:lnTo>
                      <a:pt x="827" y="674"/>
                    </a:lnTo>
                    <a:lnTo>
                      <a:pt x="809" y="717"/>
                    </a:lnTo>
                    <a:lnTo>
                      <a:pt x="791" y="763"/>
                    </a:lnTo>
                    <a:lnTo>
                      <a:pt x="773" y="810"/>
                    </a:lnTo>
                    <a:lnTo>
                      <a:pt x="755" y="860"/>
                    </a:lnTo>
                    <a:lnTo>
                      <a:pt x="738" y="911"/>
                    </a:lnTo>
                    <a:lnTo>
                      <a:pt x="723" y="963"/>
                    </a:lnTo>
                    <a:lnTo>
                      <a:pt x="707" y="1016"/>
                    </a:lnTo>
                    <a:lnTo>
                      <a:pt x="693" y="1070"/>
                    </a:lnTo>
                    <a:lnTo>
                      <a:pt x="680" y="1125"/>
                    </a:lnTo>
                    <a:lnTo>
                      <a:pt x="671" y="1162"/>
                    </a:lnTo>
                    <a:lnTo>
                      <a:pt x="663" y="1200"/>
                    </a:lnTo>
                    <a:lnTo>
                      <a:pt x="655" y="1237"/>
                    </a:lnTo>
                    <a:lnTo>
                      <a:pt x="647" y="1276"/>
                    </a:lnTo>
                    <a:lnTo>
                      <a:pt x="641" y="1313"/>
                    </a:lnTo>
                    <a:lnTo>
                      <a:pt x="634" y="1350"/>
                    </a:lnTo>
                    <a:lnTo>
                      <a:pt x="628" y="1385"/>
                    </a:lnTo>
                    <a:lnTo>
                      <a:pt x="623" y="1422"/>
                    </a:lnTo>
                    <a:lnTo>
                      <a:pt x="605" y="1414"/>
                    </a:lnTo>
                    <a:lnTo>
                      <a:pt x="587" y="1406"/>
                    </a:lnTo>
                    <a:lnTo>
                      <a:pt x="569" y="1397"/>
                    </a:lnTo>
                    <a:lnTo>
                      <a:pt x="552" y="1389"/>
                    </a:lnTo>
                    <a:lnTo>
                      <a:pt x="534" y="1379"/>
                    </a:lnTo>
                    <a:lnTo>
                      <a:pt x="516" y="1369"/>
                    </a:lnTo>
                    <a:lnTo>
                      <a:pt x="498" y="1360"/>
                    </a:lnTo>
                    <a:lnTo>
                      <a:pt x="480" y="1350"/>
                    </a:lnTo>
                    <a:lnTo>
                      <a:pt x="461" y="1340"/>
                    </a:lnTo>
                    <a:lnTo>
                      <a:pt x="444" y="1329"/>
                    </a:lnTo>
                    <a:lnTo>
                      <a:pt x="425" y="1317"/>
                    </a:lnTo>
                    <a:lnTo>
                      <a:pt x="407" y="1305"/>
                    </a:lnTo>
                    <a:lnTo>
                      <a:pt x="388" y="1294"/>
                    </a:lnTo>
                    <a:lnTo>
                      <a:pt x="370" y="1280"/>
                    </a:lnTo>
                    <a:lnTo>
                      <a:pt x="351" y="1268"/>
                    </a:lnTo>
                    <a:lnTo>
                      <a:pt x="334" y="1255"/>
                    </a:lnTo>
                    <a:lnTo>
                      <a:pt x="309" y="1237"/>
                    </a:lnTo>
                    <a:lnTo>
                      <a:pt x="285" y="1218"/>
                    </a:lnTo>
                    <a:lnTo>
                      <a:pt x="261" y="1198"/>
                    </a:lnTo>
                    <a:lnTo>
                      <a:pt x="238" y="1179"/>
                    </a:lnTo>
                    <a:lnTo>
                      <a:pt x="216" y="1160"/>
                    </a:lnTo>
                    <a:lnTo>
                      <a:pt x="193" y="1140"/>
                    </a:lnTo>
                    <a:lnTo>
                      <a:pt x="172" y="1121"/>
                    </a:lnTo>
                    <a:lnTo>
                      <a:pt x="151" y="1101"/>
                    </a:lnTo>
                    <a:lnTo>
                      <a:pt x="131" y="1080"/>
                    </a:lnTo>
                    <a:lnTo>
                      <a:pt x="111" y="1061"/>
                    </a:lnTo>
                    <a:lnTo>
                      <a:pt x="91" y="1039"/>
                    </a:lnTo>
                    <a:lnTo>
                      <a:pt x="72" y="1020"/>
                    </a:lnTo>
                    <a:lnTo>
                      <a:pt x="53" y="998"/>
                    </a:lnTo>
                    <a:lnTo>
                      <a:pt x="35" y="977"/>
                    </a:lnTo>
                    <a:lnTo>
                      <a:pt x="18" y="958"/>
                    </a:lnTo>
                    <a:lnTo>
                      <a:pt x="0" y="936"/>
                    </a:lnTo>
                    <a:lnTo>
                      <a:pt x="5" y="903"/>
                    </a:lnTo>
                    <a:lnTo>
                      <a:pt x="11" y="870"/>
                    </a:lnTo>
                    <a:lnTo>
                      <a:pt x="18" y="837"/>
                    </a:lnTo>
                    <a:lnTo>
                      <a:pt x="24" y="802"/>
                    </a:lnTo>
                    <a:lnTo>
                      <a:pt x="31" y="769"/>
                    </a:lnTo>
                    <a:lnTo>
                      <a:pt x="38" y="734"/>
                    </a:lnTo>
                    <a:lnTo>
                      <a:pt x="45" y="701"/>
                    </a:lnTo>
                    <a:lnTo>
                      <a:pt x="53" y="666"/>
                    </a:lnTo>
                    <a:lnTo>
                      <a:pt x="68" y="610"/>
                    </a:lnTo>
                    <a:lnTo>
                      <a:pt x="82" y="553"/>
                    </a:lnTo>
                    <a:lnTo>
                      <a:pt x="98" y="499"/>
                    </a:lnTo>
                    <a:lnTo>
                      <a:pt x="113" y="447"/>
                    </a:lnTo>
                    <a:lnTo>
                      <a:pt x="130" y="396"/>
                    </a:lnTo>
                    <a:lnTo>
                      <a:pt x="147" y="348"/>
                    </a:lnTo>
                    <a:lnTo>
                      <a:pt x="164" y="301"/>
                    </a:lnTo>
                    <a:lnTo>
                      <a:pt x="182" y="256"/>
                    </a:lnTo>
                    <a:lnTo>
                      <a:pt x="199" y="213"/>
                    </a:lnTo>
                    <a:lnTo>
                      <a:pt x="217" y="175"/>
                    </a:lnTo>
                    <a:lnTo>
                      <a:pt x="234" y="138"/>
                    </a:lnTo>
                    <a:lnTo>
                      <a:pt x="252" y="103"/>
                    </a:lnTo>
                    <a:lnTo>
                      <a:pt x="270" y="72"/>
                    </a:lnTo>
                    <a:lnTo>
                      <a:pt x="288" y="44"/>
                    </a:lnTo>
                    <a:lnTo>
                      <a:pt x="305" y="21"/>
                    </a:lnTo>
                    <a:lnTo>
                      <a:pt x="321" y="0"/>
                    </a:lnTo>
                    <a:lnTo>
                      <a:pt x="344" y="0"/>
                    </a:lnTo>
                    <a:lnTo>
                      <a:pt x="366" y="2"/>
                    </a:lnTo>
                    <a:lnTo>
                      <a:pt x="388" y="4"/>
                    </a:lnTo>
                    <a:lnTo>
                      <a:pt x="410" y="8"/>
                    </a:lnTo>
                    <a:lnTo>
                      <a:pt x="433" y="11"/>
                    </a:lnTo>
                    <a:lnTo>
                      <a:pt x="455" y="17"/>
                    </a:lnTo>
                    <a:lnTo>
                      <a:pt x="476" y="23"/>
                    </a:lnTo>
                    <a:lnTo>
                      <a:pt x="498" y="29"/>
                    </a:lnTo>
                    <a:lnTo>
                      <a:pt x="520" y="37"/>
                    </a:lnTo>
                    <a:lnTo>
                      <a:pt x="542" y="46"/>
                    </a:lnTo>
                    <a:lnTo>
                      <a:pt x="564" y="56"/>
                    </a:lnTo>
                    <a:lnTo>
                      <a:pt x="585" y="68"/>
                    </a:lnTo>
                    <a:lnTo>
                      <a:pt x="606" y="79"/>
                    </a:lnTo>
                    <a:lnTo>
                      <a:pt x="627" y="91"/>
                    </a:lnTo>
                    <a:lnTo>
                      <a:pt x="648" y="105"/>
                    </a:lnTo>
                    <a:lnTo>
                      <a:pt x="669" y="120"/>
                    </a:lnTo>
                    <a:lnTo>
                      <a:pt x="683" y="130"/>
                    </a:lnTo>
                    <a:lnTo>
                      <a:pt x="696" y="142"/>
                    </a:lnTo>
                    <a:lnTo>
                      <a:pt x="710" y="151"/>
                    </a:lnTo>
                    <a:lnTo>
                      <a:pt x="723" y="163"/>
                    </a:lnTo>
                    <a:lnTo>
                      <a:pt x="736" y="175"/>
                    </a:lnTo>
                    <a:lnTo>
                      <a:pt x="748" y="186"/>
                    </a:lnTo>
                    <a:lnTo>
                      <a:pt x="762" y="198"/>
                    </a:lnTo>
                    <a:lnTo>
                      <a:pt x="774" y="210"/>
                    </a:lnTo>
                    <a:close/>
                  </a:path>
                </a:pathLst>
              </a:custGeom>
              <a:solidFill>
                <a:srgbClr val="FFFFFF"/>
              </a:solidFill>
              <a:ln w="9525">
                <a:noFill/>
                <a:round/>
                <a:headEnd/>
                <a:tailEnd/>
              </a:ln>
            </p:spPr>
            <p:txBody>
              <a:bodyPr/>
              <a:lstStyle/>
              <a:p>
                <a:endParaRPr lang="en-US">
                  <a:solidFill>
                    <a:srgbClr val="000000"/>
                  </a:solidFill>
                </a:endParaRPr>
              </a:p>
            </p:txBody>
          </p:sp>
          <p:sp>
            <p:nvSpPr>
              <p:cNvPr id="7244" name="Freeform 71"/>
              <p:cNvSpPr>
                <a:spLocks/>
              </p:cNvSpPr>
              <p:nvPr/>
            </p:nvSpPr>
            <p:spPr bwMode="auto">
              <a:xfrm>
                <a:off x="7478" y="4796"/>
                <a:ext cx="85" cy="249"/>
              </a:xfrm>
              <a:custGeom>
                <a:avLst/>
                <a:gdLst>
                  <a:gd name="T0" fmla="*/ 1 w 85"/>
                  <a:gd name="T1" fmla="*/ 0 h 499"/>
                  <a:gd name="T2" fmla="*/ 0 w 85"/>
                  <a:gd name="T3" fmla="*/ 0 h 499"/>
                  <a:gd name="T4" fmla="*/ 3 w 85"/>
                  <a:gd name="T5" fmla="*/ 0 h 499"/>
                  <a:gd name="T6" fmla="*/ 12 w 85"/>
                  <a:gd name="T7" fmla="*/ 0 h 499"/>
                  <a:gd name="T8" fmla="*/ 26 w 85"/>
                  <a:gd name="T9" fmla="*/ 0 h 499"/>
                  <a:gd name="T10" fmla="*/ 32 w 85"/>
                  <a:gd name="T11" fmla="*/ 0 h 499"/>
                  <a:gd name="T12" fmla="*/ 40 w 85"/>
                  <a:gd name="T13" fmla="*/ 0 h 499"/>
                  <a:gd name="T14" fmla="*/ 47 w 85"/>
                  <a:gd name="T15" fmla="*/ 0 h 499"/>
                  <a:gd name="T16" fmla="*/ 55 w 85"/>
                  <a:gd name="T17" fmla="*/ 0 h 499"/>
                  <a:gd name="T18" fmla="*/ 61 w 85"/>
                  <a:gd name="T19" fmla="*/ 0 h 499"/>
                  <a:gd name="T20" fmla="*/ 69 w 85"/>
                  <a:gd name="T21" fmla="*/ 0 h 499"/>
                  <a:gd name="T22" fmla="*/ 77 w 85"/>
                  <a:gd name="T23" fmla="*/ 0 h 499"/>
                  <a:gd name="T24" fmla="*/ 85 w 85"/>
                  <a:gd name="T25" fmla="*/ 0 h 499"/>
                  <a:gd name="T26" fmla="*/ 76 w 85"/>
                  <a:gd name="T27" fmla="*/ 0 h 499"/>
                  <a:gd name="T28" fmla="*/ 69 w 85"/>
                  <a:gd name="T29" fmla="*/ 0 h 499"/>
                  <a:gd name="T30" fmla="*/ 62 w 85"/>
                  <a:gd name="T31" fmla="*/ 0 h 499"/>
                  <a:gd name="T32" fmla="*/ 58 w 85"/>
                  <a:gd name="T33" fmla="*/ 0 h 499"/>
                  <a:gd name="T34" fmla="*/ 55 w 85"/>
                  <a:gd name="T35" fmla="*/ 0 h 499"/>
                  <a:gd name="T36" fmla="*/ 52 w 85"/>
                  <a:gd name="T37" fmla="*/ 0 h 499"/>
                  <a:gd name="T38" fmla="*/ 51 w 85"/>
                  <a:gd name="T39" fmla="*/ 0 h 499"/>
                  <a:gd name="T40" fmla="*/ 51 w 85"/>
                  <a:gd name="T41" fmla="*/ 0 h 499"/>
                  <a:gd name="T42" fmla="*/ 45 w 85"/>
                  <a:gd name="T43" fmla="*/ 0 h 499"/>
                  <a:gd name="T44" fmla="*/ 38 w 85"/>
                  <a:gd name="T45" fmla="*/ 0 h 499"/>
                  <a:gd name="T46" fmla="*/ 31 w 85"/>
                  <a:gd name="T47" fmla="*/ 0 h 499"/>
                  <a:gd name="T48" fmla="*/ 26 w 85"/>
                  <a:gd name="T49" fmla="*/ 0 h 499"/>
                  <a:gd name="T50" fmla="*/ 19 w 85"/>
                  <a:gd name="T51" fmla="*/ 0 h 499"/>
                  <a:gd name="T52" fmla="*/ 13 w 85"/>
                  <a:gd name="T53" fmla="*/ 0 h 499"/>
                  <a:gd name="T54" fmla="*/ 7 w 85"/>
                  <a:gd name="T55" fmla="*/ 0 h 499"/>
                  <a:gd name="T56" fmla="*/ 1 w 85"/>
                  <a:gd name="T57" fmla="*/ 0 h 4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499"/>
                  <a:gd name="T89" fmla="*/ 85 w 85"/>
                  <a:gd name="T90" fmla="*/ 499 h 4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499">
                    <a:moveTo>
                      <a:pt x="1" y="385"/>
                    </a:moveTo>
                    <a:lnTo>
                      <a:pt x="0" y="303"/>
                    </a:lnTo>
                    <a:lnTo>
                      <a:pt x="3" y="210"/>
                    </a:lnTo>
                    <a:lnTo>
                      <a:pt x="12" y="109"/>
                    </a:lnTo>
                    <a:lnTo>
                      <a:pt x="26" y="0"/>
                    </a:lnTo>
                    <a:lnTo>
                      <a:pt x="32" y="10"/>
                    </a:lnTo>
                    <a:lnTo>
                      <a:pt x="40" y="20"/>
                    </a:lnTo>
                    <a:lnTo>
                      <a:pt x="47" y="29"/>
                    </a:lnTo>
                    <a:lnTo>
                      <a:pt x="55" y="39"/>
                    </a:lnTo>
                    <a:lnTo>
                      <a:pt x="61" y="49"/>
                    </a:lnTo>
                    <a:lnTo>
                      <a:pt x="69" y="58"/>
                    </a:lnTo>
                    <a:lnTo>
                      <a:pt x="77" y="68"/>
                    </a:lnTo>
                    <a:lnTo>
                      <a:pt x="85" y="78"/>
                    </a:lnTo>
                    <a:lnTo>
                      <a:pt x="76" y="136"/>
                    </a:lnTo>
                    <a:lnTo>
                      <a:pt x="69" y="193"/>
                    </a:lnTo>
                    <a:lnTo>
                      <a:pt x="62" y="249"/>
                    </a:lnTo>
                    <a:lnTo>
                      <a:pt x="58" y="303"/>
                    </a:lnTo>
                    <a:lnTo>
                      <a:pt x="55" y="356"/>
                    </a:lnTo>
                    <a:lnTo>
                      <a:pt x="52" y="406"/>
                    </a:lnTo>
                    <a:lnTo>
                      <a:pt x="51" y="453"/>
                    </a:lnTo>
                    <a:lnTo>
                      <a:pt x="51" y="499"/>
                    </a:lnTo>
                    <a:lnTo>
                      <a:pt x="45" y="486"/>
                    </a:lnTo>
                    <a:lnTo>
                      <a:pt x="38" y="472"/>
                    </a:lnTo>
                    <a:lnTo>
                      <a:pt x="31" y="459"/>
                    </a:lnTo>
                    <a:lnTo>
                      <a:pt x="26" y="443"/>
                    </a:lnTo>
                    <a:lnTo>
                      <a:pt x="19" y="430"/>
                    </a:lnTo>
                    <a:lnTo>
                      <a:pt x="13" y="414"/>
                    </a:lnTo>
                    <a:lnTo>
                      <a:pt x="7" y="400"/>
                    </a:lnTo>
                    <a:lnTo>
                      <a:pt x="1" y="385"/>
                    </a:lnTo>
                    <a:close/>
                  </a:path>
                </a:pathLst>
              </a:custGeom>
              <a:solidFill>
                <a:srgbClr val="FFFFFF"/>
              </a:solidFill>
              <a:ln w="9525">
                <a:noFill/>
                <a:round/>
                <a:headEnd/>
                <a:tailEnd/>
              </a:ln>
            </p:spPr>
            <p:txBody>
              <a:bodyPr/>
              <a:lstStyle/>
              <a:p>
                <a:endParaRPr lang="en-US">
                  <a:solidFill>
                    <a:srgbClr val="000000"/>
                  </a:solidFill>
                </a:endParaRPr>
              </a:p>
            </p:txBody>
          </p:sp>
          <p:sp>
            <p:nvSpPr>
              <p:cNvPr id="7245" name="Freeform 72"/>
              <p:cNvSpPr>
                <a:spLocks/>
              </p:cNvSpPr>
              <p:nvPr/>
            </p:nvSpPr>
            <p:spPr bwMode="auto">
              <a:xfrm>
                <a:off x="7514" y="4364"/>
                <a:ext cx="341" cy="440"/>
              </a:xfrm>
              <a:custGeom>
                <a:avLst/>
                <a:gdLst>
                  <a:gd name="T0" fmla="*/ 4 w 341"/>
                  <a:gd name="T1" fmla="*/ 1 h 880"/>
                  <a:gd name="T2" fmla="*/ 14 w 341"/>
                  <a:gd name="T3" fmla="*/ 1 h 880"/>
                  <a:gd name="T4" fmla="*/ 25 w 341"/>
                  <a:gd name="T5" fmla="*/ 1 h 880"/>
                  <a:gd name="T6" fmla="*/ 38 w 341"/>
                  <a:gd name="T7" fmla="*/ 1 h 880"/>
                  <a:gd name="T8" fmla="*/ 55 w 341"/>
                  <a:gd name="T9" fmla="*/ 1 h 880"/>
                  <a:gd name="T10" fmla="*/ 80 w 341"/>
                  <a:gd name="T11" fmla="*/ 1 h 880"/>
                  <a:gd name="T12" fmla="*/ 107 w 341"/>
                  <a:gd name="T13" fmla="*/ 1 h 880"/>
                  <a:gd name="T14" fmla="*/ 133 w 341"/>
                  <a:gd name="T15" fmla="*/ 1 h 880"/>
                  <a:gd name="T16" fmla="*/ 161 w 341"/>
                  <a:gd name="T17" fmla="*/ 1 h 880"/>
                  <a:gd name="T18" fmla="*/ 190 w 341"/>
                  <a:gd name="T19" fmla="*/ 1 h 880"/>
                  <a:gd name="T20" fmla="*/ 219 w 341"/>
                  <a:gd name="T21" fmla="*/ 1 h 880"/>
                  <a:gd name="T22" fmla="*/ 247 w 341"/>
                  <a:gd name="T23" fmla="*/ 1 h 880"/>
                  <a:gd name="T24" fmla="*/ 271 w 341"/>
                  <a:gd name="T25" fmla="*/ 1 h 880"/>
                  <a:gd name="T26" fmla="*/ 291 w 341"/>
                  <a:gd name="T27" fmla="*/ 1 h 880"/>
                  <a:gd name="T28" fmla="*/ 311 w 341"/>
                  <a:gd name="T29" fmla="*/ 1 h 880"/>
                  <a:gd name="T30" fmla="*/ 331 w 341"/>
                  <a:gd name="T31" fmla="*/ 1 h 880"/>
                  <a:gd name="T32" fmla="*/ 326 w 341"/>
                  <a:gd name="T33" fmla="*/ 1 h 880"/>
                  <a:gd name="T34" fmla="*/ 293 w 341"/>
                  <a:gd name="T35" fmla="*/ 1 h 880"/>
                  <a:gd name="T36" fmla="*/ 261 w 341"/>
                  <a:gd name="T37" fmla="*/ 1 h 880"/>
                  <a:gd name="T38" fmla="*/ 231 w 341"/>
                  <a:gd name="T39" fmla="*/ 1 h 880"/>
                  <a:gd name="T40" fmla="*/ 201 w 341"/>
                  <a:gd name="T41" fmla="*/ 1 h 880"/>
                  <a:gd name="T42" fmla="*/ 172 w 341"/>
                  <a:gd name="T43" fmla="*/ 1 h 880"/>
                  <a:gd name="T44" fmla="*/ 145 w 341"/>
                  <a:gd name="T45" fmla="*/ 1 h 880"/>
                  <a:gd name="T46" fmla="*/ 121 w 341"/>
                  <a:gd name="T47" fmla="*/ 1 h 880"/>
                  <a:gd name="T48" fmla="*/ 102 w 341"/>
                  <a:gd name="T49" fmla="*/ 1 h 880"/>
                  <a:gd name="T50" fmla="*/ 88 w 341"/>
                  <a:gd name="T51" fmla="*/ 1 h 880"/>
                  <a:gd name="T52" fmla="*/ 75 w 341"/>
                  <a:gd name="T53" fmla="*/ 1 h 880"/>
                  <a:gd name="T54" fmla="*/ 63 w 341"/>
                  <a:gd name="T55" fmla="*/ 1 h 880"/>
                  <a:gd name="T56" fmla="*/ 50 w 341"/>
                  <a:gd name="T57" fmla="*/ 1 h 880"/>
                  <a:gd name="T58" fmla="*/ 35 w 341"/>
                  <a:gd name="T59" fmla="*/ 1 h 880"/>
                  <a:gd name="T60" fmla="*/ 21 w 341"/>
                  <a:gd name="T61" fmla="*/ 1 h 880"/>
                  <a:gd name="T62" fmla="*/ 6 w 341"/>
                  <a:gd name="T63" fmla="*/ 1 h 8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1"/>
                  <a:gd name="T97" fmla="*/ 0 h 880"/>
                  <a:gd name="T98" fmla="*/ 341 w 341"/>
                  <a:gd name="T99" fmla="*/ 880 h 8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1" h="880">
                    <a:moveTo>
                      <a:pt x="0" y="800"/>
                    </a:moveTo>
                    <a:lnTo>
                      <a:pt x="4" y="773"/>
                    </a:lnTo>
                    <a:lnTo>
                      <a:pt x="10" y="746"/>
                    </a:lnTo>
                    <a:lnTo>
                      <a:pt x="14" y="718"/>
                    </a:lnTo>
                    <a:lnTo>
                      <a:pt x="20" y="691"/>
                    </a:lnTo>
                    <a:lnTo>
                      <a:pt x="25" y="664"/>
                    </a:lnTo>
                    <a:lnTo>
                      <a:pt x="32" y="635"/>
                    </a:lnTo>
                    <a:lnTo>
                      <a:pt x="38" y="608"/>
                    </a:lnTo>
                    <a:lnTo>
                      <a:pt x="44" y="580"/>
                    </a:lnTo>
                    <a:lnTo>
                      <a:pt x="55" y="534"/>
                    </a:lnTo>
                    <a:lnTo>
                      <a:pt x="68" y="489"/>
                    </a:lnTo>
                    <a:lnTo>
                      <a:pt x="80" y="445"/>
                    </a:lnTo>
                    <a:lnTo>
                      <a:pt x="93" y="402"/>
                    </a:lnTo>
                    <a:lnTo>
                      <a:pt x="107" y="361"/>
                    </a:lnTo>
                    <a:lnTo>
                      <a:pt x="120" y="320"/>
                    </a:lnTo>
                    <a:lnTo>
                      <a:pt x="133" y="281"/>
                    </a:lnTo>
                    <a:lnTo>
                      <a:pt x="148" y="244"/>
                    </a:lnTo>
                    <a:lnTo>
                      <a:pt x="161" y="209"/>
                    </a:lnTo>
                    <a:lnTo>
                      <a:pt x="176" y="174"/>
                    </a:lnTo>
                    <a:lnTo>
                      <a:pt x="190" y="143"/>
                    </a:lnTo>
                    <a:lnTo>
                      <a:pt x="204" y="114"/>
                    </a:lnTo>
                    <a:lnTo>
                      <a:pt x="219" y="85"/>
                    </a:lnTo>
                    <a:lnTo>
                      <a:pt x="233" y="60"/>
                    </a:lnTo>
                    <a:lnTo>
                      <a:pt x="247" y="38"/>
                    </a:lnTo>
                    <a:lnTo>
                      <a:pt x="261" y="17"/>
                    </a:lnTo>
                    <a:lnTo>
                      <a:pt x="271" y="15"/>
                    </a:lnTo>
                    <a:lnTo>
                      <a:pt x="281" y="11"/>
                    </a:lnTo>
                    <a:lnTo>
                      <a:pt x="291" y="9"/>
                    </a:lnTo>
                    <a:lnTo>
                      <a:pt x="301" y="7"/>
                    </a:lnTo>
                    <a:lnTo>
                      <a:pt x="311" y="5"/>
                    </a:lnTo>
                    <a:lnTo>
                      <a:pt x="321" y="3"/>
                    </a:lnTo>
                    <a:lnTo>
                      <a:pt x="331" y="2"/>
                    </a:lnTo>
                    <a:lnTo>
                      <a:pt x="341" y="0"/>
                    </a:lnTo>
                    <a:lnTo>
                      <a:pt x="326" y="27"/>
                    </a:lnTo>
                    <a:lnTo>
                      <a:pt x="309" y="58"/>
                    </a:lnTo>
                    <a:lnTo>
                      <a:pt x="293" y="89"/>
                    </a:lnTo>
                    <a:lnTo>
                      <a:pt x="277" y="124"/>
                    </a:lnTo>
                    <a:lnTo>
                      <a:pt x="261" y="159"/>
                    </a:lnTo>
                    <a:lnTo>
                      <a:pt x="246" y="196"/>
                    </a:lnTo>
                    <a:lnTo>
                      <a:pt x="231" y="235"/>
                    </a:lnTo>
                    <a:lnTo>
                      <a:pt x="216" y="275"/>
                    </a:lnTo>
                    <a:lnTo>
                      <a:pt x="201" y="316"/>
                    </a:lnTo>
                    <a:lnTo>
                      <a:pt x="187" y="359"/>
                    </a:lnTo>
                    <a:lnTo>
                      <a:pt x="172" y="402"/>
                    </a:lnTo>
                    <a:lnTo>
                      <a:pt x="159" y="446"/>
                    </a:lnTo>
                    <a:lnTo>
                      <a:pt x="145" y="491"/>
                    </a:lnTo>
                    <a:lnTo>
                      <a:pt x="133" y="536"/>
                    </a:lnTo>
                    <a:lnTo>
                      <a:pt x="121" y="582"/>
                    </a:lnTo>
                    <a:lnTo>
                      <a:pt x="110" y="629"/>
                    </a:lnTo>
                    <a:lnTo>
                      <a:pt x="102" y="660"/>
                    </a:lnTo>
                    <a:lnTo>
                      <a:pt x="94" y="691"/>
                    </a:lnTo>
                    <a:lnTo>
                      <a:pt x="88" y="724"/>
                    </a:lnTo>
                    <a:lnTo>
                      <a:pt x="81" y="755"/>
                    </a:lnTo>
                    <a:lnTo>
                      <a:pt x="75" y="786"/>
                    </a:lnTo>
                    <a:lnTo>
                      <a:pt x="69" y="818"/>
                    </a:lnTo>
                    <a:lnTo>
                      <a:pt x="63" y="849"/>
                    </a:lnTo>
                    <a:lnTo>
                      <a:pt x="58" y="880"/>
                    </a:lnTo>
                    <a:lnTo>
                      <a:pt x="50" y="870"/>
                    </a:lnTo>
                    <a:lnTo>
                      <a:pt x="43" y="860"/>
                    </a:lnTo>
                    <a:lnTo>
                      <a:pt x="35" y="851"/>
                    </a:lnTo>
                    <a:lnTo>
                      <a:pt x="29" y="839"/>
                    </a:lnTo>
                    <a:lnTo>
                      <a:pt x="21" y="829"/>
                    </a:lnTo>
                    <a:lnTo>
                      <a:pt x="14" y="819"/>
                    </a:lnTo>
                    <a:lnTo>
                      <a:pt x="6" y="810"/>
                    </a:lnTo>
                    <a:lnTo>
                      <a:pt x="0" y="800"/>
                    </a:lnTo>
                    <a:close/>
                  </a:path>
                </a:pathLst>
              </a:custGeom>
              <a:solidFill>
                <a:srgbClr val="FFFFFF"/>
              </a:solidFill>
              <a:ln w="9525">
                <a:noFill/>
                <a:round/>
                <a:headEnd/>
                <a:tailEnd/>
              </a:ln>
            </p:spPr>
            <p:txBody>
              <a:bodyPr/>
              <a:lstStyle/>
              <a:p>
                <a:endParaRPr lang="en-US">
                  <a:solidFill>
                    <a:srgbClr val="000000"/>
                  </a:solidFill>
                </a:endParaRPr>
              </a:p>
            </p:txBody>
          </p:sp>
          <p:sp>
            <p:nvSpPr>
              <p:cNvPr id="7246" name="Freeform 73"/>
              <p:cNvSpPr>
                <a:spLocks/>
              </p:cNvSpPr>
              <p:nvPr/>
            </p:nvSpPr>
            <p:spPr bwMode="auto">
              <a:xfrm>
                <a:off x="7299" y="4390"/>
                <a:ext cx="389" cy="346"/>
              </a:xfrm>
              <a:custGeom>
                <a:avLst/>
                <a:gdLst>
                  <a:gd name="T0" fmla="*/ 389 w 389"/>
                  <a:gd name="T1" fmla="*/ 0 h 694"/>
                  <a:gd name="T2" fmla="*/ 366 w 389"/>
                  <a:gd name="T3" fmla="*/ 0 h 694"/>
                  <a:gd name="T4" fmla="*/ 343 w 389"/>
                  <a:gd name="T5" fmla="*/ 0 h 694"/>
                  <a:gd name="T6" fmla="*/ 320 w 389"/>
                  <a:gd name="T7" fmla="*/ 0 h 694"/>
                  <a:gd name="T8" fmla="*/ 298 w 389"/>
                  <a:gd name="T9" fmla="*/ 0 h 694"/>
                  <a:gd name="T10" fmla="*/ 277 w 389"/>
                  <a:gd name="T11" fmla="*/ 0 h 694"/>
                  <a:gd name="T12" fmla="*/ 256 w 389"/>
                  <a:gd name="T13" fmla="*/ 0 h 694"/>
                  <a:gd name="T14" fmla="*/ 236 w 389"/>
                  <a:gd name="T15" fmla="*/ 0 h 694"/>
                  <a:gd name="T16" fmla="*/ 217 w 389"/>
                  <a:gd name="T17" fmla="*/ 0 h 694"/>
                  <a:gd name="T18" fmla="*/ 211 w 389"/>
                  <a:gd name="T19" fmla="*/ 0 h 694"/>
                  <a:gd name="T20" fmla="*/ 205 w 389"/>
                  <a:gd name="T21" fmla="*/ 0 h 694"/>
                  <a:gd name="T22" fmla="*/ 199 w 389"/>
                  <a:gd name="T23" fmla="*/ 0 h 694"/>
                  <a:gd name="T24" fmla="*/ 195 w 389"/>
                  <a:gd name="T25" fmla="*/ 0 h 694"/>
                  <a:gd name="T26" fmla="*/ 189 w 389"/>
                  <a:gd name="T27" fmla="*/ 0 h 694"/>
                  <a:gd name="T28" fmla="*/ 185 w 389"/>
                  <a:gd name="T29" fmla="*/ 0 h 694"/>
                  <a:gd name="T30" fmla="*/ 180 w 389"/>
                  <a:gd name="T31" fmla="*/ 0 h 694"/>
                  <a:gd name="T32" fmla="*/ 176 w 389"/>
                  <a:gd name="T33" fmla="*/ 0 h 694"/>
                  <a:gd name="T34" fmla="*/ 146 w 389"/>
                  <a:gd name="T35" fmla="*/ 0 h 694"/>
                  <a:gd name="T36" fmla="*/ 119 w 389"/>
                  <a:gd name="T37" fmla="*/ 0 h 694"/>
                  <a:gd name="T38" fmla="*/ 93 w 389"/>
                  <a:gd name="T39" fmla="*/ 0 h 694"/>
                  <a:gd name="T40" fmla="*/ 71 w 389"/>
                  <a:gd name="T41" fmla="*/ 0 h 694"/>
                  <a:gd name="T42" fmla="*/ 51 w 389"/>
                  <a:gd name="T43" fmla="*/ 0 h 694"/>
                  <a:gd name="T44" fmla="*/ 32 w 389"/>
                  <a:gd name="T45" fmla="*/ 0 h 694"/>
                  <a:gd name="T46" fmla="*/ 17 w 389"/>
                  <a:gd name="T47" fmla="*/ 0 h 694"/>
                  <a:gd name="T48" fmla="*/ 3 w 389"/>
                  <a:gd name="T49" fmla="*/ 0 h 694"/>
                  <a:gd name="T50" fmla="*/ 2 w 389"/>
                  <a:gd name="T51" fmla="*/ 0 h 694"/>
                  <a:gd name="T52" fmla="*/ 2 w 389"/>
                  <a:gd name="T53" fmla="*/ 0 h 694"/>
                  <a:gd name="T54" fmla="*/ 1 w 389"/>
                  <a:gd name="T55" fmla="*/ 0 h 694"/>
                  <a:gd name="T56" fmla="*/ 0 w 389"/>
                  <a:gd name="T57" fmla="*/ 0 h 694"/>
                  <a:gd name="T58" fmla="*/ 22 w 389"/>
                  <a:gd name="T59" fmla="*/ 0 h 694"/>
                  <a:gd name="T60" fmla="*/ 46 w 389"/>
                  <a:gd name="T61" fmla="*/ 0 h 694"/>
                  <a:gd name="T62" fmla="*/ 68 w 389"/>
                  <a:gd name="T63" fmla="*/ 0 h 694"/>
                  <a:gd name="T64" fmla="*/ 91 w 389"/>
                  <a:gd name="T65" fmla="*/ 0 h 694"/>
                  <a:gd name="T66" fmla="*/ 116 w 389"/>
                  <a:gd name="T67" fmla="*/ 0 h 694"/>
                  <a:gd name="T68" fmla="*/ 139 w 389"/>
                  <a:gd name="T69" fmla="*/ 0 h 694"/>
                  <a:gd name="T70" fmla="*/ 164 w 389"/>
                  <a:gd name="T71" fmla="*/ 0 h 694"/>
                  <a:gd name="T72" fmla="*/ 188 w 389"/>
                  <a:gd name="T73" fmla="*/ 0 h 694"/>
                  <a:gd name="T74" fmla="*/ 213 w 389"/>
                  <a:gd name="T75" fmla="*/ 0 h 694"/>
                  <a:gd name="T76" fmla="*/ 237 w 389"/>
                  <a:gd name="T77" fmla="*/ 0 h 694"/>
                  <a:gd name="T78" fmla="*/ 261 w 389"/>
                  <a:gd name="T79" fmla="*/ 0 h 694"/>
                  <a:gd name="T80" fmla="*/ 287 w 389"/>
                  <a:gd name="T81" fmla="*/ 0 h 694"/>
                  <a:gd name="T82" fmla="*/ 313 w 389"/>
                  <a:gd name="T83" fmla="*/ 0 h 694"/>
                  <a:gd name="T84" fmla="*/ 338 w 389"/>
                  <a:gd name="T85" fmla="*/ 0 h 694"/>
                  <a:gd name="T86" fmla="*/ 364 w 389"/>
                  <a:gd name="T87" fmla="*/ 0 h 694"/>
                  <a:gd name="T88" fmla="*/ 389 w 389"/>
                  <a:gd name="T89" fmla="*/ 0 h 6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9"/>
                  <a:gd name="T136" fmla="*/ 0 h 694"/>
                  <a:gd name="T137" fmla="*/ 389 w 389"/>
                  <a:gd name="T138" fmla="*/ 694 h 6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9" h="694">
                    <a:moveTo>
                      <a:pt x="389" y="0"/>
                    </a:moveTo>
                    <a:lnTo>
                      <a:pt x="366" y="47"/>
                    </a:lnTo>
                    <a:lnTo>
                      <a:pt x="343" y="99"/>
                    </a:lnTo>
                    <a:lnTo>
                      <a:pt x="320" y="157"/>
                    </a:lnTo>
                    <a:lnTo>
                      <a:pt x="298" y="218"/>
                    </a:lnTo>
                    <a:lnTo>
                      <a:pt x="277" y="282"/>
                    </a:lnTo>
                    <a:lnTo>
                      <a:pt x="256" y="352"/>
                    </a:lnTo>
                    <a:lnTo>
                      <a:pt x="236" y="424"/>
                    </a:lnTo>
                    <a:lnTo>
                      <a:pt x="217" y="499"/>
                    </a:lnTo>
                    <a:lnTo>
                      <a:pt x="211" y="525"/>
                    </a:lnTo>
                    <a:lnTo>
                      <a:pt x="205" y="548"/>
                    </a:lnTo>
                    <a:lnTo>
                      <a:pt x="199" y="573"/>
                    </a:lnTo>
                    <a:lnTo>
                      <a:pt x="195" y="597"/>
                    </a:lnTo>
                    <a:lnTo>
                      <a:pt x="189" y="622"/>
                    </a:lnTo>
                    <a:lnTo>
                      <a:pt x="185" y="645"/>
                    </a:lnTo>
                    <a:lnTo>
                      <a:pt x="180" y="670"/>
                    </a:lnTo>
                    <a:lnTo>
                      <a:pt x="176" y="694"/>
                    </a:lnTo>
                    <a:lnTo>
                      <a:pt x="146" y="647"/>
                    </a:lnTo>
                    <a:lnTo>
                      <a:pt x="119" y="602"/>
                    </a:lnTo>
                    <a:lnTo>
                      <a:pt x="93" y="560"/>
                    </a:lnTo>
                    <a:lnTo>
                      <a:pt x="71" y="519"/>
                    </a:lnTo>
                    <a:lnTo>
                      <a:pt x="51" y="480"/>
                    </a:lnTo>
                    <a:lnTo>
                      <a:pt x="32" y="445"/>
                    </a:lnTo>
                    <a:lnTo>
                      <a:pt x="17" y="412"/>
                    </a:lnTo>
                    <a:lnTo>
                      <a:pt x="3" y="383"/>
                    </a:lnTo>
                    <a:lnTo>
                      <a:pt x="2" y="373"/>
                    </a:lnTo>
                    <a:lnTo>
                      <a:pt x="2" y="361"/>
                    </a:lnTo>
                    <a:lnTo>
                      <a:pt x="1" y="352"/>
                    </a:lnTo>
                    <a:lnTo>
                      <a:pt x="0" y="342"/>
                    </a:lnTo>
                    <a:lnTo>
                      <a:pt x="22" y="311"/>
                    </a:lnTo>
                    <a:lnTo>
                      <a:pt x="46" y="282"/>
                    </a:lnTo>
                    <a:lnTo>
                      <a:pt x="68" y="255"/>
                    </a:lnTo>
                    <a:lnTo>
                      <a:pt x="91" y="227"/>
                    </a:lnTo>
                    <a:lnTo>
                      <a:pt x="116" y="202"/>
                    </a:lnTo>
                    <a:lnTo>
                      <a:pt x="139" y="177"/>
                    </a:lnTo>
                    <a:lnTo>
                      <a:pt x="164" y="154"/>
                    </a:lnTo>
                    <a:lnTo>
                      <a:pt x="188" y="132"/>
                    </a:lnTo>
                    <a:lnTo>
                      <a:pt x="213" y="111"/>
                    </a:lnTo>
                    <a:lnTo>
                      <a:pt x="237" y="91"/>
                    </a:lnTo>
                    <a:lnTo>
                      <a:pt x="261" y="74"/>
                    </a:lnTo>
                    <a:lnTo>
                      <a:pt x="287" y="56"/>
                    </a:lnTo>
                    <a:lnTo>
                      <a:pt x="313" y="41"/>
                    </a:lnTo>
                    <a:lnTo>
                      <a:pt x="338" y="25"/>
                    </a:lnTo>
                    <a:lnTo>
                      <a:pt x="364" y="12"/>
                    </a:lnTo>
                    <a:lnTo>
                      <a:pt x="389" y="0"/>
                    </a:lnTo>
                    <a:close/>
                  </a:path>
                </a:pathLst>
              </a:custGeom>
              <a:solidFill>
                <a:srgbClr val="FFFFFF"/>
              </a:solidFill>
              <a:ln w="9525">
                <a:noFill/>
                <a:round/>
                <a:headEnd/>
                <a:tailEnd/>
              </a:ln>
            </p:spPr>
            <p:txBody>
              <a:bodyPr/>
              <a:lstStyle/>
              <a:p>
                <a:endParaRPr lang="en-US">
                  <a:solidFill>
                    <a:srgbClr val="000000"/>
                  </a:solidFill>
                </a:endParaRPr>
              </a:p>
            </p:txBody>
          </p:sp>
          <p:sp>
            <p:nvSpPr>
              <p:cNvPr id="7247" name="Freeform 74"/>
              <p:cNvSpPr>
                <a:spLocks/>
              </p:cNvSpPr>
              <p:nvPr/>
            </p:nvSpPr>
            <p:spPr bwMode="auto">
              <a:xfrm>
                <a:off x="7312" y="4637"/>
                <a:ext cx="153" cy="286"/>
              </a:xfrm>
              <a:custGeom>
                <a:avLst/>
                <a:gdLst>
                  <a:gd name="T0" fmla="*/ 0 w 153"/>
                  <a:gd name="T1" fmla="*/ 0 h 571"/>
                  <a:gd name="T2" fmla="*/ 15 w 153"/>
                  <a:gd name="T3" fmla="*/ 1 h 571"/>
                  <a:gd name="T4" fmla="*/ 30 w 153"/>
                  <a:gd name="T5" fmla="*/ 1 h 571"/>
                  <a:gd name="T6" fmla="*/ 47 w 153"/>
                  <a:gd name="T7" fmla="*/ 1 h 571"/>
                  <a:gd name="T8" fmla="*/ 66 w 153"/>
                  <a:gd name="T9" fmla="*/ 1 h 571"/>
                  <a:gd name="T10" fmla="*/ 85 w 153"/>
                  <a:gd name="T11" fmla="*/ 1 h 571"/>
                  <a:gd name="T12" fmla="*/ 106 w 153"/>
                  <a:gd name="T13" fmla="*/ 1 h 571"/>
                  <a:gd name="T14" fmla="*/ 129 w 153"/>
                  <a:gd name="T15" fmla="*/ 1 h 571"/>
                  <a:gd name="T16" fmla="*/ 153 w 153"/>
                  <a:gd name="T17" fmla="*/ 1 h 571"/>
                  <a:gd name="T18" fmla="*/ 146 w 153"/>
                  <a:gd name="T19" fmla="*/ 1 h 571"/>
                  <a:gd name="T20" fmla="*/ 141 w 153"/>
                  <a:gd name="T21" fmla="*/ 1 h 571"/>
                  <a:gd name="T22" fmla="*/ 136 w 153"/>
                  <a:gd name="T23" fmla="*/ 1 h 571"/>
                  <a:gd name="T24" fmla="*/ 132 w 153"/>
                  <a:gd name="T25" fmla="*/ 1 h 571"/>
                  <a:gd name="T26" fmla="*/ 127 w 153"/>
                  <a:gd name="T27" fmla="*/ 1 h 571"/>
                  <a:gd name="T28" fmla="*/ 124 w 153"/>
                  <a:gd name="T29" fmla="*/ 1 h 571"/>
                  <a:gd name="T30" fmla="*/ 122 w 153"/>
                  <a:gd name="T31" fmla="*/ 1 h 571"/>
                  <a:gd name="T32" fmla="*/ 119 w 153"/>
                  <a:gd name="T33" fmla="*/ 1 h 571"/>
                  <a:gd name="T34" fmla="*/ 99 w 153"/>
                  <a:gd name="T35" fmla="*/ 1 h 571"/>
                  <a:gd name="T36" fmla="*/ 80 w 153"/>
                  <a:gd name="T37" fmla="*/ 1 h 571"/>
                  <a:gd name="T38" fmla="*/ 63 w 153"/>
                  <a:gd name="T39" fmla="*/ 1 h 571"/>
                  <a:gd name="T40" fmla="*/ 47 w 153"/>
                  <a:gd name="T41" fmla="*/ 1 h 571"/>
                  <a:gd name="T42" fmla="*/ 33 w 153"/>
                  <a:gd name="T43" fmla="*/ 1 h 571"/>
                  <a:gd name="T44" fmla="*/ 20 w 153"/>
                  <a:gd name="T45" fmla="*/ 1 h 571"/>
                  <a:gd name="T46" fmla="*/ 9 w 153"/>
                  <a:gd name="T47" fmla="*/ 1 h 571"/>
                  <a:gd name="T48" fmla="*/ 0 w 153"/>
                  <a:gd name="T49" fmla="*/ 0 h 5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3"/>
                  <a:gd name="T76" fmla="*/ 0 h 571"/>
                  <a:gd name="T77" fmla="*/ 153 w 153"/>
                  <a:gd name="T78" fmla="*/ 571 h 5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3" h="571">
                    <a:moveTo>
                      <a:pt x="0" y="0"/>
                    </a:moveTo>
                    <a:lnTo>
                      <a:pt x="15" y="27"/>
                    </a:lnTo>
                    <a:lnTo>
                      <a:pt x="30" y="58"/>
                    </a:lnTo>
                    <a:lnTo>
                      <a:pt x="47" y="87"/>
                    </a:lnTo>
                    <a:lnTo>
                      <a:pt x="66" y="120"/>
                    </a:lnTo>
                    <a:lnTo>
                      <a:pt x="85" y="153"/>
                    </a:lnTo>
                    <a:lnTo>
                      <a:pt x="106" y="188"/>
                    </a:lnTo>
                    <a:lnTo>
                      <a:pt x="129" y="223"/>
                    </a:lnTo>
                    <a:lnTo>
                      <a:pt x="153" y="260"/>
                    </a:lnTo>
                    <a:lnTo>
                      <a:pt x="146" y="301"/>
                    </a:lnTo>
                    <a:lnTo>
                      <a:pt x="141" y="341"/>
                    </a:lnTo>
                    <a:lnTo>
                      <a:pt x="136" y="382"/>
                    </a:lnTo>
                    <a:lnTo>
                      <a:pt x="132" y="421"/>
                    </a:lnTo>
                    <a:lnTo>
                      <a:pt x="127" y="460"/>
                    </a:lnTo>
                    <a:lnTo>
                      <a:pt x="124" y="497"/>
                    </a:lnTo>
                    <a:lnTo>
                      <a:pt x="122" y="534"/>
                    </a:lnTo>
                    <a:lnTo>
                      <a:pt x="119" y="571"/>
                    </a:lnTo>
                    <a:lnTo>
                      <a:pt x="99" y="505"/>
                    </a:lnTo>
                    <a:lnTo>
                      <a:pt x="80" y="437"/>
                    </a:lnTo>
                    <a:lnTo>
                      <a:pt x="63" y="369"/>
                    </a:lnTo>
                    <a:lnTo>
                      <a:pt x="47" y="297"/>
                    </a:lnTo>
                    <a:lnTo>
                      <a:pt x="33" y="225"/>
                    </a:lnTo>
                    <a:lnTo>
                      <a:pt x="20" y="151"/>
                    </a:lnTo>
                    <a:lnTo>
                      <a:pt x="9" y="75"/>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7248" name="Freeform 75"/>
              <p:cNvSpPr>
                <a:spLocks/>
              </p:cNvSpPr>
              <p:nvPr/>
            </p:nvSpPr>
            <p:spPr bwMode="auto">
              <a:xfrm>
                <a:off x="7577" y="4861"/>
                <a:ext cx="651" cy="470"/>
              </a:xfrm>
              <a:custGeom>
                <a:avLst/>
                <a:gdLst>
                  <a:gd name="T0" fmla="*/ 3 w 651"/>
                  <a:gd name="T1" fmla="*/ 0 h 941"/>
                  <a:gd name="T2" fmla="*/ 0 w 651"/>
                  <a:gd name="T3" fmla="*/ 0 h 941"/>
                  <a:gd name="T4" fmla="*/ 5 w 651"/>
                  <a:gd name="T5" fmla="*/ 0 h 941"/>
                  <a:gd name="T6" fmla="*/ 18 w 651"/>
                  <a:gd name="T7" fmla="*/ 0 h 941"/>
                  <a:gd name="T8" fmla="*/ 44 w 651"/>
                  <a:gd name="T9" fmla="*/ 0 h 941"/>
                  <a:gd name="T10" fmla="*/ 79 w 651"/>
                  <a:gd name="T11" fmla="*/ 0 h 941"/>
                  <a:gd name="T12" fmla="*/ 117 w 651"/>
                  <a:gd name="T13" fmla="*/ 0 h 941"/>
                  <a:gd name="T14" fmla="*/ 156 w 651"/>
                  <a:gd name="T15" fmla="*/ 0 h 941"/>
                  <a:gd name="T16" fmla="*/ 197 w 651"/>
                  <a:gd name="T17" fmla="*/ 0 h 941"/>
                  <a:gd name="T18" fmla="*/ 240 w 651"/>
                  <a:gd name="T19" fmla="*/ 0 h 941"/>
                  <a:gd name="T20" fmla="*/ 285 w 651"/>
                  <a:gd name="T21" fmla="*/ 0 h 941"/>
                  <a:gd name="T22" fmla="*/ 332 w 651"/>
                  <a:gd name="T23" fmla="*/ 0 h 941"/>
                  <a:gd name="T24" fmla="*/ 375 w 651"/>
                  <a:gd name="T25" fmla="*/ 0 h 941"/>
                  <a:gd name="T26" fmla="*/ 413 w 651"/>
                  <a:gd name="T27" fmla="*/ 0 h 941"/>
                  <a:gd name="T28" fmla="*/ 450 w 651"/>
                  <a:gd name="T29" fmla="*/ 0 h 941"/>
                  <a:gd name="T30" fmla="*/ 486 w 651"/>
                  <a:gd name="T31" fmla="*/ 0 h 941"/>
                  <a:gd name="T32" fmla="*/ 524 w 651"/>
                  <a:gd name="T33" fmla="*/ 0 h 941"/>
                  <a:gd name="T34" fmla="*/ 561 w 651"/>
                  <a:gd name="T35" fmla="*/ 0 h 941"/>
                  <a:gd name="T36" fmla="*/ 596 w 651"/>
                  <a:gd name="T37" fmla="*/ 0 h 941"/>
                  <a:gd name="T38" fmla="*/ 633 w 651"/>
                  <a:gd name="T39" fmla="*/ 0 h 941"/>
                  <a:gd name="T40" fmla="*/ 638 w 651"/>
                  <a:gd name="T41" fmla="*/ 0 h 941"/>
                  <a:gd name="T42" fmla="*/ 633 w 651"/>
                  <a:gd name="T43" fmla="*/ 0 h 941"/>
                  <a:gd name="T44" fmla="*/ 622 w 651"/>
                  <a:gd name="T45" fmla="*/ 0 h 941"/>
                  <a:gd name="T46" fmla="*/ 579 w 651"/>
                  <a:gd name="T47" fmla="*/ 0 h 941"/>
                  <a:gd name="T48" fmla="*/ 534 w 651"/>
                  <a:gd name="T49" fmla="*/ 0 h 941"/>
                  <a:gd name="T50" fmla="*/ 491 w 651"/>
                  <a:gd name="T51" fmla="*/ 0 h 941"/>
                  <a:gd name="T52" fmla="*/ 447 w 651"/>
                  <a:gd name="T53" fmla="*/ 0 h 941"/>
                  <a:gd name="T54" fmla="*/ 404 w 651"/>
                  <a:gd name="T55" fmla="*/ 0 h 941"/>
                  <a:gd name="T56" fmla="*/ 362 w 651"/>
                  <a:gd name="T57" fmla="*/ 0 h 941"/>
                  <a:gd name="T58" fmla="*/ 321 w 651"/>
                  <a:gd name="T59" fmla="*/ 0 h 941"/>
                  <a:gd name="T60" fmla="*/ 279 w 651"/>
                  <a:gd name="T61" fmla="*/ 0 h 941"/>
                  <a:gd name="T62" fmla="*/ 239 w 651"/>
                  <a:gd name="T63" fmla="*/ 0 h 941"/>
                  <a:gd name="T64" fmla="*/ 200 w 651"/>
                  <a:gd name="T65" fmla="*/ 0 h 941"/>
                  <a:gd name="T66" fmla="*/ 163 w 651"/>
                  <a:gd name="T67" fmla="*/ 0 h 941"/>
                  <a:gd name="T68" fmla="*/ 126 w 651"/>
                  <a:gd name="T69" fmla="*/ 0 h 941"/>
                  <a:gd name="T70" fmla="*/ 91 w 651"/>
                  <a:gd name="T71" fmla="*/ 0 h 941"/>
                  <a:gd name="T72" fmla="*/ 57 w 651"/>
                  <a:gd name="T73" fmla="*/ 0 h 941"/>
                  <a:gd name="T74" fmla="*/ 25 w 651"/>
                  <a:gd name="T75" fmla="*/ 0 h 9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1"/>
                  <a:gd name="T115" fmla="*/ 0 h 941"/>
                  <a:gd name="T116" fmla="*/ 651 w 651"/>
                  <a:gd name="T117" fmla="*/ 941 h 9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1" h="941">
                    <a:moveTo>
                      <a:pt x="9" y="478"/>
                    </a:moveTo>
                    <a:lnTo>
                      <a:pt x="3" y="434"/>
                    </a:lnTo>
                    <a:lnTo>
                      <a:pt x="1" y="385"/>
                    </a:lnTo>
                    <a:lnTo>
                      <a:pt x="0" y="329"/>
                    </a:lnTo>
                    <a:lnTo>
                      <a:pt x="1" y="270"/>
                    </a:lnTo>
                    <a:lnTo>
                      <a:pt x="5" y="208"/>
                    </a:lnTo>
                    <a:lnTo>
                      <a:pt x="10" y="142"/>
                    </a:lnTo>
                    <a:lnTo>
                      <a:pt x="18" y="72"/>
                    </a:lnTo>
                    <a:lnTo>
                      <a:pt x="27" y="0"/>
                    </a:lnTo>
                    <a:lnTo>
                      <a:pt x="44" y="20"/>
                    </a:lnTo>
                    <a:lnTo>
                      <a:pt x="61" y="41"/>
                    </a:lnTo>
                    <a:lnTo>
                      <a:pt x="79" y="61"/>
                    </a:lnTo>
                    <a:lnTo>
                      <a:pt x="98" y="82"/>
                    </a:lnTo>
                    <a:lnTo>
                      <a:pt x="117" y="101"/>
                    </a:lnTo>
                    <a:lnTo>
                      <a:pt x="136" y="123"/>
                    </a:lnTo>
                    <a:lnTo>
                      <a:pt x="156" y="142"/>
                    </a:lnTo>
                    <a:lnTo>
                      <a:pt x="177" y="162"/>
                    </a:lnTo>
                    <a:lnTo>
                      <a:pt x="197" y="181"/>
                    </a:lnTo>
                    <a:lnTo>
                      <a:pt x="218" y="200"/>
                    </a:lnTo>
                    <a:lnTo>
                      <a:pt x="240" y="220"/>
                    </a:lnTo>
                    <a:lnTo>
                      <a:pt x="263" y="239"/>
                    </a:lnTo>
                    <a:lnTo>
                      <a:pt x="285" y="257"/>
                    </a:lnTo>
                    <a:lnTo>
                      <a:pt x="308" y="276"/>
                    </a:lnTo>
                    <a:lnTo>
                      <a:pt x="332" y="294"/>
                    </a:lnTo>
                    <a:lnTo>
                      <a:pt x="356" y="311"/>
                    </a:lnTo>
                    <a:lnTo>
                      <a:pt x="375" y="325"/>
                    </a:lnTo>
                    <a:lnTo>
                      <a:pt x="394" y="338"/>
                    </a:lnTo>
                    <a:lnTo>
                      <a:pt x="413" y="350"/>
                    </a:lnTo>
                    <a:lnTo>
                      <a:pt x="431" y="364"/>
                    </a:lnTo>
                    <a:lnTo>
                      <a:pt x="450" y="375"/>
                    </a:lnTo>
                    <a:lnTo>
                      <a:pt x="469" y="387"/>
                    </a:lnTo>
                    <a:lnTo>
                      <a:pt x="486" y="399"/>
                    </a:lnTo>
                    <a:lnTo>
                      <a:pt x="505" y="408"/>
                    </a:lnTo>
                    <a:lnTo>
                      <a:pt x="524" y="420"/>
                    </a:lnTo>
                    <a:lnTo>
                      <a:pt x="542" y="430"/>
                    </a:lnTo>
                    <a:lnTo>
                      <a:pt x="561" y="439"/>
                    </a:lnTo>
                    <a:lnTo>
                      <a:pt x="579" y="449"/>
                    </a:lnTo>
                    <a:lnTo>
                      <a:pt x="596" y="457"/>
                    </a:lnTo>
                    <a:lnTo>
                      <a:pt x="615" y="467"/>
                    </a:lnTo>
                    <a:lnTo>
                      <a:pt x="633" y="474"/>
                    </a:lnTo>
                    <a:lnTo>
                      <a:pt x="651" y="482"/>
                    </a:lnTo>
                    <a:lnTo>
                      <a:pt x="638" y="618"/>
                    </a:lnTo>
                    <a:lnTo>
                      <a:pt x="631" y="743"/>
                    </a:lnTo>
                    <a:lnTo>
                      <a:pt x="633" y="851"/>
                    </a:lnTo>
                    <a:lnTo>
                      <a:pt x="644" y="941"/>
                    </a:lnTo>
                    <a:lnTo>
                      <a:pt x="622" y="941"/>
                    </a:lnTo>
                    <a:lnTo>
                      <a:pt x="600" y="939"/>
                    </a:lnTo>
                    <a:lnTo>
                      <a:pt x="579" y="935"/>
                    </a:lnTo>
                    <a:lnTo>
                      <a:pt x="556" y="933"/>
                    </a:lnTo>
                    <a:lnTo>
                      <a:pt x="534" y="927"/>
                    </a:lnTo>
                    <a:lnTo>
                      <a:pt x="512" y="923"/>
                    </a:lnTo>
                    <a:lnTo>
                      <a:pt x="491" y="917"/>
                    </a:lnTo>
                    <a:lnTo>
                      <a:pt x="469" y="910"/>
                    </a:lnTo>
                    <a:lnTo>
                      <a:pt x="447" y="902"/>
                    </a:lnTo>
                    <a:lnTo>
                      <a:pt x="426" y="892"/>
                    </a:lnTo>
                    <a:lnTo>
                      <a:pt x="404" y="882"/>
                    </a:lnTo>
                    <a:lnTo>
                      <a:pt x="383" y="871"/>
                    </a:lnTo>
                    <a:lnTo>
                      <a:pt x="362" y="859"/>
                    </a:lnTo>
                    <a:lnTo>
                      <a:pt x="341" y="847"/>
                    </a:lnTo>
                    <a:lnTo>
                      <a:pt x="321" y="834"/>
                    </a:lnTo>
                    <a:lnTo>
                      <a:pt x="299" y="818"/>
                    </a:lnTo>
                    <a:lnTo>
                      <a:pt x="279" y="803"/>
                    </a:lnTo>
                    <a:lnTo>
                      <a:pt x="258" y="787"/>
                    </a:lnTo>
                    <a:lnTo>
                      <a:pt x="239" y="770"/>
                    </a:lnTo>
                    <a:lnTo>
                      <a:pt x="219" y="752"/>
                    </a:lnTo>
                    <a:lnTo>
                      <a:pt x="200" y="733"/>
                    </a:lnTo>
                    <a:lnTo>
                      <a:pt x="181" y="713"/>
                    </a:lnTo>
                    <a:lnTo>
                      <a:pt x="163" y="694"/>
                    </a:lnTo>
                    <a:lnTo>
                      <a:pt x="145" y="673"/>
                    </a:lnTo>
                    <a:lnTo>
                      <a:pt x="126" y="651"/>
                    </a:lnTo>
                    <a:lnTo>
                      <a:pt x="108" y="628"/>
                    </a:lnTo>
                    <a:lnTo>
                      <a:pt x="91" y="605"/>
                    </a:lnTo>
                    <a:lnTo>
                      <a:pt x="75" y="581"/>
                    </a:lnTo>
                    <a:lnTo>
                      <a:pt x="57" y="556"/>
                    </a:lnTo>
                    <a:lnTo>
                      <a:pt x="41" y="531"/>
                    </a:lnTo>
                    <a:lnTo>
                      <a:pt x="25" y="505"/>
                    </a:lnTo>
                    <a:lnTo>
                      <a:pt x="9" y="478"/>
                    </a:lnTo>
                    <a:close/>
                  </a:path>
                </a:pathLst>
              </a:custGeom>
              <a:solidFill>
                <a:srgbClr val="FFFFFF"/>
              </a:solidFill>
              <a:ln w="9525">
                <a:noFill/>
                <a:round/>
                <a:headEnd/>
                <a:tailEnd/>
              </a:ln>
            </p:spPr>
            <p:txBody>
              <a:bodyPr/>
              <a:lstStyle/>
              <a:p>
                <a:endParaRPr lang="en-US">
                  <a:solidFill>
                    <a:srgbClr val="000000"/>
                  </a:solidFill>
                </a:endParaRPr>
              </a:p>
            </p:txBody>
          </p:sp>
          <p:sp>
            <p:nvSpPr>
              <p:cNvPr id="7249" name="Freeform 76"/>
              <p:cNvSpPr>
                <a:spLocks/>
              </p:cNvSpPr>
              <p:nvPr/>
            </p:nvSpPr>
            <p:spPr bwMode="auto">
              <a:xfrm>
                <a:off x="8364" y="5131"/>
                <a:ext cx="440" cy="189"/>
              </a:xfrm>
              <a:custGeom>
                <a:avLst/>
                <a:gdLst>
                  <a:gd name="T0" fmla="*/ 13 w 440"/>
                  <a:gd name="T1" fmla="*/ 0 h 379"/>
                  <a:gd name="T2" fmla="*/ 12 w 440"/>
                  <a:gd name="T3" fmla="*/ 0 h 379"/>
                  <a:gd name="T4" fmla="*/ 12 w 440"/>
                  <a:gd name="T5" fmla="*/ 0 h 379"/>
                  <a:gd name="T6" fmla="*/ 11 w 440"/>
                  <a:gd name="T7" fmla="*/ 0 h 379"/>
                  <a:gd name="T8" fmla="*/ 10 w 440"/>
                  <a:gd name="T9" fmla="*/ 0 h 379"/>
                  <a:gd name="T10" fmla="*/ 1 w 440"/>
                  <a:gd name="T11" fmla="*/ 0 h 379"/>
                  <a:gd name="T12" fmla="*/ 0 w 440"/>
                  <a:gd name="T13" fmla="*/ 0 h 379"/>
                  <a:gd name="T14" fmla="*/ 4 w 440"/>
                  <a:gd name="T15" fmla="*/ 0 h 379"/>
                  <a:gd name="T16" fmla="*/ 15 w 440"/>
                  <a:gd name="T17" fmla="*/ 0 h 379"/>
                  <a:gd name="T18" fmla="*/ 49 w 440"/>
                  <a:gd name="T19" fmla="*/ 0 h 379"/>
                  <a:gd name="T20" fmla="*/ 81 w 440"/>
                  <a:gd name="T21" fmla="*/ 0 h 379"/>
                  <a:gd name="T22" fmla="*/ 112 w 440"/>
                  <a:gd name="T23" fmla="*/ 0 h 379"/>
                  <a:gd name="T24" fmla="*/ 143 w 440"/>
                  <a:gd name="T25" fmla="*/ 0 h 379"/>
                  <a:gd name="T26" fmla="*/ 173 w 440"/>
                  <a:gd name="T27" fmla="*/ 0 h 379"/>
                  <a:gd name="T28" fmla="*/ 203 w 440"/>
                  <a:gd name="T29" fmla="*/ 0 h 379"/>
                  <a:gd name="T30" fmla="*/ 231 w 440"/>
                  <a:gd name="T31" fmla="*/ 0 h 379"/>
                  <a:gd name="T32" fmla="*/ 259 w 440"/>
                  <a:gd name="T33" fmla="*/ 0 h 379"/>
                  <a:gd name="T34" fmla="*/ 286 w 440"/>
                  <a:gd name="T35" fmla="*/ 0 h 379"/>
                  <a:gd name="T36" fmla="*/ 311 w 440"/>
                  <a:gd name="T37" fmla="*/ 0 h 379"/>
                  <a:gd name="T38" fmla="*/ 336 w 440"/>
                  <a:gd name="T39" fmla="*/ 0 h 379"/>
                  <a:gd name="T40" fmla="*/ 359 w 440"/>
                  <a:gd name="T41" fmla="*/ 0 h 379"/>
                  <a:gd name="T42" fmla="*/ 381 w 440"/>
                  <a:gd name="T43" fmla="*/ 0 h 379"/>
                  <a:gd name="T44" fmla="*/ 402 w 440"/>
                  <a:gd name="T45" fmla="*/ 0 h 379"/>
                  <a:gd name="T46" fmla="*/ 421 w 440"/>
                  <a:gd name="T47" fmla="*/ 0 h 379"/>
                  <a:gd name="T48" fmla="*/ 440 w 440"/>
                  <a:gd name="T49" fmla="*/ 0 h 379"/>
                  <a:gd name="T50" fmla="*/ 416 w 440"/>
                  <a:gd name="T51" fmla="*/ 0 h 379"/>
                  <a:gd name="T52" fmla="*/ 390 w 440"/>
                  <a:gd name="T53" fmla="*/ 0 h 379"/>
                  <a:gd name="T54" fmla="*/ 365 w 440"/>
                  <a:gd name="T55" fmla="*/ 0 h 379"/>
                  <a:gd name="T56" fmla="*/ 339 w 440"/>
                  <a:gd name="T57" fmla="*/ 0 h 379"/>
                  <a:gd name="T58" fmla="*/ 313 w 440"/>
                  <a:gd name="T59" fmla="*/ 0 h 379"/>
                  <a:gd name="T60" fmla="*/ 287 w 440"/>
                  <a:gd name="T61" fmla="*/ 0 h 379"/>
                  <a:gd name="T62" fmla="*/ 260 w 440"/>
                  <a:gd name="T63" fmla="*/ 0 h 379"/>
                  <a:gd name="T64" fmla="*/ 233 w 440"/>
                  <a:gd name="T65" fmla="*/ 0 h 379"/>
                  <a:gd name="T66" fmla="*/ 207 w 440"/>
                  <a:gd name="T67" fmla="*/ 0 h 379"/>
                  <a:gd name="T68" fmla="*/ 179 w 440"/>
                  <a:gd name="T69" fmla="*/ 0 h 379"/>
                  <a:gd name="T70" fmla="*/ 152 w 440"/>
                  <a:gd name="T71" fmla="*/ 0 h 379"/>
                  <a:gd name="T72" fmla="*/ 124 w 440"/>
                  <a:gd name="T73" fmla="*/ 0 h 379"/>
                  <a:gd name="T74" fmla="*/ 96 w 440"/>
                  <a:gd name="T75" fmla="*/ 0 h 379"/>
                  <a:gd name="T76" fmla="*/ 69 w 440"/>
                  <a:gd name="T77" fmla="*/ 0 h 379"/>
                  <a:gd name="T78" fmla="*/ 41 w 440"/>
                  <a:gd name="T79" fmla="*/ 0 h 379"/>
                  <a:gd name="T80" fmla="*/ 13 w 440"/>
                  <a:gd name="T81" fmla="*/ 0 h 3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0"/>
                  <a:gd name="T124" fmla="*/ 0 h 379"/>
                  <a:gd name="T125" fmla="*/ 440 w 440"/>
                  <a:gd name="T126" fmla="*/ 379 h 3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0" h="379">
                    <a:moveTo>
                      <a:pt x="13" y="379"/>
                    </a:moveTo>
                    <a:lnTo>
                      <a:pt x="12" y="375"/>
                    </a:lnTo>
                    <a:lnTo>
                      <a:pt x="12" y="372"/>
                    </a:lnTo>
                    <a:lnTo>
                      <a:pt x="11" y="370"/>
                    </a:lnTo>
                    <a:lnTo>
                      <a:pt x="10" y="366"/>
                    </a:lnTo>
                    <a:lnTo>
                      <a:pt x="1" y="296"/>
                    </a:lnTo>
                    <a:lnTo>
                      <a:pt x="0" y="208"/>
                    </a:lnTo>
                    <a:lnTo>
                      <a:pt x="4" y="109"/>
                    </a:lnTo>
                    <a:lnTo>
                      <a:pt x="15" y="0"/>
                    </a:lnTo>
                    <a:lnTo>
                      <a:pt x="49" y="10"/>
                    </a:lnTo>
                    <a:lnTo>
                      <a:pt x="81" y="20"/>
                    </a:lnTo>
                    <a:lnTo>
                      <a:pt x="112" y="28"/>
                    </a:lnTo>
                    <a:lnTo>
                      <a:pt x="143" y="35"/>
                    </a:lnTo>
                    <a:lnTo>
                      <a:pt x="173" y="43"/>
                    </a:lnTo>
                    <a:lnTo>
                      <a:pt x="203" y="49"/>
                    </a:lnTo>
                    <a:lnTo>
                      <a:pt x="231" y="53"/>
                    </a:lnTo>
                    <a:lnTo>
                      <a:pt x="259" y="57"/>
                    </a:lnTo>
                    <a:lnTo>
                      <a:pt x="286" y="61"/>
                    </a:lnTo>
                    <a:lnTo>
                      <a:pt x="311" y="65"/>
                    </a:lnTo>
                    <a:lnTo>
                      <a:pt x="336" y="67"/>
                    </a:lnTo>
                    <a:lnTo>
                      <a:pt x="359" y="68"/>
                    </a:lnTo>
                    <a:lnTo>
                      <a:pt x="381" y="68"/>
                    </a:lnTo>
                    <a:lnTo>
                      <a:pt x="402" y="70"/>
                    </a:lnTo>
                    <a:lnTo>
                      <a:pt x="421" y="70"/>
                    </a:lnTo>
                    <a:lnTo>
                      <a:pt x="440" y="70"/>
                    </a:lnTo>
                    <a:lnTo>
                      <a:pt x="416" y="100"/>
                    </a:lnTo>
                    <a:lnTo>
                      <a:pt x="390" y="129"/>
                    </a:lnTo>
                    <a:lnTo>
                      <a:pt x="365" y="156"/>
                    </a:lnTo>
                    <a:lnTo>
                      <a:pt x="339" y="181"/>
                    </a:lnTo>
                    <a:lnTo>
                      <a:pt x="313" y="206"/>
                    </a:lnTo>
                    <a:lnTo>
                      <a:pt x="287" y="228"/>
                    </a:lnTo>
                    <a:lnTo>
                      <a:pt x="260" y="249"/>
                    </a:lnTo>
                    <a:lnTo>
                      <a:pt x="233" y="271"/>
                    </a:lnTo>
                    <a:lnTo>
                      <a:pt x="207" y="288"/>
                    </a:lnTo>
                    <a:lnTo>
                      <a:pt x="179" y="305"/>
                    </a:lnTo>
                    <a:lnTo>
                      <a:pt x="152" y="321"/>
                    </a:lnTo>
                    <a:lnTo>
                      <a:pt x="124" y="337"/>
                    </a:lnTo>
                    <a:lnTo>
                      <a:pt x="96" y="348"/>
                    </a:lnTo>
                    <a:lnTo>
                      <a:pt x="69" y="360"/>
                    </a:lnTo>
                    <a:lnTo>
                      <a:pt x="41" y="372"/>
                    </a:lnTo>
                    <a:lnTo>
                      <a:pt x="13" y="379"/>
                    </a:lnTo>
                    <a:close/>
                  </a:path>
                </a:pathLst>
              </a:custGeom>
              <a:solidFill>
                <a:srgbClr val="FFFFFF"/>
              </a:solidFill>
              <a:ln w="9525">
                <a:noFill/>
                <a:round/>
                <a:headEnd/>
                <a:tailEnd/>
              </a:ln>
            </p:spPr>
            <p:txBody>
              <a:bodyPr/>
              <a:lstStyle/>
              <a:p>
                <a:endParaRPr lang="en-US">
                  <a:solidFill>
                    <a:srgbClr val="000000"/>
                  </a:solidFill>
                </a:endParaRPr>
              </a:p>
            </p:txBody>
          </p:sp>
        </p:grpSp>
      </p:grpSp>
      <p:grpSp>
        <p:nvGrpSpPr>
          <p:cNvPr id="7173" name="Group 78"/>
          <p:cNvGrpSpPr>
            <a:grpSpLocks/>
          </p:cNvGrpSpPr>
          <p:nvPr/>
        </p:nvGrpSpPr>
        <p:grpSpPr bwMode="auto">
          <a:xfrm>
            <a:off x="3259138" y="287338"/>
            <a:ext cx="4659312" cy="1373187"/>
            <a:chOff x="245" y="283"/>
            <a:chExt cx="2935" cy="865"/>
          </a:xfrm>
        </p:grpSpPr>
        <p:sp>
          <p:nvSpPr>
            <p:cNvPr id="7179" name="Rectangle 6"/>
            <p:cNvSpPr>
              <a:spLocks noChangeArrowheads="1"/>
            </p:cNvSpPr>
            <p:nvPr/>
          </p:nvSpPr>
          <p:spPr bwMode="auto">
            <a:xfrm>
              <a:off x="245" y="283"/>
              <a:ext cx="2935" cy="865"/>
            </a:xfrm>
            <a:prstGeom prst="rect">
              <a:avLst/>
            </a:prstGeom>
            <a:noFill/>
            <a:ln w="9525" algn="ctr">
              <a:noFill/>
              <a:miter lim="800000"/>
              <a:headEnd/>
              <a:tailEnd/>
            </a:ln>
          </p:spPr>
          <p:txBody>
            <a:bodyPr wrap="none" anchor="ctr">
              <a:spAutoFit/>
            </a:bodyPr>
            <a:lstStyle/>
            <a:p>
              <a:pPr algn="l"/>
              <a:r>
                <a:rPr lang="en-US">
                  <a:solidFill>
                    <a:srgbClr val="FF0000"/>
                  </a:solidFill>
                </a:rPr>
                <a:t>14 kg toddler throws 0.38 kg</a:t>
              </a:r>
            </a:p>
            <a:p>
              <a:pPr algn="l"/>
              <a:r>
                <a:rPr lang="en-US">
                  <a:solidFill>
                    <a:srgbClr val="FF0000"/>
                  </a:solidFill>
                </a:rPr>
                <a:t>football 4.7 m/s       .</a:t>
              </a:r>
            </a:p>
            <a:p>
              <a:pPr algn="l"/>
              <a:r>
                <a:rPr lang="en-US">
                  <a:solidFill>
                    <a:srgbClr val="FF0000"/>
                  </a:solidFill>
                </a:rPr>
                <a:t>Find recoil velocity of child. </a:t>
              </a:r>
            </a:p>
          </p:txBody>
        </p:sp>
        <p:sp>
          <p:nvSpPr>
            <p:cNvPr id="7180" name="Line 77"/>
            <p:cNvSpPr>
              <a:spLocks noChangeShapeType="1"/>
            </p:cNvSpPr>
            <p:nvPr/>
          </p:nvSpPr>
          <p:spPr bwMode="auto">
            <a:xfrm>
              <a:off x="1902" y="713"/>
              <a:ext cx="265" cy="0"/>
            </a:xfrm>
            <a:prstGeom prst="line">
              <a:avLst/>
            </a:prstGeom>
            <a:noFill/>
            <a:ln w="25400">
              <a:solidFill>
                <a:srgbClr val="FF3300"/>
              </a:solidFill>
              <a:round/>
              <a:headEnd/>
              <a:tailEnd type="triangle" w="lg" len="lg"/>
            </a:ln>
          </p:spPr>
          <p:txBody>
            <a:bodyPr wrap="none" anchor="ctr"/>
            <a:lstStyle/>
            <a:p>
              <a:endParaRPr lang="en-US">
                <a:solidFill>
                  <a:srgbClr val="000000"/>
                </a:solidFill>
              </a:endParaRPr>
            </a:p>
          </p:txBody>
        </p:sp>
      </p:grpSp>
      <p:sp>
        <p:nvSpPr>
          <p:cNvPr id="7174" name="Rectangle 82"/>
          <p:cNvSpPr>
            <a:spLocks noChangeArrowheads="1"/>
          </p:cNvSpPr>
          <p:nvPr/>
        </p:nvSpPr>
        <p:spPr bwMode="auto">
          <a:xfrm>
            <a:off x="290513" y="2371725"/>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373845" name="Rectangle 85"/>
          <p:cNvSpPr>
            <a:spLocks noChangeArrowheads="1"/>
          </p:cNvSpPr>
          <p:nvPr/>
        </p:nvSpPr>
        <p:spPr bwMode="auto">
          <a:xfrm>
            <a:off x="3386138" y="2879725"/>
            <a:ext cx="4291012" cy="519113"/>
          </a:xfrm>
          <a:prstGeom prst="rect">
            <a:avLst/>
          </a:prstGeom>
          <a:noFill/>
          <a:ln w="9525" algn="ctr">
            <a:noFill/>
            <a:miter lim="800000"/>
            <a:headEnd/>
            <a:tailEnd/>
          </a:ln>
        </p:spPr>
        <p:txBody>
          <a:bodyPr anchor="ctr">
            <a:spAutoFit/>
          </a:bodyPr>
          <a:lstStyle/>
          <a:p>
            <a:pPr algn="l"/>
            <a:r>
              <a:rPr lang="en-US" dirty="0" err="1">
                <a:solidFill>
                  <a:srgbClr val="000000"/>
                </a:solidFill>
              </a:rPr>
              <a:t>m</a:t>
            </a:r>
            <a:r>
              <a:rPr lang="en-US" baseline="-25000" dirty="0" err="1">
                <a:solidFill>
                  <a:srgbClr val="000000"/>
                </a:solidFill>
              </a:rPr>
              <a:t>child</a:t>
            </a:r>
            <a:r>
              <a:rPr lang="en-US" dirty="0" err="1">
                <a:solidFill>
                  <a:srgbClr val="000000"/>
                </a:solidFill>
              </a:rPr>
              <a:t>v</a:t>
            </a:r>
            <a:r>
              <a:rPr lang="en-US" baseline="-25000" dirty="0" err="1">
                <a:solidFill>
                  <a:srgbClr val="000000"/>
                </a:solidFill>
              </a:rPr>
              <a:t>child</a:t>
            </a:r>
            <a:r>
              <a:rPr lang="en-US" dirty="0">
                <a:solidFill>
                  <a:srgbClr val="000000"/>
                </a:solidFill>
              </a:rPr>
              <a:t> + </a:t>
            </a:r>
            <a:r>
              <a:rPr lang="en-US" dirty="0" err="1">
                <a:solidFill>
                  <a:srgbClr val="000000"/>
                </a:solidFill>
              </a:rPr>
              <a:t>m</a:t>
            </a:r>
            <a:r>
              <a:rPr lang="en-US" baseline="-25000" dirty="0" err="1">
                <a:solidFill>
                  <a:srgbClr val="000000"/>
                </a:solidFill>
              </a:rPr>
              <a:t>ball</a:t>
            </a:r>
            <a:r>
              <a:rPr lang="en-US" dirty="0" err="1">
                <a:solidFill>
                  <a:srgbClr val="000000"/>
                </a:solidFill>
              </a:rPr>
              <a:t>v</a:t>
            </a:r>
            <a:r>
              <a:rPr lang="en-US" baseline="-25000" dirty="0" err="1">
                <a:solidFill>
                  <a:srgbClr val="000000"/>
                </a:solidFill>
              </a:rPr>
              <a:t>ball</a:t>
            </a:r>
            <a:r>
              <a:rPr lang="en-US" dirty="0">
                <a:solidFill>
                  <a:srgbClr val="000000"/>
                </a:solidFill>
              </a:rPr>
              <a:t> </a:t>
            </a:r>
            <a:r>
              <a:rPr lang="en-US" dirty="0" smtClean="0">
                <a:solidFill>
                  <a:srgbClr val="000000"/>
                </a:solidFill>
              </a:rPr>
              <a:t>=</a:t>
            </a:r>
            <a:endParaRPr lang="en-US" baseline="-25000" dirty="0">
              <a:solidFill>
                <a:srgbClr val="000000"/>
              </a:solidFill>
            </a:endParaRPr>
          </a:p>
        </p:txBody>
      </p:sp>
      <p:sp>
        <p:nvSpPr>
          <p:cNvPr id="373846" name="Rectangle 86"/>
          <p:cNvSpPr>
            <a:spLocks noChangeArrowheads="1"/>
          </p:cNvSpPr>
          <p:nvPr/>
        </p:nvSpPr>
        <p:spPr bwMode="auto">
          <a:xfrm>
            <a:off x="1517650" y="3800475"/>
            <a:ext cx="6481763" cy="519113"/>
          </a:xfrm>
          <a:prstGeom prst="rect">
            <a:avLst/>
          </a:prstGeom>
          <a:noFill/>
          <a:ln w="9525" algn="ctr">
            <a:noFill/>
            <a:miter lim="800000"/>
            <a:headEnd/>
            <a:tailEnd/>
          </a:ln>
        </p:spPr>
        <p:txBody>
          <a:bodyPr anchor="ctr">
            <a:spAutoFit/>
          </a:bodyPr>
          <a:lstStyle/>
          <a:p>
            <a:pPr algn="l"/>
            <a:r>
              <a:rPr lang="en-US">
                <a:solidFill>
                  <a:srgbClr val="000000"/>
                </a:solidFill>
              </a:rPr>
              <a:t>14 kg (v</a:t>
            </a:r>
            <a:r>
              <a:rPr lang="en-US" baseline="-25000">
                <a:solidFill>
                  <a:srgbClr val="000000"/>
                </a:solidFill>
              </a:rPr>
              <a:t>child</a:t>
            </a:r>
            <a:r>
              <a:rPr lang="en-US">
                <a:solidFill>
                  <a:srgbClr val="000000"/>
                </a:solidFill>
              </a:rPr>
              <a:t>) + 0.38 kg (4.7 m/s) = 0</a:t>
            </a:r>
            <a:endParaRPr lang="en-US" baseline="-25000">
              <a:solidFill>
                <a:srgbClr val="000000"/>
              </a:solidFill>
            </a:endParaRPr>
          </a:p>
        </p:txBody>
      </p:sp>
      <p:sp>
        <p:nvSpPr>
          <p:cNvPr id="373847" name="Rectangle 87"/>
          <p:cNvSpPr>
            <a:spLocks noChangeArrowheads="1"/>
          </p:cNvSpPr>
          <p:nvPr/>
        </p:nvSpPr>
        <p:spPr bwMode="auto">
          <a:xfrm>
            <a:off x="2079625" y="4816009"/>
            <a:ext cx="6339161" cy="523220"/>
          </a:xfrm>
          <a:prstGeom prst="rect">
            <a:avLst/>
          </a:prstGeom>
          <a:noFill/>
          <a:ln w="9525" algn="ctr">
            <a:noFill/>
            <a:miter lim="800000"/>
            <a:headEnd/>
            <a:tailEnd/>
          </a:ln>
        </p:spPr>
        <p:txBody>
          <a:bodyPr wrap="square" anchor="ctr">
            <a:spAutoFit/>
          </a:bodyPr>
          <a:lstStyle/>
          <a:p>
            <a:pPr algn="l"/>
            <a:r>
              <a:rPr lang="en-US" dirty="0" err="1">
                <a:solidFill>
                  <a:srgbClr val="000000"/>
                </a:solidFill>
              </a:rPr>
              <a:t>v</a:t>
            </a:r>
            <a:r>
              <a:rPr lang="en-US" baseline="-25000" dirty="0" err="1">
                <a:solidFill>
                  <a:srgbClr val="000000"/>
                </a:solidFill>
              </a:rPr>
              <a:t>child</a:t>
            </a:r>
            <a:r>
              <a:rPr lang="en-US" dirty="0">
                <a:solidFill>
                  <a:srgbClr val="000000"/>
                </a:solidFill>
              </a:rPr>
              <a:t> = –0.13 m/s   (i.e</a:t>
            </a:r>
            <a:r>
              <a:rPr lang="en-US" dirty="0" smtClean="0">
                <a:solidFill>
                  <a:srgbClr val="000000"/>
                </a:solidFill>
              </a:rPr>
              <a:t>.,  </a:t>
            </a:r>
            <a:r>
              <a:rPr lang="en-US" dirty="0">
                <a:solidFill>
                  <a:srgbClr val="000000"/>
                </a:solidFill>
              </a:rPr>
              <a:t>0.13 m/s </a:t>
            </a:r>
            <a:r>
              <a:rPr lang="en-US" dirty="0" smtClean="0">
                <a:solidFill>
                  <a:srgbClr val="000000"/>
                </a:solidFill>
                <a:sym typeface="Wingdings" pitchFamily="2" charset="2"/>
              </a:rPr>
              <a:t>   )</a:t>
            </a:r>
            <a:endParaRPr lang="en-US" baseline="-25000" dirty="0">
              <a:solidFill>
                <a:srgbClr val="000000"/>
              </a:solidFill>
            </a:endParaRPr>
          </a:p>
        </p:txBody>
      </p:sp>
      <p:sp>
        <p:nvSpPr>
          <p:cNvPr id="82" name="Rectangle 81"/>
          <p:cNvSpPr>
            <a:spLocks noChangeArrowheads="1"/>
          </p:cNvSpPr>
          <p:nvPr/>
        </p:nvSpPr>
        <p:spPr bwMode="auto">
          <a:xfrm>
            <a:off x="5847783" y="1950101"/>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
        <p:nvSpPr>
          <p:cNvPr id="83" name="Rectangle 85"/>
          <p:cNvSpPr>
            <a:spLocks noChangeArrowheads="1"/>
          </p:cNvSpPr>
          <p:nvPr/>
        </p:nvSpPr>
        <p:spPr bwMode="auto">
          <a:xfrm>
            <a:off x="6943990" y="2877672"/>
            <a:ext cx="385042"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rPr>
              <a:t>0</a:t>
            </a:r>
            <a:endParaRPr lang="en-US" baseline="-25000" dirty="0">
              <a:solidFill>
                <a:srgbClr val="000000"/>
              </a:solidFill>
            </a:endParaRPr>
          </a:p>
        </p:txBody>
      </p:sp>
    </p:spTree>
    <p:extLst>
      <p:ext uri="{BB962C8B-B14F-4D97-AF65-F5344CB8AC3E}">
        <p14:creationId xmlns:p14="http://schemas.microsoft.com/office/powerpoint/2010/main" val="3515570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80">
                                          <p:stCondLst>
                                            <p:cond delay="0"/>
                                          </p:stCondLst>
                                        </p:cTn>
                                        <p:tgtEl>
                                          <p:spTgt spid="82"/>
                                        </p:tgtEl>
                                      </p:cBhvr>
                                    </p:animEffect>
                                    <p:anim calcmode="lin" valueType="num">
                                      <p:cBhvr>
                                        <p:cTn id="8"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3" dur="26">
                                          <p:stCondLst>
                                            <p:cond delay="650"/>
                                          </p:stCondLst>
                                        </p:cTn>
                                        <p:tgtEl>
                                          <p:spTgt spid="82"/>
                                        </p:tgtEl>
                                      </p:cBhvr>
                                      <p:to x="100000" y="60000"/>
                                    </p:animScale>
                                    <p:animScale>
                                      <p:cBhvr>
                                        <p:cTn id="14" dur="166" decel="50000">
                                          <p:stCondLst>
                                            <p:cond delay="676"/>
                                          </p:stCondLst>
                                        </p:cTn>
                                        <p:tgtEl>
                                          <p:spTgt spid="82"/>
                                        </p:tgtEl>
                                      </p:cBhvr>
                                      <p:to x="100000" y="100000"/>
                                    </p:animScale>
                                    <p:animScale>
                                      <p:cBhvr>
                                        <p:cTn id="15" dur="26">
                                          <p:stCondLst>
                                            <p:cond delay="1312"/>
                                          </p:stCondLst>
                                        </p:cTn>
                                        <p:tgtEl>
                                          <p:spTgt spid="82"/>
                                        </p:tgtEl>
                                      </p:cBhvr>
                                      <p:to x="100000" y="80000"/>
                                    </p:animScale>
                                    <p:animScale>
                                      <p:cBhvr>
                                        <p:cTn id="16" dur="166" decel="50000">
                                          <p:stCondLst>
                                            <p:cond delay="1338"/>
                                          </p:stCondLst>
                                        </p:cTn>
                                        <p:tgtEl>
                                          <p:spTgt spid="82"/>
                                        </p:tgtEl>
                                      </p:cBhvr>
                                      <p:to x="100000" y="100000"/>
                                    </p:animScale>
                                    <p:animScale>
                                      <p:cBhvr>
                                        <p:cTn id="17" dur="26">
                                          <p:stCondLst>
                                            <p:cond delay="1642"/>
                                          </p:stCondLst>
                                        </p:cTn>
                                        <p:tgtEl>
                                          <p:spTgt spid="82"/>
                                        </p:tgtEl>
                                      </p:cBhvr>
                                      <p:to x="100000" y="90000"/>
                                    </p:animScale>
                                    <p:animScale>
                                      <p:cBhvr>
                                        <p:cTn id="18" dur="166" decel="50000">
                                          <p:stCondLst>
                                            <p:cond delay="1668"/>
                                          </p:stCondLst>
                                        </p:cTn>
                                        <p:tgtEl>
                                          <p:spTgt spid="82"/>
                                        </p:tgtEl>
                                      </p:cBhvr>
                                      <p:to x="100000" y="100000"/>
                                    </p:animScale>
                                    <p:animScale>
                                      <p:cBhvr>
                                        <p:cTn id="19" dur="26">
                                          <p:stCondLst>
                                            <p:cond delay="1808"/>
                                          </p:stCondLst>
                                        </p:cTn>
                                        <p:tgtEl>
                                          <p:spTgt spid="82"/>
                                        </p:tgtEl>
                                      </p:cBhvr>
                                      <p:to x="100000" y="95000"/>
                                    </p:animScale>
                                    <p:animScale>
                                      <p:cBhvr>
                                        <p:cTn id="20" dur="166" decel="50000">
                                          <p:stCondLst>
                                            <p:cond delay="1834"/>
                                          </p:stCondLst>
                                        </p:cTn>
                                        <p:tgtEl>
                                          <p:spTgt spid="8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2000"/>
                                        <p:tgtEl>
                                          <p:spTgt spid="8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3845"/>
                                        </p:tgtEl>
                                        <p:attrNameLst>
                                          <p:attrName>style.visibility</p:attrName>
                                        </p:attrNameLst>
                                      </p:cBhvr>
                                      <p:to>
                                        <p:strVal val="visible"/>
                                      </p:to>
                                    </p:set>
                                    <p:animEffect transition="in" filter="fade">
                                      <p:cBhvr>
                                        <p:cTn id="30" dur="2000"/>
                                        <p:tgtEl>
                                          <p:spTgt spid="373845"/>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73846"/>
                                        </p:tgtEl>
                                        <p:attrNameLst>
                                          <p:attrName>style.visibility</p:attrName>
                                        </p:attrNameLst>
                                      </p:cBhvr>
                                      <p:to>
                                        <p:strVal val="visible"/>
                                      </p:to>
                                    </p:set>
                                    <p:animEffect transition="in" filter="fade">
                                      <p:cBhvr>
                                        <p:cTn id="35" dur="1000"/>
                                        <p:tgtEl>
                                          <p:spTgt spid="373846"/>
                                        </p:tgtEl>
                                      </p:cBhvr>
                                    </p:animEffect>
                                    <p:anim calcmode="lin" valueType="num">
                                      <p:cBhvr>
                                        <p:cTn id="36" dur="1000" fill="hold"/>
                                        <p:tgtEl>
                                          <p:spTgt spid="373846"/>
                                        </p:tgtEl>
                                        <p:attrNameLst>
                                          <p:attrName>ppt_x</p:attrName>
                                        </p:attrNameLst>
                                      </p:cBhvr>
                                      <p:tavLst>
                                        <p:tav tm="0">
                                          <p:val>
                                            <p:strVal val="#ppt_x"/>
                                          </p:val>
                                        </p:tav>
                                        <p:tav tm="100000">
                                          <p:val>
                                            <p:strVal val="#ppt_x"/>
                                          </p:val>
                                        </p:tav>
                                      </p:tavLst>
                                    </p:anim>
                                    <p:anim calcmode="lin" valueType="num">
                                      <p:cBhvr>
                                        <p:cTn id="37" dur="1000" fill="hold"/>
                                        <p:tgtEl>
                                          <p:spTgt spid="37384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73847"/>
                                        </p:tgtEl>
                                        <p:attrNameLst>
                                          <p:attrName>style.visibility</p:attrName>
                                        </p:attrNameLst>
                                      </p:cBhvr>
                                      <p:to>
                                        <p:strVal val="visible"/>
                                      </p:to>
                                    </p:set>
                                    <p:animEffect transition="in" filter="fade">
                                      <p:cBhvr>
                                        <p:cTn id="42" dur="1000"/>
                                        <p:tgtEl>
                                          <p:spTgt spid="373847"/>
                                        </p:tgtEl>
                                      </p:cBhvr>
                                    </p:animEffect>
                                    <p:anim calcmode="lin" valueType="num">
                                      <p:cBhvr>
                                        <p:cTn id="43" dur="1000" fill="hold"/>
                                        <p:tgtEl>
                                          <p:spTgt spid="373847"/>
                                        </p:tgtEl>
                                        <p:attrNameLst>
                                          <p:attrName>ppt_x</p:attrName>
                                        </p:attrNameLst>
                                      </p:cBhvr>
                                      <p:tavLst>
                                        <p:tav tm="0">
                                          <p:val>
                                            <p:strVal val="#ppt_x"/>
                                          </p:val>
                                        </p:tav>
                                        <p:tav tm="100000">
                                          <p:val>
                                            <p:strVal val="#ppt_x"/>
                                          </p:val>
                                        </p:tav>
                                      </p:tavLst>
                                    </p:anim>
                                    <p:anim calcmode="lin" valueType="num">
                                      <p:cBhvr>
                                        <p:cTn id="44" dur="1000" fill="hold"/>
                                        <p:tgtEl>
                                          <p:spTgt spid="37384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9" presetClass="entr" presetSubtype="0" fill="hold" grpId="0" nodeType="afterEffect">
                                  <p:stCondLst>
                                    <p:cond delay="0"/>
                                  </p:stCondLst>
                                  <p:childTnLst>
                                    <p:set>
                                      <p:cBhvr>
                                        <p:cTn id="47" dur="1" fill="hold">
                                          <p:stCondLst>
                                            <p:cond delay="0"/>
                                          </p:stCondLst>
                                        </p:cTn>
                                        <p:tgtEl>
                                          <p:spTgt spid="373848"/>
                                        </p:tgtEl>
                                        <p:attrNameLst>
                                          <p:attrName>style.visibility</p:attrName>
                                        </p:attrNameLst>
                                      </p:cBhvr>
                                      <p:to>
                                        <p:strVal val="visible"/>
                                      </p:to>
                                    </p:set>
                                    <p:animEffect transition="in" filter="dissolve">
                                      <p:cBhvr>
                                        <p:cTn id="48" dur="500"/>
                                        <p:tgtEl>
                                          <p:spTgt spid="37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848" grpId="0" animBg="1"/>
      <p:bldP spid="373845" grpId="0"/>
      <p:bldP spid="373846" grpId="0"/>
      <p:bldP spid="373847" grpId="0"/>
      <p:bldP spid="82"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5" y="299543"/>
            <a:ext cx="8580042" cy="629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3624814" y="540142"/>
            <a:ext cx="2334293" cy="707886"/>
          </a:xfrm>
          <a:prstGeom prst="rect">
            <a:avLst/>
          </a:prstGeom>
          <a:noFill/>
          <a:ln w="9525" algn="ctr">
            <a:noFill/>
            <a:miter lim="800000"/>
            <a:headEnd/>
            <a:tailEnd/>
          </a:ln>
        </p:spPr>
        <p:txBody>
          <a:bodyPr wrap="none" anchor="ctr">
            <a:spAutoFit/>
          </a:bodyPr>
          <a:lstStyle/>
          <a:p>
            <a:pPr algn="l"/>
            <a:r>
              <a:rPr lang="en-US" sz="4000" dirty="0" err="1" smtClean="0">
                <a:solidFill>
                  <a:srgbClr val="000000"/>
                </a:solidFill>
                <a:latin typeface="Symbol" panose="05050102010706020507" pitchFamily="18" charset="2"/>
              </a:rPr>
              <a:t>S</a:t>
            </a:r>
            <a:r>
              <a:rPr lang="en-US" sz="4000" dirty="0" err="1" smtClean="0">
                <a:solidFill>
                  <a:srgbClr val="000000"/>
                </a:solidFill>
              </a:rPr>
              <a:t>p</a:t>
            </a:r>
            <a:r>
              <a:rPr lang="en-US" sz="4000" baseline="-25000" dirty="0" err="1" smtClean="0">
                <a:solidFill>
                  <a:srgbClr val="000000"/>
                </a:solidFill>
              </a:rPr>
              <a:t>i</a:t>
            </a:r>
            <a:r>
              <a:rPr lang="en-US" sz="4000" dirty="0" smtClean="0">
                <a:solidFill>
                  <a:srgbClr val="000000"/>
                </a:solidFill>
              </a:rPr>
              <a:t> = </a:t>
            </a:r>
            <a:r>
              <a:rPr lang="en-US" sz="4000" dirty="0" err="1" smtClean="0">
                <a:solidFill>
                  <a:srgbClr val="000000"/>
                </a:solidFill>
                <a:latin typeface="Symbol" panose="05050102010706020507" pitchFamily="18" charset="2"/>
              </a:rPr>
              <a:t>S</a:t>
            </a:r>
            <a:r>
              <a:rPr lang="en-US" sz="4000" dirty="0" err="1" smtClean="0">
                <a:solidFill>
                  <a:srgbClr val="000000"/>
                </a:solidFill>
              </a:rPr>
              <a:t>p</a:t>
            </a:r>
            <a:r>
              <a:rPr lang="en-US" sz="4000" baseline="-25000" dirty="0" err="1" smtClean="0">
                <a:solidFill>
                  <a:srgbClr val="000000"/>
                </a:solidFill>
              </a:rPr>
              <a:t>f</a:t>
            </a:r>
            <a:r>
              <a:rPr lang="en-US" sz="4000" dirty="0" smtClean="0">
                <a:solidFill>
                  <a:srgbClr val="000000"/>
                </a:solidFill>
              </a:rPr>
              <a:t> </a:t>
            </a:r>
            <a:endParaRPr lang="en-US" sz="4000" dirty="0">
              <a:solidFill>
                <a:srgbClr val="000000"/>
              </a:solidFill>
            </a:endParaRPr>
          </a:p>
        </p:txBody>
      </p:sp>
    </p:spTree>
    <p:extLst>
      <p:ext uri="{BB962C8B-B14F-4D97-AF65-F5344CB8AC3E}">
        <p14:creationId xmlns:p14="http://schemas.microsoft.com/office/powerpoint/2010/main" val="139480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52"/>
          <p:cNvSpPr>
            <a:spLocks noChangeArrowheads="1"/>
          </p:cNvSpPr>
          <p:nvPr/>
        </p:nvSpPr>
        <p:spPr bwMode="auto">
          <a:xfrm>
            <a:off x="1612900" y="1411288"/>
            <a:ext cx="1738313" cy="747712"/>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357" name="Rectangle 309"/>
          <p:cNvSpPr>
            <a:spLocks noChangeArrowheads="1"/>
          </p:cNvSpPr>
          <p:nvPr/>
        </p:nvSpPr>
        <p:spPr bwMode="auto">
          <a:xfrm>
            <a:off x="6032500" y="5330825"/>
            <a:ext cx="2205038" cy="593725"/>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2300" name="Rectangle 252"/>
          <p:cNvSpPr>
            <a:spLocks noChangeArrowheads="1"/>
          </p:cNvSpPr>
          <p:nvPr/>
        </p:nvSpPr>
        <p:spPr bwMode="auto">
          <a:xfrm>
            <a:off x="1687513" y="1495425"/>
            <a:ext cx="1595437" cy="5937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6389" name="Rectangle 245"/>
          <p:cNvSpPr>
            <a:spLocks noChangeArrowheads="1"/>
          </p:cNvSpPr>
          <p:nvPr/>
        </p:nvSpPr>
        <p:spPr bwMode="auto">
          <a:xfrm>
            <a:off x="823913" y="324972"/>
            <a:ext cx="2653290" cy="523220"/>
          </a:xfrm>
          <a:prstGeom prst="rect">
            <a:avLst/>
          </a:prstGeom>
          <a:noFill/>
          <a:ln w="9525">
            <a:noFill/>
            <a:miter lim="800000"/>
            <a:headEnd/>
            <a:tailEnd/>
          </a:ln>
        </p:spPr>
        <p:txBody>
          <a:bodyPr wrap="none" anchor="ctr">
            <a:spAutoFit/>
          </a:bodyPr>
          <a:lstStyle/>
          <a:p>
            <a:pPr algn="l"/>
            <a:r>
              <a:rPr lang="en-US" b="1" dirty="0" smtClean="0">
                <a:solidFill>
                  <a:srgbClr val="FF0000"/>
                </a:solidFill>
              </a:rPr>
              <a:t>Momentum  </a:t>
            </a:r>
            <a:r>
              <a:rPr lang="en-US" b="1" dirty="0" smtClean="0">
                <a:solidFill>
                  <a:srgbClr val="FF0000"/>
                </a:solidFill>
                <a:sym typeface="Wingdings" panose="05000000000000000000" pitchFamily="2" charset="2"/>
              </a:rPr>
              <a:t></a:t>
            </a:r>
            <a:endParaRPr lang="en-US" dirty="0">
              <a:solidFill>
                <a:srgbClr val="FF0000"/>
              </a:solidFill>
            </a:endParaRPr>
          </a:p>
        </p:txBody>
      </p:sp>
      <p:sp>
        <p:nvSpPr>
          <p:cNvPr id="2298" name="Rectangle 250"/>
          <p:cNvSpPr>
            <a:spLocks noChangeArrowheads="1"/>
          </p:cNvSpPr>
          <p:nvPr/>
        </p:nvSpPr>
        <p:spPr bwMode="auto">
          <a:xfrm>
            <a:off x="3875088" y="1119188"/>
            <a:ext cx="2547937" cy="519112"/>
          </a:xfrm>
          <a:prstGeom prst="rect">
            <a:avLst/>
          </a:prstGeom>
          <a:noFill/>
          <a:ln w="9525">
            <a:noFill/>
            <a:miter lim="800000"/>
            <a:headEnd/>
            <a:tailEnd/>
          </a:ln>
        </p:spPr>
        <p:txBody>
          <a:bodyPr wrap="none" anchor="ctr">
            <a:spAutoFit/>
          </a:bodyPr>
          <a:lstStyle/>
          <a:p>
            <a:pPr algn="l"/>
            <a:r>
              <a:rPr lang="en-US">
                <a:solidFill>
                  <a:srgbClr val="FF0000"/>
                </a:solidFill>
              </a:rPr>
              <a:t>m =</a:t>
            </a:r>
            <a:r>
              <a:rPr lang="en-US"/>
              <a:t> mass (kg) </a:t>
            </a:r>
          </a:p>
        </p:txBody>
      </p:sp>
      <p:sp>
        <p:nvSpPr>
          <p:cNvPr id="2299" name="Rectangle 251"/>
          <p:cNvSpPr>
            <a:spLocks noChangeArrowheads="1"/>
          </p:cNvSpPr>
          <p:nvPr/>
        </p:nvSpPr>
        <p:spPr bwMode="auto">
          <a:xfrm>
            <a:off x="3986213" y="1895475"/>
            <a:ext cx="4092575" cy="519113"/>
          </a:xfrm>
          <a:prstGeom prst="rect">
            <a:avLst/>
          </a:prstGeom>
          <a:noFill/>
          <a:ln w="9525">
            <a:noFill/>
            <a:miter lim="800000"/>
            <a:headEnd/>
            <a:tailEnd/>
          </a:ln>
        </p:spPr>
        <p:txBody>
          <a:bodyPr wrap="none" anchor="ctr">
            <a:spAutoFit/>
          </a:bodyPr>
          <a:lstStyle/>
          <a:p>
            <a:pPr algn="l"/>
            <a:r>
              <a:rPr lang="en-US" b="1">
                <a:solidFill>
                  <a:srgbClr val="FF0000"/>
                </a:solidFill>
              </a:rPr>
              <a:t>p</a:t>
            </a:r>
            <a:r>
              <a:rPr lang="en-US">
                <a:solidFill>
                  <a:srgbClr val="FF0000"/>
                </a:solidFill>
              </a:rPr>
              <a:t> =</a:t>
            </a:r>
            <a:r>
              <a:rPr lang="en-US"/>
              <a:t> momentum (kg-m/s) </a:t>
            </a:r>
          </a:p>
        </p:txBody>
      </p:sp>
      <p:sp>
        <p:nvSpPr>
          <p:cNvPr id="2301" name="Rectangle 253"/>
          <p:cNvSpPr>
            <a:spLocks noChangeArrowheads="1"/>
          </p:cNvSpPr>
          <p:nvPr/>
        </p:nvSpPr>
        <p:spPr bwMode="auto">
          <a:xfrm>
            <a:off x="1789113" y="1527175"/>
            <a:ext cx="1498600" cy="519113"/>
          </a:xfrm>
          <a:prstGeom prst="rect">
            <a:avLst/>
          </a:prstGeom>
          <a:noFill/>
          <a:ln w="9525" algn="ctr">
            <a:noFill/>
            <a:miter lim="800000"/>
            <a:headEnd/>
            <a:tailEnd/>
          </a:ln>
        </p:spPr>
        <p:txBody>
          <a:bodyPr wrap="none" anchor="ctr">
            <a:spAutoFit/>
          </a:bodyPr>
          <a:lstStyle/>
          <a:p>
            <a:pPr algn="l"/>
            <a:r>
              <a:rPr lang="en-US" b="1"/>
              <a:t>p = </a:t>
            </a:r>
            <a:r>
              <a:rPr lang="en-US"/>
              <a:t>m</a:t>
            </a:r>
            <a:r>
              <a:rPr lang="en-US" b="1"/>
              <a:t> v</a:t>
            </a:r>
            <a:r>
              <a:rPr lang="en-US"/>
              <a:t> </a:t>
            </a:r>
          </a:p>
        </p:txBody>
      </p:sp>
      <p:sp>
        <p:nvSpPr>
          <p:cNvPr id="2302" name="Rectangle 254"/>
          <p:cNvSpPr>
            <a:spLocks noChangeArrowheads="1"/>
          </p:cNvSpPr>
          <p:nvPr/>
        </p:nvSpPr>
        <p:spPr bwMode="auto">
          <a:xfrm>
            <a:off x="3960813" y="1533525"/>
            <a:ext cx="2982912" cy="519113"/>
          </a:xfrm>
          <a:prstGeom prst="rect">
            <a:avLst/>
          </a:prstGeom>
          <a:noFill/>
          <a:ln w="9525">
            <a:noFill/>
            <a:miter lim="800000"/>
            <a:headEnd/>
            <a:tailEnd/>
          </a:ln>
        </p:spPr>
        <p:txBody>
          <a:bodyPr wrap="none" anchor="ctr">
            <a:spAutoFit/>
          </a:bodyPr>
          <a:lstStyle/>
          <a:p>
            <a:pPr algn="l"/>
            <a:r>
              <a:rPr lang="en-US" b="1">
                <a:solidFill>
                  <a:srgbClr val="FF0000"/>
                </a:solidFill>
              </a:rPr>
              <a:t>v</a:t>
            </a:r>
            <a:r>
              <a:rPr lang="en-US">
                <a:solidFill>
                  <a:srgbClr val="FF0000"/>
                </a:solidFill>
              </a:rPr>
              <a:t> =</a:t>
            </a:r>
            <a:r>
              <a:rPr lang="en-US"/>
              <a:t> velocity (m/s) </a:t>
            </a:r>
          </a:p>
        </p:txBody>
      </p:sp>
      <p:sp>
        <p:nvSpPr>
          <p:cNvPr id="2348" name="Rectangle 300"/>
          <p:cNvSpPr>
            <a:spLocks noChangeArrowheads="1"/>
          </p:cNvSpPr>
          <p:nvPr/>
        </p:nvSpPr>
        <p:spPr bwMode="auto">
          <a:xfrm>
            <a:off x="3493448" y="331322"/>
            <a:ext cx="4841390" cy="523220"/>
          </a:xfrm>
          <a:prstGeom prst="rect">
            <a:avLst/>
          </a:prstGeom>
          <a:noFill/>
          <a:ln w="9525">
            <a:noFill/>
            <a:miter lim="800000"/>
            <a:headEnd/>
            <a:tailEnd/>
          </a:ln>
        </p:spPr>
        <p:txBody>
          <a:bodyPr wrap="none" anchor="ctr">
            <a:spAutoFit/>
          </a:bodyPr>
          <a:lstStyle/>
          <a:p>
            <a:pPr algn="l"/>
            <a:r>
              <a:rPr lang="en-US" dirty="0" smtClean="0"/>
              <a:t>product </a:t>
            </a:r>
            <a:r>
              <a:rPr lang="en-US" dirty="0"/>
              <a:t>of mass and </a:t>
            </a:r>
            <a:r>
              <a:rPr lang="en-US" dirty="0" smtClean="0"/>
              <a:t>velocity</a:t>
            </a:r>
            <a:endParaRPr lang="en-US" dirty="0"/>
          </a:p>
        </p:txBody>
      </p:sp>
      <p:sp>
        <p:nvSpPr>
          <p:cNvPr id="2349" name="Rectangle 301"/>
          <p:cNvSpPr>
            <a:spLocks noChangeArrowheads="1"/>
          </p:cNvSpPr>
          <p:nvPr/>
        </p:nvSpPr>
        <p:spPr bwMode="auto">
          <a:xfrm>
            <a:off x="1549400" y="2586038"/>
            <a:ext cx="6162675" cy="946150"/>
          </a:xfrm>
          <a:prstGeom prst="rect">
            <a:avLst/>
          </a:prstGeom>
          <a:noFill/>
          <a:ln w="9525" algn="ctr">
            <a:noFill/>
            <a:miter lim="800000"/>
            <a:headEnd/>
            <a:tailEnd/>
          </a:ln>
        </p:spPr>
        <p:txBody>
          <a:bodyPr wrap="none" anchor="ctr">
            <a:spAutoFit/>
          </a:bodyPr>
          <a:lstStyle/>
          <a:p>
            <a:r>
              <a:rPr lang="en-US" dirty="0">
                <a:solidFill>
                  <a:srgbClr val="FF0000"/>
                </a:solidFill>
              </a:rPr>
              <a:t>Unlike energy, momentum is a vector.</a:t>
            </a:r>
          </a:p>
          <a:p>
            <a:r>
              <a:rPr lang="en-US" dirty="0">
                <a:solidFill>
                  <a:srgbClr val="FF0000"/>
                </a:solidFill>
              </a:rPr>
              <a:t>Direction matters. </a:t>
            </a:r>
          </a:p>
        </p:txBody>
      </p:sp>
      <p:sp>
        <p:nvSpPr>
          <p:cNvPr id="2350" name="Rectangle 302"/>
          <p:cNvSpPr>
            <a:spLocks noChangeArrowheads="1"/>
          </p:cNvSpPr>
          <p:nvPr/>
        </p:nvSpPr>
        <p:spPr bwMode="auto">
          <a:xfrm>
            <a:off x="220663" y="3881438"/>
            <a:ext cx="6972300" cy="946150"/>
          </a:xfrm>
          <a:prstGeom prst="rect">
            <a:avLst/>
          </a:prstGeom>
          <a:noFill/>
          <a:ln w="9525" algn="ctr">
            <a:noFill/>
            <a:miter lim="800000"/>
            <a:headEnd/>
            <a:tailEnd/>
          </a:ln>
        </p:spPr>
        <p:txBody>
          <a:bodyPr wrap="none" anchor="ctr">
            <a:spAutoFit/>
          </a:bodyPr>
          <a:lstStyle/>
          <a:p>
            <a:pPr algn="l"/>
            <a:r>
              <a:rPr lang="en-US">
                <a:solidFill>
                  <a:srgbClr val="FF0000"/>
                </a:solidFill>
              </a:rPr>
              <a:t>EX.  What is the momentum of a 3.5 kg</a:t>
            </a:r>
          </a:p>
          <a:p>
            <a:pPr algn="l"/>
            <a:r>
              <a:rPr lang="en-US">
                <a:solidFill>
                  <a:srgbClr val="FF0000"/>
                </a:solidFill>
              </a:rPr>
              <a:t>        medicine ball traveling 4.3 m/s north? </a:t>
            </a:r>
          </a:p>
        </p:txBody>
      </p:sp>
      <p:sp>
        <p:nvSpPr>
          <p:cNvPr id="2354" name="Rectangle 306"/>
          <p:cNvSpPr>
            <a:spLocks noChangeArrowheads="1"/>
          </p:cNvSpPr>
          <p:nvPr/>
        </p:nvSpPr>
        <p:spPr bwMode="auto">
          <a:xfrm>
            <a:off x="898525" y="5360988"/>
            <a:ext cx="1560513" cy="519112"/>
          </a:xfrm>
          <a:prstGeom prst="rect">
            <a:avLst/>
          </a:prstGeom>
          <a:noFill/>
          <a:ln w="9525" algn="ctr">
            <a:noFill/>
            <a:miter lim="800000"/>
            <a:headEnd/>
            <a:tailEnd/>
          </a:ln>
        </p:spPr>
        <p:txBody>
          <a:bodyPr anchor="ctr">
            <a:spAutoFit/>
          </a:bodyPr>
          <a:lstStyle/>
          <a:p>
            <a:pPr algn="l"/>
            <a:r>
              <a:rPr lang="en-US"/>
              <a:t>p = m v </a:t>
            </a:r>
          </a:p>
        </p:txBody>
      </p:sp>
      <p:sp>
        <p:nvSpPr>
          <p:cNvPr id="2355" name="Rectangle 307"/>
          <p:cNvSpPr>
            <a:spLocks noChangeArrowheads="1"/>
          </p:cNvSpPr>
          <p:nvPr/>
        </p:nvSpPr>
        <p:spPr bwMode="auto">
          <a:xfrm>
            <a:off x="2251075" y="5370513"/>
            <a:ext cx="3897313" cy="519112"/>
          </a:xfrm>
          <a:prstGeom prst="rect">
            <a:avLst/>
          </a:prstGeom>
          <a:noFill/>
          <a:ln w="9525" algn="ctr">
            <a:noFill/>
            <a:miter lim="800000"/>
            <a:headEnd/>
            <a:tailEnd/>
          </a:ln>
        </p:spPr>
        <p:txBody>
          <a:bodyPr anchor="ctr">
            <a:spAutoFit/>
          </a:bodyPr>
          <a:lstStyle/>
          <a:p>
            <a:pPr algn="l"/>
            <a:r>
              <a:rPr lang="en-US"/>
              <a:t>= 3.5 kg (4.3 m/s N) </a:t>
            </a:r>
          </a:p>
        </p:txBody>
      </p:sp>
      <p:sp>
        <p:nvSpPr>
          <p:cNvPr id="2356" name="Rectangle 308"/>
          <p:cNvSpPr>
            <a:spLocks noChangeArrowheads="1"/>
          </p:cNvSpPr>
          <p:nvPr/>
        </p:nvSpPr>
        <p:spPr bwMode="auto">
          <a:xfrm>
            <a:off x="5554663" y="5367338"/>
            <a:ext cx="2663825" cy="519112"/>
          </a:xfrm>
          <a:prstGeom prst="rect">
            <a:avLst/>
          </a:prstGeom>
          <a:noFill/>
          <a:ln w="9525" algn="ctr">
            <a:noFill/>
            <a:miter lim="800000"/>
            <a:headEnd/>
            <a:tailEnd/>
          </a:ln>
        </p:spPr>
        <p:txBody>
          <a:bodyPr anchor="ctr">
            <a:spAutoFit/>
          </a:bodyPr>
          <a:lstStyle/>
          <a:p>
            <a:pPr algn="l"/>
            <a:r>
              <a:rPr lang="en-US"/>
              <a:t>=   15 kg-m/s N </a:t>
            </a:r>
          </a:p>
        </p:txBody>
      </p:sp>
      <p:pic>
        <p:nvPicPr>
          <p:cNvPr id="17" name="Picture 2" descr="http://www.darbyobrien.com/wordpress/wp-content/uploads/2010/10/everlast-medicine-b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3438" y="3194050"/>
            <a:ext cx="1660525" cy="16605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48"/>
                                        </p:tgtEl>
                                        <p:attrNameLst>
                                          <p:attrName>style.visibility</p:attrName>
                                        </p:attrNameLst>
                                      </p:cBhvr>
                                      <p:to>
                                        <p:strVal val="visible"/>
                                      </p:to>
                                    </p:set>
                                    <p:anim calcmode="lin" valueType="num">
                                      <p:cBhvr>
                                        <p:cTn id="7" dur="1000" fill="hold"/>
                                        <p:tgtEl>
                                          <p:spTgt spid="2348"/>
                                        </p:tgtEl>
                                        <p:attrNameLst>
                                          <p:attrName>ppt_w</p:attrName>
                                        </p:attrNameLst>
                                      </p:cBhvr>
                                      <p:tavLst>
                                        <p:tav tm="0">
                                          <p:val>
                                            <p:strVal val="#ppt_w+.3"/>
                                          </p:val>
                                        </p:tav>
                                        <p:tav tm="100000">
                                          <p:val>
                                            <p:strVal val="#ppt_w"/>
                                          </p:val>
                                        </p:tav>
                                      </p:tavLst>
                                    </p:anim>
                                    <p:anim calcmode="lin" valueType="num">
                                      <p:cBhvr>
                                        <p:cTn id="8" dur="1000" fill="hold"/>
                                        <p:tgtEl>
                                          <p:spTgt spid="2348"/>
                                        </p:tgtEl>
                                        <p:attrNameLst>
                                          <p:attrName>ppt_h</p:attrName>
                                        </p:attrNameLst>
                                      </p:cBhvr>
                                      <p:tavLst>
                                        <p:tav tm="0">
                                          <p:val>
                                            <p:strVal val="#ppt_h"/>
                                          </p:val>
                                        </p:tav>
                                        <p:tav tm="100000">
                                          <p:val>
                                            <p:strVal val="#ppt_h"/>
                                          </p:val>
                                        </p:tav>
                                      </p:tavLst>
                                    </p:anim>
                                    <p:animEffect transition="in" filter="fade">
                                      <p:cBhvr>
                                        <p:cTn id="9" dur="1000"/>
                                        <p:tgtEl>
                                          <p:spTgt spid="2348"/>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2301"/>
                                        </p:tgtEl>
                                        <p:attrNameLst>
                                          <p:attrName>style.visibility</p:attrName>
                                        </p:attrNameLst>
                                      </p:cBhvr>
                                      <p:to>
                                        <p:strVal val="visible"/>
                                      </p:to>
                                    </p:set>
                                    <p:animEffect transition="in" filter="fade">
                                      <p:cBhvr>
                                        <p:cTn id="14" dur="2000"/>
                                        <p:tgtEl>
                                          <p:spTgt spid="2301"/>
                                        </p:tgtEl>
                                      </p:cBhvr>
                                    </p:animEffect>
                                    <p:anim calcmode="lin" valueType="num">
                                      <p:cBhvr>
                                        <p:cTn id="15" dur="2000" fill="hold"/>
                                        <p:tgtEl>
                                          <p:spTgt spid="2301"/>
                                        </p:tgtEl>
                                        <p:attrNameLst>
                                          <p:attrName>style.rotation</p:attrName>
                                        </p:attrNameLst>
                                      </p:cBhvr>
                                      <p:tavLst>
                                        <p:tav tm="0">
                                          <p:val>
                                            <p:fltVal val="720"/>
                                          </p:val>
                                        </p:tav>
                                        <p:tav tm="100000">
                                          <p:val>
                                            <p:fltVal val="0"/>
                                          </p:val>
                                        </p:tav>
                                      </p:tavLst>
                                    </p:anim>
                                    <p:anim calcmode="lin" valueType="num">
                                      <p:cBhvr>
                                        <p:cTn id="16" dur="2000" fill="hold"/>
                                        <p:tgtEl>
                                          <p:spTgt spid="2301"/>
                                        </p:tgtEl>
                                        <p:attrNameLst>
                                          <p:attrName>ppt_h</p:attrName>
                                        </p:attrNameLst>
                                      </p:cBhvr>
                                      <p:tavLst>
                                        <p:tav tm="0">
                                          <p:val>
                                            <p:fltVal val="0"/>
                                          </p:val>
                                        </p:tav>
                                        <p:tav tm="100000">
                                          <p:val>
                                            <p:strVal val="#ppt_h"/>
                                          </p:val>
                                        </p:tav>
                                      </p:tavLst>
                                    </p:anim>
                                    <p:anim calcmode="lin" valueType="num">
                                      <p:cBhvr>
                                        <p:cTn id="17" dur="2000" fill="hold"/>
                                        <p:tgtEl>
                                          <p:spTgt spid="2301"/>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2300"/>
                                        </p:tgtEl>
                                        <p:attrNameLst>
                                          <p:attrName>style.visibility</p:attrName>
                                        </p:attrNameLst>
                                      </p:cBhvr>
                                      <p:to>
                                        <p:strVal val="visible"/>
                                      </p:to>
                                    </p:set>
                                    <p:animEffect transition="in" filter="dissolve">
                                      <p:cBhvr>
                                        <p:cTn id="21" dur="500"/>
                                        <p:tgtEl>
                                          <p:spTgt spid="230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298"/>
                                        </p:tgtEl>
                                        <p:attrNameLst>
                                          <p:attrName>style.visibility</p:attrName>
                                        </p:attrNameLst>
                                      </p:cBhvr>
                                      <p:to>
                                        <p:strVal val="visible"/>
                                      </p:to>
                                    </p:set>
                                    <p:anim calcmode="lin" valueType="num">
                                      <p:cBhvr>
                                        <p:cTn id="29" dur="1000" fill="hold"/>
                                        <p:tgtEl>
                                          <p:spTgt spid="2298"/>
                                        </p:tgtEl>
                                        <p:attrNameLst>
                                          <p:attrName>ppt_x</p:attrName>
                                        </p:attrNameLst>
                                      </p:cBhvr>
                                      <p:tavLst>
                                        <p:tav tm="0">
                                          <p:val>
                                            <p:strVal val="#ppt_x-.2"/>
                                          </p:val>
                                        </p:tav>
                                        <p:tav tm="100000">
                                          <p:val>
                                            <p:strVal val="#ppt_x"/>
                                          </p:val>
                                        </p:tav>
                                      </p:tavLst>
                                    </p:anim>
                                    <p:anim calcmode="lin" valueType="num">
                                      <p:cBhvr>
                                        <p:cTn id="30" dur="1000" fill="hold"/>
                                        <p:tgtEl>
                                          <p:spTgt spid="229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298"/>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2302"/>
                                        </p:tgtEl>
                                        <p:attrNameLst>
                                          <p:attrName>style.visibility</p:attrName>
                                        </p:attrNameLst>
                                      </p:cBhvr>
                                      <p:to>
                                        <p:strVal val="visible"/>
                                      </p:to>
                                    </p:set>
                                    <p:anim calcmode="lin" valueType="num">
                                      <p:cBhvr>
                                        <p:cTn id="36" dur="1000" fill="hold"/>
                                        <p:tgtEl>
                                          <p:spTgt spid="2302"/>
                                        </p:tgtEl>
                                        <p:attrNameLst>
                                          <p:attrName>ppt_x</p:attrName>
                                        </p:attrNameLst>
                                      </p:cBhvr>
                                      <p:tavLst>
                                        <p:tav tm="0">
                                          <p:val>
                                            <p:strVal val="#ppt_x-.2"/>
                                          </p:val>
                                        </p:tav>
                                        <p:tav tm="100000">
                                          <p:val>
                                            <p:strVal val="#ppt_x"/>
                                          </p:val>
                                        </p:tav>
                                      </p:tavLst>
                                    </p:anim>
                                    <p:anim calcmode="lin" valueType="num">
                                      <p:cBhvr>
                                        <p:cTn id="37" dur="1000" fill="hold"/>
                                        <p:tgtEl>
                                          <p:spTgt spid="230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302"/>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2299"/>
                                        </p:tgtEl>
                                        <p:attrNameLst>
                                          <p:attrName>style.visibility</p:attrName>
                                        </p:attrNameLst>
                                      </p:cBhvr>
                                      <p:to>
                                        <p:strVal val="visible"/>
                                      </p:to>
                                    </p:set>
                                    <p:anim calcmode="lin" valueType="num">
                                      <p:cBhvr>
                                        <p:cTn id="43" dur="1000" fill="hold"/>
                                        <p:tgtEl>
                                          <p:spTgt spid="2299"/>
                                        </p:tgtEl>
                                        <p:attrNameLst>
                                          <p:attrName>ppt_x</p:attrName>
                                        </p:attrNameLst>
                                      </p:cBhvr>
                                      <p:tavLst>
                                        <p:tav tm="0">
                                          <p:val>
                                            <p:strVal val="#ppt_x-.2"/>
                                          </p:val>
                                        </p:tav>
                                        <p:tav tm="100000">
                                          <p:val>
                                            <p:strVal val="#ppt_x"/>
                                          </p:val>
                                        </p:tav>
                                      </p:tavLst>
                                    </p:anim>
                                    <p:anim calcmode="lin" valueType="num">
                                      <p:cBhvr>
                                        <p:cTn id="44" dur="1000" fill="hold"/>
                                        <p:tgtEl>
                                          <p:spTgt spid="229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299"/>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2349"/>
                                        </p:tgtEl>
                                        <p:attrNameLst>
                                          <p:attrName>style.visibility</p:attrName>
                                        </p:attrNameLst>
                                      </p:cBhvr>
                                      <p:to>
                                        <p:strVal val="visible"/>
                                      </p:to>
                                    </p:set>
                                    <p:anim by="(-#ppt_w*2)" calcmode="lin" valueType="num">
                                      <p:cBhvr rctx="PPT">
                                        <p:cTn id="50" dur="500" autoRev="1" fill="hold">
                                          <p:stCondLst>
                                            <p:cond delay="0"/>
                                          </p:stCondLst>
                                        </p:cTn>
                                        <p:tgtEl>
                                          <p:spTgt spid="2349"/>
                                        </p:tgtEl>
                                        <p:attrNameLst>
                                          <p:attrName>ppt_w</p:attrName>
                                        </p:attrNameLst>
                                      </p:cBhvr>
                                    </p:anim>
                                    <p:anim by="(#ppt_w*0.50)" calcmode="lin" valueType="num">
                                      <p:cBhvr>
                                        <p:cTn id="51" dur="500" decel="50000" autoRev="1" fill="hold">
                                          <p:stCondLst>
                                            <p:cond delay="0"/>
                                          </p:stCondLst>
                                        </p:cTn>
                                        <p:tgtEl>
                                          <p:spTgt spid="2349"/>
                                        </p:tgtEl>
                                        <p:attrNameLst>
                                          <p:attrName>ppt_x</p:attrName>
                                        </p:attrNameLst>
                                      </p:cBhvr>
                                    </p:anim>
                                    <p:anim from="(-#ppt_h/2)" to="(#ppt_y)" calcmode="lin" valueType="num">
                                      <p:cBhvr>
                                        <p:cTn id="52" dur="1000" fill="hold">
                                          <p:stCondLst>
                                            <p:cond delay="0"/>
                                          </p:stCondLst>
                                        </p:cTn>
                                        <p:tgtEl>
                                          <p:spTgt spid="2349"/>
                                        </p:tgtEl>
                                        <p:attrNameLst>
                                          <p:attrName>ppt_y</p:attrName>
                                        </p:attrNameLst>
                                      </p:cBhvr>
                                    </p:anim>
                                    <p:animRot by="21600000">
                                      <p:cBhvr>
                                        <p:cTn id="53" dur="1000" fill="hold">
                                          <p:stCondLst>
                                            <p:cond delay="0"/>
                                          </p:stCondLst>
                                        </p:cTn>
                                        <p:tgtEl>
                                          <p:spTgt spid="2349"/>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2350"/>
                                        </p:tgtEl>
                                        <p:attrNameLst>
                                          <p:attrName>style.visibility</p:attrName>
                                        </p:attrNameLst>
                                      </p:cBhvr>
                                      <p:to>
                                        <p:strVal val="visible"/>
                                      </p:to>
                                    </p:set>
                                    <p:anim calcmode="discrete" valueType="clr">
                                      <p:cBhvr override="childStyle">
                                        <p:cTn id="58" dur="80"/>
                                        <p:tgtEl>
                                          <p:spTgt spid="2350"/>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350"/>
                                        </p:tgtEl>
                                        <p:attrNameLst>
                                          <p:attrName>fillcolor</p:attrName>
                                        </p:attrNameLst>
                                      </p:cBhvr>
                                      <p:tavLst>
                                        <p:tav tm="0">
                                          <p:val>
                                            <p:clrVal>
                                              <a:schemeClr val="accent2"/>
                                            </p:clrVal>
                                          </p:val>
                                        </p:tav>
                                        <p:tav tm="50000">
                                          <p:val>
                                            <p:clrVal>
                                              <a:schemeClr val="hlink"/>
                                            </p:clrVal>
                                          </p:val>
                                        </p:tav>
                                      </p:tavLst>
                                    </p:anim>
                                    <p:set>
                                      <p:cBhvr>
                                        <p:cTn id="60" dur="80"/>
                                        <p:tgtEl>
                                          <p:spTgt spid="2350"/>
                                        </p:tgtEl>
                                        <p:attrNameLst>
                                          <p:attrName>fill.type</p:attrName>
                                        </p:attrNameLst>
                                      </p:cBhvr>
                                      <p:to>
                                        <p:strVal val="solid"/>
                                      </p:to>
                                    </p:set>
                                  </p:childTnLst>
                                </p:cTn>
                              </p:par>
                            </p:childTnLst>
                          </p:cTn>
                        </p:par>
                        <p:par>
                          <p:cTn id="61" fill="hold">
                            <p:stCondLst>
                              <p:cond delay="2480"/>
                            </p:stCondLst>
                            <p:childTnLst>
                              <p:par>
                                <p:cTn id="62" presetID="10"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grpId="0" nodeType="clickEffect">
                                  <p:stCondLst>
                                    <p:cond delay="0"/>
                                  </p:stCondLst>
                                  <p:childTnLst>
                                    <p:set>
                                      <p:cBhvr>
                                        <p:cTn id="68" dur="1" fill="hold">
                                          <p:stCondLst>
                                            <p:cond delay="0"/>
                                          </p:stCondLst>
                                        </p:cTn>
                                        <p:tgtEl>
                                          <p:spTgt spid="2354"/>
                                        </p:tgtEl>
                                        <p:attrNameLst>
                                          <p:attrName>style.visibility</p:attrName>
                                        </p:attrNameLst>
                                      </p:cBhvr>
                                      <p:to>
                                        <p:strVal val="visible"/>
                                      </p:to>
                                    </p:set>
                                    <p:animEffect transition="in" filter="fade">
                                      <p:cBhvr>
                                        <p:cTn id="69" dur="2000"/>
                                        <p:tgtEl>
                                          <p:spTgt spid="2354"/>
                                        </p:tgtEl>
                                      </p:cBhvr>
                                    </p:animEffect>
                                    <p:anim calcmode="lin" valueType="num">
                                      <p:cBhvr>
                                        <p:cTn id="70" dur="2000" fill="hold"/>
                                        <p:tgtEl>
                                          <p:spTgt spid="2354"/>
                                        </p:tgtEl>
                                        <p:attrNameLst>
                                          <p:attrName>style.rotation</p:attrName>
                                        </p:attrNameLst>
                                      </p:cBhvr>
                                      <p:tavLst>
                                        <p:tav tm="0">
                                          <p:val>
                                            <p:fltVal val="720"/>
                                          </p:val>
                                        </p:tav>
                                        <p:tav tm="100000">
                                          <p:val>
                                            <p:fltVal val="0"/>
                                          </p:val>
                                        </p:tav>
                                      </p:tavLst>
                                    </p:anim>
                                    <p:anim calcmode="lin" valueType="num">
                                      <p:cBhvr>
                                        <p:cTn id="71" dur="2000" fill="hold"/>
                                        <p:tgtEl>
                                          <p:spTgt spid="2354"/>
                                        </p:tgtEl>
                                        <p:attrNameLst>
                                          <p:attrName>ppt_h</p:attrName>
                                        </p:attrNameLst>
                                      </p:cBhvr>
                                      <p:tavLst>
                                        <p:tav tm="0">
                                          <p:val>
                                            <p:fltVal val="0"/>
                                          </p:val>
                                        </p:tav>
                                        <p:tav tm="100000">
                                          <p:val>
                                            <p:strVal val="#ppt_h"/>
                                          </p:val>
                                        </p:tav>
                                      </p:tavLst>
                                    </p:anim>
                                    <p:anim calcmode="lin" valueType="num">
                                      <p:cBhvr>
                                        <p:cTn id="72" dur="2000" fill="hold"/>
                                        <p:tgtEl>
                                          <p:spTgt spid="2354"/>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2355"/>
                                        </p:tgtEl>
                                        <p:attrNameLst>
                                          <p:attrName>style.visibility</p:attrName>
                                        </p:attrNameLst>
                                      </p:cBhvr>
                                      <p:to>
                                        <p:strVal val="visible"/>
                                      </p:to>
                                    </p:set>
                                    <p:anim calcmode="lin" valueType="num">
                                      <p:cBhvr>
                                        <p:cTn id="77" dur="1000" fill="hold"/>
                                        <p:tgtEl>
                                          <p:spTgt spid="2355"/>
                                        </p:tgtEl>
                                        <p:attrNameLst>
                                          <p:attrName>ppt_x</p:attrName>
                                        </p:attrNameLst>
                                      </p:cBhvr>
                                      <p:tavLst>
                                        <p:tav tm="0">
                                          <p:val>
                                            <p:strVal val="#ppt_x-.2"/>
                                          </p:val>
                                        </p:tav>
                                        <p:tav tm="100000">
                                          <p:val>
                                            <p:strVal val="#ppt_x"/>
                                          </p:val>
                                        </p:tav>
                                      </p:tavLst>
                                    </p:anim>
                                    <p:anim calcmode="lin" valueType="num">
                                      <p:cBhvr>
                                        <p:cTn id="78" dur="1000" fill="hold"/>
                                        <p:tgtEl>
                                          <p:spTgt spid="235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355"/>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356"/>
                                        </p:tgtEl>
                                        <p:attrNameLst>
                                          <p:attrName>style.visibility</p:attrName>
                                        </p:attrNameLst>
                                      </p:cBhvr>
                                      <p:to>
                                        <p:strVal val="visible"/>
                                      </p:to>
                                    </p:set>
                                    <p:anim calcmode="lin" valueType="num">
                                      <p:cBhvr>
                                        <p:cTn id="84" dur="1000" fill="hold"/>
                                        <p:tgtEl>
                                          <p:spTgt spid="2356"/>
                                        </p:tgtEl>
                                        <p:attrNameLst>
                                          <p:attrName>ppt_x</p:attrName>
                                        </p:attrNameLst>
                                      </p:cBhvr>
                                      <p:tavLst>
                                        <p:tav tm="0">
                                          <p:val>
                                            <p:strVal val="#ppt_x-.2"/>
                                          </p:val>
                                        </p:tav>
                                        <p:tav tm="100000">
                                          <p:val>
                                            <p:strVal val="#ppt_x"/>
                                          </p:val>
                                        </p:tav>
                                      </p:tavLst>
                                    </p:anim>
                                    <p:anim calcmode="lin" valueType="num">
                                      <p:cBhvr>
                                        <p:cTn id="85" dur="1000" fill="hold"/>
                                        <p:tgtEl>
                                          <p:spTgt spid="2356"/>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356"/>
                                        </p:tgtEl>
                                      </p:cBhvr>
                                    </p:animEffect>
                                  </p:childTnLst>
                                </p:cTn>
                              </p:par>
                            </p:childTnLst>
                          </p:cTn>
                        </p:par>
                        <p:par>
                          <p:cTn id="87" fill="hold">
                            <p:stCondLst>
                              <p:cond delay="1000"/>
                            </p:stCondLst>
                            <p:childTnLst>
                              <p:par>
                                <p:cTn id="88" presetID="9" presetClass="entr" presetSubtype="0" fill="hold" grpId="0" nodeType="afterEffect">
                                  <p:stCondLst>
                                    <p:cond delay="0"/>
                                  </p:stCondLst>
                                  <p:childTnLst>
                                    <p:set>
                                      <p:cBhvr>
                                        <p:cTn id="89" dur="1" fill="hold">
                                          <p:stCondLst>
                                            <p:cond delay="0"/>
                                          </p:stCondLst>
                                        </p:cTn>
                                        <p:tgtEl>
                                          <p:spTgt spid="2357"/>
                                        </p:tgtEl>
                                        <p:attrNameLst>
                                          <p:attrName>style.visibility</p:attrName>
                                        </p:attrNameLst>
                                      </p:cBhvr>
                                      <p:to>
                                        <p:strVal val="visible"/>
                                      </p:to>
                                    </p:set>
                                    <p:animEffect transition="in" filter="dissolve">
                                      <p:cBhvr>
                                        <p:cTn id="90" dur="500"/>
                                        <p:tgtEl>
                                          <p:spTgt spid="2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57" grpId="0" animBg="1"/>
      <p:bldP spid="2300" grpId="0" animBg="1"/>
      <p:bldP spid="2298" grpId="0"/>
      <p:bldP spid="2299" grpId="0"/>
      <p:bldP spid="2301" grpId="0"/>
      <p:bldP spid="2302" grpId="0"/>
      <p:bldP spid="2348" grpId="0"/>
      <p:bldP spid="2349" grpId="0"/>
      <p:bldP spid="2350" grpId="0"/>
      <p:bldP spid="2354" grpId="0"/>
      <p:bldP spid="2355" grpId="0"/>
      <p:bldP spid="23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44" y="299545"/>
            <a:ext cx="4933240" cy="627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4665338" y="335191"/>
            <a:ext cx="2334293" cy="707886"/>
          </a:xfrm>
          <a:prstGeom prst="rect">
            <a:avLst/>
          </a:prstGeom>
          <a:noFill/>
          <a:ln w="9525" algn="ctr">
            <a:noFill/>
            <a:miter lim="800000"/>
            <a:headEnd/>
            <a:tailEnd/>
          </a:ln>
        </p:spPr>
        <p:txBody>
          <a:bodyPr wrap="none" anchor="ctr">
            <a:spAutoFit/>
          </a:bodyPr>
          <a:lstStyle/>
          <a:p>
            <a:pPr algn="l"/>
            <a:r>
              <a:rPr lang="en-US" sz="4000" dirty="0" err="1" smtClean="0">
                <a:solidFill>
                  <a:srgbClr val="FFFFFF"/>
                </a:solidFill>
                <a:latin typeface="Symbol" panose="05050102010706020507" pitchFamily="18" charset="2"/>
              </a:rPr>
              <a:t>S</a:t>
            </a:r>
            <a:r>
              <a:rPr lang="en-US" sz="4000" dirty="0" err="1" smtClean="0">
                <a:solidFill>
                  <a:srgbClr val="FFFFFF"/>
                </a:solidFill>
              </a:rPr>
              <a:t>p</a:t>
            </a:r>
            <a:r>
              <a:rPr lang="en-US" sz="4000" baseline="-25000" dirty="0" err="1" smtClean="0">
                <a:solidFill>
                  <a:srgbClr val="FFFFFF"/>
                </a:solidFill>
              </a:rPr>
              <a:t>i</a:t>
            </a:r>
            <a:r>
              <a:rPr lang="en-US" sz="4000" dirty="0" smtClean="0">
                <a:solidFill>
                  <a:srgbClr val="FFFFFF"/>
                </a:solidFill>
              </a:rPr>
              <a:t> = </a:t>
            </a:r>
            <a:r>
              <a:rPr lang="en-US" sz="4000" dirty="0" err="1" smtClean="0">
                <a:solidFill>
                  <a:srgbClr val="FFFFFF"/>
                </a:solidFill>
                <a:latin typeface="Symbol" panose="05050102010706020507" pitchFamily="18" charset="2"/>
              </a:rPr>
              <a:t>S</a:t>
            </a:r>
            <a:r>
              <a:rPr lang="en-US" sz="4000" dirty="0" err="1" smtClean="0">
                <a:solidFill>
                  <a:srgbClr val="FFFFFF"/>
                </a:solidFill>
              </a:rPr>
              <a:t>p</a:t>
            </a:r>
            <a:r>
              <a:rPr lang="en-US" sz="4000" baseline="-25000" dirty="0" err="1" smtClean="0">
                <a:solidFill>
                  <a:srgbClr val="FFFFFF"/>
                </a:solidFill>
              </a:rPr>
              <a:t>f</a:t>
            </a:r>
            <a:r>
              <a:rPr lang="en-US" sz="4000" dirty="0" smtClean="0">
                <a:solidFill>
                  <a:srgbClr val="FFFFFF"/>
                </a:solidFill>
              </a:rPr>
              <a:t> </a:t>
            </a:r>
            <a:endParaRPr lang="en-US" sz="4000" dirty="0">
              <a:solidFill>
                <a:srgbClr val="FFFFFF"/>
              </a:solidFill>
            </a:endParaRPr>
          </a:p>
        </p:txBody>
      </p:sp>
    </p:spTree>
    <p:extLst>
      <p:ext uri="{BB962C8B-B14F-4D97-AF65-F5344CB8AC3E}">
        <p14:creationId xmlns:p14="http://schemas.microsoft.com/office/powerpoint/2010/main" val="748595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3130550" y="6113463"/>
            <a:ext cx="3054350" cy="519112"/>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gas</a:t>
            </a:r>
            <a:r>
              <a:rPr lang="en-US">
                <a:solidFill>
                  <a:srgbClr val="000000"/>
                </a:solidFill>
              </a:rPr>
              <a:t> = –11 mi/s </a:t>
            </a:r>
          </a:p>
        </p:txBody>
      </p:sp>
      <p:grpSp>
        <p:nvGrpSpPr>
          <p:cNvPr id="8197" name="Group 31"/>
          <p:cNvGrpSpPr>
            <a:grpSpLocks/>
          </p:cNvGrpSpPr>
          <p:nvPr/>
        </p:nvGrpSpPr>
        <p:grpSpPr bwMode="auto">
          <a:xfrm rot="5354036">
            <a:off x="3805238" y="1241425"/>
            <a:ext cx="798512" cy="2427288"/>
            <a:chOff x="3535" y="11052"/>
            <a:chExt cx="769" cy="2340"/>
          </a:xfrm>
        </p:grpSpPr>
        <p:sp>
          <p:nvSpPr>
            <p:cNvPr id="8231" name="Freeform 42"/>
            <p:cNvSpPr>
              <a:spLocks/>
            </p:cNvSpPr>
            <p:nvPr/>
          </p:nvSpPr>
          <p:spPr bwMode="auto">
            <a:xfrm>
              <a:off x="3766" y="12556"/>
              <a:ext cx="313" cy="562"/>
            </a:xfrm>
            <a:custGeom>
              <a:avLst/>
              <a:gdLst>
                <a:gd name="T0" fmla="*/ 122 w 313"/>
                <a:gd name="T1" fmla="*/ 0 h 562"/>
                <a:gd name="T2" fmla="*/ 21 w 313"/>
                <a:gd name="T3" fmla="*/ 98 h 562"/>
                <a:gd name="T4" fmla="*/ 35 w 313"/>
                <a:gd name="T5" fmla="*/ 138 h 562"/>
                <a:gd name="T6" fmla="*/ 61 w 313"/>
                <a:gd name="T7" fmla="*/ 161 h 562"/>
                <a:gd name="T8" fmla="*/ 0 w 313"/>
                <a:gd name="T9" fmla="*/ 211 h 562"/>
                <a:gd name="T10" fmla="*/ 41 w 313"/>
                <a:gd name="T11" fmla="*/ 263 h 562"/>
                <a:gd name="T12" fmla="*/ 6 w 313"/>
                <a:gd name="T13" fmla="*/ 365 h 562"/>
                <a:gd name="T14" fmla="*/ 106 w 313"/>
                <a:gd name="T15" fmla="*/ 365 h 562"/>
                <a:gd name="T16" fmla="*/ 157 w 313"/>
                <a:gd name="T17" fmla="*/ 562 h 562"/>
                <a:gd name="T18" fmla="*/ 232 w 313"/>
                <a:gd name="T19" fmla="*/ 392 h 562"/>
                <a:gd name="T20" fmla="*/ 298 w 313"/>
                <a:gd name="T21" fmla="*/ 353 h 562"/>
                <a:gd name="T22" fmla="*/ 276 w 313"/>
                <a:gd name="T23" fmla="*/ 299 h 562"/>
                <a:gd name="T24" fmla="*/ 313 w 313"/>
                <a:gd name="T25" fmla="*/ 228 h 562"/>
                <a:gd name="T26" fmla="*/ 272 w 313"/>
                <a:gd name="T27" fmla="*/ 204 h 562"/>
                <a:gd name="T28" fmla="*/ 287 w 313"/>
                <a:gd name="T29" fmla="*/ 95 h 562"/>
                <a:gd name="T30" fmla="*/ 213 w 313"/>
                <a:gd name="T31" fmla="*/ 74 h 562"/>
                <a:gd name="T32" fmla="*/ 213 w 313"/>
                <a:gd name="T33" fmla="*/ 4 h 562"/>
                <a:gd name="T34" fmla="*/ 122 w 313"/>
                <a:gd name="T35" fmla="*/ 0 h 5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3"/>
                <a:gd name="T55" fmla="*/ 0 h 562"/>
                <a:gd name="T56" fmla="*/ 313 w 313"/>
                <a:gd name="T57" fmla="*/ 562 h 5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3" h="562">
                  <a:moveTo>
                    <a:pt x="122" y="0"/>
                  </a:moveTo>
                  <a:lnTo>
                    <a:pt x="21" y="98"/>
                  </a:lnTo>
                  <a:lnTo>
                    <a:pt x="35" y="138"/>
                  </a:lnTo>
                  <a:lnTo>
                    <a:pt x="61" y="161"/>
                  </a:lnTo>
                  <a:lnTo>
                    <a:pt x="0" y="211"/>
                  </a:lnTo>
                  <a:lnTo>
                    <a:pt x="41" y="263"/>
                  </a:lnTo>
                  <a:lnTo>
                    <a:pt x="6" y="365"/>
                  </a:lnTo>
                  <a:lnTo>
                    <a:pt x="106" y="365"/>
                  </a:lnTo>
                  <a:lnTo>
                    <a:pt x="157" y="562"/>
                  </a:lnTo>
                  <a:lnTo>
                    <a:pt x="232" y="392"/>
                  </a:lnTo>
                  <a:lnTo>
                    <a:pt x="298" y="353"/>
                  </a:lnTo>
                  <a:lnTo>
                    <a:pt x="276" y="299"/>
                  </a:lnTo>
                  <a:lnTo>
                    <a:pt x="313" y="228"/>
                  </a:lnTo>
                  <a:lnTo>
                    <a:pt x="272" y="204"/>
                  </a:lnTo>
                  <a:lnTo>
                    <a:pt x="287" y="95"/>
                  </a:lnTo>
                  <a:lnTo>
                    <a:pt x="213" y="74"/>
                  </a:lnTo>
                  <a:lnTo>
                    <a:pt x="213" y="4"/>
                  </a:lnTo>
                  <a:lnTo>
                    <a:pt x="122" y="0"/>
                  </a:lnTo>
                  <a:close/>
                </a:path>
              </a:pathLst>
            </a:custGeom>
            <a:solidFill>
              <a:srgbClr val="CC6633"/>
            </a:solidFill>
            <a:ln w="9525">
              <a:noFill/>
              <a:round/>
              <a:headEnd/>
              <a:tailEnd/>
            </a:ln>
          </p:spPr>
          <p:txBody>
            <a:bodyPr/>
            <a:lstStyle/>
            <a:p>
              <a:endParaRPr lang="en-US">
                <a:solidFill>
                  <a:srgbClr val="000000"/>
                </a:solidFill>
              </a:endParaRPr>
            </a:p>
          </p:txBody>
        </p:sp>
        <p:sp>
          <p:nvSpPr>
            <p:cNvPr id="8232" name="Freeform 41"/>
            <p:cNvSpPr>
              <a:spLocks/>
            </p:cNvSpPr>
            <p:nvPr/>
          </p:nvSpPr>
          <p:spPr bwMode="auto">
            <a:xfrm>
              <a:off x="4053" y="11972"/>
              <a:ext cx="213" cy="674"/>
            </a:xfrm>
            <a:custGeom>
              <a:avLst/>
              <a:gdLst>
                <a:gd name="T0" fmla="*/ 141 w 213"/>
                <a:gd name="T1" fmla="*/ 0 h 674"/>
                <a:gd name="T2" fmla="*/ 20 w 213"/>
                <a:gd name="T3" fmla="*/ 192 h 674"/>
                <a:gd name="T4" fmla="*/ 0 w 213"/>
                <a:gd name="T5" fmla="*/ 481 h 674"/>
                <a:gd name="T6" fmla="*/ 0 w 213"/>
                <a:gd name="T7" fmla="*/ 511 h 674"/>
                <a:gd name="T8" fmla="*/ 3 w 213"/>
                <a:gd name="T9" fmla="*/ 577 h 674"/>
                <a:gd name="T10" fmla="*/ 8 w 213"/>
                <a:gd name="T11" fmla="*/ 644 h 674"/>
                <a:gd name="T12" fmla="*/ 20 w 213"/>
                <a:gd name="T13" fmla="*/ 674 h 674"/>
                <a:gd name="T14" fmla="*/ 29 w 213"/>
                <a:gd name="T15" fmla="*/ 674 h 674"/>
                <a:gd name="T16" fmla="*/ 40 w 213"/>
                <a:gd name="T17" fmla="*/ 674 h 674"/>
                <a:gd name="T18" fmla="*/ 52 w 213"/>
                <a:gd name="T19" fmla="*/ 674 h 674"/>
                <a:gd name="T20" fmla="*/ 62 w 213"/>
                <a:gd name="T21" fmla="*/ 674 h 674"/>
                <a:gd name="T22" fmla="*/ 74 w 213"/>
                <a:gd name="T23" fmla="*/ 674 h 674"/>
                <a:gd name="T24" fmla="*/ 82 w 213"/>
                <a:gd name="T25" fmla="*/ 674 h 674"/>
                <a:gd name="T26" fmla="*/ 90 w 213"/>
                <a:gd name="T27" fmla="*/ 674 h 674"/>
                <a:gd name="T28" fmla="*/ 91 w 213"/>
                <a:gd name="T29" fmla="*/ 674 h 674"/>
                <a:gd name="T30" fmla="*/ 213 w 213"/>
                <a:gd name="T31" fmla="*/ 346 h 674"/>
                <a:gd name="T32" fmla="*/ 207 w 213"/>
                <a:gd name="T33" fmla="*/ 110 h 674"/>
                <a:gd name="T34" fmla="*/ 141 w 213"/>
                <a:gd name="T35" fmla="*/ 0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
                <a:gd name="T55" fmla="*/ 0 h 674"/>
                <a:gd name="T56" fmla="*/ 213 w 213"/>
                <a:gd name="T57" fmla="*/ 674 h 6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 h="674">
                  <a:moveTo>
                    <a:pt x="141" y="0"/>
                  </a:moveTo>
                  <a:lnTo>
                    <a:pt x="20" y="192"/>
                  </a:lnTo>
                  <a:lnTo>
                    <a:pt x="0" y="481"/>
                  </a:lnTo>
                  <a:lnTo>
                    <a:pt x="0" y="511"/>
                  </a:lnTo>
                  <a:lnTo>
                    <a:pt x="3" y="577"/>
                  </a:lnTo>
                  <a:lnTo>
                    <a:pt x="8" y="644"/>
                  </a:lnTo>
                  <a:lnTo>
                    <a:pt x="20" y="674"/>
                  </a:lnTo>
                  <a:lnTo>
                    <a:pt x="29" y="674"/>
                  </a:lnTo>
                  <a:lnTo>
                    <a:pt x="40" y="674"/>
                  </a:lnTo>
                  <a:lnTo>
                    <a:pt x="52" y="674"/>
                  </a:lnTo>
                  <a:lnTo>
                    <a:pt x="62" y="674"/>
                  </a:lnTo>
                  <a:lnTo>
                    <a:pt x="74" y="674"/>
                  </a:lnTo>
                  <a:lnTo>
                    <a:pt x="82" y="674"/>
                  </a:lnTo>
                  <a:lnTo>
                    <a:pt x="90" y="674"/>
                  </a:lnTo>
                  <a:lnTo>
                    <a:pt x="91" y="674"/>
                  </a:lnTo>
                  <a:lnTo>
                    <a:pt x="213" y="346"/>
                  </a:lnTo>
                  <a:lnTo>
                    <a:pt x="207" y="110"/>
                  </a:lnTo>
                  <a:lnTo>
                    <a:pt x="141" y="0"/>
                  </a:lnTo>
                  <a:close/>
                </a:path>
              </a:pathLst>
            </a:custGeom>
            <a:solidFill>
              <a:srgbClr val="FFFFCC"/>
            </a:solidFill>
            <a:ln w="9525">
              <a:noFill/>
              <a:round/>
              <a:headEnd/>
              <a:tailEnd/>
            </a:ln>
          </p:spPr>
          <p:txBody>
            <a:bodyPr/>
            <a:lstStyle/>
            <a:p>
              <a:endParaRPr lang="en-US">
                <a:solidFill>
                  <a:srgbClr val="000000"/>
                </a:solidFill>
              </a:endParaRPr>
            </a:p>
          </p:txBody>
        </p:sp>
        <p:sp>
          <p:nvSpPr>
            <p:cNvPr id="8233" name="Freeform 40"/>
            <p:cNvSpPr>
              <a:spLocks/>
            </p:cNvSpPr>
            <p:nvPr/>
          </p:nvSpPr>
          <p:spPr bwMode="auto">
            <a:xfrm>
              <a:off x="3560" y="11963"/>
              <a:ext cx="182" cy="671"/>
            </a:xfrm>
            <a:custGeom>
              <a:avLst/>
              <a:gdLst>
                <a:gd name="T0" fmla="*/ 91 w 182"/>
                <a:gd name="T1" fmla="*/ 0 h 671"/>
                <a:gd name="T2" fmla="*/ 182 w 182"/>
                <a:gd name="T3" fmla="*/ 225 h 671"/>
                <a:gd name="T4" fmla="*/ 182 w 182"/>
                <a:gd name="T5" fmla="*/ 664 h 671"/>
                <a:gd name="T6" fmla="*/ 110 w 182"/>
                <a:gd name="T7" fmla="*/ 671 h 671"/>
                <a:gd name="T8" fmla="*/ 15 w 182"/>
                <a:gd name="T9" fmla="*/ 440 h 671"/>
                <a:gd name="T10" fmla="*/ 0 w 182"/>
                <a:gd name="T11" fmla="*/ 201 h 671"/>
                <a:gd name="T12" fmla="*/ 3 w 182"/>
                <a:gd name="T13" fmla="*/ 193 h 671"/>
                <a:gd name="T14" fmla="*/ 10 w 182"/>
                <a:gd name="T15" fmla="*/ 170 h 671"/>
                <a:gd name="T16" fmla="*/ 22 w 182"/>
                <a:gd name="T17" fmla="*/ 140 h 671"/>
                <a:gd name="T18" fmla="*/ 38 w 182"/>
                <a:gd name="T19" fmla="*/ 104 h 671"/>
                <a:gd name="T20" fmla="*/ 53 w 182"/>
                <a:gd name="T21" fmla="*/ 68 h 671"/>
                <a:gd name="T22" fmla="*/ 68 w 182"/>
                <a:gd name="T23" fmla="*/ 36 h 671"/>
                <a:gd name="T24" fmla="*/ 80 w 182"/>
                <a:gd name="T25" fmla="*/ 11 h 671"/>
                <a:gd name="T26" fmla="*/ 91 w 182"/>
                <a:gd name="T27" fmla="*/ 0 h 6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671"/>
                <a:gd name="T44" fmla="*/ 182 w 182"/>
                <a:gd name="T45" fmla="*/ 671 h 6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671">
                  <a:moveTo>
                    <a:pt x="91" y="0"/>
                  </a:moveTo>
                  <a:lnTo>
                    <a:pt x="182" y="225"/>
                  </a:lnTo>
                  <a:lnTo>
                    <a:pt x="182" y="664"/>
                  </a:lnTo>
                  <a:lnTo>
                    <a:pt x="110" y="671"/>
                  </a:lnTo>
                  <a:lnTo>
                    <a:pt x="15" y="440"/>
                  </a:lnTo>
                  <a:lnTo>
                    <a:pt x="0" y="201"/>
                  </a:lnTo>
                  <a:lnTo>
                    <a:pt x="3" y="193"/>
                  </a:lnTo>
                  <a:lnTo>
                    <a:pt x="10" y="170"/>
                  </a:lnTo>
                  <a:lnTo>
                    <a:pt x="22" y="140"/>
                  </a:lnTo>
                  <a:lnTo>
                    <a:pt x="38" y="104"/>
                  </a:lnTo>
                  <a:lnTo>
                    <a:pt x="53" y="68"/>
                  </a:lnTo>
                  <a:lnTo>
                    <a:pt x="68" y="36"/>
                  </a:lnTo>
                  <a:lnTo>
                    <a:pt x="80" y="11"/>
                  </a:lnTo>
                  <a:lnTo>
                    <a:pt x="91" y="0"/>
                  </a:lnTo>
                  <a:close/>
                </a:path>
              </a:pathLst>
            </a:custGeom>
            <a:solidFill>
              <a:srgbClr val="FFFFCC"/>
            </a:solidFill>
            <a:ln w="9525">
              <a:noFill/>
              <a:round/>
              <a:headEnd/>
              <a:tailEnd/>
            </a:ln>
          </p:spPr>
          <p:txBody>
            <a:bodyPr/>
            <a:lstStyle/>
            <a:p>
              <a:endParaRPr lang="en-US">
                <a:solidFill>
                  <a:srgbClr val="000000"/>
                </a:solidFill>
              </a:endParaRPr>
            </a:p>
          </p:txBody>
        </p:sp>
        <p:sp>
          <p:nvSpPr>
            <p:cNvPr id="8234" name="Freeform 39"/>
            <p:cNvSpPr>
              <a:spLocks/>
            </p:cNvSpPr>
            <p:nvPr/>
          </p:nvSpPr>
          <p:spPr bwMode="auto">
            <a:xfrm>
              <a:off x="3722" y="11138"/>
              <a:ext cx="366" cy="1430"/>
            </a:xfrm>
            <a:custGeom>
              <a:avLst/>
              <a:gdLst>
                <a:gd name="T0" fmla="*/ 211 w 366"/>
                <a:gd name="T1" fmla="*/ 0 h 1430"/>
                <a:gd name="T2" fmla="*/ 204 w 366"/>
                <a:gd name="T3" fmla="*/ 12 h 1430"/>
                <a:gd name="T4" fmla="*/ 181 w 366"/>
                <a:gd name="T5" fmla="*/ 47 h 1430"/>
                <a:gd name="T6" fmla="*/ 150 w 366"/>
                <a:gd name="T7" fmla="*/ 101 h 1430"/>
                <a:gd name="T8" fmla="*/ 114 w 366"/>
                <a:gd name="T9" fmla="*/ 169 h 1430"/>
                <a:gd name="T10" fmla="*/ 76 w 366"/>
                <a:gd name="T11" fmla="*/ 249 h 1430"/>
                <a:gd name="T12" fmla="*/ 43 w 366"/>
                <a:gd name="T13" fmla="*/ 337 h 1430"/>
                <a:gd name="T14" fmla="*/ 18 w 366"/>
                <a:gd name="T15" fmla="*/ 430 h 1430"/>
                <a:gd name="T16" fmla="*/ 5 w 366"/>
                <a:gd name="T17" fmla="*/ 523 h 1430"/>
                <a:gd name="T18" fmla="*/ 0 w 366"/>
                <a:gd name="T19" fmla="*/ 694 h 1430"/>
                <a:gd name="T20" fmla="*/ 6 w 366"/>
                <a:gd name="T21" fmla="*/ 830 h 1430"/>
                <a:gd name="T22" fmla="*/ 15 w 366"/>
                <a:gd name="T23" fmla="*/ 920 h 1430"/>
                <a:gd name="T24" fmla="*/ 20 w 366"/>
                <a:gd name="T25" fmla="*/ 952 h 1430"/>
                <a:gd name="T26" fmla="*/ 131 w 366"/>
                <a:gd name="T27" fmla="*/ 1430 h 1430"/>
                <a:gd name="T28" fmla="*/ 257 w 366"/>
                <a:gd name="T29" fmla="*/ 1422 h 1430"/>
                <a:gd name="T30" fmla="*/ 263 w 366"/>
                <a:gd name="T31" fmla="*/ 1402 h 1430"/>
                <a:gd name="T32" fmla="*/ 276 w 366"/>
                <a:gd name="T33" fmla="*/ 1347 h 1430"/>
                <a:gd name="T34" fmla="*/ 295 w 366"/>
                <a:gd name="T35" fmla="*/ 1269 h 1430"/>
                <a:gd name="T36" fmla="*/ 317 w 366"/>
                <a:gd name="T37" fmla="*/ 1176 h 1430"/>
                <a:gd name="T38" fmla="*/ 339 w 366"/>
                <a:gd name="T39" fmla="*/ 1078 h 1430"/>
                <a:gd name="T40" fmla="*/ 355 w 366"/>
                <a:gd name="T41" fmla="*/ 984 h 1430"/>
                <a:gd name="T42" fmla="*/ 366 w 366"/>
                <a:gd name="T43" fmla="*/ 903 h 1430"/>
                <a:gd name="T44" fmla="*/ 366 w 366"/>
                <a:gd name="T45" fmla="*/ 846 h 1430"/>
                <a:gd name="T46" fmla="*/ 354 w 366"/>
                <a:gd name="T47" fmla="*/ 697 h 1430"/>
                <a:gd name="T48" fmla="*/ 340 w 366"/>
                <a:gd name="T49" fmla="*/ 481 h 1430"/>
                <a:gd name="T50" fmla="*/ 331 w 366"/>
                <a:gd name="T51" fmla="*/ 286 h 1430"/>
                <a:gd name="T52" fmla="*/ 327 w 366"/>
                <a:gd name="T53" fmla="*/ 201 h 1430"/>
                <a:gd name="T54" fmla="*/ 211 w 366"/>
                <a:gd name="T55" fmla="*/ 0 h 14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6"/>
                <a:gd name="T85" fmla="*/ 0 h 1430"/>
                <a:gd name="T86" fmla="*/ 366 w 366"/>
                <a:gd name="T87" fmla="*/ 1430 h 14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6" h="1430">
                  <a:moveTo>
                    <a:pt x="211" y="0"/>
                  </a:moveTo>
                  <a:lnTo>
                    <a:pt x="204" y="12"/>
                  </a:lnTo>
                  <a:lnTo>
                    <a:pt x="181" y="47"/>
                  </a:lnTo>
                  <a:lnTo>
                    <a:pt x="150" y="101"/>
                  </a:lnTo>
                  <a:lnTo>
                    <a:pt x="114" y="169"/>
                  </a:lnTo>
                  <a:lnTo>
                    <a:pt x="76" y="249"/>
                  </a:lnTo>
                  <a:lnTo>
                    <a:pt x="43" y="337"/>
                  </a:lnTo>
                  <a:lnTo>
                    <a:pt x="18" y="430"/>
                  </a:lnTo>
                  <a:lnTo>
                    <a:pt x="5" y="523"/>
                  </a:lnTo>
                  <a:lnTo>
                    <a:pt x="0" y="694"/>
                  </a:lnTo>
                  <a:lnTo>
                    <a:pt x="6" y="830"/>
                  </a:lnTo>
                  <a:lnTo>
                    <a:pt x="15" y="920"/>
                  </a:lnTo>
                  <a:lnTo>
                    <a:pt x="20" y="952"/>
                  </a:lnTo>
                  <a:lnTo>
                    <a:pt x="131" y="1430"/>
                  </a:lnTo>
                  <a:lnTo>
                    <a:pt x="257" y="1422"/>
                  </a:lnTo>
                  <a:lnTo>
                    <a:pt x="263" y="1402"/>
                  </a:lnTo>
                  <a:lnTo>
                    <a:pt x="276" y="1347"/>
                  </a:lnTo>
                  <a:lnTo>
                    <a:pt x="295" y="1269"/>
                  </a:lnTo>
                  <a:lnTo>
                    <a:pt x="317" y="1176"/>
                  </a:lnTo>
                  <a:lnTo>
                    <a:pt x="339" y="1078"/>
                  </a:lnTo>
                  <a:lnTo>
                    <a:pt x="355" y="984"/>
                  </a:lnTo>
                  <a:lnTo>
                    <a:pt x="366" y="903"/>
                  </a:lnTo>
                  <a:lnTo>
                    <a:pt x="366" y="846"/>
                  </a:lnTo>
                  <a:lnTo>
                    <a:pt x="354" y="697"/>
                  </a:lnTo>
                  <a:lnTo>
                    <a:pt x="340" y="481"/>
                  </a:lnTo>
                  <a:lnTo>
                    <a:pt x="331" y="286"/>
                  </a:lnTo>
                  <a:lnTo>
                    <a:pt x="327" y="201"/>
                  </a:lnTo>
                  <a:lnTo>
                    <a:pt x="211" y="0"/>
                  </a:lnTo>
                  <a:close/>
                </a:path>
              </a:pathLst>
            </a:custGeom>
            <a:solidFill>
              <a:srgbClr val="FFFFCC"/>
            </a:solidFill>
            <a:ln w="9525">
              <a:noFill/>
              <a:round/>
              <a:headEnd/>
              <a:tailEnd/>
            </a:ln>
          </p:spPr>
          <p:txBody>
            <a:bodyPr/>
            <a:lstStyle/>
            <a:p>
              <a:endParaRPr lang="en-US">
                <a:solidFill>
                  <a:srgbClr val="000000"/>
                </a:solidFill>
              </a:endParaRPr>
            </a:p>
          </p:txBody>
        </p:sp>
        <p:sp>
          <p:nvSpPr>
            <p:cNvPr id="8235" name="Freeform 38"/>
            <p:cNvSpPr>
              <a:spLocks/>
            </p:cNvSpPr>
            <p:nvPr/>
          </p:nvSpPr>
          <p:spPr bwMode="auto">
            <a:xfrm>
              <a:off x="3686" y="12547"/>
              <a:ext cx="482" cy="845"/>
            </a:xfrm>
            <a:custGeom>
              <a:avLst/>
              <a:gdLst>
                <a:gd name="T0" fmla="*/ 80 w 482"/>
                <a:gd name="T1" fmla="*/ 128 h 845"/>
                <a:gd name="T2" fmla="*/ 115 w 482"/>
                <a:gd name="T3" fmla="*/ 147 h 845"/>
                <a:gd name="T4" fmla="*/ 114 w 482"/>
                <a:gd name="T5" fmla="*/ 153 h 845"/>
                <a:gd name="T6" fmla="*/ 70 w 482"/>
                <a:gd name="T7" fmla="*/ 197 h 845"/>
                <a:gd name="T8" fmla="*/ 41 w 482"/>
                <a:gd name="T9" fmla="*/ 241 h 845"/>
                <a:gd name="T10" fmla="*/ 86 w 482"/>
                <a:gd name="T11" fmla="*/ 252 h 845"/>
                <a:gd name="T12" fmla="*/ 91 w 482"/>
                <a:gd name="T13" fmla="*/ 261 h 845"/>
                <a:gd name="T14" fmla="*/ 51 w 482"/>
                <a:gd name="T15" fmla="*/ 350 h 845"/>
                <a:gd name="T16" fmla="*/ 22 w 482"/>
                <a:gd name="T17" fmla="*/ 400 h 845"/>
                <a:gd name="T18" fmla="*/ 115 w 482"/>
                <a:gd name="T19" fmla="*/ 380 h 845"/>
                <a:gd name="T20" fmla="*/ 165 w 482"/>
                <a:gd name="T21" fmla="*/ 398 h 845"/>
                <a:gd name="T22" fmla="*/ 200 w 482"/>
                <a:gd name="T23" fmla="*/ 552 h 845"/>
                <a:gd name="T24" fmla="*/ 240 w 482"/>
                <a:gd name="T25" fmla="*/ 798 h 845"/>
                <a:gd name="T26" fmla="*/ 270 w 482"/>
                <a:gd name="T27" fmla="*/ 681 h 845"/>
                <a:gd name="T28" fmla="*/ 306 w 482"/>
                <a:gd name="T29" fmla="*/ 480 h 845"/>
                <a:gd name="T30" fmla="*/ 338 w 482"/>
                <a:gd name="T31" fmla="*/ 407 h 845"/>
                <a:gd name="T32" fmla="*/ 353 w 482"/>
                <a:gd name="T33" fmla="*/ 400 h 845"/>
                <a:gd name="T34" fmla="*/ 426 w 482"/>
                <a:gd name="T35" fmla="*/ 376 h 845"/>
                <a:gd name="T36" fmla="*/ 408 w 482"/>
                <a:gd name="T37" fmla="*/ 340 h 845"/>
                <a:gd name="T38" fmla="*/ 382 w 482"/>
                <a:gd name="T39" fmla="*/ 315 h 845"/>
                <a:gd name="T40" fmla="*/ 379 w 482"/>
                <a:gd name="T41" fmla="*/ 300 h 845"/>
                <a:gd name="T42" fmla="*/ 426 w 482"/>
                <a:gd name="T43" fmla="*/ 242 h 845"/>
                <a:gd name="T44" fmla="*/ 443 w 482"/>
                <a:gd name="T45" fmla="*/ 219 h 845"/>
                <a:gd name="T46" fmla="*/ 375 w 482"/>
                <a:gd name="T47" fmla="*/ 206 h 845"/>
                <a:gd name="T48" fmla="*/ 408 w 482"/>
                <a:gd name="T49" fmla="*/ 117 h 845"/>
                <a:gd name="T50" fmla="*/ 431 w 482"/>
                <a:gd name="T51" fmla="*/ 75 h 845"/>
                <a:gd name="T52" fmla="*/ 393 w 482"/>
                <a:gd name="T53" fmla="*/ 75 h 845"/>
                <a:gd name="T54" fmla="*/ 367 w 482"/>
                <a:gd name="T55" fmla="*/ 75 h 845"/>
                <a:gd name="T56" fmla="*/ 334 w 482"/>
                <a:gd name="T57" fmla="*/ 72 h 845"/>
                <a:gd name="T58" fmla="*/ 314 w 482"/>
                <a:gd name="T59" fmla="*/ 67 h 845"/>
                <a:gd name="T60" fmla="*/ 326 w 482"/>
                <a:gd name="T61" fmla="*/ 33 h 845"/>
                <a:gd name="T62" fmla="*/ 297 w 482"/>
                <a:gd name="T63" fmla="*/ 1 h 845"/>
                <a:gd name="T64" fmla="*/ 274 w 482"/>
                <a:gd name="T65" fmla="*/ 23 h 845"/>
                <a:gd name="T66" fmla="*/ 244 w 482"/>
                <a:gd name="T67" fmla="*/ 66 h 845"/>
                <a:gd name="T68" fmla="*/ 255 w 482"/>
                <a:gd name="T69" fmla="*/ 96 h 845"/>
                <a:gd name="T70" fmla="*/ 271 w 482"/>
                <a:gd name="T71" fmla="*/ 108 h 845"/>
                <a:gd name="T72" fmla="*/ 305 w 482"/>
                <a:gd name="T73" fmla="*/ 113 h 845"/>
                <a:gd name="T74" fmla="*/ 346 w 482"/>
                <a:gd name="T75" fmla="*/ 118 h 845"/>
                <a:gd name="T76" fmla="*/ 329 w 482"/>
                <a:gd name="T77" fmla="*/ 145 h 845"/>
                <a:gd name="T78" fmla="*/ 312 w 482"/>
                <a:gd name="T79" fmla="*/ 209 h 845"/>
                <a:gd name="T80" fmla="*/ 349 w 482"/>
                <a:gd name="T81" fmla="*/ 238 h 845"/>
                <a:gd name="T82" fmla="*/ 361 w 482"/>
                <a:gd name="T83" fmla="*/ 254 h 845"/>
                <a:gd name="T84" fmla="*/ 328 w 482"/>
                <a:gd name="T85" fmla="*/ 301 h 845"/>
                <a:gd name="T86" fmla="*/ 323 w 482"/>
                <a:gd name="T87" fmla="*/ 330 h 845"/>
                <a:gd name="T88" fmla="*/ 334 w 482"/>
                <a:gd name="T89" fmla="*/ 347 h 845"/>
                <a:gd name="T90" fmla="*/ 296 w 482"/>
                <a:gd name="T91" fmla="*/ 375 h 845"/>
                <a:gd name="T92" fmla="*/ 271 w 482"/>
                <a:gd name="T93" fmla="*/ 421 h 845"/>
                <a:gd name="T94" fmla="*/ 255 w 482"/>
                <a:gd name="T95" fmla="*/ 483 h 845"/>
                <a:gd name="T96" fmla="*/ 249 w 482"/>
                <a:gd name="T97" fmla="*/ 499 h 845"/>
                <a:gd name="T98" fmla="*/ 247 w 482"/>
                <a:gd name="T99" fmla="*/ 466 h 845"/>
                <a:gd name="T100" fmla="*/ 235 w 482"/>
                <a:gd name="T101" fmla="*/ 411 h 845"/>
                <a:gd name="T102" fmla="*/ 205 w 482"/>
                <a:gd name="T103" fmla="*/ 357 h 845"/>
                <a:gd name="T104" fmla="*/ 156 w 482"/>
                <a:gd name="T105" fmla="*/ 334 h 845"/>
                <a:gd name="T106" fmla="*/ 129 w 482"/>
                <a:gd name="T107" fmla="*/ 317 h 845"/>
                <a:gd name="T108" fmla="*/ 147 w 482"/>
                <a:gd name="T109" fmla="*/ 255 h 845"/>
                <a:gd name="T110" fmla="*/ 129 w 482"/>
                <a:gd name="T111" fmla="*/ 213 h 845"/>
                <a:gd name="T112" fmla="*/ 173 w 482"/>
                <a:gd name="T113" fmla="*/ 163 h 845"/>
                <a:gd name="T114" fmla="*/ 167 w 482"/>
                <a:gd name="T115" fmla="*/ 122 h 845"/>
                <a:gd name="T116" fmla="*/ 142 w 482"/>
                <a:gd name="T117" fmla="*/ 101 h 845"/>
                <a:gd name="T118" fmla="*/ 174 w 482"/>
                <a:gd name="T119" fmla="*/ 71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845"/>
                <a:gd name="T182" fmla="*/ 482 w 482"/>
                <a:gd name="T183" fmla="*/ 845 h 8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845">
                  <a:moveTo>
                    <a:pt x="156" y="4"/>
                  </a:moveTo>
                  <a:lnTo>
                    <a:pt x="142" y="34"/>
                  </a:lnTo>
                  <a:lnTo>
                    <a:pt x="36" y="119"/>
                  </a:lnTo>
                  <a:lnTo>
                    <a:pt x="80" y="128"/>
                  </a:lnTo>
                  <a:lnTo>
                    <a:pt x="91" y="132"/>
                  </a:lnTo>
                  <a:lnTo>
                    <a:pt x="101" y="137"/>
                  </a:lnTo>
                  <a:lnTo>
                    <a:pt x="110" y="143"/>
                  </a:lnTo>
                  <a:lnTo>
                    <a:pt x="115" y="147"/>
                  </a:lnTo>
                  <a:lnTo>
                    <a:pt x="115" y="148"/>
                  </a:lnTo>
                  <a:lnTo>
                    <a:pt x="115" y="151"/>
                  </a:lnTo>
                  <a:lnTo>
                    <a:pt x="114" y="153"/>
                  </a:lnTo>
                  <a:lnTo>
                    <a:pt x="95" y="174"/>
                  </a:lnTo>
                  <a:lnTo>
                    <a:pt x="83" y="187"/>
                  </a:lnTo>
                  <a:lnTo>
                    <a:pt x="74" y="194"/>
                  </a:lnTo>
                  <a:lnTo>
                    <a:pt x="70" y="197"/>
                  </a:lnTo>
                  <a:lnTo>
                    <a:pt x="13" y="237"/>
                  </a:lnTo>
                  <a:lnTo>
                    <a:pt x="19" y="237"/>
                  </a:lnTo>
                  <a:lnTo>
                    <a:pt x="29" y="238"/>
                  </a:lnTo>
                  <a:lnTo>
                    <a:pt x="41" y="241"/>
                  </a:lnTo>
                  <a:lnTo>
                    <a:pt x="54" y="244"/>
                  </a:lnTo>
                  <a:lnTo>
                    <a:pt x="66" y="246"/>
                  </a:lnTo>
                  <a:lnTo>
                    <a:pt x="77" y="250"/>
                  </a:lnTo>
                  <a:lnTo>
                    <a:pt x="86" y="252"/>
                  </a:lnTo>
                  <a:lnTo>
                    <a:pt x="89" y="254"/>
                  </a:lnTo>
                  <a:lnTo>
                    <a:pt x="89" y="255"/>
                  </a:lnTo>
                  <a:lnTo>
                    <a:pt x="91" y="256"/>
                  </a:lnTo>
                  <a:lnTo>
                    <a:pt x="91" y="261"/>
                  </a:lnTo>
                  <a:lnTo>
                    <a:pt x="89" y="266"/>
                  </a:lnTo>
                  <a:lnTo>
                    <a:pt x="77" y="302"/>
                  </a:lnTo>
                  <a:lnTo>
                    <a:pt x="63" y="331"/>
                  </a:lnTo>
                  <a:lnTo>
                    <a:pt x="51" y="350"/>
                  </a:lnTo>
                  <a:lnTo>
                    <a:pt x="47" y="359"/>
                  </a:lnTo>
                  <a:lnTo>
                    <a:pt x="0" y="407"/>
                  </a:lnTo>
                  <a:lnTo>
                    <a:pt x="7" y="405"/>
                  </a:lnTo>
                  <a:lnTo>
                    <a:pt x="22" y="400"/>
                  </a:lnTo>
                  <a:lnTo>
                    <a:pt x="44" y="395"/>
                  </a:lnTo>
                  <a:lnTo>
                    <a:pt x="68" y="389"/>
                  </a:lnTo>
                  <a:lnTo>
                    <a:pt x="92" y="385"/>
                  </a:lnTo>
                  <a:lnTo>
                    <a:pt x="115" y="380"/>
                  </a:lnTo>
                  <a:lnTo>
                    <a:pt x="133" y="377"/>
                  </a:lnTo>
                  <a:lnTo>
                    <a:pt x="144" y="379"/>
                  </a:lnTo>
                  <a:lnTo>
                    <a:pt x="156" y="386"/>
                  </a:lnTo>
                  <a:lnTo>
                    <a:pt x="165" y="398"/>
                  </a:lnTo>
                  <a:lnTo>
                    <a:pt x="174" y="415"/>
                  </a:lnTo>
                  <a:lnTo>
                    <a:pt x="180" y="437"/>
                  </a:lnTo>
                  <a:lnTo>
                    <a:pt x="189" y="490"/>
                  </a:lnTo>
                  <a:lnTo>
                    <a:pt x="200" y="552"/>
                  </a:lnTo>
                  <a:lnTo>
                    <a:pt x="212" y="620"/>
                  </a:lnTo>
                  <a:lnTo>
                    <a:pt x="223" y="686"/>
                  </a:lnTo>
                  <a:lnTo>
                    <a:pt x="232" y="747"/>
                  </a:lnTo>
                  <a:lnTo>
                    <a:pt x="240" y="798"/>
                  </a:lnTo>
                  <a:lnTo>
                    <a:pt x="244" y="832"/>
                  </a:lnTo>
                  <a:lnTo>
                    <a:pt x="246" y="845"/>
                  </a:lnTo>
                  <a:lnTo>
                    <a:pt x="265" y="742"/>
                  </a:lnTo>
                  <a:lnTo>
                    <a:pt x="270" y="681"/>
                  </a:lnTo>
                  <a:lnTo>
                    <a:pt x="276" y="623"/>
                  </a:lnTo>
                  <a:lnTo>
                    <a:pt x="285" y="569"/>
                  </a:lnTo>
                  <a:lnTo>
                    <a:pt x="296" y="522"/>
                  </a:lnTo>
                  <a:lnTo>
                    <a:pt x="306" y="480"/>
                  </a:lnTo>
                  <a:lnTo>
                    <a:pt x="318" y="446"/>
                  </a:lnTo>
                  <a:lnTo>
                    <a:pt x="329" y="421"/>
                  </a:lnTo>
                  <a:lnTo>
                    <a:pt x="338" y="407"/>
                  </a:lnTo>
                  <a:lnTo>
                    <a:pt x="338" y="408"/>
                  </a:lnTo>
                  <a:lnTo>
                    <a:pt x="337" y="408"/>
                  </a:lnTo>
                  <a:lnTo>
                    <a:pt x="353" y="400"/>
                  </a:lnTo>
                  <a:lnTo>
                    <a:pt x="372" y="392"/>
                  </a:lnTo>
                  <a:lnTo>
                    <a:pt x="390" y="386"/>
                  </a:lnTo>
                  <a:lnTo>
                    <a:pt x="408" y="381"/>
                  </a:lnTo>
                  <a:lnTo>
                    <a:pt x="426" y="376"/>
                  </a:lnTo>
                  <a:lnTo>
                    <a:pt x="444" y="374"/>
                  </a:lnTo>
                  <a:lnTo>
                    <a:pt x="464" y="372"/>
                  </a:lnTo>
                  <a:lnTo>
                    <a:pt x="482" y="370"/>
                  </a:lnTo>
                  <a:lnTo>
                    <a:pt x="408" y="340"/>
                  </a:lnTo>
                  <a:lnTo>
                    <a:pt x="397" y="334"/>
                  </a:lnTo>
                  <a:lnTo>
                    <a:pt x="390" y="327"/>
                  </a:lnTo>
                  <a:lnTo>
                    <a:pt x="385" y="321"/>
                  </a:lnTo>
                  <a:lnTo>
                    <a:pt x="382" y="315"/>
                  </a:lnTo>
                  <a:lnTo>
                    <a:pt x="381" y="313"/>
                  </a:lnTo>
                  <a:lnTo>
                    <a:pt x="379" y="308"/>
                  </a:lnTo>
                  <a:lnTo>
                    <a:pt x="378" y="303"/>
                  </a:lnTo>
                  <a:lnTo>
                    <a:pt x="379" y="300"/>
                  </a:lnTo>
                  <a:lnTo>
                    <a:pt x="394" y="283"/>
                  </a:lnTo>
                  <a:lnTo>
                    <a:pt x="407" y="268"/>
                  </a:lnTo>
                  <a:lnTo>
                    <a:pt x="417" y="254"/>
                  </a:lnTo>
                  <a:lnTo>
                    <a:pt x="426" y="242"/>
                  </a:lnTo>
                  <a:lnTo>
                    <a:pt x="432" y="232"/>
                  </a:lnTo>
                  <a:lnTo>
                    <a:pt x="438" y="225"/>
                  </a:lnTo>
                  <a:lnTo>
                    <a:pt x="441" y="222"/>
                  </a:lnTo>
                  <a:lnTo>
                    <a:pt x="443" y="219"/>
                  </a:lnTo>
                  <a:lnTo>
                    <a:pt x="400" y="219"/>
                  </a:lnTo>
                  <a:lnTo>
                    <a:pt x="388" y="216"/>
                  </a:lnTo>
                  <a:lnTo>
                    <a:pt x="381" y="211"/>
                  </a:lnTo>
                  <a:lnTo>
                    <a:pt x="375" y="206"/>
                  </a:lnTo>
                  <a:lnTo>
                    <a:pt x="375" y="200"/>
                  </a:lnTo>
                  <a:lnTo>
                    <a:pt x="387" y="161"/>
                  </a:lnTo>
                  <a:lnTo>
                    <a:pt x="397" y="133"/>
                  </a:lnTo>
                  <a:lnTo>
                    <a:pt x="408" y="117"/>
                  </a:lnTo>
                  <a:lnTo>
                    <a:pt x="411" y="111"/>
                  </a:lnTo>
                  <a:lnTo>
                    <a:pt x="438" y="75"/>
                  </a:lnTo>
                  <a:lnTo>
                    <a:pt x="435" y="75"/>
                  </a:lnTo>
                  <a:lnTo>
                    <a:pt x="431" y="75"/>
                  </a:lnTo>
                  <a:lnTo>
                    <a:pt x="422" y="75"/>
                  </a:lnTo>
                  <a:lnTo>
                    <a:pt x="413" y="75"/>
                  </a:lnTo>
                  <a:lnTo>
                    <a:pt x="402" y="75"/>
                  </a:lnTo>
                  <a:lnTo>
                    <a:pt x="393" y="75"/>
                  </a:lnTo>
                  <a:lnTo>
                    <a:pt x="388" y="75"/>
                  </a:lnTo>
                  <a:lnTo>
                    <a:pt x="385" y="75"/>
                  </a:lnTo>
                  <a:lnTo>
                    <a:pt x="376" y="75"/>
                  </a:lnTo>
                  <a:lnTo>
                    <a:pt x="367" y="75"/>
                  </a:lnTo>
                  <a:lnTo>
                    <a:pt x="359" y="74"/>
                  </a:lnTo>
                  <a:lnTo>
                    <a:pt x="350" y="74"/>
                  </a:lnTo>
                  <a:lnTo>
                    <a:pt x="341" y="73"/>
                  </a:lnTo>
                  <a:lnTo>
                    <a:pt x="334" y="72"/>
                  </a:lnTo>
                  <a:lnTo>
                    <a:pt x="326" y="72"/>
                  </a:lnTo>
                  <a:lnTo>
                    <a:pt x="318" y="71"/>
                  </a:lnTo>
                  <a:lnTo>
                    <a:pt x="315" y="69"/>
                  </a:lnTo>
                  <a:lnTo>
                    <a:pt x="314" y="67"/>
                  </a:lnTo>
                  <a:lnTo>
                    <a:pt x="314" y="63"/>
                  </a:lnTo>
                  <a:lnTo>
                    <a:pt x="315" y="60"/>
                  </a:lnTo>
                  <a:lnTo>
                    <a:pt x="323" y="47"/>
                  </a:lnTo>
                  <a:lnTo>
                    <a:pt x="326" y="33"/>
                  </a:lnTo>
                  <a:lnTo>
                    <a:pt x="328" y="22"/>
                  </a:lnTo>
                  <a:lnTo>
                    <a:pt x="328" y="19"/>
                  </a:lnTo>
                  <a:lnTo>
                    <a:pt x="299" y="0"/>
                  </a:lnTo>
                  <a:lnTo>
                    <a:pt x="297" y="1"/>
                  </a:lnTo>
                  <a:lnTo>
                    <a:pt x="294" y="3"/>
                  </a:lnTo>
                  <a:lnTo>
                    <a:pt x="288" y="9"/>
                  </a:lnTo>
                  <a:lnTo>
                    <a:pt x="282" y="15"/>
                  </a:lnTo>
                  <a:lnTo>
                    <a:pt x="274" y="23"/>
                  </a:lnTo>
                  <a:lnTo>
                    <a:pt x="265" y="33"/>
                  </a:lnTo>
                  <a:lnTo>
                    <a:pt x="256" y="45"/>
                  </a:lnTo>
                  <a:lnTo>
                    <a:pt x="249" y="56"/>
                  </a:lnTo>
                  <a:lnTo>
                    <a:pt x="244" y="66"/>
                  </a:lnTo>
                  <a:lnTo>
                    <a:pt x="243" y="74"/>
                  </a:lnTo>
                  <a:lnTo>
                    <a:pt x="246" y="83"/>
                  </a:lnTo>
                  <a:lnTo>
                    <a:pt x="250" y="92"/>
                  </a:lnTo>
                  <a:lnTo>
                    <a:pt x="255" y="96"/>
                  </a:lnTo>
                  <a:lnTo>
                    <a:pt x="258" y="101"/>
                  </a:lnTo>
                  <a:lnTo>
                    <a:pt x="262" y="104"/>
                  </a:lnTo>
                  <a:lnTo>
                    <a:pt x="265" y="106"/>
                  </a:lnTo>
                  <a:lnTo>
                    <a:pt x="271" y="108"/>
                  </a:lnTo>
                  <a:lnTo>
                    <a:pt x="277" y="109"/>
                  </a:lnTo>
                  <a:lnTo>
                    <a:pt x="287" y="111"/>
                  </a:lnTo>
                  <a:lnTo>
                    <a:pt x="297" y="112"/>
                  </a:lnTo>
                  <a:lnTo>
                    <a:pt x="305" y="113"/>
                  </a:lnTo>
                  <a:lnTo>
                    <a:pt x="318" y="115"/>
                  </a:lnTo>
                  <a:lnTo>
                    <a:pt x="331" y="119"/>
                  </a:lnTo>
                  <a:lnTo>
                    <a:pt x="338" y="120"/>
                  </a:lnTo>
                  <a:lnTo>
                    <a:pt x="346" y="118"/>
                  </a:lnTo>
                  <a:lnTo>
                    <a:pt x="347" y="115"/>
                  </a:lnTo>
                  <a:lnTo>
                    <a:pt x="343" y="118"/>
                  </a:lnTo>
                  <a:lnTo>
                    <a:pt x="334" y="132"/>
                  </a:lnTo>
                  <a:lnTo>
                    <a:pt x="329" y="145"/>
                  </a:lnTo>
                  <a:lnTo>
                    <a:pt x="325" y="159"/>
                  </a:lnTo>
                  <a:lnTo>
                    <a:pt x="320" y="174"/>
                  </a:lnTo>
                  <a:lnTo>
                    <a:pt x="315" y="192"/>
                  </a:lnTo>
                  <a:lnTo>
                    <a:pt x="312" y="209"/>
                  </a:lnTo>
                  <a:lnTo>
                    <a:pt x="314" y="218"/>
                  </a:lnTo>
                  <a:lnTo>
                    <a:pt x="318" y="224"/>
                  </a:lnTo>
                  <a:lnTo>
                    <a:pt x="329" y="230"/>
                  </a:lnTo>
                  <a:lnTo>
                    <a:pt x="349" y="238"/>
                  </a:lnTo>
                  <a:lnTo>
                    <a:pt x="361" y="242"/>
                  </a:lnTo>
                  <a:lnTo>
                    <a:pt x="367" y="244"/>
                  </a:lnTo>
                  <a:lnTo>
                    <a:pt x="369" y="244"/>
                  </a:lnTo>
                  <a:lnTo>
                    <a:pt x="361" y="254"/>
                  </a:lnTo>
                  <a:lnTo>
                    <a:pt x="352" y="264"/>
                  </a:lnTo>
                  <a:lnTo>
                    <a:pt x="343" y="276"/>
                  </a:lnTo>
                  <a:lnTo>
                    <a:pt x="335" y="288"/>
                  </a:lnTo>
                  <a:lnTo>
                    <a:pt x="328" y="301"/>
                  </a:lnTo>
                  <a:lnTo>
                    <a:pt x="323" y="311"/>
                  </a:lnTo>
                  <a:lnTo>
                    <a:pt x="320" y="320"/>
                  </a:lnTo>
                  <a:lnTo>
                    <a:pt x="320" y="326"/>
                  </a:lnTo>
                  <a:lnTo>
                    <a:pt x="323" y="330"/>
                  </a:lnTo>
                  <a:lnTo>
                    <a:pt x="328" y="334"/>
                  </a:lnTo>
                  <a:lnTo>
                    <a:pt x="331" y="339"/>
                  </a:lnTo>
                  <a:lnTo>
                    <a:pt x="335" y="342"/>
                  </a:lnTo>
                  <a:lnTo>
                    <a:pt x="334" y="347"/>
                  </a:lnTo>
                  <a:lnTo>
                    <a:pt x="325" y="355"/>
                  </a:lnTo>
                  <a:lnTo>
                    <a:pt x="314" y="363"/>
                  </a:lnTo>
                  <a:lnTo>
                    <a:pt x="303" y="369"/>
                  </a:lnTo>
                  <a:lnTo>
                    <a:pt x="296" y="375"/>
                  </a:lnTo>
                  <a:lnTo>
                    <a:pt x="290" y="383"/>
                  </a:lnTo>
                  <a:lnTo>
                    <a:pt x="284" y="394"/>
                  </a:lnTo>
                  <a:lnTo>
                    <a:pt x="277" y="406"/>
                  </a:lnTo>
                  <a:lnTo>
                    <a:pt x="271" y="421"/>
                  </a:lnTo>
                  <a:lnTo>
                    <a:pt x="265" y="438"/>
                  </a:lnTo>
                  <a:lnTo>
                    <a:pt x="261" y="455"/>
                  </a:lnTo>
                  <a:lnTo>
                    <a:pt x="256" y="475"/>
                  </a:lnTo>
                  <a:lnTo>
                    <a:pt x="255" y="483"/>
                  </a:lnTo>
                  <a:lnTo>
                    <a:pt x="255" y="490"/>
                  </a:lnTo>
                  <a:lnTo>
                    <a:pt x="253" y="497"/>
                  </a:lnTo>
                  <a:lnTo>
                    <a:pt x="252" y="504"/>
                  </a:lnTo>
                  <a:lnTo>
                    <a:pt x="249" y="499"/>
                  </a:lnTo>
                  <a:lnTo>
                    <a:pt x="249" y="492"/>
                  </a:lnTo>
                  <a:lnTo>
                    <a:pt x="249" y="485"/>
                  </a:lnTo>
                  <a:lnTo>
                    <a:pt x="249" y="479"/>
                  </a:lnTo>
                  <a:lnTo>
                    <a:pt x="247" y="466"/>
                  </a:lnTo>
                  <a:lnTo>
                    <a:pt x="246" y="453"/>
                  </a:lnTo>
                  <a:lnTo>
                    <a:pt x="243" y="440"/>
                  </a:lnTo>
                  <a:lnTo>
                    <a:pt x="240" y="428"/>
                  </a:lnTo>
                  <a:lnTo>
                    <a:pt x="235" y="411"/>
                  </a:lnTo>
                  <a:lnTo>
                    <a:pt x="230" y="394"/>
                  </a:lnTo>
                  <a:lnTo>
                    <a:pt x="223" y="380"/>
                  </a:lnTo>
                  <a:lnTo>
                    <a:pt x="215" y="368"/>
                  </a:lnTo>
                  <a:lnTo>
                    <a:pt x="205" y="357"/>
                  </a:lnTo>
                  <a:lnTo>
                    <a:pt x="194" y="348"/>
                  </a:lnTo>
                  <a:lnTo>
                    <a:pt x="180" y="341"/>
                  </a:lnTo>
                  <a:lnTo>
                    <a:pt x="167" y="335"/>
                  </a:lnTo>
                  <a:lnTo>
                    <a:pt x="156" y="334"/>
                  </a:lnTo>
                  <a:lnTo>
                    <a:pt x="142" y="333"/>
                  </a:lnTo>
                  <a:lnTo>
                    <a:pt x="130" y="333"/>
                  </a:lnTo>
                  <a:lnTo>
                    <a:pt x="126" y="330"/>
                  </a:lnTo>
                  <a:lnTo>
                    <a:pt x="129" y="317"/>
                  </a:lnTo>
                  <a:lnTo>
                    <a:pt x="135" y="303"/>
                  </a:lnTo>
                  <a:lnTo>
                    <a:pt x="142" y="289"/>
                  </a:lnTo>
                  <a:lnTo>
                    <a:pt x="148" y="276"/>
                  </a:lnTo>
                  <a:lnTo>
                    <a:pt x="147" y="255"/>
                  </a:lnTo>
                  <a:lnTo>
                    <a:pt x="139" y="238"/>
                  </a:lnTo>
                  <a:lnTo>
                    <a:pt x="129" y="225"/>
                  </a:lnTo>
                  <a:lnTo>
                    <a:pt x="124" y="218"/>
                  </a:lnTo>
                  <a:lnTo>
                    <a:pt x="129" y="213"/>
                  </a:lnTo>
                  <a:lnTo>
                    <a:pt x="141" y="203"/>
                  </a:lnTo>
                  <a:lnTo>
                    <a:pt x="155" y="189"/>
                  </a:lnTo>
                  <a:lnTo>
                    <a:pt x="165" y="177"/>
                  </a:lnTo>
                  <a:lnTo>
                    <a:pt x="173" y="163"/>
                  </a:lnTo>
                  <a:lnTo>
                    <a:pt x="176" y="151"/>
                  </a:lnTo>
                  <a:lnTo>
                    <a:pt x="174" y="140"/>
                  </a:lnTo>
                  <a:lnTo>
                    <a:pt x="171" y="131"/>
                  </a:lnTo>
                  <a:lnTo>
                    <a:pt x="167" y="122"/>
                  </a:lnTo>
                  <a:lnTo>
                    <a:pt x="161" y="114"/>
                  </a:lnTo>
                  <a:lnTo>
                    <a:pt x="153" y="108"/>
                  </a:lnTo>
                  <a:lnTo>
                    <a:pt x="144" y="102"/>
                  </a:lnTo>
                  <a:lnTo>
                    <a:pt x="142" y="101"/>
                  </a:lnTo>
                  <a:lnTo>
                    <a:pt x="139" y="100"/>
                  </a:lnTo>
                  <a:lnTo>
                    <a:pt x="138" y="99"/>
                  </a:lnTo>
                  <a:lnTo>
                    <a:pt x="135" y="98"/>
                  </a:lnTo>
                  <a:lnTo>
                    <a:pt x="174" y="71"/>
                  </a:lnTo>
                  <a:lnTo>
                    <a:pt x="215" y="30"/>
                  </a:lnTo>
                  <a:lnTo>
                    <a:pt x="156" y="4"/>
                  </a:lnTo>
                  <a:close/>
                </a:path>
              </a:pathLst>
            </a:custGeom>
            <a:solidFill>
              <a:srgbClr val="990000"/>
            </a:solidFill>
            <a:ln w="9525">
              <a:noFill/>
              <a:round/>
              <a:headEnd/>
              <a:tailEnd/>
            </a:ln>
          </p:spPr>
          <p:txBody>
            <a:bodyPr/>
            <a:lstStyle/>
            <a:p>
              <a:endParaRPr lang="en-US">
                <a:solidFill>
                  <a:srgbClr val="000000"/>
                </a:solidFill>
              </a:endParaRPr>
            </a:p>
          </p:txBody>
        </p:sp>
        <p:sp>
          <p:nvSpPr>
            <p:cNvPr id="8236" name="Freeform 37"/>
            <p:cNvSpPr>
              <a:spLocks/>
            </p:cNvSpPr>
            <p:nvPr/>
          </p:nvSpPr>
          <p:spPr bwMode="auto">
            <a:xfrm>
              <a:off x="3695" y="11052"/>
              <a:ext cx="460" cy="1537"/>
            </a:xfrm>
            <a:custGeom>
              <a:avLst/>
              <a:gdLst>
                <a:gd name="T0" fmla="*/ 240 w 460"/>
                <a:gd name="T1" fmla="*/ 117 h 1537"/>
                <a:gd name="T2" fmla="*/ 218 w 460"/>
                <a:gd name="T3" fmla="*/ 149 h 1537"/>
                <a:gd name="T4" fmla="*/ 194 w 460"/>
                <a:gd name="T5" fmla="*/ 192 h 1537"/>
                <a:gd name="T6" fmla="*/ 156 w 460"/>
                <a:gd name="T7" fmla="*/ 276 h 1537"/>
                <a:gd name="T8" fmla="*/ 121 w 460"/>
                <a:gd name="T9" fmla="*/ 385 h 1537"/>
                <a:gd name="T10" fmla="*/ 92 w 460"/>
                <a:gd name="T11" fmla="*/ 519 h 1537"/>
                <a:gd name="T12" fmla="*/ 77 w 460"/>
                <a:gd name="T13" fmla="*/ 680 h 1537"/>
                <a:gd name="T14" fmla="*/ 79 w 460"/>
                <a:gd name="T15" fmla="*/ 868 h 1537"/>
                <a:gd name="T16" fmla="*/ 103 w 460"/>
                <a:gd name="T17" fmla="*/ 1084 h 1537"/>
                <a:gd name="T18" fmla="*/ 156 w 460"/>
                <a:gd name="T19" fmla="*/ 1327 h 1537"/>
                <a:gd name="T20" fmla="*/ 196 w 460"/>
                <a:gd name="T21" fmla="*/ 1465 h 1537"/>
                <a:gd name="T22" fmla="*/ 196 w 460"/>
                <a:gd name="T23" fmla="*/ 1469 h 1537"/>
                <a:gd name="T24" fmla="*/ 206 w 460"/>
                <a:gd name="T25" fmla="*/ 1470 h 1537"/>
                <a:gd name="T26" fmla="*/ 226 w 460"/>
                <a:gd name="T27" fmla="*/ 1473 h 1537"/>
                <a:gd name="T28" fmla="*/ 237 w 460"/>
                <a:gd name="T29" fmla="*/ 1469 h 1537"/>
                <a:gd name="T30" fmla="*/ 252 w 460"/>
                <a:gd name="T31" fmla="*/ 1451 h 1537"/>
                <a:gd name="T32" fmla="*/ 294 w 460"/>
                <a:gd name="T33" fmla="*/ 1267 h 1537"/>
                <a:gd name="T34" fmla="*/ 329 w 460"/>
                <a:gd name="T35" fmla="*/ 973 h 1537"/>
                <a:gd name="T36" fmla="*/ 329 w 460"/>
                <a:gd name="T37" fmla="*/ 602 h 1537"/>
                <a:gd name="T38" fmla="*/ 267 w 460"/>
                <a:gd name="T39" fmla="*/ 190 h 1537"/>
                <a:gd name="T40" fmla="*/ 252 w 460"/>
                <a:gd name="T41" fmla="*/ 139 h 1537"/>
                <a:gd name="T42" fmla="*/ 246 w 460"/>
                <a:gd name="T43" fmla="*/ 107 h 1537"/>
                <a:gd name="T44" fmla="*/ 282 w 460"/>
                <a:gd name="T45" fmla="*/ 45 h 1537"/>
                <a:gd name="T46" fmla="*/ 390 w 460"/>
                <a:gd name="T47" fmla="*/ 260 h 1537"/>
                <a:gd name="T48" fmla="*/ 445 w 460"/>
                <a:gd name="T49" fmla="*/ 494 h 1537"/>
                <a:gd name="T50" fmla="*/ 460 w 460"/>
                <a:gd name="T51" fmla="*/ 733 h 1537"/>
                <a:gd name="T52" fmla="*/ 445 w 460"/>
                <a:gd name="T53" fmla="*/ 965 h 1537"/>
                <a:gd name="T54" fmla="*/ 413 w 460"/>
                <a:gd name="T55" fmla="*/ 1172 h 1537"/>
                <a:gd name="T56" fmla="*/ 375 w 460"/>
                <a:gd name="T57" fmla="*/ 1342 h 1537"/>
                <a:gd name="T58" fmla="*/ 341 w 460"/>
                <a:gd name="T59" fmla="*/ 1460 h 1537"/>
                <a:gd name="T60" fmla="*/ 325 w 460"/>
                <a:gd name="T61" fmla="*/ 1512 h 1537"/>
                <a:gd name="T62" fmla="*/ 284 w 460"/>
                <a:gd name="T63" fmla="*/ 1536 h 1537"/>
                <a:gd name="T64" fmla="*/ 133 w 460"/>
                <a:gd name="T65" fmla="*/ 1529 h 1537"/>
                <a:gd name="T66" fmla="*/ 73 w 460"/>
                <a:gd name="T67" fmla="*/ 1327 h 1537"/>
                <a:gd name="T68" fmla="*/ 12 w 460"/>
                <a:gd name="T69" fmla="*/ 1005 h 1537"/>
                <a:gd name="T70" fmla="*/ 0 w 460"/>
                <a:gd name="T71" fmla="*/ 732 h 1537"/>
                <a:gd name="T72" fmla="*/ 21 w 460"/>
                <a:gd name="T73" fmla="*/ 505 h 1537"/>
                <a:gd name="T74" fmla="*/ 65 w 460"/>
                <a:gd name="T75" fmla="*/ 325 h 1537"/>
                <a:gd name="T76" fmla="*/ 120 w 460"/>
                <a:gd name="T77" fmla="*/ 190 h 1537"/>
                <a:gd name="T78" fmla="*/ 170 w 460"/>
                <a:gd name="T79" fmla="*/ 99 h 1537"/>
                <a:gd name="T80" fmla="*/ 205 w 460"/>
                <a:gd name="T81" fmla="*/ 50 h 1537"/>
                <a:gd name="T82" fmla="*/ 246 w 460"/>
                <a:gd name="T83" fmla="*/ 0 h 1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0"/>
                <a:gd name="T127" fmla="*/ 0 h 1537"/>
                <a:gd name="T128" fmla="*/ 460 w 460"/>
                <a:gd name="T129" fmla="*/ 1537 h 15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0" h="1537">
                  <a:moveTo>
                    <a:pt x="246" y="107"/>
                  </a:moveTo>
                  <a:lnTo>
                    <a:pt x="240" y="117"/>
                  </a:lnTo>
                  <a:lnTo>
                    <a:pt x="229" y="133"/>
                  </a:lnTo>
                  <a:lnTo>
                    <a:pt x="218" y="149"/>
                  </a:lnTo>
                  <a:lnTo>
                    <a:pt x="212" y="159"/>
                  </a:lnTo>
                  <a:lnTo>
                    <a:pt x="194" y="192"/>
                  </a:lnTo>
                  <a:lnTo>
                    <a:pt x="176" y="231"/>
                  </a:lnTo>
                  <a:lnTo>
                    <a:pt x="156" y="276"/>
                  </a:lnTo>
                  <a:lnTo>
                    <a:pt x="138" y="327"/>
                  </a:lnTo>
                  <a:lnTo>
                    <a:pt x="121" y="385"/>
                  </a:lnTo>
                  <a:lnTo>
                    <a:pt x="106" y="449"/>
                  </a:lnTo>
                  <a:lnTo>
                    <a:pt x="92" y="519"/>
                  </a:lnTo>
                  <a:lnTo>
                    <a:pt x="83" y="596"/>
                  </a:lnTo>
                  <a:lnTo>
                    <a:pt x="77" y="680"/>
                  </a:lnTo>
                  <a:lnTo>
                    <a:pt x="76" y="771"/>
                  </a:lnTo>
                  <a:lnTo>
                    <a:pt x="79" y="868"/>
                  </a:lnTo>
                  <a:lnTo>
                    <a:pt x="88" y="972"/>
                  </a:lnTo>
                  <a:lnTo>
                    <a:pt x="103" y="1084"/>
                  </a:lnTo>
                  <a:lnTo>
                    <a:pt x="126" y="1202"/>
                  </a:lnTo>
                  <a:lnTo>
                    <a:pt x="156" y="1327"/>
                  </a:lnTo>
                  <a:lnTo>
                    <a:pt x="194" y="1459"/>
                  </a:lnTo>
                  <a:lnTo>
                    <a:pt x="196" y="1465"/>
                  </a:lnTo>
                  <a:lnTo>
                    <a:pt x="196" y="1468"/>
                  </a:lnTo>
                  <a:lnTo>
                    <a:pt x="196" y="1469"/>
                  </a:lnTo>
                  <a:lnTo>
                    <a:pt x="206" y="1470"/>
                  </a:lnTo>
                  <a:lnTo>
                    <a:pt x="244" y="1471"/>
                  </a:lnTo>
                  <a:lnTo>
                    <a:pt x="226" y="1473"/>
                  </a:lnTo>
                  <a:lnTo>
                    <a:pt x="229" y="1472"/>
                  </a:lnTo>
                  <a:lnTo>
                    <a:pt x="237" y="1469"/>
                  </a:lnTo>
                  <a:lnTo>
                    <a:pt x="246" y="1463"/>
                  </a:lnTo>
                  <a:lnTo>
                    <a:pt x="252" y="1451"/>
                  </a:lnTo>
                  <a:lnTo>
                    <a:pt x="273" y="1375"/>
                  </a:lnTo>
                  <a:lnTo>
                    <a:pt x="294" y="1267"/>
                  </a:lnTo>
                  <a:lnTo>
                    <a:pt x="314" y="1131"/>
                  </a:lnTo>
                  <a:lnTo>
                    <a:pt x="329" y="973"/>
                  </a:lnTo>
                  <a:lnTo>
                    <a:pt x="335" y="795"/>
                  </a:lnTo>
                  <a:lnTo>
                    <a:pt x="329" y="602"/>
                  </a:lnTo>
                  <a:lnTo>
                    <a:pt x="308" y="399"/>
                  </a:lnTo>
                  <a:lnTo>
                    <a:pt x="267" y="190"/>
                  </a:lnTo>
                  <a:lnTo>
                    <a:pt x="258" y="166"/>
                  </a:lnTo>
                  <a:lnTo>
                    <a:pt x="252" y="139"/>
                  </a:lnTo>
                  <a:lnTo>
                    <a:pt x="249" y="117"/>
                  </a:lnTo>
                  <a:lnTo>
                    <a:pt x="246" y="107"/>
                  </a:lnTo>
                  <a:lnTo>
                    <a:pt x="246" y="0"/>
                  </a:lnTo>
                  <a:lnTo>
                    <a:pt x="282" y="45"/>
                  </a:lnTo>
                  <a:lnTo>
                    <a:pt x="343" y="149"/>
                  </a:lnTo>
                  <a:lnTo>
                    <a:pt x="390" y="260"/>
                  </a:lnTo>
                  <a:lnTo>
                    <a:pt x="423" y="375"/>
                  </a:lnTo>
                  <a:lnTo>
                    <a:pt x="445" y="494"/>
                  </a:lnTo>
                  <a:lnTo>
                    <a:pt x="457" y="614"/>
                  </a:lnTo>
                  <a:lnTo>
                    <a:pt x="460" y="733"/>
                  </a:lnTo>
                  <a:lnTo>
                    <a:pt x="455" y="851"/>
                  </a:lnTo>
                  <a:lnTo>
                    <a:pt x="445" y="965"/>
                  </a:lnTo>
                  <a:lnTo>
                    <a:pt x="431" y="1072"/>
                  </a:lnTo>
                  <a:lnTo>
                    <a:pt x="413" y="1172"/>
                  </a:lnTo>
                  <a:lnTo>
                    <a:pt x="394" y="1263"/>
                  </a:lnTo>
                  <a:lnTo>
                    <a:pt x="375" y="1342"/>
                  </a:lnTo>
                  <a:lnTo>
                    <a:pt x="357" y="1408"/>
                  </a:lnTo>
                  <a:lnTo>
                    <a:pt x="341" y="1460"/>
                  </a:lnTo>
                  <a:lnTo>
                    <a:pt x="331" y="1496"/>
                  </a:lnTo>
                  <a:lnTo>
                    <a:pt x="325" y="1512"/>
                  </a:lnTo>
                  <a:lnTo>
                    <a:pt x="316" y="1537"/>
                  </a:lnTo>
                  <a:lnTo>
                    <a:pt x="284" y="1536"/>
                  </a:lnTo>
                  <a:lnTo>
                    <a:pt x="164" y="1530"/>
                  </a:lnTo>
                  <a:lnTo>
                    <a:pt x="133" y="1529"/>
                  </a:lnTo>
                  <a:lnTo>
                    <a:pt x="126" y="1506"/>
                  </a:lnTo>
                  <a:lnTo>
                    <a:pt x="73" y="1327"/>
                  </a:lnTo>
                  <a:lnTo>
                    <a:pt x="36" y="1159"/>
                  </a:lnTo>
                  <a:lnTo>
                    <a:pt x="12" y="1005"/>
                  </a:lnTo>
                  <a:lnTo>
                    <a:pt x="1" y="862"/>
                  </a:lnTo>
                  <a:lnTo>
                    <a:pt x="0" y="732"/>
                  </a:lnTo>
                  <a:lnTo>
                    <a:pt x="7" y="613"/>
                  </a:lnTo>
                  <a:lnTo>
                    <a:pt x="21" y="505"/>
                  </a:lnTo>
                  <a:lnTo>
                    <a:pt x="42" y="410"/>
                  </a:lnTo>
                  <a:lnTo>
                    <a:pt x="65" y="325"/>
                  </a:lnTo>
                  <a:lnTo>
                    <a:pt x="92" y="251"/>
                  </a:lnTo>
                  <a:lnTo>
                    <a:pt x="120" y="190"/>
                  </a:lnTo>
                  <a:lnTo>
                    <a:pt x="147" y="139"/>
                  </a:lnTo>
                  <a:lnTo>
                    <a:pt x="170" y="99"/>
                  </a:lnTo>
                  <a:lnTo>
                    <a:pt x="191" y="70"/>
                  </a:lnTo>
                  <a:lnTo>
                    <a:pt x="205" y="50"/>
                  </a:lnTo>
                  <a:lnTo>
                    <a:pt x="212" y="41"/>
                  </a:lnTo>
                  <a:lnTo>
                    <a:pt x="246" y="0"/>
                  </a:lnTo>
                  <a:lnTo>
                    <a:pt x="246" y="107"/>
                  </a:lnTo>
                  <a:close/>
                </a:path>
              </a:pathLst>
            </a:custGeom>
            <a:solidFill>
              <a:srgbClr val="000000"/>
            </a:solidFill>
            <a:ln w="9525">
              <a:noFill/>
              <a:round/>
              <a:headEnd/>
              <a:tailEnd/>
            </a:ln>
          </p:spPr>
          <p:txBody>
            <a:bodyPr/>
            <a:lstStyle/>
            <a:p>
              <a:endParaRPr lang="en-US">
                <a:solidFill>
                  <a:srgbClr val="000000"/>
                </a:solidFill>
              </a:endParaRPr>
            </a:p>
          </p:txBody>
        </p:sp>
        <p:sp>
          <p:nvSpPr>
            <p:cNvPr id="8237" name="Freeform 36"/>
            <p:cNvSpPr>
              <a:spLocks/>
            </p:cNvSpPr>
            <p:nvPr/>
          </p:nvSpPr>
          <p:spPr bwMode="auto">
            <a:xfrm>
              <a:off x="3535" y="11904"/>
              <a:ext cx="260" cy="747"/>
            </a:xfrm>
            <a:custGeom>
              <a:avLst/>
              <a:gdLst>
                <a:gd name="T0" fmla="*/ 117 w 260"/>
                <a:gd name="T1" fmla="*/ 75 h 747"/>
                <a:gd name="T2" fmla="*/ 119 w 260"/>
                <a:gd name="T3" fmla="*/ 74 h 747"/>
                <a:gd name="T4" fmla="*/ 120 w 260"/>
                <a:gd name="T5" fmla="*/ 74 h 747"/>
                <a:gd name="T6" fmla="*/ 123 w 260"/>
                <a:gd name="T7" fmla="*/ 78 h 747"/>
                <a:gd name="T8" fmla="*/ 128 w 260"/>
                <a:gd name="T9" fmla="*/ 87 h 747"/>
                <a:gd name="T10" fmla="*/ 146 w 260"/>
                <a:gd name="T11" fmla="*/ 155 h 747"/>
                <a:gd name="T12" fmla="*/ 163 w 260"/>
                <a:gd name="T13" fmla="*/ 231 h 747"/>
                <a:gd name="T14" fmla="*/ 175 w 260"/>
                <a:gd name="T15" fmla="*/ 312 h 747"/>
                <a:gd name="T16" fmla="*/ 183 w 260"/>
                <a:gd name="T17" fmla="*/ 395 h 747"/>
                <a:gd name="T18" fmla="*/ 187 w 260"/>
                <a:gd name="T19" fmla="*/ 477 h 747"/>
                <a:gd name="T20" fmla="*/ 189 w 260"/>
                <a:gd name="T21" fmla="*/ 556 h 747"/>
                <a:gd name="T22" fmla="*/ 186 w 260"/>
                <a:gd name="T23" fmla="*/ 627 h 747"/>
                <a:gd name="T24" fmla="*/ 180 w 260"/>
                <a:gd name="T25" fmla="*/ 690 h 747"/>
                <a:gd name="T26" fmla="*/ 180 w 260"/>
                <a:gd name="T27" fmla="*/ 696 h 747"/>
                <a:gd name="T28" fmla="*/ 180 w 260"/>
                <a:gd name="T29" fmla="*/ 698 h 747"/>
                <a:gd name="T30" fmla="*/ 180 w 260"/>
                <a:gd name="T31" fmla="*/ 698 h 747"/>
                <a:gd name="T32" fmla="*/ 180 w 260"/>
                <a:gd name="T33" fmla="*/ 698 h 747"/>
                <a:gd name="T34" fmla="*/ 163 w 260"/>
                <a:gd name="T35" fmla="*/ 698 h 747"/>
                <a:gd name="T36" fmla="*/ 146 w 260"/>
                <a:gd name="T37" fmla="*/ 698 h 747"/>
                <a:gd name="T38" fmla="*/ 146 w 260"/>
                <a:gd name="T39" fmla="*/ 698 h 747"/>
                <a:gd name="T40" fmla="*/ 146 w 260"/>
                <a:gd name="T41" fmla="*/ 697 h 747"/>
                <a:gd name="T42" fmla="*/ 145 w 260"/>
                <a:gd name="T43" fmla="*/ 695 h 747"/>
                <a:gd name="T44" fmla="*/ 143 w 260"/>
                <a:gd name="T45" fmla="*/ 689 h 747"/>
                <a:gd name="T46" fmla="*/ 102 w 260"/>
                <a:gd name="T47" fmla="*/ 564 h 747"/>
                <a:gd name="T48" fmla="*/ 76 w 260"/>
                <a:gd name="T49" fmla="*/ 454 h 747"/>
                <a:gd name="T50" fmla="*/ 64 w 260"/>
                <a:gd name="T51" fmla="*/ 359 h 747"/>
                <a:gd name="T52" fmla="*/ 61 w 260"/>
                <a:gd name="T53" fmla="*/ 280 h 747"/>
                <a:gd name="T54" fmla="*/ 67 w 260"/>
                <a:gd name="T55" fmla="*/ 214 h 747"/>
                <a:gd name="T56" fmla="*/ 79 w 260"/>
                <a:gd name="T57" fmla="*/ 160 h 747"/>
                <a:gd name="T58" fmla="*/ 95 w 260"/>
                <a:gd name="T59" fmla="*/ 117 h 747"/>
                <a:gd name="T60" fmla="*/ 110 w 260"/>
                <a:gd name="T61" fmla="*/ 87 h 747"/>
                <a:gd name="T62" fmla="*/ 111 w 260"/>
                <a:gd name="T63" fmla="*/ 83 h 747"/>
                <a:gd name="T64" fmla="*/ 114 w 260"/>
                <a:gd name="T65" fmla="*/ 81 h 747"/>
                <a:gd name="T66" fmla="*/ 116 w 260"/>
                <a:gd name="T67" fmla="*/ 77 h 747"/>
                <a:gd name="T68" fmla="*/ 117 w 260"/>
                <a:gd name="T69" fmla="*/ 75 h 747"/>
                <a:gd name="T70" fmla="*/ 117 w 260"/>
                <a:gd name="T71" fmla="*/ 0 h 747"/>
                <a:gd name="T72" fmla="*/ 96 w 260"/>
                <a:gd name="T73" fmla="*/ 17 h 747"/>
                <a:gd name="T74" fmla="*/ 85 w 260"/>
                <a:gd name="T75" fmla="*/ 28 h 747"/>
                <a:gd name="T76" fmla="*/ 63 w 260"/>
                <a:gd name="T77" fmla="*/ 55 h 747"/>
                <a:gd name="T78" fmla="*/ 37 w 260"/>
                <a:gd name="T79" fmla="*/ 103 h 747"/>
                <a:gd name="T80" fmla="*/ 14 w 260"/>
                <a:gd name="T81" fmla="*/ 173 h 747"/>
                <a:gd name="T82" fmla="*/ 0 w 260"/>
                <a:gd name="T83" fmla="*/ 268 h 747"/>
                <a:gd name="T84" fmla="*/ 6 w 260"/>
                <a:gd name="T85" fmla="*/ 390 h 747"/>
                <a:gd name="T86" fmla="*/ 35 w 260"/>
                <a:gd name="T87" fmla="*/ 543 h 747"/>
                <a:gd name="T88" fmla="*/ 96 w 260"/>
                <a:gd name="T89" fmla="*/ 729 h 747"/>
                <a:gd name="T90" fmla="*/ 102 w 260"/>
                <a:gd name="T91" fmla="*/ 747 h 747"/>
                <a:gd name="T92" fmla="*/ 125 w 260"/>
                <a:gd name="T93" fmla="*/ 747 h 747"/>
                <a:gd name="T94" fmla="*/ 207 w 260"/>
                <a:gd name="T95" fmla="*/ 744 h 747"/>
                <a:gd name="T96" fmla="*/ 233 w 260"/>
                <a:gd name="T97" fmla="*/ 744 h 747"/>
                <a:gd name="T98" fmla="*/ 236 w 260"/>
                <a:gd name="T99" fmla="*/ 724 h 747"/>
                <a:gd name="T100" fmla="*/ 240 w 260"/>
                <a:gd name="T101" fmla="*/ 693 h 747"/>
                <a:gd name="T102" fmla="*/ 248 w 260"/>
                <a:gd name="T103" fmla="*/ 626 h 747"/>
                <a:gd name="T104" fmla="*/ 257 w 260"/>
                <a:gd name="T105" fmla="*/ 531 h 747"/>
                <a:gd name="T106" fmla="*/ 260 w 260"/>
                <a:gd name="T107" fmla="*/ 420 h 747"/>
                <a:gd name="T108" fmla="*/ 254 w 260"/>
                <a:gd name="T109" fmla="*/ 301 h 747"/>
                <a:gd name="T110" fmla="*/ 234 w 260"/>
                <a:gd name="T111" fmla="*/ 188 h 747"/>
                <a:gd name="T112" fmla="*/ 198 w 260"/>
                <a:gd name="T113" fmla="*/ 90 h 747"/>
                <a:gd name="T114" fmla="*/ 139 w 260"/>
                <a:gd name="T115" fmla="*/ 17 h 747"/>
                <a:gd name="T116" fmla="*/ 117 w 260"/>
                <a:gd name="T117" fmla="*/ 0 h 747"/>
                <a:gd name="T118" fmla="*/ 117 w 260"/>
                <a:gd name="T119" fmla="*/ 75 h 7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
                <a:gd name="T181" fmla="*/ 0 h 747"/>
                <a:gd name="T182" fmla="*/ 260 w 260"/>
                <a:gd name="T183" fmla="*/ 747 h 7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 h="747">
                  <a:moveTo>
                    <a:pt x="117" y="75"/>
                  </a:moveTo>
                  <a:lnTo>
                    <a:pt x="119" y="74"/>
                  </a:lnTo>
                  <a:lnTo>
                    <a:pt x="120" y="74"/>
                  </a:lnTo>
                  <a:lnTo>
                    <a:pt x="123" y="78"/>
                  </a:lnTo>
                  <a:lnTo>
                    <a:pt x="128" y="87"/>
                  </a:lnTo>
                  <a:lnTo>
                    <a:pt x="146" y="155"/>
                  </a:lnTo>
                  <a:lnTo>
                    <a:pt x="163" y="231"/>
                  </a:lnTo>
                  <a:lnTo>
                    <a:pt x="175" y="312"/>
                  </a:lnTo>
                  <a:lnTo>
                    <a:pt x="183" y="395"/>
                  </a:lnTo>
                  <a:lnTo>
                    <a:pt x="187" y="477"/>
                  </a:lnTo>
                  <a:lnTo>
                    <a:pt x="189" y="556"/>
                  </a:lnTo>
                  <a:lnTo>
                    <a:pt x="186" y="627"/>
                  </a:lnTo>
                  <a:lnTo>
                    <a:pt x="180" y="690"/>
                  </a:lnTo>
                  <a:lnTo>
                    <a:pt x="180" y="696"/>
                  </a:lnTo>
                  <a:lnTo>
                    <a:pt x="180" y="698"/>
                  </a:lnTo>
                  <a:lnTo>
                    <a:pt x="163" y="698"/>
                  </a:lnTo>
                  <a:lnTo>
                    <a:pt x="146" y="698"/>
                  </a:lnTo>
                  <a:lnTo>
                    <a:pt x="146" y="697"/>
                  </a:lnTo>
                  <a:lnTo>
                    <a:pt x="145" y="695"/>
                  </a:lnTo>
                  <a:lnTo>
                    <a:pt x="143" y="689"/>
                  </a:lnTo>
                  <a:lnTo>
                    <a:pt x="102" y="564"/>
                  </a:lnTo>
                  <a:lnTo>
                    <a:pt x="76" y="454"/>
                  </a:lnTo>
                  <a:lnTo>
                    <a:pt x="64" y="359"/>
                  </a:lnTo>
                  <a:lnTo>
                    <a:pt x="61" y="280"/>
                  </a:lnTo>
                  <a:lnTo>
                    <a:pt x="67" y="214"/>
                  </a:lnTo>
                  <a:lnTo>
                    <a:pt x="79" y="160"/>
                  </a:lnTo>
                  <a:lnTo>
                    <a:pt x="95" y="117"/>
                  </a:lnTo>
                  <a:lnTo>
                    <a:pt x="110" y="87"/>
                  </a:lnTo>
                  <a:lnTo>
                    <a:pt x="111" y="83"/>
                  </a:lnTo>
                  <a:lnTo>
                    <a:pt x="114" y="81"/>
                  </a:lnTo>
                  <a:lnTo>
                    <a:pt x="116" y="77"/>
                  </a:lnTo>
                  <a:lnTo>
                    <a:pt x="117" y="75"/>
                  </a:lnTo>
                  <a:lnTo>
                    <a:pt x="117" y="0"/>
                  </a:lnTo>
                  <a:lnTo>
                    <a:pt x="96" y="17"/>
                  </a:lnTo>
                  <a:lnTo>
                    <a:pt x="85" y="28"/>
                  </a:lnTo>
                  <a:lnTo>
                    <a:pt x="63" y="55"/>
                  </a:lnTo>
                  <a:lnTo>
                    <a:pt x="37" y="103"/>
                  </a:lnTo>
                  <a:lnTo>
                    <a:pt x="14" y="173"/>
                  </a:lnTo>
                  <a:lnTo>
                    <a:pt x="0" y="268"/>
                  </a:lnTo>
                  <a:lnTo>
                    <a:pt x="6" y="390"/>
                  </a:lnTo>
                  <a:lnTo>
                    <a:pt x="35" y="543"/>
                  </a:lnTo>
                  <a:lnTo>
                    <a:pt x="96" y="729"/>
                  </a:lnTo>
                  <a:lnTo>
                    <a:pt x="102" y="747"/>
                  </a:lnTo>
                  <a:lnTo>
                    <a:pt x="125" y="747"/>
                  </a:lnTo>
                  <a:lnTo>
                    <a:pt x="207" y="744"/>
                  </a:lnTo>
                  <a:lnTo>
                    <a:pt x="233" y="744"/>
                  </a:lnTo>
                  <a:lnTo>
                    <a:pt x="236" y="724"/>
                  </a:lnTo>
                  <a:lnTo>
                    <a:pt x="240" y="693"/>
                  </a:lnTo>
                  <a:lnTo>
                    <a:pt x="248" y="626"/>
                  </a:lnTo>
                  <a:lnTo>
                    <a:pt x="257" y="531"/>
                  </a:lnTo>
                  <a:lnTo>
                    <a:pt x="260" y="420"/>
                  </a:lnTo>
                  <a:lnTo>
                    <a:pt x="254" y="301"/>
                  </a:lnTo>
                  <a:lnTo>
                    <a:pt x="234" y="188"/>
                  </a:lnTo>
                  <a:lnTo>
                    <a:pt x="198" y="90"/>
                  </a:lnTo>
                  <a:lnTo>
                    <a:pt x="139" y="17"/>
                  </a:lnTo>
                  <a:lnTo>
                    <a:pt x="117" y="0"/>
                  </a:lnTo>
                  <a:lnTo>
                    <a:pt x="117" y="75"/>
                  </a:lnTo>
                  <a:close/>
                </a:path>
              </a:pathLst>
            </a:custGeom>
            <a:solidFill>
              <a:srgbClr val="000000"/>
            </a:solidFill>
            <a:ln w="9525">
              <a:noFill/>
              <a:round/>
              <a:headEnd/>
              <a:tailEnd/>
            </a:ln>
          </p:spPr>
          <p:txBody>
            <a:bodyPr/>
            <a:lstStyle/>
            <a:p>
              <a:endParaRPr lang="en-US">
                <a:solidFill>
                  <a:srgbClr val="000000"/>
                </a:solidFill>
              </a:endParaRPr>
            </a:p>
          </p:txBody>
        </p:sp>
        <p:sp>
          <p:nvSpPr>
            <p:cNvPr id="8238" name="Freeform 35"/>
            <p:cNvSpPr>
              <a:spLocks/>
            </p:cNvSpPr>
            <p:nvPr/>
          </p:nvSpPr>
          <p:spPr bwMode="auto">
            <a:xfrm>
              <a:off x="4032" y="11930"/>
              <a:ext cx="272" cy="747"/>
            </a:xfrm>
            <a:custGeom>
              <a:avLst/>
              <a:gdLst>
                <a:gd name="T0" fmla="*/ 167 w 272"/>
                <a:gd name="T1" fmla="*/ 74 h 747"/>
                <a:gd name="T2" fmla="*/ 167 w 272"/>
                <a:gd name="T3" fmla="*/ 74 h 747"/>
                <a:gd name="T4" fmla="*/ 170 w 272"/>
                <a:gd name="T5" fmla="*/ 77 h 747"/>
                <a:gd name="T6" fmla="*/ 173 w 272"/>
                <a:gd name="T7" fmla="*/ 84 h 747"/>
                <a:gd name="T8" fmla="*/ 185 w 272"/>
                <a:gd name="T9" fmla="*/ 118 h 747"/>
                <a:gd name="T10" fmla="*/ 191 w 272"/>
                <a:gd name="T11" fmla="*/ 209 h 747"/>
                <a:gd name="T12" fmla="*/ 174 w 272"/>
                <a:gd name="T13" fmla="*/ 352 h 747"/>
                <a:gd name="T14" fmla="*/ 132 w 272"/>
                <a:gd name="T15" fmla="*/ 556 h 747"/>
                <a:gd name="T16" fmla="*/ 98 w 272"/>
                <a:gd name="T17" fmla="*/ 692 h 747"/>
                <a:gd name="T18" fmla="*/ 98 w 272"/>
                <a:gd name="T19" fmla="*/ 697 h 747"/>
                <a:gd name="T20" fmla="*/ 82 w 272"/>
                <a:gd name="T21" fmla="*/ 696 h 747"/>
                <a:gd name="T22" fmla="*/ 65 w 272"/>
                <a:gd name="T23" fmla="*/ 695 h 747"/>
                <a:gd name="T24" fmla="*/ 65 w 272"/>
                <a:gd name="T25" fmla="*/ 692 h 747"/>
                <a:gd name="T26" fmla="*/ 61 w 272"/>
                <a:gd name="T27" fmla="*/ 623 h 747"/>
                <a:gd name="T28" fmla="*/ 62 w 272"/>
                <a:gd name="T29" fmla="*/ 464 h 747"/>
                <a:gd name="T30" fmla="*/ 79 w 272"/>
                <a:gd name="T31" fmla="*/ 294 h 747"/>
                <a:gd name="T32" fmla="*/ 123 w 272"/>
                <a:gd name="T33" fmla="*/ 143 h 747"/>
                <a:gd name="T34" fmla="*/ 159 w 272"/>
                <a:gd name="T35" fmla="*/ 82 h 747"/>
                <a:gd name="T36" fmla="*/ 164 w 272"/>
                <a:gd name="T37" fmla="*/ 77 h 747"/>
                <a:gd name="T38" fmla="*/ 173 w 272"/>
                <a:gd name="T39" fmla="*/ 0 h 747"/>
                <a:gd name="T40" fmla="*/ 88 w 272"/>
                <a:gd name="T41" fmla="*/ 88 h 747"/>
                <a:gd name="T42" fmla="*/ 18 w 272"/>
                <a:gd name="T43" fmla="*/ 297 h 747"/>
                <a:gd name="T44" fmla="*/ 0 w 272"/>
                <a:gd name="T45" fmla="*/ 525 h 747"/>
                <a:gd name="T46" fmla="*/ 4 w 272"/>
                <a:gd name="T47" fmla="*/ 688 h 747"/>
                <a:gd name="T48" fmla="*/ 9 w 272"/>
                <a:gd name="T49" fmla="*/ 738 h 747"/>
                <a:gd name="T50" fmla="*/ 115 w 272"/>
                <a:gd name="T51" fmla="*/ 744 h 747"/>
                <a:gd name="T52" fmla="*/ 146 w 272"/>
                <a:gd name="T53" fmla="*/ 729 h 747"/>
                <a:gd name="T54" fmla="*/ 218 w 272"/>
                <a:gd name="T55" fmla="*/ 546 h 747"/>
                <a:gd name="T56" fmla="*/ 258 w 272"/>
                <a:gd name="T57" fmla="*/ 395 h 747"/>
                <a:gd name="T58" fmla="*/ 272 w 272"/>
                <a:gd name="T59" fmla="*/ 272 h 747"/>
                <a:gd name="T60" fmla="*/ 265 w 272"/>
                <a:gd name="T61" fmla="*/ 176 h 747"/>
                <a:gd name="T62" fmla="*/ 247 w 272"/>
                <a:gd name="T63" fmla="*/ 105 h 747"/>
                <a:gd name="T64" fmla="*/ 224 w 272"/>
                <a:gd name="T65" fmla="*/ 57 h 747"/>
                <a:gd name="T66" fmla="*/ 205 w 272"/>
                <a:gd name="T67" fmla="*/ 29 h 747"/>
                <a:gd name="T68" fmla="*/ 194 w 272"/>
                <a:gd name="T69" fmla="*/ 18 h 747"/>
                <a:gd name="T70" fmla="*/ 165 w 272"/>
                <a:gd name="T71" fmla="*/ 75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747"/>
                <a:gd name="T110" fmla="*/ 272 w 272"/>
                <a:gd name="T111" fmla="*/ 747 h 7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747">
                  <a:moveTo>
                    <a:pt x="165" y="75"/>
                  </a:moveTo>
                  <a:lnTo>
                    <a:pt x="167" y="74"/>
                  </a:lnTo>
                  <a:lnTo>
                    <a:pt x="167" y="72"/>
                  </a:lnTo>
                  <a:lnTo>
                    <a:pt x="167" y="74"/>
                  </a:lnTo>
                  <a:lnTo>
                    <a:pt x="168" y="75"/>
                  </a:lnTo>
                  <a:lnTo>
                    <a:pt x="170" y="77"/>
                  </a:lnTo>
                  <a:lnTo>
                    <a:pt x="171" y="81"/>
                  </a:lnTo>
                  <a:lnTo>
                    <a:pt x="173" y="84"/>
                  </a:lnTo>
                  <a:lnTo>
                    <a:pt x="174" y="88"/>
                  </a:lnTo>
                  <a:lnTo>
                    <a:pt x="185" y="118"/>
                  </a:lnTo>
                  <a:lnTo>
                    <a:pt x="191" y="159"/>
                  </a:lnTo>
                  <a:lnTo>
                    <a:pt x="191" y="209"/>
                  </a:lnTo>
                  <a:lnTo>
                    <a:pt x="187" y="273"/>
                  </a:lnTo>
                  <a:lnTo>
                    <a:pt x="174" y="352"/>
                  </a:lnTo>
                  <a:lnTo>
                    <a:pt x="156" y="445"/>
                  </a:lnTo>
                  <a:lnTo>
                    <a:pt x="132" y="556"/>
                  </a:lnTo>
                  <a:lnTo>
                    <a:pt x="102" y="686"/>
                  </a:lnTo>
                  <a:lnTo>
                    <a:pt x="98" y="692"/>
                  </a:lnTo>
                  <a:lnTo>
                    <a:pt x="98" y="695"/>
                  </a:lnTo>
                  <a:lnTo>
                    <a:pt x="98" y="697"/>
                  </a:lnTo>
                  <a:lnTo>
                    <a:pt x="82" y="696"/>
                  </a:lnTo>
                  <a:lnTo>
                    <a:pt x="65" y="695"/>
                  </a:lnTo>
                  <a:lnTo>
                    <a:pt x="65" y="692"/>
                  </a:lnTo>
                  <a:lnTo>
                    <a:pt x="65" y="686"/>
                  </a:lnTo>
                  <a:lnTo>
                    <a:pt x="61" y="623"/>
                  </a:lnTo>
                  <a:lnTo>
                    <a:pt x="59" y="547"/>
                  </a:lnTo>
                  <a:lnTo>
                    <a:pt x="62" y="464"/>
                  </a:lnTo>
                  <a:lnTo>
                    <a:pt x="68" y="379"/>
                  </a:lnTo>
                  <a:lnTo>
                    <a:pt x="79" y="294"/>
                  </a:lnTo>
                  <a:lnTo>
                    <a:pt x="97" y="214"/>
                  </a:lnTo>
                  <a:lnTo>
                    <a:pt x="123" y="143"/>
                  </a:lnTo>
                  <a:lnTo>
                    <a:pt x="158" y="85"/>
                  </a:lnTo>
                  <a:lnTo>
                    <a:pt x="159" y="82"/>
                  </a:lnTo>
                  <a:lnTo>
                    <a:pt x="162" y="79"/>
                  </a:lnTo>
                  <a:lnTo>
                    <a:pt x="164" y="77"/>
                  </a:lnTo>
                  <a:lnTo>
                    <a:pt x="165" y="75"/>
                  </a:lnTo>
                  <a:lnTo>
                    <a:pt x="173" y="0"/>
                  </a:lnTo>
                  <a:lnTo>
                    <a:pt x="152" y="17"/>
                  </a:lnTo>
                  <a:lnTo>
                    <a:pt x="88" y="88"/>
                  </a:lnTo>
                  <a:lnTo>
                    <a:pt x="45" y="185"/>
                  </a:lnTo>
                  <a:lnTo>
                    <a:pt x="18" y="297"/>
                  </a:lnTo>
                  <a:lnTo>
                    <a:pt x="4" y="414"/>
                  </a:lnTo>
                  <a:lnTo>
                    <a:pt x="0" y="525"/>
                  </a:lnTo>
                  <a:lnTo>
                    <a:pt x="1" y="619"/>
                  </a:lnTo>
                  <a:lnTo>
                    <a:pt x="4" y="688"/>
                  </a:lnTo>
                  <a:lnTo>
                    <a:pt x="7" y="718"/>
                  </a:lnTo>
                  <a:lnTo>
                    <a:pt x="9" y="738"/>
                  </a:lnTo>
                  <a:lnTo>
                    <a:pt x="35" y="739"/>
                  </a:lnTo>
                  <a:lnTo>
                    <a:pt x="115" y="744"/>
                  </a:lnTo>
                  <a:lnTo>
                    <a:pt x="138" y="747"/>
                  </a:lnTo>
                  <a:lnTo>
                    <a:pt x="146" y="729"/>
                  </a:lnTo>
                  <a:lnTo>
                    <a:pt x="187" y="633"/>
                  </a:lnTo>
                  <a:lnTo>
                    <a:pt x="218" y="546"/>
                  </a:lnTo>
                  <a:lnTo>
                    <a:pt x="243" y="467"/>
                  </a:lnTo>
                  <a:lnTo>
                    <a:pt x="258" y="395"/>
                  </a:lnTo>
                  <a:lnTo>
                    <a:pt x="269" y="330"/>
                  </a:lnTo>
                  <a:lnTo>
                    <a:pt x="272" y="272"/>
                  </a:lnTo>
                  <a:lnTo>
                    <a:pt x="270" y="221"/>
                  </a:lnTo>
                  <a:lnTo>
                    <a:pt x="265" y="176"/>
                  </a:lnTo>
                  <a:lnTo>
                    <a:pt x="258" y="139"/>
                  </a:lnTo>
                  <a:lnTo>
                    <a:pt x="247" y="105"/>
                  </a:lnTo>
                  <a:lnTo>
                    <a:pt x="237" y="79"/>
                  </a:lnTo>
                  <a:lnTo>
                    <a:pt x="224" y="57"/>
                  </a:lnTo>
                  <a:lnTo>
                    <a:pt x="214" y="41"/>
                  </a:lnTo>
                  <a:lnTo>
                    <a:pt x="205" y="29"/>
                  </a:lnTo>
                  <a:lnTo>
                    <a:pt x="197" y="22"/>
                  </a:lnTo>
                  <a:lnTo>
                    <a:pt x="194" y="18"/>
                  </a:lnTo>
                  <a:lnTo>
                    <a:pt x="173" y="0"/>
                  </a:lnTo>
                  <a:lnTo>
                    <a:pt x="165" y="75"/>
                  </a:lnTo>
                  <a:close/>
                </a:path>
              </a:pathLst>
            </a:custGeom>
            <a:solidFill>
              <a:srgbClr val="000000"/>
            </a:solidFill>
            <a:ln w="9525">
              <a:noFill/>
              <a:round/>
              <a:headEnd/>
              <a:tailEnd/>
            </a:ln>
          </p:spPr>
          <p:txBody>
            <a:bodyPr/>
            <a:lstStyle/>
            <a:p>
              <a:endParaRPr lang="en-US">
                <a:solidFill>
                  <a:srgbClr val="000000"/>
                </a:solidFill>
              </a:endParaRPr>
            </a:p>
          </p:txBody>
        </p:sp>
        <p:sp>
          <p:nvSpPr>
            <p:cNvPr id="8239" name="Freeform 34"/>
            <p:cNvSpPr>
              <a:spLocks/>
            </p:cNvSpPr>
            <p:nvPr/>
          </p:nvSpPr>
          <p:spPr bwMode="auto">
            <a:xfrm>
              <a:off x="3819" y="12351"/>
              <a:ext cx="211" cy="16"/>
            </a:xfrm>
            <a:custGeom>
              <a:avLst/>
              <a:gdLst>
                <a:gd name="T0" fmla="*/ 0 w 211"/>
                <a:gd name="T1" fmla="*/ 8 h 16"/>
                <a:gd name="T2" fmla="*/ 8 w 211"/>
                <a:gd name="T3" fmla="*/ 9 h 16"/>
                <a:gd name="T4" fmla="*/ 29 w 211"/>
                <a:gd name="T5" fmla="*/ 11 h 16"/>
                <a:gd name="T6" fmla="*/ 61 w 211"/>
                <a:gd name="T7" fmla="*/ 14 h 16"/>
                <a:gd name="T8" fmla="*/ 97 w 211"/>
                <a:gd name="T9" fmla="*/ 16 h 16"/>
                <a:gd name="T10" fmla="*/ 134 w 211"/>
                <a:gd name="T11" fmla="*/ 16 h 16"/>
                <a:gd name="T12" fmla="*/ 169 w 211"/>
                <a:gd name="T13" fmla="*/ 14 h 16"/>
                <a:gd name="T14" fmla="*/ 195 w 211"/>
                <a:gd name="T15" fmla="*/ 9 h 16"/>
                <a:gd name="T16" fmla="*/ 211 w 211"/>
                <a:gd name="T17" fmla="*/ 0 h 16"/>
                <a:gd name="T18" fmla="*/ 0 w 211"/>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6"/>
                <a:gd name="T32" fmla="*/ 211 w 2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6">
                  <a:moveTo>
                    <a:pt x="0" y="8"/>
                  </a:moveTo>
                  <a:lnTo>
                    <a:pt x="8" y="9"/>
                  </a:lnTo>
                  <a:lnTo>
                    <a:pt x="29" y="11"/>
                  </a:lnTo>
                  <a:lnTo>
                    <a:pt x="61" y="14"/>
                  </a:lnTo>
                  <a:lnTo>
                    <a:pt x="97" y="16"/>
                  </a:lnTo>
                  <a:lnTo>
                    <a:pt x="134" y="16"/>
                  </a:lnTo>
                  <a:lnTo>
                    <a:pt x="169" y="14"/>
                  </a:lnTo>
                  <a:lnTo>
                    <a:pt x="195" y="9"/>
                  </a:lnTo>
                  <a:lnTo>
                    <a:pt x="211" y="0"/>
                  </a:lnTo>
                  <a:lnTo>
                    <a:pt x="0" y="8"/>
                  </a:lnTo>
                  <a:close/>
                </a:path>
              </a:pathLst>
            </a:custGeom>
            <a:solidFill>
              <a:srgbClr val="3F3FFF"/>
            </a:solidFill>
            <a:ln w="9525">
              <a:noFill/>
              <a:round/>
              <a:headEnd/>
              <a:tailEnd/>
            </a:ln>
          </p:spPr>
          <p:txBody>
            <a:bodyPr/>
            <a:lstStyle/>
            <a:p>
              <a:endParaRPr lang="en-US">
                <a:solidFill>
                  <a:srgbClr val="000000"/>
                </a:solidFill>
              </a:endParaRPr>
            </a:p>
          </p:txBody>
        </p:sp>
        <p:sp>
          <p:nvSpPr>
            <p:cNvPr id="8240" name="Freeform 33"/>
            <p:cNvSpPr>
              <a:spLocks/>
            </p:cNvSpPr>
            <p:nvPr/>
          </p:nvSpPr>
          <p:spPr bwMode="auto">
            <a:xfrm>
              <a:off x="3815" y="12337"/>
              <a:ext cx="241" cy="54"/>
            </a:xfrm>
            <a:custGeom>
              <a:avLst/>
              <a:gdLst>
                <a:gd name="T0" fmla="*/ 0 w 241"/>
                <a:gd name="T1" fmla="*/ 44 h 54"/>
                <a:gd name="T2" fmla="*/ 36 w 241"/>
                <a:gd name="T3" fmla="*/ 48 h 54"/>
                <a:gd name="T4" fmla="*/ 73 w 241"/>
                <a:gd name="T5" fmla="*/ 51 h 54"/>
                <a:gd name="T6" fmla="*/ 111 w 241"/>
                <a:gd name="T7" fmla="*/ 54 h 54"/>
                <a:gd name="T8" fmla="*/ 145 w 241"/>
                <a:gd name="T9" fmla="*/ 54 h 54"/>
                <a:gd name="T10" fmla="*/ 177 w 241"/>
                <a:gd name="T11" fmla="*/ 51 h 54"/>
                <a:gd name="T12" fmla="*/ 205 w 241"/>
                <a:gd name="T13" fmla="*/ 47 h 54"/>
                <a:gd name="T14" fmla="*/ 226 w 241"/>
                <a:gd name="T15" fmla="*/ 38 h 54"/>
                <a:gd name="T16" fmla="*/ 241 w 241"/>
                <a:gd name="T17" fmla="*/ 27 h 54"/>
                <a:gd name="T18" fmla="*/ 189 w 241"/>
                <a:gd name="T19" fmla="*/ 2 h 54"/>
                <a:gd name="T20" fmla="*/ 191 w 241"/>
                <a:gd name="T21" fmla="*/ 2 h 54"/>
                <a:gd name="T22" fmla="*/ 191 w 241"/>
                <a:gd name="T23" fmla="*/ 1 h 54"/>
                <a:gd name="T24" fmla="*/ 191 w 241"/>
                <a:gd name="T25" fmla="*/ 1 h 54"/>
                <a:gd name="T26" fmla="*/ 191 w 241"/>
                <a:gd name="T27" fmla="*/ 1 h 54"/>
                <a:gd name="T28" fmla="*/ 183 w 241"/>
                <a:gd name="T29" fmla="*/ 3 h 54"/>
                <a:gd name="T30" fmla="*/ 168 w 241"/>
                <a:gd name="T31" fmla="*/ 5 h 54"/>
                <a:gd name="T32" fmla="*/ 150 w 241"/>
                <a:gd name="T33" fmla="*/ 7 h 54"/>
                <a:gd name="T34" fmla="*/ 126 w 241"/>
                <a:gd name="T35" fmla="*/ 7 h 54"/>
                <a:gd name="T36" fmla="*/ 100 w 241"/>
                <a:gd name="T37" fmla="*/ 7 h 54"/>
                <a:gd name="T38" fmla="*/ 71 w 241"/>
                <a:gd name="T39" fmla="*/ 5 h 54"/>
                <a:gd name="T40" fmla="*/ 41 w 241"/>
                <a:gd name="T41" fmla="*/ 3 h 54"/>
                <a:gd name="T42" fmla="*/ 10 w 241"/>
                <a:gd name="T43" fmla="*/ 0 h 54"/>
                <a:gd name="T44" fmla="*/ 0 w 241"/>
                <a:gd name="T45" fmla="*/ 44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54"/>
                <a:gd name="T71" fmla="*/ 241 w 241"/>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54">
                  <a:moveTo>
                    <a:pt x="0" y="44"/>
                  </a:moveTo>
                  <a:lnTo>
                    <a:pt x="36" y="48"/>
                  </a:lnTo>
                  <a:lnTo>
                    <a:pt x="73" y="51"/>
                  </a:lnTo>
                  <a:lnTo>
                    <a:pt x="111" y="54"/>
                  </a:lnTo>
                  <a:lnTo>
                    <a:pt x="145" y="54"/>
                  </a:lnTo>
                  <a:lnTo>
                    <a:pt x="177" y="51"/>
                  </a:lnTo>
                  <a:lnTo>
                    <a:pt x="205" y="47"/>
                  </a:lnTo>
                  <a:lnTo>
                    <a:pt x="226" y="38"/>
                  </a:lnTo>
                  <a:lnTo>
                    <a:pt x="241" y="27"/>
                  </a:lnTo>
                  <a:lnTo>
                    <a:pt x="189" y="2"/>
                  </a:lnTo>
                  <a:lnTo>
                    <a:pt x="191" y="2"/>
                  </a:lnTo>
                  <a:lnTo>
                    <a:pt x="191" y="1"/>
                  </a:lnTo>
                  <a:lnTo>
                    <a:pt x="183" y="3"/>
                  </a:lnTo>
                  <a:lnTo>
                    <a:pt x="168" y="5"/>
                  </a:lnTo>
                  <a:lnTo>
                    <a:pt x="150" y="7"/>
                  </a:lnTo>
                  <a:lnTo>
                    <a:pt x="126" y="7"/>
                  </a:lnTo>
                  <a:lnTo>
                    <a:pt x="100" y="7"/>
                  </a:lnTo>
                  <a:lnTo>
                    <a:pt x="71" y="5"/>
                  </a:lnTo>
                  <a:lnTo>
                    <a:pt x="41" y="3"/>
                  </a:lnTo>
                  <a:lnTo>
                    <a:pt x="10" y="0"/>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8241" name="Freeform 32"/>
            <p:cNvSpPr>
              <a:spLocks/>
            </p:cNvSpPr>
            <p:nvPr/>
          </p:nvSpPr>
          <p:spPr bwMode="auto">
            <a:xfrm>
              <a:off x="3806" y="11313"/>
              <a:ext cx="243" cy="67"/>
            </a:xfrm>
            <a:custGeom>
              <a:avLst/>
              <a:gdLst>
                <a:gd name="T0" fmla="*/ 0 w 243"/>
                <a:gd name="T1" fmla="*/ 39 h 67"/>
                <a:gd name="T2" fmla="*/ 1 w 243"/>
                <a:gd name="T3" fmla="*/ 40 h 67"/>
                <a:gd name="T4" fmla="*/ 4 w 243"/>
                <a:gd name="T5" fmla="*/ 42 h 67"/>
                <a:gd name="T6" fmla="*/ 10 w 243"/>
                <a:gd name="T7" fmla="*/ 45 h 67"/>
                <a:gd name="T8" fmla="*/ 18 w 243"/>
                <a:gd name="T9" fmla="*/ 48 h 67"/>
                <a:gd name="T10" fmla="*/ 27 w 243"/>
                <a:gd name="T11" fmla="*/ 52 h 67"/>
                <a:gd name="T12" fmla="*/ 38 w 243"/>
                <a:gd name="T13" fmla="*/ 57 h 67"/>
                <a:gd name="T14" fmla="*/ 51 w 243"/>
                <a:gd name="T15" fmla="*/ 60 h 67"/>
                <a:gd name="T16" fmla="*/ 66 w 243"/>
                <a:gd name="T17" fmla="*/ 64 h 67"/>
                <a:gd name="T18" fmla="*/ 82 w 243"/>
                <a:gd name="T19" fmla="*/ 66 h 67"/>
                <a:gd name="T20" fmla="*/ 100 w 243"/>
                <a:gd name="T21" fmla="*/ 67 h 67"/>
                <a:gd name="T22" fmla="*/ 120 w 243"/>
                <a:gd name="T23" fmla="*/ 67 h 67"/>
                <a:gd name="T24" fmla="*/ 142 w 243"/>
                <a:gd name="T25" fmla="*/ 66 h 67"/>
                <a:gd name="T26" fmla="*/ 165 w 243"/>
                <a:gd name="T27" fmla="*/ 64 h 67"/>
                <a:gd name="T28" fmla="*/ 189 w 243"/>
                <a:gd name="T29" fmla="*/ 59 h 67"/>
                <a:gd name="T30" fmla="*/ 215 w 243"/>
                <a:gd name="T31" fmla="*/ 52 h 67"/>
                <a:gd name="T32" fmla="*/ 243 w 243"/>
                <a:gd name="T33" fmla="*/ 42 h 67"/>
                <a:gd name="T34" fmla="*/ 217 w 243"/>
                <a:gd name="T35" fmla="*/ 0 h 67"/>
                <a:gd name="T36" fmla="*/ 176 w 243"/>
                <a:gd name="T37" fmla="*/ 13 h 67"/>
                <a:gd name="T38" fmla="*/ 141 w 243"/>
                <a:gd name="T39" fmla="*/ 19 h 67"/>
                <a:gd name="T40" fmla="*/ 110 w 243"/>
                <a:gd name="T41" fmla="*/ 20 h 67"/>
                <a:gd name="T42" fmla="*/ 86 w 243"/>
                <a:gd name="T43" fmla="*/ 19 h 67"/>
                <a:gd name="T44" fmla="*/ 66 w 243"/>
                <a:gd name="T45" fmla="*/ 14 h 67"/>
                <a:gd name="T46" fmla="*/ 51 w 243"/>
                <a:gd name="T47" fmla="*/ 9 h 67"/>
                <a:gd name="T48" fmla="*/ 42 w 243"/>
                <a:gd name="T49" fmla="*/ 6 h 67"/>
                <a:gd name="T50" fmla="*/ 39 w 243"/>
                <a:gd name="T51" fmla="*/ 3 h 67"/>
                <a:gd name="T52" fmla="*/ 0 w 243"/>
                <a:gd name="T53" fmla="*/ 39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3"/>
                <a:gd name="T82" fmla="*/ 0 h 67"/>
                <a:gd name="T83" fmla="*/ 243 w 243"/>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3" h="67">
                  <a:moveTo>
                    <a:pt x="0" y="39"/>
                  </a:moveTo>
                  <a:lnTo>
                    <a:pt x="1" y="40"/>
                  </a:lnTo>
                  <a:lnTo>
                    <a:pt x="4" y="42"/>
                  </a:lnTo>
                  <a:lnTo>
                    <a:pt x="10" y="45"/>
                  </a:lnTo>
                  <a:lnTo>
                    <a:pt x="18" y="48"/>
                  </a:lnTo>
                  <a:lnTo>
                    <a:pt x="27" y="52"/>
                  </a:lnTo>
                  <a:lnTo>
                    <a:pt x="38" y="57"/>
                  </a:lnTo>
                  <a:lnTo>
                    <a:pt x="51" y="60"/>
                  </a:lnTo>
                  <a:lnTo>
                    <a:pt x="66" y="64"/>
                  </a:lnTo>
                  <a:lnTo>
                    <a:pt x="82" y="66"/>
                  </a:lnTo>
                  <a:lnTo>
                    <a:pt x="100" y="67"/>
                  </a:lnTo>
                  <a:lnTo>
                    <a:pt x="120" y="67"/>
                  </a:lnTo>
                  <a:lnTo>
                    <a:pt x="142" y="66"/>
                  </a:lnTo>
                  <a:lnTo>
                    <a:pt x="165" y="64"/>
                  </a:lnTo>
                  <a:lnTo>
                    <a:pt x="189" y="59"/>
                  </a:lnTo>
                  <a:lnTo>
                    <a:pt x="215" y="52"/>
                  </a:lnTo>
                  <a:lnTo>
                    <a:pt x="243" y="42"/>
                  </a:lnTo>
                  <a:lnTo>
                    <a:pt x="217" y="0"/>
                  </a:lnTo>
                  <a:lnTo>
                    <a:pt x="176" y="13"/>
                  </a:lnTo>
                  <a:lnTo>
                    <a:pt x="141" y="19"/>
                  </a:lnTo>
                  <a:lnTo>
                    <a:pt x="110" y="20"/>
                  </a:lnTo>
                  <a:lnTo>
                    <a:pt x="86" y="19"/>
                  </a:lnTo>
                  <a:lnTo>
                    <a:pt x="66" y="14"/>
                  </a:lnTo>
                  <a:lnTo>
                    <a:pt x="51" y="9"/>
                  </a:lnTo>
                  <a:lnTo>
                    <a:pt x="42" y="6"/>
                  </a:lnTo>
                  <a:lnTo>
                    <a:pt x="39" y="3"/>
                  </a:lnTo>
                  <a:lnTo>
                    <a:pt x="0" y="39"/>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8198" name="Group 21"/>
          <p:cNvGrpSpPr>
            <a:grpSpLocks/>
          </p:cNvGrpSpPr>
          <p:nvPr/>
        </p:nvGrpSpPr>
        <p:grpSpPr bwMode="auto">
          <a:xfrm>
            <a:off x="6751638" y="2055813"/>
            <a:ext cx="1682750" cy="798512"/>
            <a:chOff x="6657" y="11772"/>
            <a:chExt cx="1622" cy="770"/>
          </a:xfrm>
        </p:grpSpPr>
        <p:sp>
          <p:nvSpPr>
            <p:cNvPr id="8222" name="Freeform 30"/>
            <p:cNvSpPr>
              <a:spLocks/>
            </p:cNvSpPr>
            <p:nvPr/>
          </p:nvSpPr>
          <p:spPr bwMode="auto">
            <a:xfrm rot="5354036">
              <a:off x="6919" y="12061"/>
              <a:ext cx="213" cy="674"/>
            </a:xfrm>
            <a:custGeom>
              <a:avLst/>
              <a:gdLst>
                <a:gd name="T0" fmla="*/ 141 w 213"/>
                <a:gd name="T1" fmla="*/ 0 h 674"/>
                <a:gd name="T2" fmla="*/ 20 w 213"/>
                <a:gd name="T3" fmla="*/ 192 h 674"/>
                <a:gd name="T4" fmla="*/ 0 w 213"/>
                <a:gd name="T5" fmla="*/ 481 h 674"/>
                <a:gd name="T6" fmla="*/ 0 w 213"/>
                <a:gd name="T7" fmla="*/ 511 h 674"/>
                <a:gd name="T8" fmla="*/ 3 w 213"/>
                <a:gd name="T9" fmla="*/ 577 h 674"/>
                <a:gd name="T10" fmla="*/ 8 w 213"/>
                <a:gd name="T11" fmla="*/ 644 h 674"/>
                <a:gd name="T12" fmla="*/ 20 w 213"/>
                <a:gd name="T13" fmla="*/ 674 h 674"/>
                <a:gd name="T14" fmla="*/ 29 w 213"/>
                <a:gd name="T15" fmla="*/ 674 h 674"/>
                <a:gd name="T16" fmla="*/ 40 w 213"/>
                <a:gd name="T17" fmla="*/ 674 h 674"/>
                <a:gd name="T18" fmla="*/ 52 w 213"/>
                <a:gd name="T19" fmla="*/ 674 h 674"/>
                <a:gd name="T20" fmla="*/ 62 w 213"/>
                <a:gd name="T21" fmla="*/ 674 h 674"/>
                <a:gd name="T22" fmla="*/ 74 w 213"/>
                <a:gd name="T23" fmla="*/ 674 h 674"/>
                <a:gd name="T24" fmla="*/ 82 w 213"/>
                <a:gd name="T25" fmla="*/ 674 h 674"/>
                <a:gd name="T26" fmla="*/ 90 w 213"/>
                <a:gd name="T27" fmla="*/ 674 h 674"/>
                <a:gd name="T28" fmla="*/ 91 w 213"/>
                <a:gd name="T29" fmla="*/ 674 h 674"/>
                <a:gd name="T30" fmla="*/ 213 w 213"/>
                <a:gd name="T31" fmla="*/ 346 h 674"/>
                <a:gd name="T32" fmla="*/ 207 w 213"/>
                <a:gd name="T33" fmla="*/ 110 h 674"/>
                <a:gd name="T34" fmla="*/ 141 w 213"/>
                <a:gd name="T35" fmla="*/ 0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
                <a:gd name="T55" fmla="*/ 0 h 674"/>
                <a:gd name="T56" fmla="*/ 213 w 213"/>
                <a:gd name="T57" fmla="*/ 674 h 6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 h="674">
                  <a:moveTo>
                    <a:pt x="141" y="0"/>
                  </a:moveTo>
                  <a:lnTo>
                    <a:pt x="20" y="192"/>
                  </a:lnTo>
                  <a:lnTo>
                    <a:pt x="0" y="481"/>
                  </a:lnTo>
                  <a:lnTo>
                    <a:pt x="0" y="511"/>
                  </a:lnTo>
                  <a:lnTo>
                    <a:pt x="3" y="577"/>
                  </a:lnTo>
                  <a:lnTo>
                    <a:pt x="8" y="644"/>
                  </a:lnTo>
                  <a:lnTo>
                    <a:pt x="20" y="674"/>
                  </a:lnTo>
                  <a:lnTo>
                    <a:pt x="29" y="674"/>
                  </a:lnTo>
                  <a:lnTo>
                    <a:pt x="40" y="674"/>
                  </a:lnTo>
                  <a:lnTo>
                    <a:pt x="52" y="674"/>
                  </a:lnTo>
                  <a:lnTo>
                    <a:pt x="62" y="674"/>
                  </a:lnTo>
                  <a:lnTo>
                    <a:pt x="74" y="674"/>
                  </a:lnTo>
                  <a:lnTo>
                    <a:pt x="82" y="674"/>
                  </a:lnTo>
                  <a:lnTo>
                    <a:pt x="90" y="674"/>
                  </a:lnTo>
                  <a:lnTo>
                    <a:pt x="91" y="674"/>
                  </a:lnTo>
                  <a:lnTo>
                    <a:pt x="213" y="346"/>
                  </a:lnTo>
                  <a:lnTo>
                    <a:pt x="207" y="110"/>
                  </a:lnTo>
                  <a:lnTo>
                    <a:pt x="141" y="0"/>
                  </a:lnTo>
                  <a:close/>
                </a:path>
              </a:pathLst>
            </a:custGeom>
            <a:solidFill>
              <a:srgbClr val="FFFFCC"/>
            </a:solidFill>
            <a:ln w="9525">
              <a:noFill/>
              <a:round/>
              <a:headEnd/>
              <a:tailEnd/>
            </a:ln>
          </p:spPr>
          <p:txBody>
            <a:bodyPr/>
            <a:lstStyle/>
            <a:p>
              <a:endParaRPr lang="en-US">
                <a:solidFill>
                  <a:srgbClr val="000000"/>
                </a:solidFill>
              </a:endParaRPr>
            </a:p>
          </p:txBody>
        </p:sp>
        <p:sp>
          <p:nvSpPr>
            <p:cNvPr id="8223" name="Freeform 29"/>
            <p:cNvSpPr>
              <a:spLocks/>
            </p:cNvSpPr>
            <p:nvPr/>
          </p:nvSpPr>
          <p:spPr bwMode="auto">
            <a:xfrm rot="5354036">
              <a:off x="6938" y="11553"/>
              <a:ext cx="182" cy="671"/>
            </a:xfrm>
            <a:custGeom>
              <a:avLst/>
              <a:gdLst>
                <a:gd name="T0" fmla="*/ 91 w 182"/>
                <a:gd name="T1" fmla="*/ 0 h 671"/>
                <a:gd name="T2" fmla="*/ 182 w 182"/>
                <a:gd name="T3" fmla="*/ 225 h 671"/>
                <a:gd name="T4" fmla="*/ 182 w 182"/>
                <a:gd name="T5" fmla="*/ 664 h 671"/>
                <a:gd name="T6" fmla="*/ 110 w 182"/>
                <a:gd name="T7" fmla="*/ 671 h 671"/>
                <a:gd name="T8" fmla="*/ 15 w 182"/>
                <a:gd name="T9" fmla="*/ 440 h 671"/>
                <a:gd name="T10" fmla="*/ 0 w 182"/>
                <a:gd name="T11" fmla="*/ 201 h 671"/>
                <a:gd name="T12" fmla="*/ 3 w 182"/>
                <a:gd name="T13" fmla="*/ 193 h 671"/>
                <a:gd name="T14" fmla="*/ 10 w 182"/>
                <a:gd name="T15" fmla="*/ 170 h 671"/>
                <a:gd name="T16" fmla="*/ 22 w 182"/>
                <a:gd name="T17" fmla="*/ 140 h 671"/>
                <a:gd name="T18" fmla="*/ 38 w 182"/>
                <a:gd name="T19" fmla="*/ 104 h 671"/>
                <a:gd name="T20" fmla="*/ 53 w 182"/>
                <a:gd name="T21" fmla="*/ 68 h 671"/>
                <a:gd name="T22" fmla="*/ 68 w 182"/>
                <a:gd name="T23" fmla="*/ 36 h 671"/>
                <a:gd name="T24" fmla="*/ 80 w 182"/>
                <a:gd name="T25" fmla="*/ 11 h 671"/>
                <a:gd name="T26" fmla="*/ 91 w 182"/>
                <a:gd name="T27" fmla="*/ 0 h 6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671"/>
                <a:gd name="T44" fmla="*/ 182 w 182"/>
                <a:gd name="T45" fmla="*/ 671 h 6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671">
                  <a:moveTo>
                    <a:pt x="91" y="0"/>
                  </a:moveTo>
                  <a:lnTo>
                    <a:pt x="182" y="225"/>
                  </a:lnTo>
                  <a:lnTo>
                    <a:pt x="182" y="664"/>
                  </a:lnTo>
                  <a:lnTo>
                    <a:pt x="110" y="671"/>
                  </a:lnTo>
                  <a:lnTo>
                    <a:pt x="15" y="440"/>
                  </a:lnTo>
                  <a:lnTo>
                    <a:pt x="0" y="201"/>
                  </a:lnTo>
                  <a:lnTo>
                    <a:pt x="3" y="193"/>
                  </a:lnTo>
                  <a:lnTo>
                    <a:pt x="10" y="170"/>
                  </a:lnTo>
                  <a:lnTo>
                    <a:pt x="22" y="140"/>
                  </a:lnTo>
                  <a:lnTo>
                    <a:pt x="38" y="104"/>
                  </a:lnTo>
                  <a:lnTo>
                    <a:pt x="53" y="68"/>
                  </a:lnTo>
                  <a:lnTo>
                    <a:pt x="68" y="36"/>
                  </a:lnTo>
                  <a:lnTo>
                    <a:pt x="80" y="11"/>
                  </a:lnTo>
                  <a:lnTo>
                    <a:pt x="91" y="0"/>
                  </a:lnTo>
                  <a:close/>
                </a:path>
              </a:pathLst>
            </a:custGeom>
            <a:solidFill>
              <a:srgbClr val="FFFFCC"/>
            </a:solidFill>
            <a:ln w="9525">
              <a:noFill/>
              <a:round/>
              <a:headEnd/>
              <a:tailEnd/>
            </a:ln>
          </p:spPr>
          <p:txBody>
            <a:bodyPr/>
            <a:lstStyle/>
            <a:p>
              <a:endParaRPr lang="en-US">
                <a:solidFill>
                  <a:srgbClr val="000000"/>
                </a:solidFill>
              </a:endParaRPr>
            </a:p>
          </p:txBody>
        </p:sp>
        <p:sp>
          <p:nvSpPr>
            <p:cNvPr id="8224" name="Freeform 28"/>
            <p:cNvSpPr>
              <a:spLocks/>
            </p:cNvSpPr>
            <p:nvPr/>
          </p:nvSpPr>
          <p:spPr bwMode="auto">
            <a:xfrm rot="5354036">
              <a:off x="7295" y="11422"/>
              <a:ext cx="366" cy="1430"/>
            </a:xfrm>
            <a:custGeom>
              <a:avLst/>
              <a:gdLst>
                <a:gd name="T0" fmla="*/ 211 w 366"/>
                <a:gd name="T1" fmla="*/ 0 h 1430"/>
                <a:gd name="T2" fmla="*/ 204 w 366"/>
                <a:gd name="T3" fmla="*/ 12 h 1430"/>
                <a:gd name="T4" fmla="*/ 181 w 366"/>
                <a:gd name="T5" fmla="*/ 47 h 1430"/>
                <a:gd name="T6" fmla="*/ 150 w 366"/>
                <a:gd name="T7" fmla="*/ 101 h 1430"/>
                <a:gd name="T8" fmla="*/ 114 w 366"/>
                <a:gd name="T9" fmla="*/ 169 h 1430"/>
                <a:gd name="T10" fmla="*/ 76 w 366"/>
                <a:gd name="T11" fmla="*/ 249 h 1430"/>
                <a:gd name="T12" fmla="*/ 43 w 366"/>
                <a:gd name="T13" fmla="*/ 337 h 1430"/>
                <a:gd name="T14" fmla="*/ 18 w 366"/>
                <a:gd name="T15" fmla="*/ 430 h 1430"/>
                <a:gd name="T16" fmla="*/ 5 w 366"/>
                <a:gd name="T17" fmla="*/ 523 h 1430"/>
                <a:gd name="T18" fmla="*/ 0 w 366"/>
                <a:gd name="T19" fmla="*/ 694 h 1430"/>
                <a:gd name="T20" fmla="*/ 6 w 366"/>
                <a:gd name="T21" fmla="*/ 830 h 1430"/>
                <a:gd name="T22" fmla="*/ 15 w 366"/>
                <a:gd name="T23" fmla="*/ 920 h 1430"/>
                <a:gd name="T24" fmla="*/ 20 w 366"/>
                <a:gd name="T25" fmla="*/ 952 h 1430"/>
                <a:gd name="T26" fmla="*/ 131 w 366"/>
                <a:gd name="T27" fmla="*/ 1430 h 1430"/>
                <a:gd name="T28" fmla="*/ 257 w 366"/>
                <a:gd name="T29" fmla="*/ 1422 h 1430"/>
                <a:gd name="T30" fmla="*/ 263 w 366"/>
                <a:gd name="T31" fmla="*/ 1402 h 1430"/>
                <a:gd name="T32" fmla="*/ 276 w 366"/>
                <a:gd name="T33" fmla="*/ 1347 h 1430"/>
                <a:gd name="T34" fmla="*/ 295 w 366"/>
                <a:gd name="T35" fmla="*/ 1269 h 1430"/>
                <a:gd name="T36" fmla="*/ 317 w 366"/>
                <a:gd name="T37" fmla="*/ 1176 h 1430"/>
                <a:gd name="T38" fmla="*/ 339 w 366"/>
                <a:gd name="T39" fmla="*/ 1078 h 1430"/>
                <a:gd name="T40" fmla="*/ 355 w 366"/>
                <a:gd name="T41" fmla="*/ 984 h 1430"/>
                <a:gd name="T42" fmla="*/ 366 w 366"/>
                <a:gd name="T43" fmla="*/ 903 h 1430"/>
                <a:gd name="T44" fmla="*/ 366 w 366"/>
                <a:gd name="T45" fmla="*/ 846 h 1430"/>
                <a:gd name="T46" fmla="*/ 354 w 366"/>
                <a:gd name="T47" fmla="*/ 697 h 1430"/>
                <a:gd name="T48" fmla="*/ 340 w 366"/>
                <a:gd name="T49" fmla="*/ 481 h 1430"/>
                <a:gd name="T50" fmla="*/ 331 w 366"/>
                <a:gd name="T51" fmla="*/ 286 h 1430"/>
                <a:gd name="T52" fmla="*/ 327 w 366"/>
                <a:gd name="T53" fmla="*/ 201 h 1430"/>
                <a:gd name="T54" fmla="*/ 211 w 366"/>
                <a:gd name="T55" fmla="*/ 0 h 14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6"/>
                <a:gd name="T85" fmla="*/ 0 h 1430"/>
                <a:gd name="T86" fmla="*/ 366 w 366"/>
                <a:gd name="T87" fmla="*/ 1430 h 14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6" h="1430">
                  <a:moveTo>
                    <a:pt x="211" y="0"/>
                  </a:moveTo>
                  <a:lnTo>
                    <a:pt x="204" y="12"/>
                  </a:lnTo>
                  <a:lnTo>
                    <a:pt x="181" y="47"/>
                  </a:lnTo>
                  <a:lnTo>
                    <a:pt x="150" y="101"/>
                  </a:lnTo>
                  <a:lnTo>
                    <a:pt x="114" y="169"/>
                  </a:lnTo>
                  <a:lnTo>
                    <a:pt x="76" y="249"/>
                  </a:lnTo>
                  <a:lnTo>
                    <a:pt x="43" y="337"/>
                  </a:lnTo>
                  <a:lnTo>
                    <a:pt x="18" y="430"/>
                  </a:lnTo>
                  <a:lnTo>
                    <a:pt x="5" y="523"/>
                  </a:lnTo>
                  <a:lnTo>
                    <a:pt x="0" y="694"/>
                  </a:lnTo>
                  <a:lnTo>
                    <a:pt x="6" y="830"/>
                  </a:lnTo>
                  <a:lnTo>
                    <a:pt x="15" y="920"/>
                  </a:lnTo>
                  <a:lnTo>
                    <a:pt x="20" y="952"/>
                  </a:lnTo>
                  <a:lnTo>
                    <a:pt x="131" y="1430"/>
                  </a:lnTo>
                  <a:lnTo>
                    <a:pt x="257" y="1422"/>
                  </a:lnTo>
                  <a:lnTo>
                    <a:pt x="263" y="1402"/>
                  </a:lnTo>
                  <a:lnTo>
                    <a:pt x="276" y="1347"/>
                  </a:lnTo>
                  <a:lnTo>
                    <a:pt x="295" y="1269"/>
                  </a:lnTo>
                  <a:lnTo>
                    <a:pt x="317" y="1176"/>
                  </a:lnTo>
                  <a:lnTo>
                    <a:pt x="339" y="1078"/>
                  </a:lnTo>
                  <a:lnTo>
                    <a:pt x="355" y="984"/>
                  </a:lnTo>
                  <a:lnTo>
                    <a:pt x="366" y="903"/>
                  </a:lnTo>
                  <a:lnTo>
                    <a:pt x="366" y="846"/>
                  </a:lnTo>
                  <a:lnTo>
                    <a:pt x="354" y="697"/>
                  </a:lnTo>
                  <a:lnTo>
                    <a:pt x="340" y="481"/>
                  </a:lnTo>
                  <a:lnTo>
                    <a:pt x="331" y="286"/>
                  </a:lnTo>
                  <a:lnTo>
                    <a:pt x="327" y="201"/>
                  </a:lnTo>
                  <a:lnTo>
                    <a:pt x="211" y="0"/>
                  </a:lnTo>
                  <a:close/>
                </a:path>
              </a:pathLst>
            </a:custGeom>
            <a:solidFill>
              <a:srgbClr val="FFFFCC"/>
            </a:solidFill>
            <a:ln w="9525">
              <a:noFill/>
              <a:round/>
              <a:headEnd/>
              <a:tailEnd/>
            </a:ln>
          </p:spPr>
          <p:txBody>
            <a:bodyPr/>
            <a:lstStyle/>
            <a:p>
              <a:endParaRPr lang="en-US">
                <a:solidFill>
                  <a:srgbClr val="000000"/>
                </a:solidFill>
              </a:endParaRPr>
            </a:p>
          </p:txBody>
        </p:sp>
        <p:sp>
          <p:nvSpPr>
            <p:cNvPr id="8225" name="Freeform 27"/>
            <p:cNvSpPr>
              <a:spLocks/>
            </p:cNvSpPr>
            <p:nvPr/>
          </p:nvSpPr>
          <p:spPr bwMode="auto">
            <a:xfrm rot="5354036">
              <a:off x="7281" y="11387"/>
              <a:ext cx="460" cy="1537"/>
            </a:xfrm>
            <a:custGeom>
              <a:avLst/>
              <a:gdLst>
                <a:gd name="T0" fmla="*/ 240 w 460"/>
                <a:gd name="T1" fmla="*/ 117 h 1537"/>
                <a:gd name="T2" fmla="*/ 218 w 460"/>
                <a:gd name="T3" fmla="*/ 149 h 1537"/>
                <a:gd name="T4" fmla="*/ 194 w 460"/>
                <a:gd name="T5" fmla="*/ 192 h 1537"/>
                <a:gd name="T6" fmla="*/ 156 w 460"/>
                <a:gd name="T7" fmla="*/ 276 h 1537"/>
                <a:gd name="T8" fmla="*/ 121 w 460"/>
                <a:gd name="T9" fmla="*/ 385 h 1537"/>
                <a:gd name="T10" fmla="*/ 92 w 460"/>
                <a:gd name="T11" fmla="*/ 519 h 1537"/>
                <a:gd name="T12" fmla="*/ 77 w 460"/>
                <a:gd name="T13" fmla="*/ 680 h 1537"/>
                <a:gd name="T14" fmla="*/ 79 w 460"/>
                <a:gd name="T15" fmla="*/ 868 h 1537"/>
                <a:gd name="T16" fmla="*/ 103 w 460"/>
                <a:gd name="T17" fmla="*/ 1084 h 1537"/>
                <a:gd name="T18" fmla="*/ 156 w 460"/>
                <a:gd name="T19" fmla="*/ 1327 h 1537"/>
                <a:gd name="T20" fmla="*/ 196 w 460"/>
                <a:gd name="T21" fmla="*/ 1465 h 1537"/>
                <a:gd name="T22" fmla="*/ 196 w 460"/>
                <a:gd name="T23" fmla="*/ 1469 h 1537"/>
                <a:gd name="T24" fmla="*/ 206 w 460"/>
                <a:gd name="T25" fmla="*/ 1470 h 1537"/>
                <a:gd name="T26" fmla="*/ 226 w 460"/>
                <a:gd name="T27" fmla="*/ 1473 h 1537"/>
                <a:gd name="T28" fmla="*/ 237 w 460"/>
                <a:gd name="T29" fmla="*/ 1469 h 1537"/>
                <a:gd name="T30" fmla="*/ 252 w 460"/>
                <a:gd name="T31" fmla="*/ 1451 h 1537"/>
                <a:gd name="T32" fmla="*/ 294 w 460"/>
                <a:gd name="T33" fmla="*/ 1267 h 1537"/>
                <a:gd name="T34" fmla="*/ 329 w 460"/>
                <a:gd name="T35" fmla="*/ 973 h 1537"/>
                <a:gd name="T36" fmla="*/ 329 w 460"/>
                <a:gd name="T37" fmla="*/ 602 h 1537"/>
                <a:gd name="T38" fmla="*/ 267 w 460"/>
                <a:gd name="T39" fmla="*/ 190 h 1537"/>
                <a:gd name="T40" fmla="*/ 252 w 460"/>
                <a:gd name="T41" fmla="*/ 139 h 1537"/>
                <a:gd name="T42" fmla="*/ 246 w 460"/>
                <a:gd name="T43" fmla="*/ 107 h 1537"/>
                <a:gd name="T44" fmla="*/ 282 w 460"/>
                <a:gd name="T45" fmla="*/ 45 h 1537"/>
                <a:gd name="T46" fmla="*/ 390 w 460"/>
                <a:gd name="T47" fmla="*/ 260 h 1537"/>
                <a:gd name="T48" fmla="*/ 445 w 460"/>
                <a:gd name="T49" fmla="*/ 494 h 1537"/>
                <a:gd name="T50" fmla="*/ 460 w 460"/>
                <a:gd name="T51" fmla="*/ 733 h 1537"/>
                <a:gd name="T52" fmla="*/ 445 w 460"/>
                <a:gd name="T53" fmla="*/ 965 h 1537"/>
                <a:gd name="T54" fmla="*/ 413 w 460"/>
                <a:gd name="T55" fmla="*/ 1172 h 1537"/>
                <a:gd name="T56" fmla="*/ 375 w 460"/>
                <a:gd name="T57" fmla="*/ 1342 h 1537"/>
                <a:gd name="T58" fmla="*/ 341 w 460"/>
                <a:gd name="T59" fmla="*/ 1460 h 1537"/>
                <a:gd name="T60" fmla="*/ 325 w 460"/>
                <a:gd name="T61" fmla="*/ 1512 h 1537"/>
                <a:gd name="T62" fmla="*/ 284 w 460"/>
                <a:gd name="T63" fmla="*/ 1536 h 1537"/>
                <a:gd name="T64" fmla="*/ 133 w 460"/>
                <a:gd name="T65" fmla="*/ 1529 h 1537"/>
                <a:gd name="T66" fmla="*/ 73 w 460"/>
                <a:gd name="T67" fmla="*/ 1327 h 1537"/>
                <a:gd name="T68" fmla="*/ 12 w 460"/>
                <a:gd name="T69" fmla="*/ 1005 h 1537"/>
                <a:gd name="T70" fmla="*/ 0 w 460"/>
                <a:gd name="T71" fmla="*/ 732 h 1537"/>
                <a:gd name="T72" fmla="*/ 21 w 460"/>
                <a:gd name="T73" fmla="*/ 505 h 1537"/>
                <a:gd name="T74" fmla="*/ 65 w 460"/>
                <a:gd name="T75" fmla="*/ 325 h 1537"/>
                <a:gd name="T76" fmla="*/ 120 w 460"/>
                <a:gd name="T77" fmla="*/ 190 h 1537"/>
                <a:gd name="T78" fmla="*/ 170 w 460"/>
                <a:gd name="T79" fmla="*/ 99 h 1537"/>
                <a:gd name="T80" fmla="*/ 205 w 460"/>
                <a:gd name="T81" fmla="*/ 50 h 1537"/>
                <a:gd name="T82" fmla="*/ 246 w 460"/>
                <a:gd name="T83" fmla="*/ 0 h 1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0"/>
                <a:gd name="T127" fmla="*/ 0 h 1537"/>
                <a:gd name="T128" fmla="*/ 460 w 460"/>
                <a:gd name="T129" fmla="*/ 1537 h 15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0" h="1537">
                  <a:moveTo>
                    <a:pt x="246" y="107"/>
                  </a:moveTo>
                  <a:lnTo>
                    <a:pt x="240" y="117"/>
                  </a:lnTo>
                  <a:lnTo>
                    <a:pt x="229" y="133"/>
                  </a:lnTo>
                  <a:lnTo>
                    <a:pt x="218" y="149"/>
                  </a:lnTo>
                  <a:lnTo>
                    <a:pt x="212" y="159"/>
                  </a:lnTo>
                  <a:lnTo>
                    <a:pt x="194" y="192"/>
                  </a:lnTo>
                  <a:lnTo>
                    <a:pt x="176" y="231"/>
                  </a:lnTo>
                  <a:lnTo>
                    <a:pt x="156" y="276"/>
                  </a:lnTo>
                  <a:lnTo>
                    <a:pt x="138" y="327"/>
                  </a:lnTo>
                  <a:lnTo>
                    <a:pt x="121" y="385"/>
                  </a:lnTo>
                  <a:lnTo>
                    <a:pt x="106" y="449"/>
                  </a:lnTo>
                  <a:lnTo>
                    <a:pt x="92" y="519"/>
                  </a:lnTo>
                  <a:lnTo>
                    <a:pt x="83" y="596"/>
                  </a:lnTo>
                  <a:lnTo>
                    <a:pt x="77" y="680"/>
                  </a:lnTo>
                  <a:lnTo>
                    <a:pt x="76" y="771"/>
                  </a:lnTo>
                  <a:lnTo>
                    <a:pt x="79" y="868"/>
                  </a:lnTo>
                  <a:lnTo>
                    <a:pt x="88" y="972"/>
                  </a:lnTo>
                  <a:lnTo>
                    <a:pt x="103" y="1084"/>
                  </a:lnTo>
                  <a:lnTo>
                    <a:pt x="126" y="1202"/>
                  </a:lnTo>
                  <a:lnTo>
                    <a:pt x="156" y="1327"/>
                  </a:lnTo>
                  <a:lnTo>
                    <a:pt x="194" y="1459"/>
                  </a:lnTo>
                  <a:lnTo>
                    <a:pt x="196" y="1465"/>
                  </a:lnTo>
                  <a:lnTo>
                    <a:pt x="196" y="1468"/>
                  </a:lnTo>
                  <a:lnTo>
                    <a:pt x="196" y="1469"/>
                  </a:lnTo>
                  <a:lnTo>
                    <a:pt x="206" y="1470"/>
                  </a:lnTo>
                  <a:lnTo>
                    <a:pt x="244" y="1471"/>
                  </a:lnTo>
                  <a:lnTo>
                    <a:pt x="226" y="1473"/>
                  </a:lnTo>
                  <a:lnTo>
                    <a:pt x="229" y="1472"/>
                  </a:lnTo>
                  <a:lnTo>
                    <a:pt x="237" y="1469"/>
                  </a:lnTo>
                  <a:lnTo>
                    <a:pt x="246" y="1463"/>
                  </a:lnTo>
                  <a:lnTo>
                    <a:pt x="252" y="1451"/>
                  </a:lnTo>
                  <a:lnTo>
                    <a:pt x="273" y="1375"/>
                  </a:lnTo>
                  <a:lnTo>
                    <a:pt x="294" y="1267"/>
                  </a:lnTo>
                  <a:lnTo>
                    <a:pt x="314" y="1131"/>
                  </a:lnTo>
                  <a:lnTo>
                    <a:pt x="329" y="973"/>
                  </a:lnTo>
                  <a:lnTo>
                    <a:pt x="335" y="795"/>
                  </a:lnTo>
                  <a:lnTo>
                    <a:pt x="329" y="602"/>
                  </a:lnTo>
                  <a:lnTo>
                    <a:pt x="308" y="399"/>
                  </a:lnTo>
                  <a:lnTo>
                    <a:pt x="267" y="190"/>
                  </a:lnTo>
                  <a:lnTo>
                    <a:pt x="258" y="166"/>
                  </a:lnTo>
                  <a:lnTo>
                    <a:pt x="252" y="139"/>
                  </a:lnTo>
                  <a:lnTo>
                    <a:pt x="249" y="117"/>
                  </a:lnTo>
                  <a:lnTo>
                    <a:pt x="246" y="107"/>
                  </a:lnTo>
                  <a:lnTo>
                    <a:pt x="246" y="0"/>
                  </a:lnTo>
                  <a:lnTo>
                    <a:pt x="282" y="45"/>
                  </a:lnTo>
                  <a:lnTo>
                    <a:pt x="343" y="149"/>
                  </a:lnTo>
                  <a:lnTo>
                    <a:pt x="390" y="260"/>
                  </a:lnTo>
                  <a:lnTo>
                    <a:pt x="423" y="375"/>
                  </a:lnTo>
                  <a:lnTo>
                    <a:pt x="445" y="494"/>
                  </a:lnTo>
                  <a:lnTo>
                    <a:pt x="457" y="614"/>
                  </a:lnTo>
                  <a:lnTo>
                    <a:pt x="460" y="733"/>
                  </a:lnTo>
                  <a:lnTo>
                    <a:pt x="455" y="851"/>
                  </a:lnTo>
                  <a:lnTo>
                    <a:pt x="445" y="965"/>
                  </a:lnTo>
                  <a:lnTo>
                    <a:pt x="431" y="1072"/>
                  </a:lnTo>
                  <a:lnTo>
                    <a:pt x="413" y="1172"/>
                  </a:lnTo>
                  <a:lnTo>
                    <a:pt x="394" y="1263"/>
                  </a:lnTo>
                  <a:lnTo>
                    <a:pt x="375" y="1342"/>
                  </a:lnTo>
                  <a:lnTo>
                    <a:pt x="357" y="1408"/>
                  </a:lnTo>
                  <a:lnTo>
                    <a:pt x="341" y="1460"/>
                  </a:lnTo>
                  <a:lnTo>
                    <a:pt x="331" y="1496"/>
                  </a:lnTo>
                  <a:lnTo>
                    <a:pt x="325" y="1512"/>
                  </a:lnTo>
                  <a:lnTo>
                    <a:pt x="316" y="1537"/>
                  </a:lnTo>
                  <a:lnTo>
                    <a:pt x="284" y="1536"/>
                  </a:lnTo>
                  <a:lnTo>
                    <a:pt x="164" y="1530"/>
                  </a:lnTo>
                  <a:lnTo>
                    <a:pt x="133" y="1529"/>
                  </a:lnTo>
                  <a:lnTo>
                    <a:pt x="126" y="1506"/>
                  </a:lnTo>
                  <a:lnTo>
                    <a:pt x="73" y="1327"/>
                  </a:lnTo>
                  <a:lnTo>
                    <a:pt x="36" y="1159"/>
                  </a:lnTo>
                  <a:lnTo>
                    <a:pt x="12" y="1005"/>
                  </a:lnTo>
                  <a:lnTo>
                    <a:pt x="1" y="862"/>
                  </a:lnTo>
                  <a:lnTo>
                    <a:pt x="0" y="732"/>
                  </a:lnTo>
                  <a:lnTo>
                    <a:pt x="7" y="613"/>
                  </a:lnTo>
                  <a:lnTo>
                    <a:pt x="21" y="505"/>
                  </a:lnTo>
                  <a:lnTo>
                    <a:pt x="42" y="410"/>
                  </a:lnTo>
                  <a:lnTo>
                    <a:pt x="65" y="325"/>
                  </a:lnTo>
                  <a:lnTo>
                    <a:pt x="92" y="251"/>
                  </a:lnTo>
                  <a:lnTo>
                    <a:pt x="120" y="190"/>
                  </a:lnTo>
                  <a:lnTo>
                    <a:pt x="147" y="139"/>
                  </a:lnTo>
                  <a:lnTo>
                    <a:pt x="170" y="99"/>
                  </a:lnTo>
                  <a:lnTo>
                    <a:pt x="191" y="70"/>
                  </a:lnTo>
                  <a:lnTo>
                    <a:pt x="205" y="50"/>
                  </a:lnTo>
                  <a:lnTo>
                    <a:pt x="212" y="41"/>
                  </a:lnTo>
                  <a:lnTo>
                    <a:pt x="246" y="0"/>
                  </a:lnTo>
                  <a:lnTo>
                    <a:pt x="246" y="107"/>
                  </a:lnTo>
                  <a:close/>
                </a:path>
              </a:pathLst>
            </a:custGeom>
            <a:solidFill>
              <a:srgbClr val="000000"/>
            </a:solidFill>
            <a:ln w="9525">
              <a:noFill/>
              <a:round/>
              <a:headEnd/>
              <a:tailEnd/>
            </a:ln>
          </p:spPr>
          <p:txBody>
            <a:bodyPr/>
            <a:lstStyle/>
            <a:p>
              <a:endParaRPr lang="en-US">
                <a:solidFill>
                  <a:srgbClr val="000000"/>
                </a:solidFill>
              </a:endParaRPr>
            </a:p>
          </p:txBody>
        </p:sp>
        <p:sp>
          <p:nvSpPr>
            <p:cNvPr id="8226" name="Freeform 26"/>
            <p:cNvSpPr>
              <a:spLocks/>
            </p:cNvSpPr>
            <p:nvPr/>
          </p:nvSpPr>
          <p:spPr bwMode="auto">
            <a:xfrm rot="5354036">
              <a:off x="6920" y="11528"/>
              <a:ext cx="260" cy="747"/>
            </a:xfrm>
            <a:custGeom>
              <a:avLst/>
              <a:gdLst>
                <a:gd name="T0" fmla="*/ 117 w 260"/>
                <a:gd name="T1" fmla="*/ 75 h 747"/>
                <a:gd name="T2" fmla="*/ 119 w 260"/>
                <a:gd name="T3" fmla="*/ 74 h 747"/>
                <a:gd name="T4" fmla="*/ 120 w 260"/>
                <a:gd name="T5" fmla="*/ 74 h 747"/>
                <a:gd name="T6" fmla="*/ 123 w 260"/>
                <a:gd name="T7" fmla="*/ 78 h 747"/>
                <a:gd name="T8" fmla="*/ 128 w 260"/>
                <a:gd name="T9" fmla="*/ 87 h 747"/>
                <a:gd name="T10" fmla="*/ 146 w 260"/>
                <a:gd name="T11" fmla="*/ 155 h 747"/>
                <a:gd name="T12" fmla="*/ 163 w 260"/>
                <a:gd name="T13" fmla="*/ 231 h 747"/>
                <a:gd name="T14" fmla="*/ 175 w 260"/>
                <a:gd name="T15" fmla="*/ 312 h 747"/>
                <a:gd name="T16" fmla="*/ 183 w 260"/>
                <a:gd name="T17" fmla="*/ 395 h 747"/>
                <a:gd name="T18" fmla="*/ 187 w 260"/>
                <a:gd name="T19" fmla="*/ 477 h 747"/>
                <a:gd name="T20" fmla="*/ 189 w 260"/>
                <a:gd name="T21" fmla="*/ 556 h 747"/>
                <a:gd name="T22" fmla="*/ 186 w 260"/>
                <a:gd name="T23" fmla="*/ 627 h 747"/>
                <a:gd name="T24" fmla="*/ 180 w 260"/>
                <a:gd name="T25" fmla="*/ 690 h 747"/>
                <a:gd name="T26" fmla="*/ 180 w 260"/>
                <a:gd name="T27" fmla="*/ 696 h 747"/>
                <a:gd name="T28" fmla="*/ 180 w 260"/>
                <a:gd name="T29" fmla="*/ 698 h 747"/>
                <a:gd name="T30" fmla="*/ 180 w 260"/>
                <a:gd name="T31" fmla="*/ 698 h 747"/>
                <a:gd name="T32" fmla="*/ 180 w 260"/>
                <a:gd name="T33" fmla="*/ 698 h 747"/>
                <a:gd name="T34" fmla="*/ 163 w 260"/>
                <a:gd name="T35" fmla="*/ 698 h 747"/>
                <a:gd name="T36" fmla="*/ 146 w 260"/>
                <a:gd name="T37" fmla="*/ 698 h 747"/>
                <a:gd name="T38" fmla="*/ 146 w 260"/>
                <a:gd name="T39" fmla="*/ 698 h 747"/>
                <a:gd name="T40" fmla="*/ 146 w 260"/>
                <a:gd name="T41" fmla="*/ 697 h 747"/>
                <a:gd name="T42" fmla="*/ 145 w 260"/>
                <a:gd name="T43" fmla="*/ 695 h 747"/>
                <a:gd name="T44" fmla="*/ 143 w 260"/>
                <a:gd name="T45" fmla="*/ 689 h 747"/>
                <a:gd name="T46" fmla="*/ 102 w 260"/>
                <a:gd name="T47" fmla="*/ 564 h 747"/>
                <a:gd name="T48" fmla="*/ 76 w 260"/>
                <a:gd name="T49" fmla="*/ 454 h 747"/>
                <a:gd name="T50" fmla="*/ 64 w 260"/>
                <a:gd name="T51" fmla="*/ 359 h 747"/>
                <a:gd name="T52" fmla="*/ 61 w 260"/>
                <a:gd name="T53" fmla="*/ 280 h 747"/>
                <a:gd name="T54" fmla="*/ 67 w 260"/>
                <a:gd name="T55" fmla="*/ 214 h 747"/>
                <a:gd name="T56" fmla="*/ 79 w 260"/>
                <a:gd name="T57" fmla="*/ 160 h 747"/>
                <a:gd name="T58" fmla="*/ 95 w 260"/>
                <a:gd name="T59" fmla="*/ 117 h 747"/>
                <a:gd name="T60" fmla="*/ 110 w 260"/>
                <a:gd name="T61" fmla="*/ 87 h 747"/>
                <a:gd name="T62" fmla="*/ 111 w 260"/>
                <a:gd name="T63" fmla="*/ 83 h 747"/>
                <a:gd name="T64" fmla="*/ 114 w 260"/>
                <a:gd name="T65" fmla="*/ 81 h 747"/>
                <a:gd name="T66" fmla="*/ 116 w 260"/>
                <a:gd name="T67" fmla="*/ 77 h 747"/>
                <a:gd name="T68" fmla="*/ 117 w 260"/>
                <a:gd name="T69" fmla="*/ 75 h 747"/>
                <a:gd name="T70" fmla="*/ 117 w 260"/>
                <a:gd name="T71" fmla="*/ 0 h 747"/>
                <a:gd name="T72" fmla="*/ 96 w 260"/>
                <a:gd name="T73" fmla="*/ 17 h 747"/>
                <a:gd name="T74" fmla="*/ 85 w 260"/>
                <a:gd name="T75" fmla="*/ 28 h 747"/>
                <a:gd name="T76" fmla="*/ 63 w 260"/>
                <a:gd name="T77" fmla="*/ 55 h 747"/>
                <a:gd name="T78" fmla="*/ 37 w 260"/>
                <a:gd name="T79" fmla="*/ 103 h 747"/>
                <a:gd name="T80" fmla="*/ 14 w 260"/>
                <a:gd name="T81" fmla="*/ 173 h 747"/>
                <a:gd name="T82" fmla="*/ 0 w 260"/>
                <a:gd name="T83" fmla="*/ 268 h 747"/>
                <a:gd name="T84" fmla="*/ 6 w 260"/>
                <a:gd name="T85" fmla="*/ 390 h 747"/>
                <a:gd name="T86" fmla="*/ 35 w 260"/>
                <a:gd name="T87" fmla="*/ 543 h 747"/>
                <a:gd name="T88" fmla="*/ 96 w 260"/>
                <a:gd name="T89" fmla="*/ 729 h 747"/>
                <a:gd name="T90" fmla="*/ 102 w 260"/>
                <a:gd name="T91" fmla="*/ 747 h 747"/>
                <a:gd name="T92" fmla="*/ 125 w 260"/>
                <a:gd name="T93" fmla="*/ 747 h 747"/>
                <a:gd name="T94" fmla="*/ 207 w 260"/>
                <a:gd name="T95" fmla="*/ 744 h 747"/>
                <a:gd name="T96" fmla="*/ 233 w 260"/>
                <a:gd name="T97" fmla="*/ 744 h 747"/>
                <a:gd name="T98" fmla="*/ 236 w 260"/>
                <a:gd name="T99" fmla="*/ 724 h 747"/>
                <a:gd name="T100" fmla="*/ 240 w 260"/>
                <a:gd name="T101" fmla="*/ 693 h 747"/>
                <a:gd name="T102" fmla="*/ 248 w 260"/>
                <a:gd name="T103" fmla="*/ 626 h 747"/>
                <a:gd name="T104" fmla="*/ 257 w 260"/>
                <a:gd name="T105" fmla="*/ 531 h 747"/>
                <a:gd name="T106" fmla="*/ 260 w 260"/>
                <a:gd name="T107" fmla="*/ 420 h 747"/>
                <a:gd name="T108" fmla="*/ 254 w 260"/>
                <a:gd name="T109" fmla="*/ 301 h 747"/>
                <a:gd name="T110" fmla="*/ 234 w 260"/>
                <a:gd name="T111" fmla="*/ 188 h 747"/>
                <a:gd name="T112" fmla="*/ 198 w 260"/>
                <a:gd name="T113" fmla="*/ 90 h 747"/>
                <a:gd name="T114" fmla="*/ 139 w 260"/>
                <a:gd name="T115" fmla="*/ 17 h 747"/>
                <a:gd name="T116" fmla="*/ 117 w 260"/>
                <a:gd name="T117" fmla="*/ 0 h 747"/>
                <a:gd name="T118" fmla="*/ 117 w 260"/>
                <a:gd name="T119" fmla="*/ 75 h 7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
                <a:gd name="T181" fmla="*/ 0 h 747"/>
                <a:gd name="T182" fmla="*/ 260 w 260"/>
                <a:gd name="T183" fmla="*/ 747 h 7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 h="747">
                  <a:moveTo>
                    <a:pt x="117" y="75"/>
                  </a:moveTo>
                  <a:lnTo>
                    <a:pt x="119" y="74"/>
                  </a:lnTo>
                  <a:lnTo>
                    <a:pt x="120" y="74"/>
                  </a:lnTo>
                  <a:lnTo>
                    <a:pt x="123" y="78"/>
                  </a:lnTo>
                  <a:lnTo>
                    <a:pt x="128" y="87"/>
                  </a:lnTo>
                  <a:lnTo>
                    <a:pt x="146" y="155"/>
                  </a:lnTo>
                  <a:lnTo>
                    <a:pt x="163" y="231"/>
                  </a:lnTo>
                  <a:lnTo>
                    <a:pt x="175" y="312"/>
                  </a:lnTo>
                  <a:lnTo>
                    <a:pt x="183" y="395"/>
                  </a:lnTo>
                  <a:lnTo>
                    <a:pt x="187" y="477"/>
                  </a:lnTo>
                  <a:lnTo>
                    <a:pt x="189" y="556"/>
                  </a:lnTo>
                  <a:lnTo>
                    <a:pt x="186" y="627"/>
                  </a:lnTo>
                  <a:lnTo>
                    <a:pt x="180" y="690"/>
                  </a:lnTo>
                  <a:lnTo>
                    <a:pt x="180" y="696"/>
                  </a:lnTo>
                  <a:lnTo>
                    <a:pt x="180" y="698"/>
                  </a:lnTo>
                  <a:lnTo>
                    <a:pt x="163" y="698"/>
                  </a:lnTo>
                  <a:lnTo>
                    <a:pt x="146" y="698"/>
                  </a:lnTo>
                  <a:lnTo>
                    <a:pt x="146" y="697"/>
                  </a:lnTo>
                  <a:lnTo>
                    <a:pt x="145" y="695"/>
                  </a:lnTo>
                  <a:lnTo>
                    <a:pt x="143" y="689"/>
                  </a:lnTo>
                  <a:lnTo>
                    <a:pt x="102" y="564"/>
                  </a:lnTo>
                  <a:lnTo>
                    <a:pt x="76" y="454"/>
                  </a:lnTo>
                  <a:lnTo>
                    <a:pt x="64" y="359"/>
                  </a:lnTo>
                  <a:lnTo>
                    <a:pt x="61" y="280"/>
                  </a:lnTo>
                  <a:lnTo>
                    <a:pt x="67" y="214"/>
                  </a:lnTo>
                  <a:lnTo>
                    <a:pt x="79" y="160"/>
                  </a:lnTo>
                  <a:lnTo>
                    <a:pt x="95" y="117"/>
                  </a:lnTo>
                  <a:lnTo>
                    <a:pt x="110" y="87"/>
                  </a:lnTo>
                  <a:lnTo>
                    <a:pt x="111" y="83"/>
                  </a:lnTo>
                  <a:lnTo>
                    <a:pt x="114" y="81"/>
                  </a:lnTo>
                  <a:lnTo>
                    <a:pt x="116" y="77"/>
                  </a:lnTo>
                  <a:lnTo>
                    <a:pt x="117" y="75"/>
                  </a:lnTo>
                  <a:lnTo>
                    <a:pt x="117" y="0"/>
                  </a:lnTo>
                  <a:lnTo>
                    <a:pt x="96" y="17"/>
                  </a:lnTo>
                  <a:lnTo>
                    <a:pt x="85" y="28"/>
                  </a:lnTo>
                  <a:lnTo>
                    <a:pt x="63" y="55"/>
                  </a:lnTo>
                  <a:lnTo>
                    <a:pt x="37" y="103"/>
                  </a:lnTo>
                  <a:lnTo>
                    <a:pt x="14" y="173"/>
                  </a:lnTo>
                  <a:lnTo>
                    <a:pt x="0" y="268"/>
                  </a:lnTo>
                  <a:lnTo>
                    <a:pt x="6" y="390"/>
                  </a:lnTo>
                  <a:lnTo>
                    <a:pt x="35" y="543"/>
                  </a:lnTo>
                  <a:lnTo>
                    <a:pt x="96" y="729"/>
                  </a:lnTo>
                  <a:lnTo>
                    <a:pt x="102" y="747"/>
                  </a:lnTo>
                  <a:lnTo>
                    <a:pt x="125" y="747"/>
                  </a:lnTo>
                  <a:lnTo>
                    <a:pt x="207" y="744"/>
                  </a:lnTo>
                  <a:lnTo>
                    <a:pt x="233" y="744"/>
                  </a:lnTo>
                  <a:lnTo>
                    <a:pt x="236" y="724"/>
                  </a:lnTo>
                  <a:lnTo>
                    <a:pt x="240" y="693"/>
                  </a:lnTo>
                  <a:lnTo>
                    <a:pt x="248" y="626"/>
                  </a:lnTo>
                  <a:lnTo>
                    <a:pt x="257" y="531"/>
                  </a:lnTo>
                  <a:lnTo>
                    <a:pt x="260" y="420"/>
                  </a:lnTo>
                  <a:lnTo>
                    <a:pt x="254" y="301"/>
                  </a:lnTo>
                  <a:lnTo>
                    <a:pt x="234" y="188"/>
                  </a:lnTo>
                  <a:lnTo>
                    <a:pt x="198" y="90"/>
                  </a:lnTo>
                  <a:lnTo>
                    <a:pt x="139" y="17"/>
                  </a:lnTo>
                  <a:lnTo>
                    <a:pt x="117" y="0"/>
                  </a:lnTo>
                  <a:lnTo>
                    <a:pt x="117" y="75"/>
                  </a:lnTo>
                  <a:close/>
                </a:path>
              </a:pathLst>
            </a:custGeom>
            <a:solidFill>
              <a:srgbClr val="000000"/>
            </a:solidFill>
            <a:ln w="9525">
              <a:noFill/>
              <a:round/>
              <a:headEnd/>
              <a:tailEnd/>
            </a:ln>
          </p:spPr>
          <p:txBody>
            <a:bodyPr/>
            <a:lstStyle/>
            <a:p>
              <a:endParaRPr lang="en-US">
                <a:solidFill>
                  <a:srgbClr val="000000"/>
                </a:solidFill>
              </a:endParaRPr>
            </a:p>
          </p:txBody>
        </p:sp>
        <p:sp>
          <p:nvSpPr>
            <p:cNvPr id="8227" name="Freeform 25"/>
            <p:cNvSpPr>
              <a:spLocks/>
            </p:cNvSpPr>
            <p:nvPr/>
          </p:nvSpPr>
          <p:spPr bwMode="auto">
            <a:xfrm rot="5354036">
              <a:off x="6895" y="12032"/>
              <a:ext cx="272" cy="747"/>
            </a:xfrm>
            <a:custGeom>
              <a:avLst/>
              <a:gdLst>
                <a:gd name="T0" fmla="*/ 167 w 272"/>
                <a:gd name="T1" fmla="*/ 74 h 747"/>
                <a:gd name="T2" fmla="*/ 167 w 272"/>
                <a:gd name="T3" fmla="*/ 74 h 747"/>
                <a:gd name="T4" fmla="*/ 170 w 272"/>
                <a:gd name="T5" fmla="*/ 77 h 747"/>
                <a:gd name="T6" fmla="*/ 173 w 272"/>
                <a:gd name="T7" fmla="*/ 84 h 747"/>
                <a:gd name="T8" fmla="*/ 185 w 272"/>
                <a:gd name="T9" fmla="*/ 118 h 747"/>
                <a:gd name="T10" fmla="*/ 191 w 272"/>
                <a:gd name="T11" fmla="*/ 209 h 747"/>
                <a:gd name="T12" fmla="*/ 174 w 272"/>
                <a:gd name="T13" fmla="*/ 352 h 747"/>
                <a:gd name="T14" fmla="*/ 132 w 272"/>
                <a:gd name="T15" fmla="*/ 556 h 747"/>
                <a:gd name="T16" fmla="*/ 98 w 272"/>
                <a:gd name="T17" fmla="*/ 692 h 747"/>
                <a:gd name="T18" fmla="*/ 98 w 272"/>
                <a:gd name="T19" fmla="*/ 697 h 747"/>
                <a:gd name="T20" fmla="*/ 82 w 272"/>
                <a:gd name="T21" fmla="*/ 696 h 747"/>
                <a:gd name="T22" fmla="*/ 65 w 272"/>
                <a:gd name="T23" fmla="*/ 695 h 747"/>
                <a:gd name="T24" fmla="*/ 65 w 272"/>
                <a:gd name="T25" fmla="*/ 692 h 747"/>
                <a:gd name="T26" fmla="*/ 61 w 272"/>
                <a:gd name="T27" fmla="*/ 623 h 747"/>
                <a:gd name="T28" fmla="*/ 62 w 272"/>
                <a:gd name="T29" fmla="*/ 464 h 747"/>
                <a:gd name="T30" fmla="*/ 79 w 272"/>
                <a:gd name="T31" fmla="*/ 294 h 747"/>
                <a:gd name="T32" fmla="*/ 123 w 272"/>
                <a:gd name="T33" fmla="*/ 143 h 747"/>
                <a:gd name="T34" fmla="*/ 159 w 272"/>
                <a:gd name="T35" fmla="*/ 82 h 747"/>
                <a:gd name="T36" fmla="*/ 164 w 272"/>
                <a:gd name="T37" fmla="*/ 77 h 747"/>
                <a:gd name="T38" fmla="*/ 173 w 272"/>
                <a:gd name="T39" fmla="*/ 0 h 747"/>
                <a:gd name="T40" fmla="*/ 88 w 272"/>
                <a:gd name="T41" fmla="*/ 88 h 747"/>
                <a:gd name="T42" fmla="*/ 18 w 272"/>
                <a:gd name="T43" fmla="*/ 297 h 747"/>
                <a:gd name="T44" fmla="*/ 0 w 272"/>
                <a:gd name="T45" fmla="*/ 525 h 747"/>
                <a:gd name="T46" fmla="*/ 4 w 272"/>
                <a:gd name="T47" fmla="*/ 688 h 747"/>
                <a:gd name="T48" fmla="*/ 9 w 272"/>
                <a:gd name="T49" fmla="*/ 738 h 747"/>
                <a:gd name="T50" fmla="*/ 115 w 272"/>
                <a:gd name="T51" fmla="*/ 744 h 747"/>
                <a:gd name="T52" fmla="*/ 146 w 272"/>
                <a:gd name="T53" fmla="*/ 729 h 747"/>
                <a:gd name="T54" fmla="*/ 218 w 272"/>
                <a:gd name="T55" fmla="*/ 546 h 747"/>
                <a:gd name="T56" fmla="*/ 258 w 272"/>
                <a:gd name="T57" fmla="*/ 395 h 747"/>
                <a:gd name="T58" fmla="*/ 272 w 272"/>
                <a:gd name="T59" fmla="*/ 272 h 747"/>
                <a:gd name="T60" fmla="*/ 265 w 272"/>
                <a:gd name="T61" fmla="*/ 176 h 747"/>
                <a:gd name="T62" fmla="*/ 247 w 272"/>
                <a:gd name="T63" fmla="*/ 105 h 747"/>
                <a:gd name="T64" fmla="*/ 224 w 272"/>
                <a:gd name="T65" fmla="*/ 57 h 747"/>
                <a:gd name="T66" fmla="*/ 205 w 272"/>
                <a:gd name="T67" fmla="*/ 29 h 747"/>
                <a:gd name="T68" fmla="*/ 194 w 272"/>
                <a:gd name="T69" fmla="*/ 18 h 747"/>
                <a:gd name="T70" fmla="*/ 165 w 272"/>
                <a:gd name="T71" fmla="*/ 75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747"/>
                <a:gd name="T110" fmla="*/ 272 w 272"/>
                <a:gd name="T111" fmla="*/ 747 h 7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747">
                  <a:moveTo>
                    <a:pt x="165" y="75"/>
                  </a:moveTo>
                  <a:lnTo>
                    <a:pt x="167" y="74"/>
                  </a:lnTo>
                  <a:lnTo>
                    <a:pt x="167" y="72"/>
                  </a:lnTo>
                  <a:lnTo>
                    <a:pt x="167" y="74"/>
                  </a:lnTo>
                  <a:lnTo>
                    <a:pt x="168" y="75"/>
                  </a:lnTo>
                  <a:lnTo>
                    <a:pt x="170" y="77"/>
                  </a:lnTo>
                  <a:lnTo>
                    <a:pt x="171" y="81"/>
                  </a:lnTo>
                  <a:lnTo>
                    <a:pt x="173" y="84"/>
                  </a:lnTo>
                  <a:lnTo>
                    <a:pt x="174" y="88"/>
                  </a:lnTo>
                  <a:lnTo>
                    <a:pt x="185" y="118"/>
                  </a:lnTo>
                  <a:lnTo>
                    <a:pt x="191" y="159"/>
                  </a:lnTo>
                  <a:lnTo>
                    <a:pt x="191" y="209"/>
                  </a:lnTo>
                  <a:lnTo>
                    <a:pt x="187" y="273"/>
                  </a:lnTo>
                  <a:lnTo>
                    <a:pt x="174" y="352"/>
                  </a:lnTo>
                  <a:lnTo>
                    <a:pt x="156" y="445"/>
                  </a:lnTo>
                  <a:lnTo>
                    <a:pt x="132" y="556"/>
                  </a:lnTo>
                  <a:lnTo>
                    <a:pt x="102" y="686"/>
                  </a:lnTo>
                  <a:lnTo>
                    <a:pt x="98" y="692"/>
                  </a:lnTo>
                  <a:lnTo>
                    <a:pt x="98" y="695"/>
                  </a:lnTo>
                  <a:lnTo>
                    <a:pt x="98" y="697"/>
                  </a:lnTo>
                  <a:lnTo>
                    <a:pt x="82" y="696"/>
                  </a:lnTo>
                  <a:lnTo>
                    <a:pt x="65" y="695"/>
                  </a:lnTo>
                  <a:lnTo>
                    <a:pt x="65" y="692"/>
                  </a:lnTo>
                  <a:lnTo>
                    <a:pt x="65" y="686"/>
                  </a:lnTo>
                  <a:lnTo>
                    <a:pt x="61" y="623"/>
                  </a:lnTo>
                  <a:lnTo>
                    <a:pt x="59" y="547"/>
                  </a:lnTo>
                  <a:lnTo>
                    <a:pt x="62" y="464"/>
                  </a:lnTo>
                  <a:lnTo>
                    <a:pt x="68" y="379"/>
                  </a:lnTo>
                  <a:lnTo>
                    <a:pt x="79" y="294"/>
                  </a:lnTo>
                  <a:lnTo>
                    <a:pt x="97" y="214"/>
                  </a:lnTo>
                  <a:lnTo>
                    <a:pt x="123" y="143"/>
                  </a:lnTo>
                  <a:lnTo>
                    <a:pt x="158" y="85"/>
                  </a:lnTo>
                  <a:lnTo>
                    <a:pt x="159" y="82"/>
                  </a:lnTo>
                  <a:lnTo>
                    <a:pt x="162" y="79"/>
                  </a:lnTo>
                  <a:lnTo>
                    <a:pt x="164" y="77"/>
                  </a:lnTo>
                  <a:lnTo>
                    <a:pt x="165" y="75"/>
                  </a:lnTo>
                  <a:lnTo>
                    <a:pt x="173" y="0"/>
                  </a:lnTo>
                  <a:lnTo>
                    <a:pt x="152" y="17"/>
                  </a:lnTo>
                  <a:lnTo>
                    <a:pt x="88" y="88"/>
                  </a:lnTo>
                  <a:lnTo>
                    <a:pt x="45" y="185"/>
                  </a:lnTo>
                  <a:lnTo>
                    <a:pt x="18" y="297"/>
                  </a:lnTo>
                  <a:lnTo>
                    <a:pt x="4" y="414"/>
                  </a:lnTo>
                  <a:lnTo>
                    <a:pt x="0" y="525"/>
                  </a:lnTo>
                  <a:lnTo>
                    <a:pt x="1" y="619"/>
                  </a:lnTo>
                  <a:lnTo>
                    <a:pt x="4" y="688"/>
                  </a:lnTo>
                  <a:lnTo>
                    <a:pt x="7" y="718"/>
                  </a:lnTo>
                  <a:lnTo>
                    <a:pt x="9" y="738"/>
                  </a:lnTo>
                  <a:lnTo>
                    <a:pt x="35" y="739"/>
                  </a:lnTo>
                  <a:lnTo>
                    <a:pt x="115" y="744"/>
                  </a:lnTo>
                  <a:lnTo>
                    <a:pt x="138" y="747"/>
                  </a:lnTo>
                  <a:lnTo>
                    <a:pt x="146" y="729"/>
                  </a:lnTo>
                  <a:lnTo>
                    <a:pt x="187" y="633"/>
                  </a:lnTo>
                  <a:lnTo>
                    <a:pt x="218" y="546"/>
                  </a:lnTo>
                  <a:lnTo>
                    <a:pt x="243" y="467"/>
                  </a:lnTo>
                  <a:lnTo>
                    <a:pt x="258" y="395"/>
                  </a:lnTo>
                  <a:lnTo>
                    <a:pt x="269" y="330"/>
                  </a:lnTo>
                  <a:lnTo>
                    <a:pt x="272" y="272"/>
                  </a:lnTo>
                  <a:lnTo>
                    <a:pt x="270" y="221"/>
                  </a:lnTo>
                  <a:lnTo>
                    <a:pt x="265" y="176"/>
                  </a:lnTo>
                  <a:lnTo>
                    <a:pt x="258" y="139"/>
                  </a:lnTo>
                  <a:lnTo>
                    <a:pt x="247" y="105"/>
                  </a:lnTo>
                  <a:lnTo>
                    <a:pt x="237" y="79"/>
                  </a:lnTo>
                  <a:lnTo>
                    <a:pt x="224" y="57"/>
                  </a:lnTo>
                  <a:lnTo>
                    <a:pt x="214" y="41"/>
                  </a:lnTo>
                  <a:lnTo>
                    <a:pt x="205" y="29"/>
                  </a:lnTo>
                  <a:lnTo>
                    <a:pt x="197" y="22"/>
                  </a:lnTo>
                  <a:lnTo>
                    <a:pt x="194" y="18"/>
                  </a:lnTo>
                  <a:lnTo>
                    <a:pt x="173" y="0"/>
                  </a:lnTo>
                  <a:lnTo>
                    <a:pt x="165" y="75"/>
                  </a:lnTo>
                  <a:close/>
                </a:path>
              </a:pathLst>
            </a:custGeom>
            <a:solidFill>
              <a:srgbClr val="000000"/>
            </a:solidFill>
            <a:ln w="9525">
              <a:noFill/>
              <a:round/>
              <a:headEnd/>
              <a:tailEnd/>
            </a:ln>
          </p:spPr>
          <p:txBody>
            <a:bodyPr/>
            <a:lstStyle/>
            <a:p>
              <a:endParaRPr lang="en-US">
                <a:solidFill>
                  <a:srgbClr val="000000"/>
                </a:solidFill>
              </a:endParaRPr>
            </a:p>
          </p:txBody>
        </p:sp>
        <p:sp>
          <p:nvSpPr>
            <p:cNvPr id="8228" name="Freeform 24"/>
            <p:cNvSpPr>
              <a:spLocks/>
            </p:cNvSpPr>
            <p:nvPr/>
          </p:nvSpPr>
          <p:spPr bwMode="auto">
            <a:xfrm rot="5354036">
              <a:off x="6867" y="12155"/>
              <a:ext cx="211" cy="16"/>
            </a:xfrm>
            <a:custGeom>
              <a:avLst/>
              <a:gdLst>
                <a:gd name="T0" fmla="*/ 0 w 211"/>
                <a:gd name="T1" fmla="*/ 8 h 16"/>
                <a:gd name="T2" fmla="*/ 8 w 211"/>
                <a:gd name="T3" fmla="*/ 9 h 16"/>
                <a:gd name="T4" fmla="*/ 29 w 211"/>
                <a:gd name="T5" fmla="*/ 11 h 16"/>
                <a:gd name="T6" fmla="*/ 61 w 211"/>
                <a:gd name="T7" fmla="*/ 14 h 16"/>
                <a:gd name="T8" fmla="*/ 97 w 211"/>
                <a:gd name="T9" fmla="*/ 16 h 16"/>
                <a:gd name="T10" fmla="*/ 134 w 211"/>
                <a:gd name="T11" fmla="*/ 16 h 16"/>
                <a:gd name="T12" fmla="*/ 169 w 211"/>
                <a:gd name="T13" fmla="*/ 14 h 16"/>
                <a:gd name="T14" fmla="*/ 195 w 211"/>
                <a:gd name="T15" fmla="*/ 9 h 16"/>
                <a:gd name="T16" fmla="*/ 211 w 211"/>
                <a:gd name="T17" fmla="*/ 0 h 16"/>
                <a:gd name="T18" fmla="*/ 0 w 211"/>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6"/>
                <a:gd name="T32" fmla="*/ 211 w 2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6">
                  <a:moveTo>
                    <a:pt x="0" y="8"/>
                  </a:moveTo>
                  <a:lnTo>
                    <a:pt x="8" y="9"/>
                  </a:lnTo>
                  <a:lnTo>
                    <a:pt x="29" y="11"/>
                  </a:lnTo>
                  <a:lnTo>
                    <a:pt x="61" y="14"/>
                  </a:lnTo>
                  <a:lnTo>
                    <a:pt x="97" y="16"/>
                  </a:lnTo>
                  <a:lnTo>
                    <a:pt x="134" y="16"/>
                  </a:lnTo>
                  <a:lnTo>
                    <a:pt x="169" y="14"/>
                  </a:lnTo>
                  <a:lnTo>
                    <a:pt x="195" y="9"/>
                  </a:lnTo>
                  <a:lnTo>
                    <a:pt x="211" y="0"/>
                  </a:lnTo>
                  <a:lnTo>
                    <a:pt x="0" y="8"/>
                  </a:lnTo>
                  <a:close/>
                </a:path>
              </a:pathLst>
            </a:custGeom>
            <a:solidFill>
              <a:srgbClr val="3F3FFF"/>
            </a:solidFill>
            <a:ln w="9525">
              <a:noFill/>
              <a:round/>
              <a:headEnd/>
              <a:tailEnd/>
            </a:ln>
          </p:spPr>
          <p:txBody>
            <a:bodyPr/>
            <a:lstStyle/>
            <a:p>
              <a:endParaRPr lang="en-US">
                <a:solidFill>
                  <a:srgbClr val="000000"/>
                </a:solidFill>
              </a:endParaRPr>
            </a:p>
          </p:txBody>
        </p:sp>
        <p:sp>
          <p:nvSpPr>
            <p:cNvPr id="8229" name="Freeform 23"/>
            <p:cNvSpPr>
              <a:spLocks/>
            </p:cNvSpPr>
            <p:nvPr/>
          </p:nvSpPr>
          <p:spPr bwMode="auto">
            <a:xfrm rot="5354036">
              <a:off x="6847" y="12147"/>
              <a:ext cx="241" cy="54"/>
            </a:xfrm>
            <a:custGeom>
              <a:avLst/>
              <a:gdLst>
                <a:gd name="T0" fmla="*/ 0 w 241"/>
                <a:gd name="T1" fmla="*/ 44 h 54"/>
                <a:gd name="T2" fmla="*/ 36 w 241"/>
                <a:gd name="T3" fmla="*/ 48 h 54"/>
                <a:gd name="T4" fmla="*/ 73 w 241"/>
                <a:gd name="T5" fmla="*/ 51 h 54"/>
                <a:gd name="T6" fmla="*/ 111 w 241"/>
                <a:gd name="T7" fmla="*/ 54 h 54"/>
                <a:gd name="T8" fmla="*/ 145 w 241"/>
                <a:gd name="T9" fmla="*/ 54 h 54"/>
                <a:gd name="T10" fmla="*/ 177 w 241"/>
                <a:gd name="T11" fmla="*/ 51 h 54"/>
                <a:gd name="T12" fmla="*/ 205 w 241"/>
                <a:gd name="T13" fmla="*/ 47 h 54"/>
                <a:gd name="T14" fmla="*/ 226 w 241"/>
                <a:gd name="T15" fmla="*/ 38 h 54"/>
                <a:gd name="T16" fmla="*/ 241 w 241"/>
                <a:gd name="T17" fmla="*/ 27 h 54"/>
                <a:gd name="T18" fmla="*/ 189 w 241"/>
                <a:gd name="T19" fmla="*/ 2 h 54"/>
                <a:gd name="T20" fmla="*/ 191 w 241"/>
                <a:gd name="T21" fmla="*/ 2 h 54"/>
                <a:gd name="T22" fmla="*/ 191 w 241"/>
                <a:gd name="T23" fmla="*/ 1 h 54"/>
                <a:gd name="T24" fmla="*/ 191 w 241"/>
                <a:gd name="T25" fmla="*/ 1 h 54"/>
                <a:gd name="T26" fmla="*/ 191 w 241"/>
                <a:gd name="T27" fmla="*/ 1 h 54"/>
                <a:gd name="T28" fmla="*/ 183 w 241"/>
                <a:gd name="T29" fmla="*/ 3 h 54"/>
                <a:gd name="T30" fmla="*/ 168 w 241"/>
                <a:gd name="T31" fmla="*/ 5 h 54"/>
                <a:gd name="T32" fmla="*/ 150 w 241"/>
                <a:gd name="T33" fmla="*/ 7 h 54"/>
                <a:gd name="T34" fmla="*/ 126 w 241"/>
                <a:gd name="T35" fmla="*/ 7 h 54"/>
                <a:gd name="T36" fmla="*/ 100 w 241"/>
                <a:gd name="T37" fmla="*/ 7 h 54"/>
                <a:gd name="T38" fmla="*/ 71 w 241"/>
                <a:gd name="T39" fmla="*/ 5 h 54"/>
                <a:gd name="T40" fmla="*/ 41 w 241"/>
                <a:gd name="T41" fmla="*/ 3 h 54"/>
                <a:gd name="T42" fmla="*/ 10 w 241"/>
                <a:gd name="T43" fmla="*/ 0 h 54"/>
                <a:gd name="T44" fmla="*/ 0 w 241"/>
                <a:gd name="T45" fmla="*/ 44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54"/>
                <a:gd name="T71" fmla="*/ 241 w 241"/>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54">
                  <a:moveTo>
                    <a:pt x="0" y="44"/>
                  </a:moveTo>
                  <a:lnTo>
                    <a:pt x="36" y="48"/>
                  </a:lnTo>
                  <a:lnTo>
                    <a:pt x="73" y="51"/>
                  </a:lnTo>
                  <a:lnTo>
                    <a:pt x="111" y="54"/>
                  </a:lnTo>
                  <a:lnTo>
                    <a:pt x="145" y="54"/>
                  </a:lnTo>
                  <a:lnTo>
                    <a:pt x="177" y="51"/>
                  </a:lnTo>
                  <a:lnTo>
                    <a:pt x="205" y="47"/>
                  </a:lnTo>
                  <a:lnTo>
                    <a:pt x="226" y="38"/>
                  </a:lnTo>
                  <a:lnTo>
                    <a:pt x="241" y="27"/>
                  </a:lnTo>
                  <a:lnTo>
                    <a:pt x="189" y="2"/>
                  </a:lnTo>
                  <a:lnTo>
                    <a:pt x="191" y="2"/>
                  </a:lnTo>
                  <a:lnTo>
                    <a:pt x="191" y="1"/>
                  </a:lnTo>
                  <a:lnTo>
                    <a:pt x="183" y="3"/>
                  </a:lnTo>
                  <a:lnTo>
                    <a:pt x="168" y="5"/>
                  </a:lnTo>
                  <a:lnTo>
                    <a:pt x="150" y="7"/>
                  </a:lnTo>
                  <a:lnTo>
                    <a:pt x="126" y="7"/>
                  </a:lnTo>
                  <a:lnTo>
                    <a:pt x="100" y="7"/>
                  </a:lnTo>
                  <a:lnTo>
                    <a:pt x="71" y="5"/>
                  </a:lnTo>
                  <a:lnTo>
                    <a:pt x="41" y="3"/>
                  </a:lnTo>
                  <a:lnTo>
                    <a:pt x="10" y="0"/>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8230" name="Freeform 22"/>
            <p:cNvSpPr>
              <a:spLocks/>
            </p:cNvSpPr>
            <p:nvPr/>
          </p:nvSpPr>
          <p:spPr bwMode="auto">
            <a:xfrm rot="5354036">
              <a:off x="7863" y="12119"/>
              <a:ext cx="243" cy="67"/>
            </a:xfrm>
            <a:custGeom>
              <a:avLst/>
              <a:gdLst>
                <a:gd name="T0" fmla="*/ 0 w 243"/>
                <a:gd name="T1" fmla="*/ 39 h 67"/>
                <a:gd name="T2" fmla="*/ 1 w 243"/>
                <a:gd name="T3" fmla="*/ 40 h 67"/>
                <a:gd name="T4" fmla="*/ 4 w 243"/>
                <a:gd name="T5" fmla="*/ 42 h 67"/>
                <a:gd name="T6" fmla="*/ 10 w 243"/>
                <a:gd name="T7" fmla="*/ 45 h 67"/>
                <a:gd name="T8" fmla="*/ 18 w 243"/>
                <a:gd name="T9" fmla="*/ 48 h 67"/>
                <a:gd name="T10" fmla="*/ 27 w 243"/>
                <a:gd name="T11" fmla="*/ 52 h 67"/>
                <a:gd name="T12" fmla="*/ 38 w 243"/>
                <a:gd name="T13" fmla="*/ 57 h 67"/>
                <a:gd name="T14" fmla="*/ 51 w 243"/>
                <a:gd name="T15" fmla="*/ 60 h 67"/>
                <a:gd name="T16" fmla="*/ 66 w 243"/>
                <a:gd name="T17" fmla="*/ 64 h 67"/>
                <a:gd name="T18" fmla="*/ 82 w 243"/>
                <a:gd name="T19" fmla="*/ 66 h 67"/>
                <a:gd name="T20" fmla="*/ 100 w 243"/>
                <a:gd name="T21" fmla="*/ 67 h 67"/>
                <a:gd name="T22" fmla="*/ 120 w 243"/>
                <a:gd name="T23" fmla="*/ 67 h 67"/>
                <a:gd name="T24" fmla="*/ 142 w 243"/>
                <a:gd name="T25" fmla="*/ 66 h 67"/>
                <a:gd name="T26" fmla="*/ 165 w 243"/>
                <a:gd name="T27" fmla="*/ 64 h 67"/>
                <a:gd name="T28" fmla="*/ 189 w 243"/>
                <a:gd name="T29" fmla="*/ 59 h 67"/>
                <a:gd name="T30" fmla="*/ 215 w 243"/>
                <a:gd name="T31" fmla="*/ 52 h 67"/>
                <a:gd name="T32" fmla="*/ 243 w 243"/>
                <a:gd name="T33" fmla="*/ 42 h 67"/>
                <a:gd name="T34" fmla="*/ 217 w 243"/>
                <a:gd name="T35" fmla="*/ 0 h 67"/>
                <a:gd name="T36" fmla="*/ 176 w 243"/>
                <a:gd name="T37" fmla="*/ 13 h 67"/>
                <a:gd name="T38" fmla="*/ 141 w 243"/>
                <a:gd name="T39" fmla="*/ 19 h 67"/>
                <a:gd name="T40" fmla="*/ 110 w 243"/>
                <a:gd name="T41" fmla="*/ 20 h 67"/>
                <a:gd name="T42" fmla="*/ 86 w 243"/>
                <a:gd name="T43" fmla="*/ 19 h 67"/>
                <a:gd name="T44" fmla="*/ 66 w 243"/>
                <a:gd name="T45" fmla="*/ 14 h 67"/>
                <a:gd name="T46" fmla="*/ 51 w 243"/>
                <a:gd name="T47" fmla="*/ 9 h 67"/>
                <a:gd name="T48" fmla="*/ 42 w 243"/>
                <a:gd name="T49" fmla="*/ 6 h 67"/>
                <a:gd name="T50" fmla="*/ 39 w 243"/>
                <a:gd name="T51" fmla="*/ 3 h 67"/>
                <a:gd name="T52" fmla="*/ 0 w 243"/>
                <a:gd name="T53" fmla="*/ 39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3"/>
                <a:gd name="T82" fmla="*/ 0 h 67"/>
                <a:gd name="T83" fmla="*/ 243 w 243"/>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3" h="67">
                  <a:moveTo>
                    <a:pt x="0" y="39"/>
                  </a:moveTo>
                  <a:lnTo>
                    <a:pt x="1" y="40"/>
                  </a:lnTo>
                  <a:lnTo>
                    <a:pt x="4" y="42"/>
                  </a:lnTo>
                  <a:lnTo>
                    <a:pt x="10" y="45"/>
                  </a:lnTo>
                  <a:lnTo>
                    <a:pt x="18" y="48"/>
                  </a:lnTo>
                  <a:lnTo>
                    <a:pt x="27" y="52"/>
                  </a:lnTo>
                  <a:lnTo>
                    <a:pt x="38" y="57"/>
                  </a:lnTo>
                  <a:lnTo>
                    <a:pt x="51" y="60"/>
                  </a:lnTo>
                  <a:lnTo>
                    <a:pt x="66" y="64"/>
                  </a:lnTo>
                  <a:lnTo>
                    <a:pt x="82" y="66"/>
                  </a:lnTo>
                  <a:lnTo>
                    <a:pt x="100" y="67"/>
                  </a:lnTo>
                  <a:lnTo>
                    <a:pt x="120" y="67"/>
                  </a:lnTo>
                  <a:lnTo>
                    <a:pt x="142" y="66"/>
                  </a:lnTo>
                  <a:lnTo>
                    <a:pt x="165" y="64"/>
                  </a:lnTo>
                  <a:lnTo>
                    <a:pt x="189" y="59"/>
                  </a:lnTo>
                  <a:lnTo>
                    <a:pt x="215" y="52"/>
                  </a:lnTo>
                  <a:lnTo>
                    <a:pt x="243" y="42"/>
                  </a:lnTo>
                  <a:lnTo>
                    <a:pt x="217" y="0"/>
                  </a:lnTo>
                  <a:lnTo>
                    <a:pt x="176" y="13"/>
                  </a:lnTo>
                  <a:lnTo>
                    <a:pt x="141" y="19"/>
                  </a:lnTo>
                  <a:lnTo>
                    <a:pt x="110" y="20"/>
                  </a:lnTo>
                  <a:lnTo>
                    <a:pt x="86" y="19"/>
                  </a:lnTo>
                  <a:lnTo>
                    <a:pt x="66" y="14"/>
                  </a:lnTo>
                  <a:lnTo>
                    <a:pt x="51" y="9"/>
                  </a:lnTo>
                  <a:lnTo>
                    <a:pt x="42" y="6"/>
                  </a:lnTo>
                  <a:lnTo>
                    <a:pt x="39" y="3"/>
                  </a:lnTo>
                  <a:lnTo>
                    <a:pt x="0" y="39"/>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8199" name="Group 11"/>
          <p:cNvGrpSpPr>
            <a:grpSpLocks/>
          </p:cNvGrpSpPr>
          <p:nvPr/>
        </p:nvGrpSpPr>
        <p:grpSpPr bwMode="auto">
          <a:xfrm>
            <a:off x="547688" y="2055813"/>
            <a:ext cx="1682750" cy="798512"/>
            <a:chOff x="6657" y="11772"/>
            <a:chExt cx="1622" cy="770"/>
          </a:xfrm>
        </p:grpSpPr>
        <p:sp>
          <p:nvSpPr>
            <p:cNvPr id="8213" name="Freeform 20"/>
            <p:cNvSpPr>
              <a:spLocks/>
            </p:cNvSpPr>
            <p:nvPr/>
          </p:nvSpPr>
          <p:spPr bwMode="auto">
            <a:xfrm rot="5354036">
              <a:off x="6919" y="12061"/>
              <a:ext cx="213" cy="674"/>
            </a:xfrm>
            <a:custGeom>
              <a:avLst/>
              <a:gdLst>
                <a:gd name="T0" fmla="*/ 141 w 213"/>
                <a:gd name="T1" fmla="*/ 0 h 674"/>
                <a:gd name="T2" fmla="*/ 20 w 213"/>
                <a:gd name="T3" fmla="*/ 192 h 674"/>
                <a:gd name="T4" fmla="*/ 0 w 213"/>
                <a:gd name="T5" fmla="*/ 481 h 674"/>
                <a:gd name="T6" fmla="*/ 0 w 213"/>
                <a:gd name="T7" fmla="*/ 511 h 674"/>
                <a:gd name="T8" fmla="*/ 3 w 213"/>
                <a:gd name="T9" fmla="*/ 577 h 674"/>
                <a:gd name="T10" fmla="*/ 8 w 213"/>
                <a:gd name="T11" fmla="*/ 644 h 674"/>
                <a:gd name="T12" fmla="*/ 20 w 213"/>
                <a:gd name="T13" fmla="*/ 674 h 674"/>
                <a:gd name="T14" fmla="*/ 29 w 213"/>
                <a:gd name="T15" fmla="*/ 674 h 674"/>
                <a:gd name="T16" fmla="*/ 40 w 213"/>
                <a:gd name="T17" fmla="*/ 674 h 674"/>
                <a:gd name="T18" fmla="*/ 52 w 213"/>
                <a:gd name="T19" fmla="*/ 674 h 674"/>
                <a:gd name="T20" fmla="*/ 62 w 213"/>
                <a:gd name="T21" fmla="*/ 674 h 674"/>
                <a:gd name="T22" fmla="*/ 74 w 213"/>
                <a:gd name="T23" fmla="*/ 674 h 674"/>
                <a:gd name="T24" fmla="*/ 82 w 213"/>
                <a:gd name="T25" fmla="*/ 674 h 674"/>
                <a:gd name="T26" fmla="*/ 90 w 213"/>
                <a:gd name="T27" fmla="*/ 674 h 674"/>
                <a:gd name="T28" fmla="*/ 91 w 213"/>
                <a:gd name="T29" fmla="*/ 674 h 674"/>
                <a:gd name="T30" fmla="*/ 213 w 213"/>
                <a:gd name="T31" fmla="*/ 346 h 674"/>
                <a:gd name="T32" fmla="*/ 207 w 213"/>
                <a:gd name="T33" fmla="*/ 110 h 674"/>
                <a:gd name="T34" fmla="*/ 141 w 213"/>
                <a:gd name="T35" fmla="*/ 0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
                <a:gd name="T55" fmla="*/ 0 h 674"/>
                <a:gd name="T56" fmla="*/ 213 w 213"/>
                <a:gd name="T57" fmla="*/ 674 h 6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 h="674">
                  <a:moveTo>
                    <a:pt x="141" y="0"/>
                  </a:moveTo>
                  <a:lnTo>
                    <a:pt x="20" y="192"/>
                  </a:lnTo>
                  <a:lnTo>
                    <a:pt x="0" y="481"/>
                  </a:lnTo>
                  <a:lnTo>
                    <a:pt x="0" y="511"/>
                  </a:lnTo>
                  <a:lnTo>
                    <a:pt x="3" y="577"/>
                  </a:lnTo>
                  <a:lnTo>
                    <a:pt x="8" y="644"/>
                  </a:lnTo>
                  <a:lnTo>
                    <a:pt x="20" y="674"/>
                  </a:lnTo>
                  <a:lnTo>
                    <a:pt x="29" y="674"/>
                  </a:lnTo>
                  <a:lnTo>
                    <a:pt x="40" y="674"/>
                  </a:lnTo>
                  <a:lnTo>
                    <a:pt x="52" y="674"/>
                  </a:lnTo>
                  <a:lnTo>
                    <a:pt x="62" y="674"/>
                  </a:lnTo>
                  <a:lnTo>
                    <a:pt x="74" y="674"/>
                  </a:lnTo>
                  <a:lnTo>
                    <a:pt x="82" y="674"/>
                  </a:lnTo>
                  <a:lnTo>
                    <a:pt x="90" y="674"/>
                  </a:lnTo>
                  <a:lnTo>
                    <a:pt x="91" y="674"/>
                  </a:lnTo>
                  <a:lnTo>
                    <a:pt x="213" y="346"/>
                  </a:lnTo>
                  <a:lnTo>
                    <a:pt x="207" y="110"/>
                  </a:lnTo>
                  <a:lnTo>
                    <a:pt x="141" y="0"/>
                  </a:lnTo>
                  <a:close/>
                </a:path>
              </a:pathLst>
            </a:custGeom>
            <a:solidFill>
              <a:srgbClr val="FFFFCC"/>
            </a:solidFill>
            <a:ln w="9525">
              <a:noFill/>
              <a:round/>
              <a:headEnd/>
              <a:tailEnd/>
            </a:ln>
          </p:spPr>
          <p:txBody>
            <a:bodyPr/>
            <a:lstStyle/>
            <a:p>
              <a:endParaRPr lang="en-US">
                <a:solidFill>
                  <a:srgbClr val="000000"/>
                </a:solidFill>
              </a:endParaRPr>
            </a:p>
          </p:txBody>
        </p:sp>
        <p:sp>
          <p:nvSpPr>
            <p:cNvPr id="8214" name="Freeform 19"/>
            <p:cNvSpPr>
              <a:spLocks/>
            </p:cNvSpPr>
            <p:nvPr/>
          </p:nvSpPr>
          <p:spPr bwMode="auto">
            <a:xfrm rot="5354036">
              <a:off x="6938" y="11553"/>
              <a:ext cx="182" cy="671"/>
            </a:xfrm>
            <a:custGeom>
              <a:avLst/>
              <a:gdLst>
                <a:gd name="T0" fmla="*/ 91 w 182"/>
                <a:gd name="T1" fmla="*/ 0 h 671"/>
                <a:gd name="T2" fmla="*/ 182 w 182"/>
                <a:gd name="T3" fmla="*/ 225 h 671"/>
                <a:gd name="T4" fmla="*/ 182 w 182"/>
                <a:gd name="T5" fmla="*/ 664 h 671"/>
                <a:gd name="T6" fmla="*/ 110 w 182"/>
                <a:gd name="T7" fmla="*/ 671 h 671"/>
                <a:gd name="T8" fmla="*/ 15 w 182"/>
                <a:gd name="T9" fmla="*/ 440 h 671"/>
                <a:gd name="T10" fmla="*/ 0 w 182"/>
                <a:gd name="T11" fmla="*/ 201 h 671"/>
                <a:gd name="T12" fmla="*/ 3 w 182"/>
                <a:gd name="T13" fmla="*/ 193 h 671"/>
                <a:gd name="T14" fmla="*/ 10 w 182"/>
                <a:gd name="T15" fmla="*/ 170 h 671"/>
                <a:gd name="T16" fmla="*/ 22 w 182"/>
                <a:gd name="T17" fmla="*/ 140 h 671"/>
                <a:gd name="T18" fmla="*/ 38 w 182"/>
                <a:gd name="T19" fmla="*/ 104 h 671"/>
                <a:gd name="T20" fmla="*/ 53 w 182"/>
                <a:gd name="T21" fmla="*/ 68 h 671"/>
                <a:gd name="T22" fmla="*/ 68 w 182"/>
                <a:gd name="T23" fmla="*/ 36 h 671"/>
                <a:gd name="T24" fmla="*/ 80 w 182"/>
                <a:gd name="T25" fmla="*/ 11 h 671"/>
                <a:gd name="T26" fmla="*/ 91 w 182"/>
                <a:gd name="T27" fmla="*/ 0 h 6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671"/>
                <a:gd name="T44" fmla="*/ 182 w 182"/>
                <a:gd name="T45" fmla="*/ 671 h 6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671">
                  <a:moveTo>
                    <a:pt x="91" y="0"/>
                  </a:moveTo>
                  <a:lnTo>
                    <a:pt x="182" y="225"/>
                  </a:lnTo>
                  <a:lnTo>
                    <a:pt x="182" y="664"/>
                  </a:lnTo>
                  <a:lnTo>
                    <a:pt x="110" y="671"/>
                  </a:lnTo>
                  <a:lnTo>
                    <a:pt x="15" y="440"/>
                  </a:lnTo>
                  <a:lnTo>
                    <a:pt x="0" y="201"/>
                  </a:lnTo>
                  <a:lnTo>
                    <a:pt x="3" y="193"/>
                  </a:lnTo>
                  <a:lnTo>
                    <a:pt x="10" y="170"/>
                  </a:lnTo>
                  <a:lnTo>
                    <a:pt x="22" y="140"/>
                  </a:lnTo>
                  <a:lnTo>
                    <a:pt x="38" y="104"/>
                  </a:lnTo>
                  <a:lnTo>
                    <a:pt x="53" y="68"/>
                  </a:lnTo>
                  <a:lnTo>
                    <a:pt x="68" y="36"/>
                  </a:lnTo>
                  <a:lnTo>
                    <a:pt x="80" y="11"/>
                  </a:lnTo>
                  <a:lnTo>
                    <a:pt x="91" y="0"/>
                  </a:lnTo>
                  <a:close/>
                </a:path>
              </a:pathLst>
            </a:custGeom>
            <a:solidFill>
              <a:srgbClr val="FFFFCC"/>
            </a:solidFill>
            <a:ln w="9525">
              <a:noFill/>
              <a:round/>
              <a:headEnd/>
              <a:tailEnd/>
            </a:ln>
          </p:spPr>
          <p:txBody>
            <a:bodyPr/>
            <a:lstStyle/>
            <a:p>
              <a:endParaRPr lang="en-US">
                <a:solidFill>
                  <a:srgbClr val="000000"/>
                </a:solidFill>
              </a:endParaRPr>
            </a:p>
          </p:txBody>
        </p:sp>
        <p:sp>
          <p:nvSpPr>
            <p:cNvPr id="8215" name="Freeform 18"/>
            <p:cNvSpPr>
              <a:spLocks/>
            </p:cNvSpPr>
            <p:nvPr/>
          </p:nvSpPr>
          <p:spPr bwMode="auto">
            <a:xfrm rot="5354036">
              <a:off x="7295" y="11422"/>
              <a:ext cx="366" cy="1430"/>
            </a:xfrm>
            <a:custGeom>
              <a:avLst/>
              <a:gdLst>
                <a:gd name="T0" fmla="*/ 211 w 366"/>
                <a:gd name="T1" fmla="*/ 0 h 1430"/>
                <a:gd name="T2" fmla="*/ 204 w 366"/>
                <a:gd name="T3" fmla="*/ 12 h 1430"/>
                <a:gd name="T4" fmla="*/ 181 w 366"/>
                <a:gd name="T5" fmla="*/ 47 h 1430"/>
                <a:gd name="T6" fmla="*/ 150 w 366"/>
                <a:gd name="T7" fmla="*/ 101 h 1430"/>
                <a:gd name="T8" fmla="*/ 114 w 366"/>
                <a:gd name="T9" fmla="*/ 169 h 1430"/>
                <a:gd name="T10" fmla="*/ 76 w 366"/>
                <a:gd name="T11" fmla="*/ 249 h 1430"/>
                <a:gd name="T12" fmla="*/ 43 w 366"/>
                <a:gd name="T13" fmla="*/ 337 h 1430"/>
                <a:gd name="T14" fmla="*/ 18 w 366"/>
                <a:gd name="T15" fmla="*/ 430 h 1430"/>
                <a:gd name="T16" fmla="*/ 5 w 366"/>
                <a:gd name="T17" fmla="*/ 523 h 1430"/>
                <a:gd name="T18" fmla="*/ 0 w 366"/>
                <a:gd name="T19" fmla="*/ 694 h 1430"/>
                <a:gd name="T20" fmla="*/ 6 w 366"/>
                <a:gd name="T21" fmla="*/ 830 h 1430"/>
                <a:gd name="T22" fmla="*/ 15 w 366"/>
                <a:gd name="T23" fmla="*/ 920 h 1430"/>
                <a:gd name="T24" fmla="*/ 20 w 366"/>
                <a:gd name="T25" fmla="*/ 952 h 1430"/>
                <a:gd name="T26" fmla="*/ 131 w 366"/>
                <a:gd name="T27" fmla="*/ 1430 h 1430"/>
                <a:gd name="T28" fmla="*/ 257 w 366"/>
                <a:gd name="T29" fmla="*/ 1422 h 1430"/>
                <a:gd name="T30" fmla="*/ 263 w 366"/>
                <a:gd name="T31" fmla="*/ 1402 h 1430"/>
                <a:gd name="T32" fmla="*/ 276 w 366"/>
                <a:gd name="T33" fmla="*/ 1347 h 1430"/>
                <a:gd name="T34" fmla="*/ 295 w 366"/>
                <a:gd name="T35" fmla="*/ 1269 h 1430"/>
                <a:gd name="T36" fmla="*/ 317 w 366"/>
                <a:gd name="T37" fmla="*/ 1176 h 1430"/>
                <a:gd name="T38" fmla="*/ 339 w 366"/>
                <a:gd name="T39" fmla="*/ 1078 h 1430"/>
                <a:gd name="T40" fmla="*/ 355 w 366"/>
                <a:gd name="T41" fmla="*/ 984 h 1430"/>
                <a:gd name="T42" fmla="*/ 366 w 366"/>
                <a:gd name="T43" fmla="*/ 903 h 1430"/>
                <a:gd name="T44" fmla="*/ 366 w 366"/>
                <a:gd name="T45" fmla="*/ 846 h 1430"/>
                <a:gd name="T46" fmla="*/ 354 w 366"/>
                <a:gd name="T47" fmla="*/ 697 h 1430"/>
                <a:gd name="T48" fmla="*/ 340 w 366"/>
                <a:gd name="T49" fmla="*/ 481 h 1430"/>
                <a:gd name="T50" fmla="*/ 331 w 366"/>
                <a:gd name="T51" fmla="*/ 286 h 1430"/>
                <a:gd name="T52" fmla="*/ 327 w 366"/>
                <a:gd name="T53" fmla="*/ 201 h 1430"/>
                <a:gd name="T54" fmla="*/ 211 w 366"/>
                <a:gd name="T55" fmla="*/ 0 h 14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6"/>
                <a:gd name="T85" fmla="*/ 0 h 1430"/>
                <a:gd name="T86" fmla="*/ 366 w 366"/>
                <a:gd name="T87" fmla="*/ 1430 h 14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6" h="1430">
                  <a:moveTo>
                    <a:pt x="211" y="0"/>
                  </a:moveTo>
                  <a:lnTo>
                    <a:pt x="204" y="12"/>
                  </a:lnTo>
                  <a:lnTo>
                    <a:pt x="181" y="47"/>
                  </a:lnTo>
                  <a:lnTo>
                    <a:pt x="150" y="101"/>
                  </a:lnTo>
                  <a:lnTo>
                    <a:pt x="114" y="169"/>
                  </a:lnTo>
                  <a:lnTo>
                    <a:pt x="76" y="249"/>
                  </a:lnTo>
                  <a:lnTo>
                    <a:pt x="43" y="337"/>
                  </a:lnTo>
                  <a:lnTo>
                    <a:pt x="18" y="430"/>
                  </a:lnTo>
                  <a:lnTo>
                    <a:pt x="5" y="523"/>
                  </a:lnTo>
                  <a:lnTo>
                    <a:pt x="0" y="694"/>
                  </a:lnTo>
                  <a:lnTo>
                    <a:pt x="6" y="830"/>
                  </a:lnTo>
                  <a:lnTo>
                    <a:pt x="15" y="920"/>
                  </a:lnTo>
                  <a:lnTo>
                    <a:pt x="20" y="952"/>
                  </a:lnTo>
                  <a:lnTo>
                    <a:pt x="131" y="1430"/>
                  </a:lnTo>
                  <a:lnTo>
                    <a:pt x="257" y="1422"/>
                  </a:lnTo>
                  <a:lnTo>
                    <a:pt x="263" y="1402"/>
                  </a:lnTo>
                  <a:lnTo>
                    <a:pt x="276" y="1347"/>
                  </a:lnTo>
                  <a:lnTo>
                    <a:pt x="295" y="1269"/>
                  </a:lnTo>
                  <a:lnTo>
                    <a:pt x="317" y="1176"/>
                  </a:lnTo>
                  <a:lnTo>
                    <a:pt x="339" y="1078"/>
                  </a:lnTo>
                  <a:lnTo>
                    <a:pt x="355" y="984"/>
                  </a:lnTo>
                  <a:lnTo>
                    <a:pt x="366" y="903"/>
                  </a:lnTo>
                  <a:lnTo>
                    <a:pt x="366" y="846"/>
                  </a:lnTo>
                  <a:lnTo>
                    <a:pt x="354" y="697"/>
                  </a:lnTo>
                  <a:lnTo>
                    <a:pt x="340" y="481"/>
                  </a:lnTo>
                  <a:lnTo>
                    <a:pt x="331" y="286"/>
                  </a:lnTo>
                  <a:lnTo>
                    <a:pt x="327" y="201"/>
                  </a:lnTo>
                  <a:lnTo>
                    <a:pt x="211" y="0"/>
                  </a:lnTo>
                  <a:close/>
                </a:path>
              </a:pathLst>
            </a:custGeom>
            <a:solidFill>
              <a:srgbClr val="FFFFCC"/>
            </a:solidFill>
            <a:ln w="9525">
              <a:noFill/>
              <a:round/>
              <a:headEnd/>
              <a:tailEnd/>
            </a:ln>
          </p:spPr>
          <p:txBody>
            <a:bodyPr/>
            <a:lstStyle/>
            <a:p>
              <a:endParaRPr lang="en-US">
                <a:solidFill>
                  <a:srgbClr val="000000"/>
                </a:solidFill>
              </a:endParaRPr>
            </a:p>
          </p:txBody>
        </p:sp>
        <p:sp>
          <p:nvSpPr>
            <p:cNvPr id="8216" name="Freeform 17"/>
            <p:cNvSpPr>
              <a:spLocks/>
            </p:cNvSpPr>
            <p:nvPr/>
          </p:nvSpPr>
          <p:spPr bwMode="auto">
            <a:xfrm rot="5354036">
              <a:off x="7281" y="11387"/>
              <a:ext cx="460" cy="1537"/>
            </a:xfrm>
            <a:custGeom>
              <a:avLst/>
              <a:gdLst>
                <a:gd name="T0" fmla="*/ 240 w 460"/>
                <a:gd name="T1" fmla="*/ 117 h 1537"/>
                <a:gd name="T2" fmla="*/ 218 w 460"/>
                <a:gd name="T3" fmla="*/ 149 h 1537"/>
                <a:gd name="T4" fmla="*/ 194 w 460"/>
                <a:gd name="T5" fmla="*/ 192 h 1537"/>
                <a:gd name="T6" fmla="*/ 156 w 460"/>
                <a:gd name="T7" fmla="*/ 276 h 1537"/>
                <a:gd name="T8" fmla="*/ 121 w 460"/>
                <a:gd name="T9" fmla="*/ 385 h 1537"/>
                <a:gd name="T10" fmla="*/ 92 w 460"/>
                <a:gd name="T11" fmla="*/ 519 h 1537"/>
                <a:gd name="T12" fmla="*/ 77 w 460"/>
                <a:gd name="T13" fmla="*/ 680 h 1537"/>
                <a:gd name="T14" fmla="*/ 79 w 460"/>
                <a:gd name="T15" fmla="*/ 868 h 1537"/>
                <a:gd name="T16" fmla="*/ 103 w 460"/>
                <a:gd name="T17" fmla="*/ 1084 h 1537"/>
                <a:gd name="T18" fmla="*/ 156 w 460"/>
                <a:gd name="T19" fmla="*/ 1327 h 1537"/>
                <a:gd name="T20" fmla="*/ 196 w 460"/>
                <a:gd name="T21" fmla="*/ 1465 h 1537"/>
                <a:gd name="T22" fmla="*/ 196 w 460"/>
                <a:gd name="T23" fmla="*/ 1469 h 1537"/>
                <a:gd name="T24" fmla="*/ 206 w 460"/>
                <a:gd name="T25" fmla="*/ 1470 h 1537"/>
                <a:gd name="T26" fmla="*/ 226 w 460"/>
                <a:gd name="T27" fmla="*/ 1473 h 1537"/>
                <a:gd name="T28" fmla="*/ 237 w 460"/>
                <a:gd name="T29" fmla="*/ 1469 h 1537"/>
                <a:gd name="T30" fmla="*/ 252 w 460"/>
                <a:gd name="T31" fmla="*/ 1451 h 1537"/>
                <a:gd name="T32" fmla="*/ 294 w 460"/>
                <a:gd name="T33" fmla="*/ 1267 h 1537"/>
                <a:gd name="T34" fmla="*/ 329 w 460"/>
                <a:gd name="T35" fmla="*/ 973 h 1537"/>
                <a:gd name="T36" fmla="*/ 329 w 460"/>
                <a:gd name="T37" fmla="*/ 602 h 1537"/>
                <a:gd name="T38" fmla="*/ 267 w 460"/>
                <a:gd name="T39" fmla="*/ 190 h 1537"/>
                <a:gd name="T40" fmla="*/ 252 w 460"/>
                <a:gd name="T41" fmla="*/ 139 h 1537"/>
                <a:gd name="T42" fmla="*/ 246 w 460"/>
                <a:gd name="T43" fmla="*/ 107 h 1537"/>
                <a:gd name="T44" fmla="*/ 282 w 460"/>
                <a:gd name="T45" fmla="*/ 45 h 1537"/>
                <a:gd name="T46" fmla="*/ 390 w 460"/>
                <a:gd name="T47" fmla="*/ 260 h 1537"/>
                <a:gd name="T48" fmla="*/ 445 w 460"/>
                <a:gd name="T49" fmla="*/ 494 h 1537"/>
                <a:gd name="T50" fmla="*/ 460 w 460"/>
                <a:gd name="T51" fmla="*/ 733 h 1537"/>
                <a:gd name="T52" fmla="*/ 445 w 460"/>
                <a:gd name="T53" fmla="*/ 965 h 1537"/>
                <a:gd name="T54" fmla="*/ 413 w 460"/>
                <a:gd name="T55" fmla="*/ 1172 h 1537"/>
                <a:gd name="T56" fmla="*/ 375 w 460"/>
                <a:gd name="T57" fmla="*/ 1342 h 1537"/>
                <a:gd name="T58" fmla="*/ 341 w 460"/>
                <a:gd name="T59" fmla="*/ 1460 h 1537"/>
                <a:gd name="T60" fmla="*/ 325 w 460"/>
                <a:gd name="T61" fmla="*/ 1512 h 1537"/>
                <a:gd name="T62" fmla="*/ 284 w 460"/>
                <a:gd name="T63" fmla="*/ 1536 h 1537"/>
                <a:gd name="T64" fmla="*/ 133 w 460"/>
                <a:gd name="T65" fmla="*/ 1529 h 1537"/>
                <a:gd name="T66" fmla="*/ 73 w 460"/>
                <a:gd name="T67" fmla="*/ 1327 h 1537"/>
                <a:gd name="T68" fmla="*/ 12 w 460"/>
                <a:gd name="T69" fmla="*/ 1005 h 1537"/>
                <a:gd name="T70" fmla="*/ 0 w 460"/>
                <a:gd name="T71" fmla="*/ 732 h 1537"/>
                <a:gd name="T72" fmla="*/ 21 w 460"/>
                <a:gd name="T73" fmla="*/ 505 h 1537"/>
                <a:gd name="T74" fmla="*/ 65 w 460"/>
                <a:gd name="T75" fmla="*/ 325 h 1537"/>
                <a:gd name="T76" fmla="*/ 120 w 460"/>
                <a:gd name="T77" fmla="*/ 190 h 1537"/>
                <a:gd name="T78" fmla="*/ 170 w 460"/>
                <a:gd name="T79" fmla="*/ 99 h 1537"/>
                <a:gd name="T80" fmla="*/ 205 w 460"/>
                <a:gd name="T81" fmla="*/ 50 h 1537"/>
                <a:gd name="T82" fmla="*/ 246 w 460"/>
                <a:gd name="T83" fmla="*/ 0 h 1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0"/>
                <a:gd name="T127" fmla="*/ 0 h 1537"/>
                <a:gd name="T128" fmla="*/ 460 w 460"/>
                <a:gd name="T129" fmla="*/ 1537 h 15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0" h="1537">
                  <a:moveTo>
                    <a:pt x="246" y="107"/>
                  </a:moveTo>
                  <a:lnTo>
                    <a:pt x="240" y="117"/>
                  </a:lnTo>
                  <a:lnTo>
                    <a:pt x="229" y="133"/>
                  </a:lnTo>
                  <a:lnTo>
                    <a:pt x="218" y="149"/>
                  </a:lnTo>
                  <a:lnTo>
                    <a:pt x="212" y="159"/>
                  </a:lnTo>
                  <a:lnTo>
                    <a:pt x="194" y="192"/>
                  </a:lnTo>
                  <a:lnTo>
                    <a:pt x="176" y="231"/>
                  </a:lnTo>
                  <a:lnTo>
                    <a:pt x="156" y="276"/>
                  </a:lnTo>
                  <a:lnTo>
                    <a:pt x="138" y="327"/>
                  </a:lnTo>
                  <a:lnTo>
                    <a:pt x="121" y="385"/>
                  </a:lnTo>
                  <a:lnTo>
                    <a:pt x="106" y="449"/>
                  </a:lnTo>
                  <a:lnTo>
                    <a:pt x="92" y="519"/>
                  </a:lnTo>
                  <a:lnTo>
                    <a:pt x="83" y="596"/>
                  </a:lnTo>
                  <a:lnTo>
                    <a:pt x="77" y="680"/>
                  </a:lnTo>
                  <a:lnTo>
                    <a:pt x="76" y="771"/>
                  </a:lnTo>
                  <a:lnTo>
                    <a:pt x="79" y="868"/>
                  </a:lnTo>
                  <a:lnTo>
                    <a:pt x="88" y="972"/>
                  </a:lnTo>
                  <a:lnTo>
                    <a:pt x="103" y="1084"/>
                  </a:lnTo>
                  <a:lnTo>
                    <a:pt x="126" y="1202"/>
                  </a:lnTo>
                  <a:lnTo>
                    <a:pt x="156" y="1327"/>
                  </a:lnTo>
                  <a:lnTo>
                    <a:pt x="194" y="1459"/>
                  </a:lnTo>
                  <a:lnTo>
                    <a:pt x="196" y="1465"/>
                  </a:lnTo>
                  <a:lnTo>
                    <a:pt x="196" y="1468"/>
                  </a:lnTo>
                  <a:lnTo>
                    <a:pt x="196" y="1469"/>
                  </a:lnTo>
                  <a:lnTo>
                    <a:pt x="206" y="1470"/>
                  </a:lnTo>
                  <a:lnTo>
                    <a:pt x="244" y="1471"/>
                  </a:lnTo>
                  <a:lnTo>
                    <a:pt x="226" y="1473"/>
                  </a:lnTo>
                  <a:lnTo>
                    <a:pt x="229" y="1472"/>
                  </a:lnTo>
                  <a:lnTo>
                    <a:pt x="237" y="1469"/>
                  </a:lnTo>
                  <a:lnTo>
                    <a:pt x="246" y="1463"/>
                  </a:lnTo>
                  <a:lnTo>
                    <a:pt x="252" y="1451"/>
                  </a:lnTo>
                  <a:lnTo>
                    <a:pt x="273" y="1375"/>
                  </a:lnTo>
                  <a:lnTo>
                    <a:pt x="294" y="1267"/>
                  </a:lnTo>
                  <a:lnTo>
                    <a:pt x="314" y="1131"/>
                  </a:lnTo>
                  <a:lnTo>
                    <a:pt x="329" y="973"/>
                  </a:lnTo>
                  <a:lnTo>
                    <a:pt x="335" y="795"/>
                  </a:lnTo>
                  <a:lnTo>
                    <a:pt x="329" y="602"/>
                  </a:lnTo>
                  <a:lnTo>
                    <a:pt x="308" y="399"/>
                  </a:lnTo>
                  <a:lnTo>
                    <a:pt x="267" y="190"/>
                  </a:lnTo>
                  <a:lnTo>
                    <a:pt x="258" y="166"/>
                  </a:lnTo>
                  <a:lnTo>
                    <a:pt x="252" y="139"/>
                  </a:lnTo>
                  <a:lnTo>
                    <a:pt x="249" y="117"/>
                  </a:lnTo>
                  <a:lnTo>
                    <a:pt x="246" y="107"/>
                  </a:lnTo>
                  <a:lnTo>
                    <a:pt x="246" y="0"/>
                  </a:lnTo>
                  <a:lnTo>
                    <a:pt x="282" y="45"/>
                  </a:lnTo>
                  <a:lnTo>
                    <a:pt x="343" y="149"/>
                  </a:lnTo>
                  <a:lnTo>
                    <a:pt x="390" y="260"/>
                  </a:lnTo>
                  <a:lnTo>
                    <a:pt x="423" y="375"/>
                  </a:lnTo>
                  <a:lnTo>
                    <a:pt x="445" y="494"/>
                  </a:lnTo>
                  <a:lnTo>
                    <a:pt x="457" y="614"/>
                  </a:lnTo>
                  <a:lnTo>
                    <a:pt x="460" y="733"/>
                  </a:lnTo>
                  <a:lnTo>
                    <a:pt x="455" y="851"/>
                  </a:lnTo>
                  <a:lnTo>
                    <a:pt x="445" y="965"/>
                  </a:lnTo>
                  <a:lnTo>
                    <a:pt x="431" y="1072"/>
                  </a:lnTo>
                  <a:lnTo>
                    <a:pt x="413" y="1172"/>
                  </a:lnTo>
                  <a:lnTo>
                    <a:pt x="394" y="1263"/>
                  </a:lnTo>
                  <a:lnTo>
                    <a:pt x="375" y="1342"/>
                  </a:lnTo>
                  <a:lnTo>
                    <a:pt x="357" y="1408"/>
                  </a:lnTo>
                  <a:lnTo>
                    <a:pt x="341" y="1460"/>
                  </a:lnTo>
                  <a:lnTo>
                    <a:pt x="331" y="1496"/>
                  </a:lnTo>
                  <a:lnTo>
                    <a:pt x="325" y="1512"/>
                  </a:lnTo>
                  <a:lnTo>
                    <a:pt x="316" y="1537"/>
                  </a:lnTo>
                  <a:lnTo>
                    <a:pt x="284" y="1536"/>
                  </a:lnTo>
                  <a:lnTo>
                    <a:pt x="164" y="1530"/>
                  </a:lnTo>
                  <a:lnTo>
                    <a:pt x="133" y="1529"/>
                  </a:lnTo>
                  <a:lnTo>
                    <a:pt x="126" y="1506"/>
                  </a:lnTo>
                  <a:lnTo>
                    <a:pt x="73" y="1327"/>
                  </a:lnTo>
                  <a:lnTo>
                    <a:pt x="36" y="1159"/>
                  </a:lnTo>
                  <a:lnTo>
                    <a:pt x="12" y="1005"/>
                  </a:lnTo>
                  <a:lnTo>
                    <a:pt x="1" y="862"/>
                  </a:lnTo>
                  <a:lnTo>
                    <a:pt x="0" y="732"/>
                  </a:lnTo>
                  <a:lnTo>
                    <a:pt x="7" y="613"/>
                  </a:lnTo>
                  <a:lnTo>
                    <a:pt x="21" y="505"/>
                  </a:lnTo>
                  <a:lnTo>
                    <a:pt x="42" y="410"/>
                  </a:lnTo>
                  <a:lnTo>
                    <a:pt x="65" y="325"/>
                  </a:lnTo>
                  <a:lnTo>
                    <a:pt x="92" y="251"/>
                  </a:lnTo>
                  <a:lnTo>
                    <a:pt x="120" y="190"/>
                  </a:lnTo>
                  <a:lnTo>
                    <a:pt x="147" y="139"/>
                  </a:lnTo>
                  <a:lnTo>
                    <a:pt x="170" y="99"/>
                  </a:lnTo>
                  <a:lnTo>
                    <a:pt x="191" y="70"/>
                  </a:lnTo>
                  <a:lnTo>
                    <a:pt x="205" y="50"/>
                  </a:lnTo>
                  <a:lnTo>
                    <a:pt x="212" y="41"/>
                  </a:lnTo>
                  <a:lnTo>
                    <a:pt x="246" y="0"/>
                  </a:lnTo>
                  <a:lnTo>
                    <a:pt x="246" y="107"/>
                  </a:lnTo>
                  <a:close/>
                </a:path>
              </a:pathLst>
            </a:custGeom>
            <a:solidFill>
              <a:srgbClr val="000000"/>
            </a:solidFill>
            <a:ln w="9525">
              <a:noFill/>
              <a:round/>
              <a:headEnd/>
              <a:tailEnd/>
            </a:ln>
          </p:spPr>
          <p:txBody>
            <a:bodyPr/>
            <a:lstStyle/>
            <a:p>
              <a:endParaRPr lang="en-US">
                <a:solidFill>
                  <a:srgbClr val="000000"/>
                </a:solidFill>
              </a:endParaRPr>
            </a:p>
          </p:txBody>
        </p:sp>
        <p:sp>
          <p:nvSpPr>
            <p:cNvPr id="8217" name="Freeform 16"/>
            <p:cNvSpPr>
              <a:spLocks/>
            </p:cNvSpPr>
            <p:nvPr/>
          </p:nvSpPr>
          <p:spPr bwMode="auto">
            <a:xfrm rot="5354036">
              <a:off x="6920" y="11528"/>
              <a:ext cx="260" cy="747"/>
            </a:xfrm>
            <a:custGeom>
              <a:avLst/>
              <a:gdLst>
                <a:gd name="T0" fmla="*/ 117 w 260"/>
                <a:gd name="T1" fmla="*/ 75 h 747"/>
                <a:gd name="T2" fmla="*/ 119 w 260"/>
                <a:gd name="T3" fmla="*/ 74 h 747"/>
                <a:gd name="T4" fmla="*/ 120 w 260"/>
                <a:gd name="T5" fmla="*/ 74 h 747"/>
                <a:gd name="T6" fmla="*/ 123 w 260"/>
                <a:gd name="T7" fmla="*/ 78 h 747"/>
                <a:gd name="T8" fmla="*/ 128 w 260"/>
                <a:gd name="T9" fmla="*/ 87 h 747"/>
                <a:gd name="T10" fmla="*/ 146 w 260"/>
                <a:gd name="T11" fmla="*/ 155 h 747"/>
                <a:gd name="T12" fmla="*/ 163 w 260"/>
                <a:gd name="T13" fmla="*/ 231 h 747"/>
                <a:gd name="T14" fmla="*/ 175 w 260"/>
                <a:gd name="T15" fmla="*/ 312 h 747"/>
                <a:gd name="T16" fmla="*/ 183 w 260"/>
                <a:gd name="T17" fmla="*/ 395 h 747"/>
                <a:gd name="T18" fmla="*/ 187 w 260"/>
                <a:gd name="T19" fmla="*/ 477 h 747"/>
                <a:gd name="T20" fmla="*/ 189 w 260"/>
                <a:gd name="T21" fmla="*/ 556 h 747"/>
                <a:gd name="T22" fmla="*/ 186 w 260"/>
                <a:gd name="T23" fmla="*/ 627 h 747"/>
                <a:gd name="T24" fmla="*/ 180 w 260"/>
                <a:gd name="T25" fmla="*/ 690 h 747"/>
                <a:gd name="T26" fmla="*/ 180 w 260"/>
                <a:gd name="T27" fmla="*/ 696 h 747"/>
                <a:gd name="T28" fmla="*/ 180 w 260"/>
                <a:gd name="T29" fmla="*/ 698 h 747"/>
                <a:gd name="T30" fmla="*/ 180 w 260"/>
                <a:gd name="T31" fmla="*/ 698 h 747"/>
                <a:gd name="T32" fmla="*/ 180 w 260"/>
                <a:gd name="T33" fmla="*/ 698 h 747"/>
                <a:gd name="T34" fmla="*/ 163 w 260"/>
                <a:gd name="T35" fmla="*/ 698 h 747"/>
                <a:gd name="T36" fmla="*/ 146 w 260"/>
                <a:gd name="T37" fmla="*/ 698 h 747"/>
                <a:gd name="T38" fmla="*/ 146 w 260"/>
                <a:gd name="T39" fmla="*/ 698 h 747"/>
                <a:gd name="T40" fmla="*/ 146 w 260"/>
                <a:gd name="T41" fmla="*/ 697 h 747"/>
                <a:gd name="T42" fmla="*/ 145 w 260"/>
                <a:gd name="T43" fmla="*/ 695 h 747"/>
                <a:gd name="T44" fmla="*/ 143 w 260"/>
                <a:gd name="T45" fmla="*/ 689 h 747"/>
                <a:gd name="T46" fmla="*/ 102 w 260"/>
                <a:gd name="T47" fmla="*/ 564 h 747"/>
                <a:gd name="T48" fmla="*/ 76 w 260"/>
                <a:gd name="T49" fmla="*/ 454 h 747"/>
                <a:gd name="T50" fmla="*/ 64 w 260"/>
                <a:gd name="T51" fmla="*/ 359 h 747"/>
                <a:gd name="T52" fmla="*/ 61 w 260"/>
                <a:gd name="T53" fmla="*/ 280 h 747"/>
                <a:gd name="T54" fmla="*/ 67 w 260"/>
                <a:gd name="T55" fmla="*/ 214 h 747"/>
                <a:gd name="T56" fmla="*/ 79 w 260"/>
                <a:gd name="T57" fmla="*/ 160 h 747"/>
                <a:gd name="T58" fmla="*/ 95 w 260"/>
                <a:gd name="T59" fmla="*/ 117 h 747"/>
                <a:gd name="T60" fmla="*/ 110 w 260"/>
                <a:gd name="T61" fmla="*/ 87 h 747"/>
                <a:gd name="T62" fmla="*/ 111 w 260"/>
                <a:gd name="T63" fmla="*/ 83 h 747"/>
                <a:gd name="T64" fmla="*/ 114 w 260"/>
                <a:gd name="T65" fmla="*/ 81 h 747"/>
                <a:gd name="T66" fmla="*/ 116 w 260"/>
                <a:gd name="T67" fmla="*/ 77 h 747"/>
                <a:gd name="T68" fmla="*/ 117 w 260"/>
                <a:gd name="T69" fmla="*/ 75 h 747"/>
                <a:gd name="T70" fmla="*/ 117 w 260"/>
                <a:gd name="T71" fmla="*/ 0 h 747"/>
                <a:gd name="T72" fmla="*/ 96 w 260"/>
                <a:gd name="T73" fmla="*/ 17 h 747"/>
                <a:gd name="T74" fmla="*/ 85 w 260"/>
                <a:gd name="T75" fmla="*/ 28 h 747"/>
                <a:gd name="T76" fmla="*/ 63 w 260"/>
                <a:gd name="T77" fmla="*/ 55 h 747"/>
                <a:gd name="T78" fmla="*/ 37 w 260"/>
                <a:gd name="T79" fmla="*/ 103 h 747"/>
                <a:gd name="T80" fmla="*/ 14 w 260"/>
                <a:gd name="T81" fmla="*/ 173 h 747"/>
                <a:gd name="T82" fmla="*/ 0 w 260"/>
                <a:gd name="T83" fmla="*/ 268 h 747"/>
                <a:gd name="T84" fmla="*/ 6 w 260"/>
                <a:gd name="T85" fmla="*/ 390 h 747"/>
                <a:gd name="T86" fmla="*/ 35 w 260"/>
                <a:gd name="T87" fmla="*/ 543 h 747"/>
                <a:gd name="T88" fmla="*/ 96 w 260"/>
                <a:gd name="T89" fmla="*/ 729 h 747"/>
                <a:gd name="T90" fmla="*/ 102 w 260"/>
                <a:gd name="T91" fmla="*/ 747 h 747"/>
                <a:gd name="T92" fmla="*/ 125 w 260"/>
                <a:gd name="T93" fmla="*/ 747 h 747"/>
                <a:gd name="T94" fmla="*/ 207 w 260"/>
                <a:gd name="T95" fmla="*/ 744 h 747"/>
                <a:gd name="T96" fmla="*/ 233 w 260"/>
                <a:gd name="T97" fmla="*/ 744 h 747"/>
                <a:gd name="T98" fmla="*/ 236 w 260"/>
                <a:gd name="T99" fmla="*/ 724 h 747"/>
                <a:gd name="T100" fmla="*/ 240 w 260"/>
                <a:gd name="T101" fmla="*/ 693 h 747"/>
                <a:gd name="T102" fmla="*/ 248 w 260"/>
                <a:gd name="T103" fmla="*/ 626 h 747"/>
                <a:gd name="T104" fmla="*/ 257 w 260"/>
                <a:gd name="T105" fmla="*/ 531 h 747"/>
                <a:gd name="T106" fmla="*/ 260 w 260"/>
                <a:gd name="T107" fmla="*/ 420 h 747"/>
                <a:gd name="T108" fmla="*/ 254 w 260"/>
                <a:gd name="T109" fmla="*/ 301 h 747"/>
                <a:gd name="T110" fmla="*/ 234 w 260"/>
                <a:gd name="T111" fmla="*/ 188 h 747"/>
                <a:gd name="T112" fmla="*/ 198 w 260"/>
                <a:gd name="T113" fmla="*/ 90 h 747"/>
                <a:gd name="T114" fmla="*/ 139 w 260"/>
                <a:gd name="T115" fmla="*/ 17 h 747"/>
                <a:gd name="T116" fmla="*/ 117 w 260"/>
                <a:gd name="T117" fmla="*/ 0 h 747"/>
                <a:gd name="T118" fmla="*/ 117 w 260"/>
                <a:gd name="T119" fmla="*/ 75 h 7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
                <a:gd name="T181" fmla="*/ 0 h 747"/>
                <a:gd name="T182" fmla="*/ 260 w 260"/>
                <a:gd name="T183" fmla="*/ 747 h 7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 h="747">
                  <a:moveTo>
                    <a:pt x="117" y="75"/>
                  </a:moveTo>
                  <a:lnTo>
                    <a:pt x="119" y="74"/>
                  </a:lnTo>
                  <a:lnTo>
                    <a:pt x="120" y="74"/>
                  </a:lnTo>
                  <a:lnTo>
                    <a:pt x="123" y="78"/>
                  </a:lnTo>
                  <a:lnTo>
                    <a:pt x="128" y="87"/>
                  </a:lnTo>
                  <a:lnTo>
                    <a:pt x="146" y="155"/>
                  </a:lnTo>
                  <a:lnTo>
                    <a:pt x="163" y="231"/>
                  </a:lnTo>
                  <a:lnTo>
                    <a:pt x="175" y="312"/>
                  </a:lnTo>
                  <a:lnTo>
                    <a:pt x="183" y="395"/>
                  </a:lnTo>
                  <a:lnTo>
                    <a:pt x="187" y="477"/>
                  </a:lnTo>
                  <a:lnTo>
                    <a:pt x="189" y="556"/>
                  </a:lnTo>
                  <a:lnTo>
                    <a:pt x="186" y="627"/>
                  </a:lnTo>
                  <a:lnTo>
                    <a:pt x="180" y="690"/>
                  </a:lnTo>
                  <a:lnTo>
                    <a:pt x="180" y="696"/>
                  </a:lnTo>
                  <a:lnTo>
                    <a:pt x="180" y="698"/>
                  </a:lnTo>
                  <a:lnTo>
                    <a:pt x="163" y="698"/>
                  </a:lnTo>
                  <a:lnTo>
                    <a:pt x="146" y="698"/>
                  </a:lnTo>
                  <a:lnTo>
                    <a:pt x="146" y="697"/>
                  </a:lnTo>
                  <a:lnTo>
                    <a:pt x="145" y="695"/>
                  </a:lnTo>
                  <a:lnTo>
                    <a:pt x="143" y="689"/>
                  </a:lnTo>
                  <a:lnTo>
                    <a:pt x="102" y="564"/>
                  </a:lnTo>
                  <a:lnTo>
                    <a:pt x="76" y="454"/>
                  </a:lnTo>
                  <a:lnTo>
                    <a:pt x="64" y="359"/>
                  </a:lnTo>
                  <a:lnTo>
                    <a:pt x="61" y="280"/>
                  </a:lnTo>
                  <a:lnTo>
                    <a:pt x="67" y="214"/>
                  </a:lnTo>
                  <a:lnTo>
                    <a:pt x="79" y="160"/>
                  </a:lnTo>
                  <a:lnTo>
                    <a:pt x="95" y="117"/>
                  </a:lnTo>
                  <a:lnTo>
                    <a:pt x="110" y="87"/>
                  </a:lnTo>
                  <a:lnTo>
                    <a:pt x="111" y="83"/>
                  </a:lnTo>
                  <a:lnTo>
                    <a:pt x="114" y="81"/>
                  </a:lnTo>
                  <a:lnTo>
                    <a:pt x="116" y="77"/>
                  </a:lnTo>
                  <a:lnTo>
                    <a:pt x="117" y="75"/>
                  </a:lnTo>
                  <a:lnTo>
                    <a:pt x="117" y="0"/>
                  </a:lnTo>
                  <a:lnTo>
                    <a:pt x="96" y="17"/>
                  </a:lnTo>
                  <a:lnTo>
                    <a:pt x="85" y="28"/>
                  </a:lnTo>
                  <a:lnTo>
                    <a:pt x="63" y="55"/>
                  </a:lnTo>
                  <a:lnTo>
                    <a:pt x="37" y="103"/>
                  </a:lnTo>
                  <a:lnTo>
                    <a:pt x="14" y="173"/>
                  </a:lnTo>
                  <a:lnTo>
                    <a:pt x="0" y="268"/>
                  </a:lnTo>
                  <a:lnTo>
                    <a:pt x="6" y="390"/>
                  </a:lnTo>
                  <a:lnTo>
                    <a:pt x="35" y="543"/>
                  </a:lnTo>
                  <a:lnTo>
                    <a:pt x="96" y="729"/>
                  </a:lnTo>
                  <a:lnTo>
                    <a:pt x="102" y="747"/>
                  </a:lnTo>
                  <a:lnTo>
                    <a:pt x="125" y="747"/>
                  </a:lnTo>
                  <a:lnTo>
                    <a:pt x="207" y="744"/>
                  </a:lnTo>
                  <a:lnTo>
                    <a:pt x="233" y="744"/>
                  </a:lnTo>
                  <a:lnTo>
                    <a:pt x="236" y="724"/>
                  </a:lnTo>
                  <a:lnTo>
                    <a:pt x="240" y="693"/>
                  </a:lnTo>
                  <a:lnTo>
                    <a:pt x="248" y="626"/>
                  </a:lnTo>
                  <a:lnTo>
                    <a:pt x="257" y="531"/>
                  </a:lnTo>
                  <a:lnTo>
                    <a:pt x="260" y="420"/>
                  </a:lnTo>
                  <a:lnTo>
                    <a:pt x="254" y="301"/>
                  </a:lnTo>
                  <a:lnTo>
                    <a:pt x="234" y="188"/>
                  </a:lnTo>
                  <a:lnTo>
                    <a:pt x="198" y="90"/>
                  </a:lnTo>
                  <a:lnTo>
                    <a:pt x="139" y="17"/>
                  </a:lnTo>
                  <a:lnTo>
                    <a:pt x="117" y="0"/>
                  </a:lnTo>
                  <a:lnTo>
                    <a:pt x="117" y="75"/>
                  </a:lnTo>
                  <a:close/>
                </a:path>
              </a:pathLst>
            </a:custGeom>
            <a:solidFill>
              <a:srgbClr val="000000"/>
            </a:solidFill>
            <a:ln w="9525">
              <a:noFill/>
              <a:round/>
              <a:headEnd/>
              <a:tailEnd/>
            </a:ln>
          </p:spPr>
          <p:txBody>
            <a:bodyPr/>
            <a:lstStyle/>
            <a:p>
              <a:endParaRPr lang="en-US">
                <a:solidFill>
                  <a:srgbClr val="000000"/>
                </a:solidFill>
              </a:endParaRPr>
            </a:p>
          </p:txBody>
        </p:sp>
        <p:sp>
          <p:nvSpPr>
            <p:cNvPr id="8218" name="Freeform 15"/>
            <p:cNvSpPr>
              <a:spLocks/>
            </p:cNvSpPr>
            <p:nvPr/>
          </p:nvSpPr>
          <p:spPr bwMode="auto">
            <a:xfrm rot="5354036">
              <a:off x="6895" y="12032"/>
              <a:ext cx="272" cy="747"/>
            </a:xfrm>
            <a:custGeom>
              <a:avLst/>
              <a:gdLst>
                <a:gd name="T0" fmla="*/ 167 w 272"/>
                <a:gd name="T1" fmla="*/ 74 h 747"/>
                <a:gd name="T2" fmla="*/ 167 w 272"/>
                <a:gd name="T3" fmla="*/ 74 h 747"/>
                <a:gd name="T4" fmla="*/ 170 w 272"/>
                <a:gd name="T5" fmla="*/ 77 h 747"/>
                <a:gd name="T6" fmla="*/ 173 w 272"/>
                <a:gd name="T7" fmla="*/ 84 h 747"/>
                <a:gd name="T8" fmla="*/ 185 w 272"/>
                <a:gd name="T9" fmla="*/ 118 h 747"/>
                <a:gd name="T10" fmla="*/ 191 w 272"/>
                <a:gd name="T11" fmla="*/ 209 h 747"/>
                <a:gd name="T12" fmla="*/ 174 w 272"/>
                <a:gd name="T13" fmla="*/ 352 h 747"/>
                <a:gd name="T14" fmla="*/ 132 w 272"/>
                <a:gd name="T15" fmla="*/ 556 h 747"/>
                <a:gd name="T16" fmla="*/ 98 w 272"/>
                <a:gd name="T17" fmla="*/ 692 h 747"/>
                <a:gd name="T18" fmla="*/ 98 w 272"/>
                <a:gd name="T19" fmla="*/ 697 h 747"/>
                <a:gd name="T20" fmla="*/ 82 w 272"/>
                <a:gd name="T21" fmla="*/ 696 h 747"/>
                <a:gd name="T22" fmla="*/ 65 w 272"/>
                <a:gd name="T23" fmla="*/ 695 h 747"/>
                <a:gd name="T24" fmla="*/ 65 w 272"/>
                <a:gd name="T25" fmla="*/ 692 h 747"/>
                <a:gd name="T26" fmla="*/ 61 w 272"/>
                <a:gd name="T27" fmla="*/ 623 h 747"/>
                <a:gd name="T28" fmla="*/ 62 w 272"/>
                <a:gd name="T29" fmla="*/ 464 h 747"/>
                <a:gd name="T30" fmla="*/ 79 w 272"/>
                <a:gd name="T31" fmla="*/ 294 h 747"/>
                <a:gd name="T32" fmla="*/ 123 w 272"/>
                <a:gd name="T33" fmla="*/ 143 h 747"/>
                <a:gd name="T34" fmla="*/ 159 w 272"/>
                <a:gd name="T35" fmla="*/ 82 h 747"/>
                <a:gd name="T36" fmla="*/ 164 w 272"/>
                <a:gd name="T37" fmla="*/ 77 h 747"/>
                <a:gd name="T38" fmla="*/ 173 w 272"/>
                <a:gd name="T39" fmla="*/ 0 h 747"/>
                <a:gd name="T40" fmla="*/ 88 w 272"/>
                <a:gd name="T41" fmla="*/ 88 h 747"/>
                <a:gd name="T42" fmla="*/ 18 w 272"/>
                <a:gd name="T43" fmla="*/ 297 h 747"/>
                <a:gd name="T44" fmla="*/ 0 w 272"/>
                <a:gd name="T45" fmla="*/ 525 h 747"/>
                <a:gd name="T46" fmla="*/ 4 w 272"/>
                <a:gd name="T47" fmla="*/ 688 h 747"/>
                <a:gd name="T48" fmla="*/ 9 w 272"/>
                <a:gd name="T49" fmla="*/ 738 h 747"/>
                <a:gd name="T50" fmla="*/ 115 w 272"/>
                <a:gd name="T51" fmla="*/ 744 h 747"/>
                <a:gd name="T52" fmla="*/ 146 w 272"/>
                <a:gd name="T53" fmla="*/ 729 h 747"/>
                <a:gd name="T54" fmla="*/ 218 w 272"/>
                <a:gd name="T55" fmla="*/ 546 h 747"/>
                <a:gd name="T56" fmla="*/ 258 w 272"/>
                <a:gd name="T57" fmla="*/ 395 h 747"/>
                <a:gd name="T58" fmla="*/ 272 w 272"/>
                <a:gd name="T59" fmla="*/ 272 h 747"/>
                <a:gd name="T60" fmla="*/ 265 w 272"/>
                <a:gd name="T61" fmla="*/ 176 h 747"/>
                <a:gd name="T62" fmla="*/ 247 w 272"/>
                <a:gd name="T63" fmla="*/ 105 h 747"/>
                <a:gd name="T64" fmla="*/ 224 w 272"/>
                <a:gd name="T65" fmla="*/ 57 h 747"/>
                <a:gd name="T66" fmla="*/ 205 w 272"/>
                <a:gd name="T67" fmla="*/ 29 h 747"/>
                <a:gd name="T68" fmla="*/ 194 w 272"/>
                <a:gd name="T69" fmla="*/ 18 h 747"/>
                <a:gd name="T70" fmla="*/ 165 w 272"/>
                <a:gd name="T71" fmla="*/ 75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747"/>
                <a:gd name="T110" fmla="*/ 272 w 272"/>
                <a:gd name="T111" fmla="*/ 747 h 7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747">
                  <a:moveTo>
                    <a:pt x="165" y="75"/>
                  </a:moveTo>
                  <a:lnTo>
                    <a:pt x="167" y="74"/>
                  </a:lnTo>
                  <a:lnTo>
                    <a:pt x="167" y="72"/>
                  </a:lnTo>
                  <a:lnTo>
                    <a:pt x="167" y="74"/>
                  </a:lnTo>
                  <a:lnTo>
                    <a:pt x="168" y="75"/>
                  </a:lnTo>
                  <a:lnTo>
                    <a:pt x="170" y="77"/>
                  </a:lnTo>
                  <a:lnTo>
                    <a:pt x="171" y="81"/>
                  </a:lnTo>
                  <a:lnTo>
                    <a:pt x="173" y="84"/>
                  </a:lnTo>
                  <a:lnTo>
                    <a:pt x="174" y="88"/>
                  </a:lnTo>
                  <a:lnTo>
                    <a:pt x="185" y="118"/>
                  </a:lnTo>
                  <a:lnTo>
                    <a:pt x="191" y="159"/>
                  </a:lnTo>
                  <a:lnTo>
                    <a:pt x="191" y="209"/>
                  </a:lnTo>
                  <a:lnTo>
                    <a:pt x="187" y="273"/>
                  </a:lnTo>
                  <a:lnTo>
                    <a:pt x="174" y="352"/>
                  </a:lnTo>
                  <a:lnTo>
                    <a:pt x="156" y="445"/>
                  </a:lnTo>
                  <a:lnTo>
                    <a:pt x="132" y="556"/>
                  </a:lnTo>
                  <a:lnTo>
                    <a:pt x="102" y="686"/>
                  </a:lnTo>
                  <a:lnTo>
                    <a:pt x="98" y="692"/>
                  </a:lnTo>
                  <a:lnTo>
                    <a:pt x="98" y="695"/>
                  </a:lnTo>
                  <a:lnTo>
                    <a:pt x="98" y="697"/>
                  </a:lnTo>
                  <a:lnTo>
                    <a:pt x="82" y="696"/>
                  </a:lnTo>
                  <a:lnTo>
                    <a:pt x="65" y="695"/>
                  </a:lnTo>
                  <a:lnTo>
                    <a:pt x="65" y="692"/>
                  </a:lnTo>
                  <a:lnTo>
                    <a:pt x="65" y="686"/>
                  </a:lnTo>
                  <a:lnTo>
                    <a:pt x="61" y="623"/>
                  </a:lnTo>
                  <a:lnTo>
                    <a:pt x="59" y="547"/>
                  </a:lnTo>
                  <a:lnTo>
                    <a:pt x="62" y="464"/>
                  </a:lnTo>
                  <a:lnTo>
                    <a:pt x="68" y="379"/>
                  </a:lnTo>
                  <a:lnTo>
                    <a:pt x="79" y="294"/>
                  </a:lnTo>
                  <a:lnTo>
                    <a:pt x="97" y="214"/>
                  </a:lnTo>
                  <a:lnTo>
                    <a:pt x="123" y="143"/>
                  </a:lnTo>
                  <a:lnTo>
                    <a:pt x="158" y="85"/>
                  </a:lnTo>
                  <a:lnTo>
                    <a:pt x="159" y="82"/>
                  </a:lnTo>
                  <a:lnTo>
                    <a:pt x="162" y="79"/>
                  </a:lnTo>
                  <a:lnTo>
                    <a:pt x="164" y="77"/>
                  </a:lnTo>
                  <a:lnTo>
                    <a:pt x="165" y="75"/>
                  </a:lnTo>
                  <a:lnTo>
                    <a:pt x="173" y="0"/>
                  </a:lnTo>
                  <a:lnTo>
                    <a:pt x="152" y="17"/>
                  </a:lnTo>
                  <a:lnTo>
                    <a:pt x="88" y="88"/>
                  </a:lnTo>
                  <a:lnTo>
                    <a:pt x="45" y="185"/>
                  </a:lnTo>
                  <a:lnTo>
                    <a:pt x="18" y="297"/>
                  </a:lnTo>
                  <a:lnTo>
                    <a:pt x="4" y="414"/>
                  </a:lnTo>
                  <a:lnTo>
                    <a:pt x="0" y="525"/>
                  </a:lnTo>
                  <a:lnTo>
                    <a:pt x="1" y="619"/>
                  </a:lnTo>
                  <a:lnTo>
                    <a:pt x="4" y="688"/>
                  </a:lnTo>
                  <a:lnTo>
                    <a:pt x="7" y="718"/>
                  </a:lnTo>
                  <a:lnTo>
                    <a:pt x="9" y="738"/>
                  </a:lnTo>
                  <a:lnTo>
                    <a:pt x="35" y="739"/>
                  </a:lnTo>
                  <a:lnTo>
                    <a:pt x="115" y="744"/>
                  </a:lnTo>
                  <a:lnTo>
                    <a:pt x="138" y="747"/>
                  </a:lnTo>
                  <a:lnTo>
                    <a:pt x="146" y="729"/>
                  </a:lnTo>
                  <a:lnTo>
                    <a:pt x="187" y="633"/>
                  </a:lnTo>
                  <a:lnTo>
                    <a:pt x="218" y="546"/>
                  </a:lnTo>
                  <a:lnTo>
                    <a:pt x="243" y="467"/>
                  </a:lnTo>
                  <a:lnTo>
                    <a:pt x="258" y="395"/>
                  </a:lnTo>
                  <a:lnTo>
                    <a:pt x="269" y="330"/>
                  </a:lnTo>
                  <a:lnTo>
                    <a:pt x="272" y="272"/>
                  </a:lnTo>
                  <a:lnTo>
                    <a:pt x="270" y="221"/>
                  </a:lnTo>
                  <a:lnTo>
                    <a:pt x="265" y="176"/>
                  </a:lnTo>
                  <a:lnTo>
                    <a:pt x="258" y="139"/>
                  </a:lnTo>
                  <a:lnTo>
                    <a:pt x="247" y="105"/>
                  </a:lnTo>
                  <a:lnTo>
                    <a:pt x="237" y="79"/>
                  </a:lnTo>
                  <a:lnTo>
                    <a:pt x="224" y="57"/>
                  </a:lnTo>
                  <a:lnTo>
                    <a:pt x="214" y="41"/>
                  </a:lnTo>
                  <a:lnTo>
                    <a:pt x="205" y="29"/>
                  </a:lnTo>
                  <a:lnTo>
                    <a:pt x="197" y="22"/>
                  </a:lnTo>
                  <a:lnTo>
                    <a:pt x="194" y="18"/>
                  </a:lnTo>
                  <a:lnTo>
                    <a:pt x="173" y="0"/>
                  </a:lnTo>
                  <a:lnTo>
                    <a:pt x="165" y="75"/>
                  </a:lnTo>
                  <a:close/>
                </a:path>
              </a:pathLst>
            </a:custGeom>
            <a:solidFill>
              <a:srgbClr val="000000"/>
            </a:solidFill>
            <a:ln w="9525">
              <a:noFill/>
              <a:round/>
              <a:headEnd/>
              <a:tailEnd/>
            </a:ln>
          </p:spPr>
          <p:txBody>
            <a:bodyPr/>
            <a:lstStyle/>
            <a:p>
              <a:endParaRPr lang="en-US">
                <a:solidFill>
                  <a:srgbClr val="000000"/>
                </a:solidFill>
              </a:endParaRPr>
            </a:p>
          </p:txBody>
        </p:sp>
        <p:sp>
          <p:nvSpPr>
            <p:cNvPr id="8219" name="Freeform 14"/>
            <p:cNvSpPr>
              <a:spLocks/>
            </p:cNvSpPr>
            <p:nvPr/>
          </p:nvSpPr>
          <p:spPr bwMode="auto">
            <a:xfrm rot="5354036">
              <a:off x="6867" y="12155"/>
              <a:ext cx="211" cy="16"/>
            </a:xfrm>
            <a:custGeom>
              <a:avLst/>
              <a:gdLst>
                <a:gd name="T0" fmla="*/ 0 w 211"/>
                <a:gd name="T1" fmla="*/ 8 h 16"/>
                <a:gd name="T2" fmla="*/ 8 w 211"/>
                <a:gd name="T3" fmla="*/ 9 h 16"/>
                <a:gd name="T4" fmla="*/ 29 w 211"/>
                <a:gd name="T5" fmla="*/ 11 h 16"/>
                <a:gd name="T6" fmla="*/ 61 w 211"/>
                <a:gd name="T7" fmla="*/ 14 h 16"/>
                <a:gd name="T8" fmla="*/ 97 w 211"/>
                <a:gd name="T9" fmla="*/ 16 h 16"/>
                <a:gd name="T10" fmla="*/ 134 w 211"/>
                <a:gd name="T11" fmla="*/ 16 h 16"/>
                <a:gd name="T12" fmla="*/ 169 w 211"/>
                <a:gd name="T13" fmla="*/ 14 h 16"/>
                <a:gd name="T14" fmla="*/ 195 w 211"/>
                <a:gd name="T15" fmla="*/ 9 h 16"/>
                <a:gd name="T16" fmla="*/ 211 w 211"/>
                <a:gd name="T17" fmla="*/ 0 h 16"/>
                <a:gd name="T18" fmla="*/ 0 w 211"/>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6"/>
                <a:gd name="T32" fmla="*/ 211 w 2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6">
                  <a:moveTo>
                    <a:pt x="0" y="8"/>
                  </a:moveTo>
                  <a:lnTo>
                    <a:pt x="8" y="9"/>
                  </a:lnTo>
                  <a:lnTo>
                    <a:pt x="29" y="11"/>
                  </a:lnTo>
                  <a:lnTo>
                    <a:pt x="61" y="14"/>
                  </a:lnTo>
                  <a:lnTo>
                    <a:pt x="97" y="16"/>
                  </a:lnTo>
                  <a:lnTo>
                    <a:pt x="134" y="16"/>
                  </a:lnTo>
                  <a:lnTo>
                    <a:pt x="169" y="14"/>
                  </a:lnTo>
                  <a:lnTo>
                    <a:pt x="195" y="9"/>
                  </a:lnTo>
                  <a:lnTo>
                    <a:pt x="211" y="0"/>
                  </a:lnTo>
                  <a:lnTo>
                    <a:pt x="0" y="8"/>
                  </a:lnTo>
                  <a:close/>
                </a:path>
              </a:pathLst>
            </a:custGeom>
            <a:solidFill>
              <a:srgbClr val="3F3FFF"/>
            </a:solidFill>
            <a:ln w="9525">
              <a:noFill/>
              <a:round/>
              <a:headEnd/>
              <a:tailEnd/>
            </a:ln>
          </p:spPr>
          <p:txBody>
            <a:bodyPr/>
            <a:lstStyle/>
            <a:p>
              <a:endParaRPr lang="en-US">
                <a:solidFill>
                  <a:srgbClr val="000000"/>
                </a:solidFill>
              </a:endParaRPr>
            </a:p>
          </p:txBody>
        </p:sp>
        <p:sp>
          <p:nvSpPr>
            <p:cNvPr id="8220" name="Freeform 13"/>
            <p:cNvSpPr>
              <a:spLocks/>
            </p:cNvSpPr>
            <p:nvPr/>
          </p:nvSpPr>
          <p:spPr bwMode="auto">
            <a:xfrm rot="5354036">
              <a:off x="6847" y="12147"/>
              <a:ext cx="241" cy="54"/>
            </a:xfrm>
            <a:custGeom>
              <a:avLst/>
              <a:gdLst>
                <a:gd name="T0" fmla="*/ 0 w 241"/>
                <a:gd name="T1" fmla="*/ 44 h 54"/>
                <a:gd name="T2" fmla="*/ 36 w 241"/>
                <a:gd name="T3" fmla="*/ 48 h 54"/>
                <a:gd name="T4" fmla="*/ 73 w 241"/>
                <a:gd name="T5" fmla="*/ 51 h 54"/>
                <a:gd name="T6" fmla="*/ 111 w 241"/>
                <a:gd name="T7" fmla="*/ 54 h 54"/>
                <a:gd name="T8" fmla="*/ 145 w 241"/>
                <a:gd name="T9" fmla="*/ 54 h 54"/>
                <a:gd name="T10" fmla="*/ 177 w 241"/>
                <a:gd name="T11" fmla="*/ 51 h 54"/>
                <a:gd name="T12" fmla="*/ 205 w 241"/>
                <a:gd name="T13" fmla="*/ 47 h 54"/>
                <a:gd name="T14" fmla="*/ 226 w 241"/>
                <a:gd name="T15" fmla="*/ 38 h 54"/>
                <a:gd name="T16" fmla="*/ 241 w 241"/>
                <a:gd name="T17" fmla="*/ 27 h 54"/>
                <a:gd name="T18" fmla="*/ 189 w 241"/>
                <a:gd name="T19" fmla="*/ 2 h 54"/>
                <a:gd name="T20" fmla="*/ 191 w 241"/>
                <a:gd name="T21" fmla="*/ 2 h 54"/>
                <a:gd name="T22" fmla="*/ 191 w 241"/>
                <a:gd name="T23" fmla="*/ 1 h 54"/>
                <a:gd name="T24" fmla="*/ 191 w 241"/>
                <a:gd name="T25" fmla="*/ 1 h 54"/>
                <a:gd name="T26" fmla="*/ 191 w 241"/>
                <a:gd name="T27" fmla="*/ 1 h 54"/>
                <a:gd name="T28" fmla="*/ 183 w 241"/>
                <a:gd name="T29" fmla="*/ 3 h 54"/>
                <a:gd name="T30" fmla="*/ 168 w 241"/>
                <a:gd name="T31" fmla="*/ 5 h 54"/>
                <a:gd name="T32" fmla="*/ 150 w 241"/>
                <a:gd name="T33" fmla="*/ 7 h 54"/>
                <a:gd name="T34" fmla="*/ 126 w 241"/>
                <a:gd name="T35" fmla="*/ 7 h 54"/>
                <a:gd name="T36" fmla="*/ 100 w 241"/>
                <a:gd name="T37" fmla="*/ 7 h 54"/>
                <a:gd name="T38" fmla="*/ 71 w 241"/>
                <a:gd name="T39" fmla="*/ 5 h 54"/>
                <a:gd name="T40" fmla="*/ 41 w 241"/>
                <a:gd name="T41" fmla="*/ 3 h 54"/>
                <a:gd name="T42" fmla="*/ 10 w 241"/>
                <a:gd name="T43" fmla="*/ 0 h 54"/>
                <a:gd name="T44" fmla="*/ 0 w 241"/>
                <a:gd name="T45" fmla="*/ 44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54"/>
                <a:gd name="T71" fmla="*/ 241 w 241"/>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54">
                  <a:moveTo>
                    <a:pt x="0" y="44"/>
                  </a:moveTo>
                  <a:lnTo>
                    <a:pt x="36" y="48"/>
                  </a:lnTo>
                  <a:lnTo>
                    <a:pt x="73" y="51"/>
                  </a:lnTo>
                  <a:lnTo>
                    <a:pt x="111" y="54"/>
                  </a:lnTo>
                  <a:lnTo>
                    <a:pt x="145" y="54"/>
                  </a:lnTo>
                  <a:lnTo>
                    <a:pt x="177" y="51"/>
                  </a:lnTo>
                  <a:lnTo>
                    <a:pt x="205" y="47"/>
                  </a:lnTo>
                  <a:lnTo>
                    <a:pt x="226" y="38"/>
                  </a:lnTo>
                  <a:lnTo>
                    <a:pt x="241" y="27"/>
                  </a:lnTo>
                  <a:lnTo>
                    <a:pt x="189" y="2"/>
                  </a:lnTo>
                  <a:lnTo>
                    <a:pt x="191" y="2"/>
                  </a:lnTo>
                  <a:lnTo>
                    <a:pt x="191" y="1"/>
                  </a:lnTo>
                  <a:lnTo>
                    <a:pt x="183" y="3"/>
                  </a:lnTo>
                  <a:lnTo>
                    <a:pt x="168" y="5"/>
                  </a:lnTo>
                  <a:lnTo>
                    <a:pt x="150" y="7"/>
                  </a:lnTo>
                  <a:lnTo>
                    <a:pt x="126" y="7"/>
                  </a:lnTo>
                  <a:lnTo>
                    <a:pt x="100" y="7"/>
                  </a:lnTo>
                  <a:lnTo>
                    <a:pt x="71" y="5"/>
                  </a:lnTo>
                  <a:lnTo>
                    <a:pt x="41" y="3"/>
                  </a:lnTo>
                  <a:lnTo>
                    <a:pt x="10" y="0"/>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8221" name="Freeform 12"/>
            <p:cNvSpPr>
              <a:spLocks/>
            </p:cNvSpPr>
            <p:nvPr/>
          </p:nvSpPr>
          <p:spPr bwMode="auto">
            <a:xfrm rot="5354036">
              <a:off x="7863" y="12119"/>
              <a:ext cx="243" cy="67"/>
            </a:xfrm>
            <a:custGeom>
              <a:avLst/>
              <a:gdLst>
                <a:gd name="T0" fmla="*/ 0 w 243"/>
                <a:gd name="T1" fmla="*/ 39 h 67"/>
                <a:gd name="T2" fmla="*/ 1 w 243"/>
                <a:gd name="T3" fmla="*/ 40 h 67"/>
                <a:gd name="T4" fmla="*/ 4 w 243"/>
                <a:gd name="T5" fmla="*/ 42 h 67"/>
                <a:gd name="T6" fmla="*/ 10 w 243"/>
                <a:gd name="T7" fmla="*/ 45 h 67"/>
                <a:gd name="T8" fmla="*/ 18 w 243"/>
                <a:gd name="T9" fmla="*/ 48 h 67"/>
                <a:gd name="T10" fmla="*/ 27 w 243"/>
                <a:gd name="T11" fmla="*/ 52 h 67"/>
                <a:gd name="T12" fmla="*/ 38 w 243"/>
                <a:gd name="T13" fmla="*/ 57 h 67"/>
                <a:gd name="T14" fmla="*/ 51 w 243"/>
                <a:gd name="T15" fmla="*/ 60 h 67"/>
                <a:gd name="T16" fmla="*/ 66 w 243"/>
                <a:gd name="T17" fmla="*/ 64 h 67"/>
                <a:gd name="T18" fmla="*/ 82 w 243"/>
                <a:gd name="T19" fmla="*/ 66 h 67"/>
                <a:gd name="T20" fmla="*/ 100 w 243"/>
                <a:gd name="T21" fmla="*/ 67 h 67"/>
                <a:gd name="T22" fmla="*/ 120 w 243"/>
                <a:gd name="T23" fmla="*/ 67 h 67"/>
                <a:gd name="T24" fmla="*/ 142 w 243"/>
                <a:gd name="T25" fmla="*/ 66 h 67"/>
                <a:gd name="T26" fmla="*/ 165 w 243"/>
                <a:gd name="T27" fmla="*/ 64 h 67"/>
                <a:gd name="T28" fmla="*/ 189 w 243"/>
                <a:gd name="T29" fmla="*/ 59 h 67"/>
                <a:gd name="T30" fmla="*/ 215 w 243"/>
                <a:gd name="T31" fmla="*/ 52 h 67"/>
                <a:gd name="T32" fmla="*/ 243 w 243"/>
                <a:gd name="T33" fmla="*/ 42 h 67"/>
                <a:gd name="T34" fmla="*/ 217 w 243"/>
                <a:gd name="T35" fmla="*/ 0 h 67"/>
                <a:gd name="T36" fmla="*/ 176 w 243"/>
                <a:gd name="T37" fmla="*/ 13 h 67"/>
                <a:gd name="T38" fmla="*/ 141 w 243"/>
                <a:gd name="T39" fmla="*/ 19 h 67"/>
                <a:gd name="T40" fmla="*/ 110 w 243"/>
                <a:gd name="T41" fmla="*/ 20 h 67"/>
                <a:gd name="T42" fmla="*/ 86 w 243"/>
                <a:gd name="T43" fmla="*/ 19 h 67"/>
                <a:gd name="T44" fmla="*/ 66 w 243"/>
                <a:gd name="T45" fmla="*/ 14 h 67"/>
                <a:gd name="T46" fmla="*/ 51 w 243"/>
                <a:gd name="T47" fmla="*/ 9 h 67"/>
                <a:gd name="T48" fmla="*/ 42 w 243"/>
                <a:gd name="T49" fmla="*/ 6 h 67"/>
                <a:gd name="T50" fmla="*/ 39 w 243"/>
                <a:gd name="T51" fmla="*/ 3 h 67"/>
                <a:gd name="T52" fmla="*/ 0 w 243"/>
                <a:gd name="T53" fmla="*/ 39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3"/>
                <a:gd name="T82" fmla="*/ 0 h 67"/>
                <a:gd name="T83" fmla="*/ 243 w 243"/>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3" h="67">
                  <a:moveTo>
                    <a:pt x="0" y="39"/>
                  </a:moveTo>
                  <a:lnTo>
                    <a:pt x="1" y="40"/>
                  </a:lnTo>
                  <a:lnTo>
                    <a:pt x="4" y="42"/>
                  </a:lnTo>
                  <a:lnTo>
                    <a:pt x="10" y="45"/>
                  </a:lnTo>
                  <a:lnTo>
                    <a:pt x="18" y="48"/>
                  </a:lnTo>
                  <a:lnTo>
                    <a:pt x="27" y="52"/>
                  </a:lnTo>
                  <a:lnTo>
                    <a:pt x="38" y="57"/>
                  </a:lnTo>
                  <a:lnTo>
                    <a:pt x="51" y="60"/>
                  </a:lnTo>
                  <a:lnTo>
                    <a:pt x="66" y="64"/>
                  </a:lnTo>
                  <a:lnTo>
                    <a:pt x="82" y="66"/>
                  </a:lnTo>
                  <a:lnTo>
                    <a:pt x="100" y="67"/>
                  </a:lnTo>
                  <a:lnTo>
                    <a:pt x="120" y="67"/>
                  </a:lnTo>
                  <a:lnTo>
                    <a:pt x="142" y="66"/>
                  </a:lnTo>
                  <a:lnTo>
                    <a:pt x="165" y="64"/>
                  </a:lnTo>
                  <a:lnTo>
                    <a:pt x="189" y="59"/>
                  </a:lnTo>
                  <a:lnTo>
                    <a:pt x="215" y="52"/>
                  </a:lnTo>
                  <a:lnTo>
                    <a:pt x="243" y="42"/>
                  </a:lnTo>
                  <a:lnTo>
                    <a:pt x="217" y="0"/>
                  </a:lnTo>
                  <a:lnTo>
                    <a:pt x="176" y="13"/>
                  </a:lnTo>
                  <a:lnTo>
                    <a:pt x="141" y="19"/>
                  </a:lnTo>
                  <a:lnTo>
                    <a:pt x="110" y="20"/>
                  </a:lnTo>
                  <a:lnTo>
                    <a:pt x="86" y="19"/>
                  </a:lnTo>
                  <a:lnTo>
                    <a:pt x="66" y="14"/>
                  </a:lnTo>
                  <a:lnTo>
                    <a:pt x="51" y="9"/>
                  </a:lnTo>
                  <a:lnTo>
                    <a:pt x="42" y="6"/>
                  </a:lnTo>
                  <a:lnTo>
                    <a:pt x="39" y="3"/>
                  </a:lnTo>
                  <a:lnTo>
                    <a:pt x="0" y="39"/>
                  </a:lnTo>
                  <a:close/>
                </a:path>
              </a:pathLst>
            </a:custGeom>
            <a:solidFill>
              <a:srgbClr val="000000"/>
            </a:solidFill>
            <a:ln w="9525">
              <a:noFill/>
              <a:round/>
              <a:headEnd/>
              <a:tailEnd/>
            </a:ln>
          </p:spPr>
          <p:txBody>
            <a:bodyPr/>
            <a:lstStyle/>
            <a:p>
              <a:endParaRPr lang="en-US">
                <a:solidFill>
                  <a:srgbClr val="000000"/>
                </a:solidFill>
              </a:endParaRPr>
            </a:p>
          </p:txBody>
        </p:sp>
      </p:grpSp>
      <p:sp>
        <p:nvSpPr>
          <p:cNvPr id="8200" name="Text Box 10"/>
          <p:cNvSpPr txBox="1">
            <a:spLocks noChangeArrowheads="1"/>
          </p:cNvSpPr>
          <p:nvPr/>
        </p:nvSpPr>
        <p:spPr bwMode="auto">
          <a:xfrm>
            <a:off x="549275" y="2903538"/>
            <a:ext cx="2427288" cy="898525"/>
          </a:xfrm>
          <a:prstGeom prst="rect">
            <a:avLst/>
          </a:prstGeom>
          <a:noFill/>
          <a:ln w="9525">
            <a:noFill/>
            <a:miter lim="800000"/>
            <a:headEnd/>
            <a:tailEnd/>
          </a:ln>
        </p:spPr>
        <p:txBody>
          <a:bodyPr/>
          <a:lstStyle/>
          <a:p>
            <a:pPr algn="l"/>
            <a:r>
              <a:rPr lang="en-US" sz="2400">
                <a:solidFill>
                  <a:srgbClr val="000000"/>
                </a:solidFill>
                <a:ea typeface="Times New Roman" pitchFamily="18" charset="0"/>
                <a:cs typeface="Arial" pitchFamily="34" charset="0"/>
              </a:rPr>
              <a:t>m = 8.0 T</a:t>
            </a:r>
          </a:p>
          <a:p>
            <a:pPr algn="l" eaLnBrk="0" hangingPunct="0"/>
            <a:r>
              <a:rPr lang="en-US" sz="2400">
                <a:solidFill>
                  <a:srgbClr val="000000"/>
                </a:solidFill>
                <a:ea typeface="Times New Roman" pitchFamily="18" charset="0"/>
                <a:cs typeface="Arial" pitchFamily="34" charset="0"/>
              </a:rPr>
              <a:t>v = 3.0 mi/s </a:t>
            </a:r>
            <a:r>
              <a:rPr lang="en-US" sz="2400">
                <a:solidFill>
                  <a:srgbClr val="000000"/>
                </a:solidFill>
                <a:ea typeface="Times New Roman" pitchFamily="18" charset="0"/>
                <a:cs typeface="Arial" pitchFamily="34" charset="0"/>
                <a:sym typeface="Wingdings" pitchFamily="2" charset="2"/>
              </a:rPr>
              <a:t></a:t>
            </a:r>
          </a:p>
        </p:txBody>
      </p:sp>
      <p:sp>
        <p:nvSpPr>
          <p:cNvPr id="8201" name="Text Box 9"/>
          <p:cNvSpPr txBox="1">
            <a:spLocks noChangeArrowheads="1"/>
          </p:cNvSpPr>
          <p:nvPr/>
        </p:nvSpPr>
        <p:spPr bwMode="auto">
          <a:xfrm>
            <a:off x="6653213" y="2924175"/>
            <a:ext cx="2182812" cy="898525"/>
          </a:xfrm>
          <a:prstGeom prst="rect">
            <a:avLst/>
          </a:prstGeom>
          <a:noFill/>
          <a:ln w="9525">
            <a:noFill/>
            <a:miter lim="800000"/>
            <a:headEnd/>
            <a:tailEnd/>
          </a:ln>
        </p:spPr>
        <p:txBody>
          <a:bodyPr/>
          <a:lstStyle/>
          <a:p>
            <a:pPr algn="l"/>
            <a:r>
              <a:rPr lang="en-US" sz="2400">
                <a:solidFill>
                  <a:srgbClr val="000000"/>
                </a:solidFill>
                <a:ea typeface="Times New Roman" pitchFamily="18" charset="0"/>
                <a:cs typeface="Arial" pitchFamily="34" charset="0"/>
              </a:rPr>
              <a:t>m = 7.0 T</a:t>
            </a:r>
          </a:p>
          <a:p>
            <a:pPr algn="l" eaLnBrk="0" hangingPunct="0"/>
            <a:r>
              <a:rPr lang="en-US" sz="2400">
                <a:solidFill>
                  <a:srgbClr val="000000"/>
                </a:solidFill>
                <a:ea typeface="Times New Roman" pitchFamily="18" charset="0"/>
                <a:cs typeface="Arial" pitchFamily="34" charset="0"/>
              </a:rPr>
              <a:t>v = 5.0 mi/s </a:t>
            </a:r>
            <a:r>
              <a:rPr lang="en-US" sz="2400">
                <a:solidFill>
                  <a:srgbClr val="000000"/>
                </a:solidFill>
                <a:ea typeface="Times New Roman" pitchFamily="18" charset="0"/>
                <a:cs typeface="Arial" pitchFamily="34" charset="0"/>
                <a:sym typeface="Wingdings" pitchFamily="2" charset="2"/>
              </a:rPr>
              <a:t></a:t>
            </a:r>
          </a:p>
        </p:txBody>
      </p:sp>
      <p:sp>
        <p:nvSpPr>
          <p:cNvPr id="8202" name="Text Box 8"/>
          <p:cNvSpPr txBox="1">
            <a:spLocks noChangeArrowheads="1"/>
          </p:cNvSpPr>
          <p:nvPr/>
        </p:nvSpPr>
        <p:spPr bwMode="auto">
          <a:xfrm>
            <a:off x="3551238" y="2989263"/>
            <a:ext cx="2800350" cy="746125"/>
          </a:xfrm>
          <a:prstGeom prst="rect">
            <a:avLst/>
          </a:prstGeom>
          <a:noFill/>
          <a:ln w="9525">
            <a:noFill/>
            <a:miter lim="800000"/>
            <a:headEnd/>
            <a:tailEnd/>
          </a:ln>
        </p:spPr>
        <p:txBody>
          <a:bodyPr/>
          <a:lstStyle/>
          <a:p>
            <a:pPr algn="l"/>
            <a:r>
              <a:rPr lang="en-US" sz="2400">
                <a:solidFill>
                  <a:srgbClr val="000000"/>
                </a:solidFill>
                <a:ea typeface="Times New Roman" pitchFamily="18" charset="0"/>
                <a:cs typeface="Arial" pitchFamily="34" charset="0"/>
              </a:rPr>
              <a:t>(engines fire)</a:t>
            </a:r>
          </a:p>
        </p:txBody>
      </p:sp>
      <p:grpSp>
        <p:nvGrpSpPr>
          <p:cNvPr id="8203" name="Group 58"/>
          <p:cNvGrpSpPr>
            <a:grpSpLocks/>
          </p:cNvGrpSpPr>
          <p:nvPr/>
        </p:nvGrpSpPr>
        <p:grpSpPr bwMode="auto">
          <a:xfrm>
            <a:off x="673100" y="165100"/>
            <a:ext cx="7639050" cy="1800225"/>
            <a:chOff x="424" y="77"/>
            <a:chExt cx="4812" cy="1134"/>
          </a:xfrm>
        </p:grpSpPr>
        <p:sp>
          <p:nvSpPr>
            <p:cNvPr id="8210" name="Rectangle 43"/>
            <p:cNvSpPr>
              <a:spLocks noChangeArrowheads="1"/>
            </p:cNvSpPr>
            <p:nvPr/>
          </p:nvSpPr>
          <p:spPr bwMode="auto">
            <a:xfrm>
              <a:off x="424" y="77"/>
              <a:ext cx="4812" cy="1134"/>
            </a:xfrm>
            <a:prstGeom prst="rect">
              <a:avLst/>
            </a:prstGeom>
            <a:noFill/>
            <a:ln w="9525" algn="ctr">
              <a:noFill/>
              <a:miter lim="800000"/>
              <a:headEnd/>
              <a:tailEnd/>
            </a:ln>
          </p:spPr>
          <p:txBody>
            <a:bodyPr anchor="ctr">
              <a:spAutoFit/>
            </a:bodyPr>
            <a:lstStyle/>
            <a:p>
              <a:pPr algn="l"/>
              <a:r>
                <a:rPr lang="en-US">
                  <a:solidFill>
                    <a:srgbClr val="FF0000"/>
                  </a:solidFill>
                  <a:ea typeface="Times New Roman" pitchFamily="18" charset="0"/>
                  <a:cs typeface="Arial" pitchFamily="34" charset="0"/>
                </a:rPr>
                <a:t>8.0 ton rocket travels at 3.0 mi/s      . After firing</a:t>
              </a:r>
            </a:p>
            <a:p>
              <a:pPr algn="l"/>
              <a:r>
                <a:rPr lang="en-US">
                  <a:solidFill>
                    <a:srgbClr val="FF0000"/>
                  </a:solidFill>
                  <a:ea typeface="Times New Roman" pitchFamily="18" charset="0"/>
                  <a:cs typeface="Arial" pitchFamily="34" charset="0"/>
                </a:rPr>
                <a:t>engines, rocket’s mass drops to 7.0 tons and it</a:t>
              </a:r>
            </a:p>
            <a:p>
              <a:pPr algn="l"/>
              <a:r>
                <a:rPr lang="en-US">
                  <a:solidFill>
                    <a:srgbClr val="FF0000"/>
                  </a:solidFill>
                  <a:ea typeface="Times New Roman" pitchFamily="18" charset="0"/>
                  <a:cs typeface="Arial" pitchFamily="34" charset="0"/>
                </a:rPr>
                <a:t>travels at 5.0 mi/s       . Has momentum been</a:t>
              </a:r>
            </a:p>
            <a:p>
              <a:pPr algn="l"/>
              <a:r>
                <a:rPr lang="en-US">
                  <a:solidFill>
                    <a:srgbClr val="FF0000"/>
                  </a:solidFill>
                  <a:ea typeface="Times New Roman" pitchFamily="18" charset="0"/>
                  <a:cs typeface="Arial" pitchFamily="34" charset="0"/>
                </a:rPr>
                <a:t>conserved? Explain.</a:t>
              </a:r>
            </a:p>
          </p:txBody>
        </p:sp>
        <p:sp>
          <p:nvSpPr>
            <p:cNvPr id="8211" name="Freeform 7"/>
            <p:cNvSpPr>
              <a:spLocks/>
            </p:cNvSpPr>
            <p:nvPr/>
          </p:nvSpPr>
          <p:spPr bwMode="auto">
            <a:xfrm>
              <a:off x="2343" y="772"/>
              <a:ext cx="264" cy="1"/>
            </a:xfrm>
            <a:custGeom>
              <a:avLst/>
              <a:gdLst>
                <a:gd name="T0" fmla="*/ 0 w 405"/>
                <a:gd name="T1" fmla="*/ 0 h 1"/>
                <a:gd name="T2" fmla="*/ 1 w 405"/>
                <a:gd name="T3" fmla="*/ 0 h 1"/>
                <a:gd name="T4" fmla="*/ 0 60000 65536"/>
                <a:gd name="T5" fmla="*/ 0 60000 65536"/>
                <a:gd name="T6" fmla="*/ 0 w 405"/>
                <a:gd name="T7" fmla="*/ 0 h 1"/>
                <a:gd name="T8" fmla="*/ 405 w 405"/>
                <a:gd name="T9" fmla="*/ 1 h 1"/>
              </a:gdLst>
              <a:ahLst/>
              <a:cxnLst>
                <a:cxn ang="T4">
                  <a:pos x="T0" y="T1"/>
                </a:cxn>
                <a:cxn ang="T5">
                  <a:pos x="T2" y="T3"/>
                </a:cxn>
              </a:cxnLst>
              <a:rect l="T6" t="T7" r="T8" b="T9"/>
              <a:pathLst>
                <a:path w="405" h="1">
                  <a:moveTo>
                    <a:pt x="0" y="0"/>
                  </a:moveTo>
                  <a:lnTo>
                    <a:pt x="405" y="0"/>
                  </a:lnTo>
                </a:path>
              </a:pathLst>
            </a:custGeom>
            <a:noFill/>
            <a:ln w="25400">
              <a:solidFill>
                <a:srgbClr val="FF3300"/>
              </a:solidFill>
              <a:round/>
              <a:headEnd/>
              <a:tailEnd type="triangle" w="lg" len="lg"/>
            </a:ln>
          </p:spPr>
          <p:txBody>
            <a:bodyPr/>
            <a:lstStyle/>
            <a:p>
              <a:endParaRPr lang="en-US">
                <a:solidFill>
                  <a:srgbClr val="000000"/>
                </a:solidFill>
              </a:endParaRPr>
            </a:p>
          </p:txBody>
        </p:sp>
        <p:sp>
          <p:nvSpPr>
            <p:cNvPr id="8212" name="Freeform 48"/>
            <p:cNvSpPr>
              <a:spLocks/>
            </p:cNvSpPr>
            <p:nvPr/>
          </p:nvSpPr>
          <p:spPr bwMode="auto">
            <a:xfrm>
              <a:off x="3737" y="228"/>
              <a:ext cx="264" cy="1"/>
            </a:xfrm>
            <a:custGeom>
              <a:avLst/>
              <a:gdLst>
                <a:gd name="T0" fmla="*/ 0 w 405"/>
                <a:gd name="T1" fmla="*/ 0 h 1"/>
                <a:gd name="T2" fmla="*/ 1 w 405"/>
                <a:gd name="T3" fmla="*/ 0 h 1"/>
                <a:gd name="T4" fmla="*/ 0 60000 65536"/>
                <a:gd name="T5" fmla="*/ 0 60000 65536"/>
                <a:gd name="T6" fmla="*/ 0 w 405"/>
                <a:gd name="T7" fmla="*/ 0 h 1"/>
                <a:gd name="T8" fmla="*/ 405 w 405"/>
                <a:gd name="T9" fmla="*/ 1 h 1"/>
              </a:gdLst>
              <a:ahLst/>
              <a:cxnLst>
                <a:cxn ang="T4">
                  <a:pos x="T0" y="T1"/>
                </a:cxn>
                <a:cxn ang="T5">
                  <a:pos x="T2" y="T3"/>
                </a:cxn>
              </a:cxnLst>
              <a:rect l="T6" t="T7" r="T8" b="T9"/>
              <a:pathLst>
                <a:path w="405" h="1">
                  <a:moveTo>
                    <a:pt x="0" y="0"/>
                  </a:moveTo>
                  <a:lnTo>
                    <a:pt x="405" y="0"/>
                  </a:lnTo>
                </a:path>
              </a:pathLst>
            </a:custGeom>
            <a:noFill/>
            <a:ln w="25400">
              <a:solidFill>
                <a:srgbClr val="FF3300"/>
              </a:solidFill>
              <a:round/>
              <a:headEnd/>
              <a:tailEnd type="triangle" w="lg" len="lg"/>
            </a:ln>
          </p:spPr>
          <p:txBody>
            <a:bodyPr/>
            <a:lstStyle/>
            <a:p>
              <a:endParaRPr lang="en-US">
                <a:solidFill>
                  <a:srgbClr val="000000"/>
                </a:solidFill>
              </a:endParaRPr>
            </a:p>
          </p:txBody>
        </p:sp>
      </p:grpSp>
      <p:sp>
        <p:nvSpPr>
          <p:cNvPr id="374833" name="Rectangle 49"/>
          <p:cNvSpPr>
            <a:spLocks noChangeArrowheads="1"/>
          </p:cNvSpPr>
          <p:nvPr/>
        </p:nvSpPr>
        <p:spPr bwMode="auto">
          <a:xfrm>
            <a:off x="838200" y="3786188"/>
            <a:ext cx="6565900" cy="519112"/>
          </a:xfrm>
          <a:prstGeom prst="rect">
            <a:avLst/>
          </a:prstGeom>
          <a:noFill/>
          <a:ln w="9525" algn="ctr">
            <a:noFill/>
            <a:miter lim="800000"/>
            <a:headEnd/>
            <a:tailEnd/>
          </a:ln>
        </p:spPr>
        <p:txBody>
          <a:bodyPr wrap="none" anchor="ctr">
            <a:spAutoFit/>
          </a:bodyPr>
          <a:lstStyle/>
          <a:p>
            <a:pPr algn="l"/>
            <a:r>
              <a:rPr lang="en-US">
                <a:solidFill>
                  <a:srgbClr val="000000"/>
                </a:solidFill>
              </a:rPr>
              <a:t>Ans. #1: YES; p is ALWAYS conserved. </a:t>
            </a:r>
          </a:p>
        </p:txBody>
      </p:sp>
      <p:sp>
        <p:nvSpPr>
          <p:cNvPr id="8205" name="Rectangle 51"/>
          <p:cNvSpPr>
            <a:spLocks noChangeArrowheads="1"/>
          </p:cNvSpPr>
          <p:nvPr/>
        </p:nvSpPr>
        <p:spPr bwMode="auto">
          <a:xfrm>
            <a:off x="0" y="3257550"/>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aphicFrame>
        <p:nvGraphicFramePr>
          <p:cNvPr id="374834" name="Object 50"/>
          <p:cNvGraphicFramePr>
            <a:graphicFrameLocks noChangeAspect="1"/>
          </p:cNvGraphicFramePr>
          <p:nvPr/>
        </p:nvGraphicFramePr>
        <p:xfrm>
          <a:off x="1373188" y="4375150"/>
          <a:ext cx="6099175" cy="469900"/>
        </p:xfrm>
        <a:graphic>
          <a:graphicData uri="http://schemas.openxmlformats.org/presentationml/2006/ole">
            <mc:AlternateContent xmlns:mc="http://schemas.openxmlformats.org/markup-compatibility/2006">
              <mc:Choice xmlns:v="urn:schemas-microsoft-com:vml" Requires="v">
                <p:oleObj spid="_x0000_s4130" name="Equation" r:id="rId3" imgW="6095880" imgH="469800" progId="Equation.3">
                  <p:embed/>
                </p:oleObj>
              </mc:Choice>
              <mc:Fallback>
                <p:oleObj name="Equation" r:id="rId3" imgW="609588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4375150"/>
                        <a:ext cx="60991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4836" name="Rectangle 52"/>
          <p:cNvSpPr>
            <a:spLocks noChangeArrowheads="1"/>
          </p:cNvSpPr>
          <p:nvPr/>
        </p:nvSpPr>
        <p:spPr bwMode="auto">
          <a:xfrm>
            <a:off x="7737475" y="4354513"/>
            <a:ext cx="984250" cy="519112"/>
          </a:xfrm>
          <a:prstGeom prst="rect">
            <a:avLst/>
          </a:prstGeom>
          <a:noFill/>
          <a:ln w="9525" algn="ctr">
            <a:noFill/>
            <a:miter lim="800000"/>
            <a:headEnd/>
            <a:tailEnd/>
          </a:ln>
        </p:spPr>
        <p:txBody>
          <a:bodyPr anchor="ctr">
            <a:spAutoFit/>
          </a:bodyPr>
          <a:lstStyle/>
          <a:p>
            <a:pPr algn="l"/>
            <a:r>
              <a:rPr lang="en-US">
                <a:solidFill>
                  <a:srgbClr val="000000"/>
                </a:solidFill>
              </a:rPr>
              <a:t>??? </a:t>
            </a:r>
          </a:p>
        </p:txBody>
      </p:sp>
      <p:sp>
        <p:nvSpPr>
          <p:cNvPr id="374837" name="Rectangle 53"/>
          <p:cNvSpPr>
            <a:spLocks noChangeArrowheads="1"/>
          </p:cNvSpPr>
          <p:nvPr/>
        </p:nvSpPr>
        <p:spPr bwMode="auto">
          <a:xfrm>
            <a:off x="857250" y="4971584"/>
            <a:ext cx="7848559" cy="523220"/>
          </a:xfrm>
          <a:prstGeom prst="rect">
            <a:avLst/>
          </a:prstGeom>
          <a:noFill/>
          <a:ln w="9525" algn="ctr">
            <a:noFill/>
            <a:miter lim="800000"/>
            <a:headEnd/>
            <a:tailEnd/>
          </a:ln>
        </p:spPr>
        <p:txBody>
          <a:bodyPr wrap="none" anchor="ctr">
            <a:spAutoFit/>
          </a:bodyPr>
          <a:lstStyle/>
          <a:p>
            <a:pPr algn="l"/>
            <a:r>
              <a:rPr lang="en-US" dirty="0">
                <a:solidFill>
                  <a:srgbClr val="000000"/>
                </a:solidFill>
              </a:rPr>
              <a:t>Ans. #2: YES, and don’t forget </a:t>
            </a:r>
            <a:r>
              <a:rPr lang="en-US" dirty="0" smtClean="0">
                <a:solidFill>
                  <a:srgbClr val="000000"/>
                </a:solidFill>
              </a:rPr>
              <a:t>the exhaust </a:t>
            </a:r>
            <a:r>
              <a:rPr lang="en-US" dirty="0">
                <a:solidFill>
                  <a:srgbClr val="000000"/>
                </a:solidFill>
              </a:rPr>
              <a:t>gas. </a:t>
            </a:r>
          </a:p>
        </p:txBody>
      </p:sp>
      <p:sp>
        <p:nvSpPr>
          <p:cNvPr id="8208" name="Rectangle 55"/>
          <p:cNvSpPr>
            <a:spLocks noChangeArrowheads="1"/>
          </p:cNvSpPr>
          <p:nvPr/>
        </p:nvSpPr>
        <p:spPr bwMode="auto">
          <a:xfrm>
            <a:off x="0" y="3243263"/>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aphicFrame>
        <p:nvGraphicFramePr>
          <p:cNvPr id="374838" name="Object 54"/>
          <p:cNvGraphicFramePr>
            <a:graphicFrameLocks noChangeAspect="1"/>
          </p:cNvGraphicFramePr>
          <p:nvPr/>
        </p:nvGraphicFramePr>
        <p:xfrm>
          <a:off x="895350" y="5573713"/>
          <a:ext cx="7531100" cy="525462"/>
        </p:xfrm>
        <a:graphic>
          <a:graphicData uri="http://schemas.openxmlformats.org/presentationml/2006/ole">
            <mc:AlternateContent xmlns:mc="http://schemas.openxmlformats.org/markup-compatibility/2006">
              <mc:Choice xmlns:v="urn:schemas-microsoft-com:vml" Requires="v">
                <p:oleObj spid="_x0000_s4131" name="Equation" r:id="rId5" imgW="7530840" imgH="520560" progId="Equation.3">
                  <p:embed/>
                </p:oleObj>
              </mc:Choice>
              <mc:Fallback>
                <p:oleObj name="Equation" r:id="rId5" imgW="753084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 y="5573713"/>
                        <a:ext cx="75311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9" name="Rectangle 57"/>
          <p:cNvSpPr>
            <a:spLocks noChangeArrowheads="1"/>
          </p:cNvSpPr>
          <p:nvPr/>
        </p:nvSpPr>
        <p:spPr bwMode="auto">
          <a:xfrm>
            <a:off x="0" y="3262313"/>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Tree>
    <p:extLst>
      <p:ext uri="{BB962C8B-B14F-4D97-AF65-F5344CB8AC3E}">
        <p14:creationId xmlns:p14="http://schemas.microsoft.com/office/powerpoint/2010/main" val="2017193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74833"/>
                                        </p:tgtEl>
                                        <p:attrNameLst>
                                          <p:attrName>style.visibility</p:attrName>
                                        </p:attrNameLst>
                                      </p:cBhvr>
                                      <p:to>
                                        <p:strVal val="visible"/>
                                      </p:to>
                                    </p:set>
                                    <p:anim by="(-#ppt_w*2)" calcmode="lin" valueType="num">
                                      <p:cBhvr rctx="PPT">
                                        <p:cTn id="7" dur="500" autoRev="1" fill="hold">
                                          <p:stCondLst>
                                            <p:cond delay="0"/>
                                          </p:stCondLst>
                                        </p:cTn>
                                        <p:tgtEl>
                                          <p:spTgt spid="374833"/>
                                        </p:tgtEl>
                                        <p:attrNameLst>
                                          <p:attrName>ppt_w</p:attrName>
                                        </p:attrNameLst>
                                      </p:cBhvr>
                                    </p:anim>
                                    <p:anim by="(#ppt_w*0.50)" calcmode="lin" valueType="num">
                                      <p:cBhvr>
                                        <p:cTn id="8" dur="500" decel="50000" autoRev="1" fill="hold">
                                          <p:stCondLst>
                                            <p:cond delay="0"/>
                                          </p:stCondLst>
                                        </p:cTn>
                                        <p:tgtEl>
                                          <p:spTgt spid="374833"/>
                                        </p:tgtEl>
                                        <p:attrNameLst>
                                          <p:attrName>ppt_x</p:attrName>
                                        </p:attrNameLst>
                                      </p:cBhvr>
                                    </p:anim>
                                    <p:anim from="(-#ppt_h/2)" to="(#ppt_y)" calcmode="lin" valueType="num">
                                      <p:cBhvr>
                                        <p:cTn id="9" dur="1000" fill="hold">
                                          <p:stCondLst>
                                            <p:cond delay="0"/>
                                          </p:stCondLst>
                                        </p:cTn>
                                        <p:tgtEl>
                                          <p:spTgt spid="374833"/>
                                        </p:tgtEl>
                                        <p:attrNameLst>
                                          <p:attrName>ppt_y</p:attrName>
                                        </p:attrNameLst>
                                      </p:cBhvr>
                                    </p:anim>
                                    <p:animRot by="21600000">
                                      <p:cBhvr>
                                        <p:cTn id="10" dur="1000" fill="hold">
                                          <p:stCondLst>
                                            <p:cond delay="0"/>
                                          </p:stCondLst>
                                        </p:cTn>
                                        <p:tgtEl>
                                          <p:spTgt spid="3748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74834"/>
                                        </p:tgtEl>
                                        <p:attrNameLst>
                                          <p:attrName>style.visibility</p:attrName>
                                        </p:attrNameLst>
                                      </p:cBhvr>
                                      <p:to>
                                        <p:strVal val="visible"/>
                                      </p:to>
                                    </p:set>
                                    <p:animEffect transition="in" filter="wipe(left)">
                                      <p:cBhvr>
                                        <p:cTn id="15" dur="2000"/>
                                        <p:tgtEl>
                                          <p:spTgt spid="37483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74836"/>
                                        </p:tgtEl>
                                        <p:attrNameLst>
                                          <p:attrName>style.visibility</p:attrName>
                                        </p:attrNameLst>
                                      </p:cBhvr>
                                      <p:to>
                                        <p:strVal val="visible"/>
                                      </p:to>
                                    </p:set>
                                    <p:animEffect transition="in" filter="wipe(down)">
                                      <p:cBhvr>
                                        <p:cTn id="20" dur="580">
                                          <p:stCondLst>
                                            <p:cond delay="0"/>
                                          </p:stCondLst>
                                        </p:cTn>
                                        <p:tgtEl>
                                          <p:spTgt spid="374836"/>
                                        </p:tgtEl>
                                      </p:cBhvr>
                                    </p:animEffect>
                                    <p:anim calcmode="lin" valueType="num">
                                      <p:cBhvr>
                                        <p:cTn id="21" dur="1822" tmFilter="0,0; 0.14,0.36; 0.43,0.73; 0.71,0.91; 1.0,1.0">
                                          <p:stCondLst>
                                            <p:cond delay="0"/>
                                          </p:stCondLst>
                                        </p:cTn>
                                        <p:tgtEl>
                                          <p:spTgt spid="37483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7483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7483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7483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74836"/>
                                        </p:tgtEl>
                                        <p:attrNameLst>
                                          <p:attrName>ppt_y</p:attrName>
                                        </p:attrNameLst>
                                      </p:cBhvr>
                                      <p:tavLst>
                                        <p:tav tm="0" fmla="#ppt_y-sin(pi*$)/81">
                                          <p:val>
                                            <p:fltVal val="0"/>
                                          </p:val>
                                        </p:tav>
                                        <p:tav tm="100000">
                                          <p:val>
                                            <p:fltVal val="1"/>
                                          </p:val>
                                        </p:tav>
                                      </p:tavLst>
                                    </p:anim>
                                    <p:animScale>
                                      <p:cBhvr>
                                        <p:cTn id="26" dur="26">
                                          <p:stCondLst>
                                            <p:cond delay="650"/>
                                          </p:stCondLst>
                                        </p:cTn>
                                        <p:tgtEl>
                                          <p:spTgt spid="374836"/>
                                        </p:tgtEl>
                                      </p:cBhvr>
                                      <p:to x="100000" y="60000"/>
                                    </p:animScale>
                                    <p:animScale>
                                      <p:cBhvr>
                                        <p:cTn id="27" dur="166" decel="50000">
                                          <p:stCondLst>
                                            <p:cond delay="676"/>
                                          </p:stCondLst>
                                        </p:cTn>
                                        <p:tgtEl>
                                          <p:spTgt spid="374836"/>
                                        </p:tgtEl>
                                      </p:cBhvr>
                                      <p:to x="100000" y="100000"/>
                                    </p:animScale>
                                    <p:animScale>
                                      <p:cBhvr>
                                        <p:cTn id="28" dur="26">
                                          <p:stCondLst>
                                            <p:cond delay="1312"/>
                                          </p:stCondLst>
                                        </p:cTn>
                                        <p:tgtEl>
                                          <p:spTgt spid="374836"/>
                                        </p:tgtEl>
                                      </p:cBhvr>
                                      <p:to x="100000" y="80000"/>
                                    </p:animScale>
                                    <p:animScale>
                                      <p:cBhvr>
                                        <p:cTn id="29" dur="166" decel="50000">
                                          <p:stCondLst>
                                            <p:cond delay="1338"/>
                                          </p:stCondLst>
                                        </p:cTn>
                                        <p:tgtEl>
                                          <p:spTgt spid="374836"/>
                                        </p:tgtEl>
                                      </p:cBhvr>
                                      <p:to x="100000" y="100000"/>
                                    </p:animScale>
                                    <p:animScale>
                                      <p:cBhvr>
                                        <p:cTn id="30" dur="26">
                                          <p:stCondLst>
                                            <p:cond delay="1642"/>
                                          </p:stCondLst>
                                        </p:cTn>
                                        <p:tgtEl>
                                          <p:spTgt spid="374836"/>
                                        </p:tgtEl>
                                      </p:cBhvr>
                                      <p:to x="100000" y="90000"/>
                                    </p:animScale>
                                    <p:animScale>
                                      <p:cBhvr>
                                        <p:cTn id="31" dur="166" decel="50000">
                                          <p:stCondLst>
                                            <p:cond delay="1668"/>
                                          </p:stCondLst>
                                        </p:cTn>
                                        <p:tgtEl>
                                          <p:spTgt spid="374836"/>
                                        </p:tgtEl>
                                      </p:cBhvr>
                                      <p:to x="100000" y="100000"/>
                                    </p:animScale>
                                    <p:animScale>
                                      <p:cBhvr>
                                        <p:cTn id="32" dur="26">
                                          <p:stCondLst>
                                            <p:cond delay="1808"/>
                                          </p:stCondLst>
                                        </p:cTn>
                                        <p:tgtEl>
                                          <p:spTgt spid="374836"/>
                                        </p:tgtEl>
                                      </p:cBhvr>
                                      <p:to x="100000" y="95000"/>
                                    </p:animScale>
                                    <p:animScale>
                                      <p:cBhvr>
                                        <p:cTn id="33" dur="166" decel="50000">
                                          <p:stCondLst>
                                            <p:cond delay="1834"/>
                                          </p:stCondLst>
                                        </p:cTn>
                                        <p:tgtEl>
                                          <p:spTgt spid="37483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374837"/>
                                        </p:tgtEl>
                                        <p:attrNameLst>
                                          <p:attrName>style.visibility</p:attrName>
                                        </p:attrNameLst>
                                      </p:cBhvr>
                                      <p:to>
                                        <p:strVal val="visible"/>
                                      </p:to>
                                    </p:set>
                                    <p:anim by="(-#ppt_w*2)" calcmode="lin" valueType="num">
                                      <p:cBhvr rctx="PPT">
                                        <p:cTn id="38" dur="500" autoRev="1" fill="hold">
                                          <p:stCondLst>
                                            <p:cond delay="0"/>
                                          </p:stCondLst>
                                        </p:cTn>
                                        <p:tgtEl>
                                          <p:spTgt spid="374837"/>
                                        </p:tgtEl>
                                        <p:attrNameLst>
                                          <p:attrName>ppt_w</p:attrName>
                                        </p:attrNameLst>
                                      </p:cBhvr>
                                    </p:anim>
                                    <p:anim by="(#ppt_w*0.50)" calcmode="lin" valueType="num">
                                      <p:cBhvr>
                                        <p:cTn id="39" dur="500" decel="50000" autoRev="1" fill="hold">
                                          <p:stCondLst>
                                            <p:cond delay="0"/>
                                          </p:stCondLst>
                                        </p:cTn>
                                        <p:tgtEl>
                                          <p:spTgt spid="374837"/>
                                        </p:tgtEl>
                                        <p:attrNameLst>
                                          <p:attrName>ppt_x</p:attrName>
                                        </p:attrNameLst>
                                      </p:cBhvr>
                                    </p:anim>
                                    <p:anim from="(-#ppt_h/2)" to="(#ppt_y)" calcmode="lin" valueType="num">
                                      <p:cBhvr>
                                        <p:cTn id="40" dur="1000" fill="hold">
                                          <p:stCondLst>
                                            <p:cond delay="0"/>
                                          </p:stCondLst>
                                        </p:cTn>
                                        <p:tgtEl>
                                          <p:spTgt spid="374837"/>
                                        </p:tgtEl>
                                        <p:attrNameLst>
                                          <p:attrName>ppt_y</p:attrName>
                                        </p:attrNameLst>
                                      </p:cBhvr>
                                    </p:anim>
                                    <p:animRot by="21600000">
                                      <p:cBhvr>
                                        <p:cTn id="41" dur="1000" fill="hold">
                                          <p:stCondLst>
                                            <p:cond delay="0"/>
                                          </p:stCondLst>
                                        </p:cTn>
                                        <p:tgtEl>
                                          <p:spTgt spid="37483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74838"/>
                                        </p:tgtEl>
                                        <p:attrNameLst>
                                          <p:attrName>style.visibility</p:attrName>
                                        </p:attrNameLst>
                                      </p:cBhvr>
                                      <p:to>
                                        <p:strVal val="visible"/>
                                      </p:to>
                                    </p:set>
                                    <p:animEffect transition="in" filter="wipe(left)">
                                      <p:cBhvr>
                                        <p:cTn id="46" dur="2000"/>
                                        <p:tgtEl>
                                          <p:spTgt spid="374838"/>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74786"/>
                                        </p:tgtEl>
                                        <p:attrNameLst>
                                          <p:attrName>style.visibility</p:attrName>
                                        </p:attrNameLst>
                                      </p:cBhvr>
                                      <p:to>
                                        <p:strVal val="visible"/>
                                      </p:to>
                                    </p:set>
                                    <p:animEffect transition="in" filter="fade">
                                      <p:cBhvr>
                                        <p:cTn id="51" dur="1000"/>
                                        <p:tgtEl>
                                          <p:spTgt spid="374786"/>
                                        </p:tgtEl>
                                      </p:cBhvr>
                                    </p:animEffect>
                                    <p:anim calcmode="lin" valueType="num">
                                      <p:cBhvr>
                                        <p:cTn id="52" dur="1000" fill="hold"/>
                                        <p:tgtEl>
                                          <p:spTgt spid="374786"/>
                                        </p:tgtEl>
                                        <p:attrNameLst>
                                          <p:attrName>ppt_x</p:attrName>
                                        </p:attrNameLst>
                                      </p:cBhvr>
                                      <p:tavLst>
                                        <p:tav tm="0">
                                          <p:val>
                                            <p:strVal val="#ppt_x"/>
                                          </p:val>
                                        </p:tav>
                                        <p:tav tm="100000">
                                          <p:val>
                                            <p:strVal val="#ppt_x"/>
                                          </p:val>
                                        </p:tav>
                                      </p:tavLst>
                                    </p:anim>
                                    <p:anim calcmode="lin" valueType="num">
                                      <p:cBhvr>
                                        <p:cTn id="53" dur="1000" fill="hold"/>
                                        <p:tgtEl>
                                          <p:spTgt spid="3747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p:bldP spid="374833" grpId="0"/>
      <p:bldP spid="374836" grpId="0"/>
      <p:bldP spid="3748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47651" y="1484495"/>
            <a:ext cx="8591391" cy="4659737"/>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For a closed system, the total momentum at the </a:t>
            </a:r>
          </a:p>
          <a:p>
            <a:pPr marL="342900" indent="-342900" algn="l">
              <a:spcBef>
                <a:spcPct val="20000"/>
              </a:spcBef>
            </a:pPr>
            <a:r>
              <a:rPr lang="en-US" dirty="0" smtClean="0">
                <a:solidFill>
                  <a:srgbClr val="000000"/>
                </a:solidFill>
              </a:rPr>
              <a:t>end equals the total momentum at the beginning. </a:t>
            </a:r>
          </a:p>
          <a:p>
            <a:pPr marL="342900" indent="-342900" algn="l">
              <a:spcBef>
                <a:spcPct val="20000"/>
              </a:spcBef>
            </a:pPr>
            <a:r>
              <a:rPr lang="en-US" dirty="0" smtClean="0">
                <a:solidFill>
                  <a:srgbClr val="000000"/>
                </a:solidFill>
              </a:rPr>
              <a:t>Even if there is no motion initially, that simply means </a:t>
            </a:r>
          </a:p>
          <a:p>
            <a:pPr marL="342900" indent="-342900" algn="l">
              <a:spcBef>
                <a:spcPct val="20000"/>
              </a:spcBef>
            </a:pPr>
            <a:r>
              <a:rPr lang="en-US" dirty="0" smtClean="0">
                <a:solidFill>
                  <a:srgbClr val="000000"/>
                </a:solidFill>
              </a:rPr>
              <a:t>that the total initial momentum is zero and that, at </a:t>
            </a:r>
          </a:p>
          <a:p>
            <a:pPr marL="342900" indent="-342900" algn="l">
              <a:spcBef>
                <a:spcPct val="20000"/>
              </a:spcBef>
            </a:pPr>
            <a:r>
              <a:rPr lang="en-US" dirty="0" smtClean="0">
                <a:solidFill>
                  <a:srgbClr val="000000"/>
                </a:solidFill>
              </a:rPr>
              <a:t>the end, one part of the system must go “this way” </a:t>
            </a:r>
          </a:p>
          <a:p>
            <a:pPr marL="342900" indent="-342900" algn="l">
              <a:spcBef>
                <a:spcPct val="20000"/>
              </a:spcBef>
            </a:pPr>
            <a:r>
              <a:rPr lang="en-US" dirty="0" smtClean="0">
                <a:solidFill>
                  <a:srgbClr val="000000"/>
                </a:solidFill>
              </a:rPr>
              <a:t>(with, say,  positive velocity and momentum) while </a:t>
            </a:r>
          </a:p>
          <a:p>
            <a:pPr marL="342900" indent="-342900" algn="l">
              <a:spcBef>
                <a:spcPct val="20000"/>
              </a:spcBef>
            </a:pPr>
            <a:r>
              <a:rPr lang="en-US" dirty="0" smtClean="0">
                <a:solidFill>
                  <a:srgbClr val="000000"/>
                </a:solidFill>
              </a:rPr>
              <a:t>another part of the system must </a:t>
            </a:r>
          </a:p>
          <a:p>
            <a:pPr marL="342900" indent="-342900" algn="l">
              <a:spcBef>
                <a:spcPct val="20000"/>
              </a:spcBef>
            </a:pPr>
            <a:r>
              <a:rPr lang="en-US" dirty="0" smtClean="0">
                <a:solidFill>
                  <a:srgbClr val="000000"/>
                </a:solidFill>
              </a:rPr>
              <a:t>go “that way” (with negative </a:t>
            </a:r>
          </a:p>
          <a:p>
            <a:pPr marL="342900" indent="-342900" algn="l">
              <a:spcBef>
                <a:spcPct val="20000"/>
              </a:spcBef>
            </a:pPr>
            <a:r>
              <a:rPr lang="en-US" dirty="0" smtClean="0">
                <a:solidFill>
                  <a:srgbClr val="000000"/>
                </a:solidFill>
              </a:rPr>
              <a:t>velocity and momentum). </a:t>
            </a:r>
          </a:p>
        </p:txBody>
      </p:sp>
      <p:sp>
        <p:nvSpPr>
          <p:cNvPr id="7" name="Rectangle 6"/>
          <p:cNvSpPr>
            <a:spLocks noChangeArrowheads="1"/>
          </p:cNvSpPr>
          <p:nvPr/>
        </p:nvSpPr>
        <p:spPr bwMode="auto">
          <a:xfrm>
            <a:off x="1380839" y="213088"/>
            <a:ext cx="6407459" cy="1040285"/>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C00000"/>
                </a:solidFill>
              </a:rPr>
              <a:t>FINAL THOUGHTS: </a:t>
            </a:r>
            <a:r>
              <a:rPr lang="en-US" b="1" u="sng" dirty="0" smtClean="0">
                <a:solidFill>
                  <a:srgbClr val="C00000"/>
                </a:solidFill>
              </a:rPr>
              <a:t>Conservation of </a:t>
            </a:r>
            <a:endParaRPr lang="en-US" b="1" dirty="0" smtClean="0">
              <a:solidFill>
                <a:srgbClr val="C00000"/>
              </a:solidFill>
            </a:endParaRPr>
          </a:p>
          <a:p>
            <a:pPr marL="342900" indent="-342900">
              <a:spcBef>
                <a:spcPct val="20000"/>
              </a:spcBef>
            </a:pPr>
            <a:r>
              <a:rPr lang="en-US" b="1" dirty="0">
                <a:solidFill>
                  <a:srgbClr val="C00000"/>
                </a:solidFill>
              </a:rPr>
              <a:t>	</a:t>
            </a:r>
            <a:r>
              <a:rPr lang="en-US" b="1" dirty="0" smtClean="0">
                <a:solidFill>
                  <a:srgbClr val="C00000"/>
                </a:solidFill>
              </a:rPr>
              <a:t>				</a:t>
            </a:r>
            <a:r>
              <a:rPr lang="en-US" b="1" u="sng" dirty="0" smtClean="0">
                <a:solidFill>
                  <a:srgbClr val="C00000"/>
                </a:solidFill>
              </a:rPr>
              <a:t>1-D Momentum, 1</a:t>
            </a:r>
          </a:p>
        </p:txBody>
      </p:sp>
      <p:sp>
        <p:nvSpPr>
          <p:cNvPr id="9" name="Rectangle 129"/>
          <p:cNvSpPr>
            <a:spLocks noChangeArrowheads="1"/>
          </p:cNvSpPr>
          <p:nvPr/>
        </p:nvSpPr>
        <p:spPr bwMode="auto">
          <a:xfrm>
            <a:off x="6145681" y="4830063"/>
            <a:ext cx="1737360" cy="59372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0" name="Rectangle 9"/>
          <p:cNvSpPr>
            <a:spLocks noChangeArrowheads="1"/>
          </p:cNvSpPr>
          <p:nvPr/>
        </p:nvSpPr>
        <p:spPr bwMode="auto">
          <a:xfrm>
            <a:off x="6150562" y="4870763"/>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Tree>
    <p:extLst>
      <p:ext uri="{BB962C8B-B14F-4D97-AF65-F5344CB8AC3E}">
        <p14:creationId xmlns:p14="http://schemas.microsoft.com/office/powerpoint/2010/main" val="2097465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44" name="Rectangle 36"/>
          <p:cNvSpPr>
            <a:spLocks noChangeArrowheads="1"/>
          </p:cNvSpPr>
          <p:nvPr/>
        </p:nvSpPr>
        <p:spPr bwMode="auto">
          <a:xfrm>
            <a:off x="3433763" y="5278438"/>
            <a:ext cx="2598737" cy="522287"/>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7411" name="Rectangle 6"/>
          <p:cNvSpPr>
            <a:spLocks noChangeArrowheads="1"/>
          </p:cNvSpPr>
          <p:nvPr/>
        </p:nvSpPr>
        <p:spPr bwMode="auto">
          <a:xfrm>
            <a:off x="560388" y="185738"/>
            <a:ext cx="8023225" cy="1800225"/>
          </a:xfrm>
          <a:prstGeom prst="rect">
            <a:avLst/>
          </a:prstGeom>
          <a:noFill/>
          <a:ln w="9525" algn="ctr">
            <a:noFill/>
            <a:miter lim="800000"/>
            <a:headEnd/>
            <a:tailEnd/>
          </a:ln>
        </p:spPr>
        <p:txBody>
          <a:bodyPr wrap="none" anchor="ctr">
            <a:spAutoFit/>
          </a:bodyPr>
          <a:lstStyle/>
          <a:p>
            <a:pPr algn="l"/>
            <a:r>
              <a:rPr lang="en-US">
                <a:solidFill>
                  <a:srgbClr val="FF0000"/>
                </a:solidFill>
              </a:rPr>
              <a:t>Train Car A has mass 25,000 kg and init. vel.</a:t>
            </a:r>
          </a:p>
          <a:p>
            <a:pPr algn="l"/>
            <a:r>
              <a:rPr lang="en-US">
                <a:solidFill>
                  <a:srgbClr val="FF0000"/>
                </a:solidFill>
              </a:rPr>
              <a:t>5.0 m/s </a:t>
            </a:r>
            <a:r>
              <a:rPr lang="en-US">
                <a:solidFill>
                  <a:srgbClr val="FF0000"/>
                </a:solidFill>
                <a:sym typeface="Wingdings" pitchFamily="2" charset="2"/>
              </a:rPr>
              <a:t></a:t>
            </a:r>
            <a:r>
              <a:rPr lang="en-US">
                <a:solidFill>
                  <a:srgbClr val="FF0000"/>
                </a:solidFill>
              </a:rPr>
              <a:t> . Car B, </a:t>
            </a:r>
            <a:r>
              <a:rPr lang="en-US" baseline="30000">
                <a:solidFill>
                  <a:srgbClr val="FF0000"/>
                </a:solidFill>
              </a:rPr>
              <a:t>w</a:t>
            </a:r>
            <a:r>
              <a:rPr lang="en-US">
                <a:solidFill>
                  <a:srgbClr val="FF0000"/>
                </a:solidFill>
              </a:rPr>
              <a:t>/mass 15,000 kg, is initially</a:t>
            </a:r>
          </a:p>
          <a:p>
            <a:pPr algn="l"/>
            <a:r>
              <a:rPr lang="en-US">
                <a:solidFill>
                  <a:srgbClr val="FF0000"/>
                </a:solidFill>
              </a:rPr>
              <a:t>at rest. Cars collide and couple. Find vel. at which</a:t>
            </a:r>
          </a:p>
          <a:p>
            <a:pPr algn="l"/>
            <a:r>
              <a:rPr lang="en-US">
                <a:solidFill>
                  <a:srgbClr val="FF0000"/>
                </a:solidFill>
              </a:rPr>
              <a:t>cars move off together. </a:t>
            </a:r>
          </a:p>
        </p:txBody>
      </p:sp>
      <p:grpSp>
        <p:nvGrpSpPr>
          <p:cNvPr id="17412" name="Group 7"/>
          <p:cNvGrpSpPr>
            <a:grpSpLocks/>
          </p:cNvGrpSpPr>
          <p:nvPr/>
        </p:nvGrpSpPr>
        <p:grpSpPr bwMode="auto">
          <a:xfrm>
            <a:off x="114300" y="2316817"/>
            <a:ext cx="8729383" cy="635000"/>
            <a:chOff x="720" y="3132"/>
            <a:chExt cx="10743" cy="780"/>
          </a:xfrm>
        </p:grpSpPr>
        <p:pic>
          <p:nvPicPr>
            <p:cNvPr id="174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 y="3132"/>
              <a:ext cx="2160" cy="780"/>
            </a:xfrm>
            <a:prstGeom prst="rect">
              <a:avLst/>
            </a:prstGeom>
            <a:noFill/>
            <a:ln w="9525">
              <a:noFill/>
              <a:miter lim="800000"/>
              <a:headEnd/>
              <a:tailEnd/>
            </a:ln>
          </p:spPr>
        </p:pic>
        <p:pic>
          <p:nvPicPr>
            <p:cNvPr id="1742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0" y="3132"/>
              <a:ext cx="2160" cy="780"/>
            </a:xfrm>
            <a:prstGeom prst="rect">
              <a:avLst/>
            </a:prstGeom>
            <a:noFill/>
            <a:ln w="9525">
              <a:noFill/>
              <a:miter lim="800000"/>
              <a:headEnd/>
              <a:tailEnd/>
            </a:ln>
          </p:spPr>
        </p:pic>
        <p:pic>
          <p:nvPicPr>
            <p:cNvPr id="1743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3" y="3132"/>
              <a:ext cx="2160" cy="780"/>
            </a:xfrm>
            <a:prstGeom prst="rect">
              <a:avLst/>
            </a:prstGeom>
            <a:noFill/>
            <a:ln w="9525">
              <a:noFill/>
              <a:miter lim="800000"/>
              <a:headEnd/>
              <a:tailEnd/>
            </a:ln>
          </p:spPr>
        </p:pic>
        <p:pic>
          <p:nvPicPr>
            <p:cNvPr id="1743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 y="3132"/>
              <a:ext cx="2160" cy="780"/>
            </a:xfrm>
            <a:prstGeom prst="rect">
              <a:avLst/>
            </a:prstGeom>
            <a:noFill/>
            <a:ln w="9525">
              <a:noFill/>
              <a:miter lim="800000"/>
              <a:headEnd/>
              <a:tailEnd/>
            </a:ln>
          </p:spPr>
        </p:pic>
        <p:sp>
          <p:nvSpPr>
            <p:cNvPr id="17432" name="Line 12"/>
            <p:cNvSpPr>
              <a:spLocks noChangeShapeType="1"/>
            </p:cNvSpPr>
            <p:nvPr/>
          </p:nvSpPr>
          <p:spPr bwMode="auto">
            <a:xfrm flipH="1">
              <a:off x="900" y="3492"/>
              <a:ext cx="36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33" name="Line 13"/>
            <p:cNvSpPr>
              <a:spLocks noChangeShapeType="1"/>
            </p:cNvSpPr>
            <p:nvPr/>
          </p:nvSpPr>
          <p:spPr bwMode="auto">
            <a:xfrm flipH="1">
              <a:off x="720" y="3672"/>
              <a:ext cx="36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34" name="Line 14"/>
            <p:cNvSpPr>
              <a:spLocks noChangeShapeType="1"/>
            </p:cNvSpPr>
            <p:nvPr/>
          </p:nvSpPr>
          <p:spPr bwMode="auto">
            <a:xfrm flipH="1">
              <a:off x="900" y="3852"/>
              <a:ext cx="36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35" name="Line 15"/>
            <p:cNvSpPr>
              <a:spLocks noChangeShapeType="1"/>
            </p:cNvSpPr>
            <p:nvPr/>
          </p:nvSpPr>
          <p:spPr bwMode="auto">
            <a:xfrm flipH="1">
              <a:off x="7020" y="3492"/>
              <a:ext cx="18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36" name="Line 16"/>
            <p:cNvSpPr>
              <a:spLocks noChangeShapeType="1"/>
            </p:cNvSpPr>
            <p:nvPr/>
          </p:nvSpPr>
          <p:spPr bwMode="auto">
            <a:xfrm flipH="1">
              <a:off x="6840" y="3672"/>
              <a:ext cx="18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37" name="Line 17"/>
            <p:cNvSpPr>
              <a:spLocks noChangeShapeType="1"/>
            </p:cNvSpPr>
            <p:nvPr/>
          </p:nvSpPr>
          <p:spPr bwMode="auto">
            <a:xfrm flipH="1">
              <a:off x="7020" y="3852"/>
              <a:ext cx="18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38" name="Line 18"/>
            <p:cNvSpPr>
              <a:spLocks noChangeShapeType="1"/>
            </p:cNvSpPr>
            <p:nvPr/>
          </p:nvSpPr>
          <p:spPr bwMode="auto">
            <a:xfrm flipH="1">
              <a:off x="6840" y="3312"/>
              <a:ext cx="36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39" name="Line 19"/>
            <p:cNvSpPr>
              <a:spLocks noChangeShapeType="1"/>
            </p:cNvSpPr>
            <p:nvPr/>
          </p:nvSpPr>
          <p:spPr bwMode="auto">
            <a:xfrm flipH="1">
              <a:off x="7020" y="3132"/>
              <a:ext cx="18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40" name="Line 20"/>
            <p:cNvSpPr>
              <a:spLocks noChangeShapeType="1"/>
            </p:cNvSpPr>
            <p:nvPr/>
          </p:nvSpPr>
          <p:spPr bwMode="auto">
            <a:xfrm flipH="1">
              <a:off x="720" y="3312"/>
              <a:ext cx="54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7441" name="Line 21"/>
            <p:cNvSpPr>
              <a:spLocks noChangeShapeType="1"/>
            </p:cNvSpPr>
            <p:nvPr/>
          </p:nvSpPr>
          <p:spPr bwMode="auto">
            <a:xfrm flipH="1">
              <a:off x="900" y="3132"/>
              <a:ext cx="360" cy="0"/>
            </a:xfrm>
            <a:prstGeom prst="line">
              <a:avLst/>
            </a:prstGeom>
            <a:noFill/>
            <a:ln w="9525">
              <a:solidFill>
                <a:srgbClr val="000000"/>
              </a:solidFill>
              <a:round/>
              <a:headEnd/>
              <a:tailEnd/>
            </a:ln>
          </p:spPr>
          <p:txBody>
            <a:bodyPr/>
            <a:lstStyle/>
            <a:p>
              <a:endParaRPr lang="en-US">
                <a:solidFill>
                  <a:srgbClr val="000000"/>
                </a:solidFill>
              </a:endParaRPr>
            </a:p>
          </p:txBody>
        </p:sp>
      </p:grpSp>
      <p:sp>
        <p:nvSpPr>
          <p:cNvPr id="375830" name="Rectangle 22"/>
          <p:cNvSpPr>
            <a:spLocks noChangeArrowheads="1"/>
          </p:cNvSpPr>
          <p:nvPr/>
        </p:nvSpPr>
        <p:spPr bwMode="auto">
          <a:xfrm>
            <a:off x="1163638" y="2897188"/>
            <a:ext cx="519112" cy="519112"/>
          </a:xfrm>
          <a:prstGeom prst="rect">
            <a:avLst/>
          </a:prstGeom>
          <a:noFill/>
          <a:ln w="9525" algn="ctr">
            <a:noFill/>
            <a:miter lim="800000"/>
            <a:headEnd/>
            <a:tailEnd/>
          </a:ln>
        </p:spPr>
        <p:txBody>
          <a:bodyPr wrap="none" anchor="ctr">
            <a:spAutoFit/>
          </a:bodyPr>
          <a:lstStyle/>
          <a:p>
            <a:pPr algn="l"/>
            <a:r>
              <a:rPr lang="en-US" dirty="0">
                <a:solidFill>
                  <a:srgbClr val="FF0000"/>
                </a:solidFill>
              </a:rPr>
              <a:t>A </a:t>
            </a:r>
          </a:p>
        </p:txBody>
      </p:sp>
      <p:sp>
        <p:nvSpPr>
          <p:cNvPr id="375831" name="Rectangle 23"/>
          <p:cNvSpPr>
            <a:spLocks noChangeArrowheads="1"/>
          </p:cNvSpPr>
          <p:nvPr/>
        </p:nvSpPr>
        <p:spPr bwMode="auto">
          <a:xfrm>
            <a:off x="3400425" y="2887663"/>
            <a:ext cx="519113" cy="519112"/>
          </a:xfrm>
          <a:prstGeom prst="rect">
            <a:avLst/>
          </a:prstGeom>
          <a:noFill/>
          <a:ln w="9525" algn="ctr">
            <a:noFill/>
            <a:miter lim="800000"/>
            <a:headEnd/>
            <a:tailEnd/>
          </a:ln>
        </p:spPr>
        <p:txBody>
          <a:bodyPr wrap="none" anchor="ctr">
            <a:spAutoFit/>
          </a:bodyPr>
          <a:lstStyle/>
          <a:p>
            <a:pPr algn="l"/>
            <a:r>
              <a:rPr lang="en-US">
                <a:solidFill>
                  <a:srgbClr val="FF0000"/>
                </a:solidFill>
              </a:rPr>
              <a:t>B </a:t>
            </a:r>
          </a:p>
        </p:txBody>
      </p:sp>
      <p:sp>
        <p:nvSpPr>
          <p:cNvPr id="375832" name="Rectangle 24"/>
          <p:cNvSpPr>
            <a:spLocks noChangeArrowheads="1"/>
          </p:cNvSpPr>
          <p:nvPr/>
        </p:nvSpPr>
        <p:spPr bwMode="auto">
          <a:xfrm>
            <a:off x="6048375" y="2905125"/>
            <a:ext cx="519113" cy="519113"/>
          </a:xfrm>
          <a:prstGeom prst="rect">
            <a:avLst/>
          </a:prstGeom>
          <a:noFill/>
          <a:ln w="9525" algn="ctr">
            <a:noFill/>
            <a:miter lim="800000"/>
            <a:headEnd/>
            <a:tailEnd/>
          </a:ln>
        </p:spPr>
        <p:txBody>
          <a:bodyPr wrap="none" anchor="ctr">
            <a:spAutoFit/>
          </a:bodyPr>
          <a:lstStyle/>
          <a:p>
            <a:pPr algn="l"/>
            <a:r>
              <a:rPr lang="en-US">
                <a:solidFill>
                  <a:srgbClr val="000000"/>
                </a:solidFill>
              </a:rPr>
              <a:t>A </a:t>
            </a:r>
          </a:p>
        </p:txBody>
      </p:sp>
      <p:sp>
        <p:nvSpPr>
          <p:cNvPr id="375833" name="Rectangle 25"/>
          <p:cNvSpPr>
            <a:spLocks noChangeArrowheads="1"/>
          </p:cNvSpPr>
          <p:nvPr/>
        </p:nvSpPr>
        <p:spPr bwMode="auto">
          <a:xfrm>
            <a:off x="7755374" y="2876550"/>
            <a:ext cx="519112" cy="519113"/>
          </a:xfrm>
          <a:prstGeom prst="rect">
            <a:avLst/>
          </a:prstGeom>
          <a:noFill/>
          <a:ln w="9525" algn="ctr">
            <a:noFill/>
            <a:miter lim="800000"/>
            <a:headEnd/>
            <a:tailEnd/>
          </a:ln>
        </p:spPr>
        <p:txBody>
          <a:bodyPr wrap="none" anchor="ctr">
            <a:spAutoFit/>
          </a:bodyPr>
          <a:lstStyle/>
          <a:p>
            <a:pPr algn="l"/>
            <a:r>
              <a:rPr lang="en-US" dirty="0">
                <a:solidFill>
                  <a:srgbClr val="000000"/>
                </a:solidFill>
              </a:rPr>
              <a:t>B </a:t>
            </a:r>
          </a:p>
        </p:txBody>
      </p:sp>
      <p:grpSp>
        <p:nvGrpSpPr>
          <p:cNvPr id="3" name="Group 37"/>
          <p:cNvGrpSpPr>
            <a:grpSpLocks/>
          </p:cNvGrpSpPr>
          <p:nvPr/>
        </p:nvGrpSpPr>
        <p:grpSpPr bwMode="auto">
          <a:xfrm>
            <a:off x="1166813" y="3343275"/>
            <a:ext cx="2700337" cy="828675"/>
            <a:chOff x="735" y="2241"/>
            <a:chExt cx="1701" cy="522"/>
          </a:xfrm>
        </p:grpSpPr>
        <p:sp>
          <p:nvSpPr>
            <p:cNvPr id="17426" name="AutoShape 26"/>
            <p:cNvSpPr>
              <a:spLocks/>
            </p:cNvSpPr>
            <p:nvPr/>
          </p:nvSpPr>
          <p:spPr bwMode="auto">
            <a:xfrm rot="-5400000">
              <a:off x="1490" y="1486"/>
              <a:ext cx="192" cy="1701"/>
            </a:xfrm>
            <a:prstGeom prst="leftBrace">
              <a:avLst>
                <a:gd name="adj1" fmla="val 73828"/>
                <a:gd name="adj2" fmla="val 50000"/>
              </a:avLst>
            </a:prstGeom>
            <a:noFill/>
            <a:ln w="25400">
              <a:solidFill>
                <a:schemeClr val="tx1"/>
              </a:solidFill>
              <a:round/>
              <a:headEnd/>
              <a:tailEnd/>
            </a:ln>
          </p:spPr>
          <p:txBody>
            <a:bodyPr wrap="none" anchor="ctr"/>
            <a:lstStyle/>
            <a:p>
              <a:endParaRPr lang="en-US">
                <a:solidFill>
                  <a:srgbClr val="000000"/>
                </a:solidFill>
              </a:endParaRPr>
            </a:p>
          </p:txBody>
        </p:sp>
        <p:sp>
          <p:nvSpPr>
            <p:cNvPr id="17427" name="Rectangle 28"/>
            <p:cNvSpPr>
              <a:spLocks noChangeArrowheads="1"/>
            </p:cNvSpPr>
            <p:nvPr/>
          </p:nvSpPr>
          <p:spPr bwMode="auto">
            <a:xfrm>
              <a:off x="1454" y="2436"/>
              <a:ext cx="361" cy="327"/>
            </a:xfrm>
            <a:prstGeom prst="rect">
              <a:avLst/>
            </a:prstGeom>
            <a:noFill/>
            <a:ln w="9525" algn="ctr">
              <a:noFill/>
              <a:miter lim="800000"/>
              <a:headEnd/>
              <a:tailEnd/>
            </a:ln>
          </p:spPr>
          <p:txBody>
            <a:bodyPr anchor="ctr">
              <a:spAutoFit/>
            </a:bodyPr>
            <a:lstStyle/>
            <a:p>
              <a:pPr algn="l"/>
              <a:r>
                <a:rPr lang="en-US">
                  <a:solidFill>
                    <a:srgbClr val="000000"/>
                  </a:solidFill>
                </a:rPr>
                <a:t>p</a:t>
              </a:r>
              <a:r>
                <a:rPr lang="en-US" baseline="-25000">
                  <a:solidFill>
                    <a:srgbClr val="000000"/>
                  </a:solidFill>
                </a:rPr>
                <a:t>i</a:t>
              </a:r>
              <a:r>
                <a:rPr lang="en-US">
                  <a:solidFill>
                    <a:srgbClr val="000000"/>
                  </a:solidFill>
                </a:rPr>
                <a:t> </a:t>
              </a:r>
            </a:p>
          </p:txBody>
        </p:sp>
      </p:grpSp>
      <p:grpSp>
        <p:nvGrpSpPr>
          <p:cNvPr id="4" name="Group 38"/>
          <p:cNvGrpSpPr>
            <a:grpSpLocks/>
          </p:cNvGrpSpPr>
          <p:nvPr/>
        </p:nvGrpSpPr>
        <p:grpSpPr bwMode="auto">
          <a:xfrm>
            <a:off x="5734050" y="3338513"/>
            <a:ext cx="2700338" cy="812800"/>
            <a:chOff x="3612" y="2238"/>
            <a:chExt cx="1701" cy="512"/>
          </a:xfrm>
        </p:grpSpPr>
        <p:sp>
          <p:nvSpPr>
            <p:cNvPr id="17424" name="AutoShape 27"/>
            <p:cNvSpPr>
              <a:spLocks/>
            </p:cNvSpPr>
            <p:nvPr/>
          </p:nvSpPr>
          <p:spPr bwMode="auto">
            <a:xfrm rot="-5400000">
              <a:off x="4367" y="1483"/>
              <a:ext cx="192" cy="1701"/>
            </a:xfrm>
            <a:prstGeom prst="leftBrace">
              <a:avLst>
                <a:gd name="adj1" fmla="val 73828"/>
                <a:gd name="adj2" fmla="val 50000"/>
              </a:avLst>
            </a:prstGeom>
            <a:noFill/>
            <a:ln w="25400">
              <a:solidFill>
                <a:schemeClr val="tx1"/>
              </a:solidFill>
              <a:round/>
              <a:headEnd/>
              <a:tailEnd/>
            </a:ln>
          </p:spPr>
          <p:txBody>
            <a:bodyPr wrap="none" anchor="ctr"/>
            <a:lstStyle/>
            <a:p>
              <a:endParaRPr lang="en-US">
                <a:solidFill>
                  <a:srgbClr val="000000"/>
                </a:solidFill>
              </a:endParaRPr>
            </a:p>
          </p:txBody>
        </p:sp>
        <p:sp>
          <p:nvSpPr>
            <p:cNvPr id="17425" name="Rectangle 29"/>
            <p:cNvSpPr>
              <a:spLocks noChangeArrowheads="1"/>
            </p:cNvSpPr>
            <p:nvPr/>
          </p:nvSpPr>
          <p:spPr bwMode="auto">
            <a:xfrm>
              <a:off x="4329" y="2423"/>
              <a:ext cx="361" cy="327"/>
            </a:xfrm>
            <a:prstGeom prst="rect">
              <a:avLst/>
            </a:prstGeom>
            <a:noFill/>
            <a:ln w="9525" algn="ctr">
              <a:noFill/>
              <a:miter lim="800000"/>
              <a:headEnd/>
              <a:tailEnd/>
            </a:ln>
          </p:spPr>
          <p:txBody>
            <a:bodyPr anchor="ctr">
              <a:spAutoFit/>
            </a:bodyPr>
            <a:lstStyle/>
            <a:p>
              <a:pPr algn="l"/>
              <a:r>
                <a:rPr lang="en-US">
                  <a:solidFill>
                    <a:srgbClr val="000000"/>
                  </a:solidFill>
                </a:rPr>
                <a:t>p</a:t>
              </a:r>
              <a:r>
                <a:rPr lang="en-US" baseline="-25000">
                  <a:solidFill>
                    <a:srgbClr val="000000"/>
                  </a:solidFill>
                </a:rPr>
                <a:t>f</a:t>
              </a:r>
              <a:r>
                <a:rPr lang="en-US">
                  <a:solidFill>
                    <a:srgbClr val="000000"/>
                  </a:solidFill>
                </a:rPr>
                <a:t> </a:t>
              </a:r>
            </a:p>
          </p:txBody>
        </p:sp>
      </p:grpSp>
      <p:sp>
        <p:nvSpPr>
          <p:cNvPr id="375838" name="Rectangle 30"/>
          <p:cNvSpPr>
            <a:spLocks noChangeArrowheads="1"/>
          </p:cNvSpPr>
          <p:nvPr/>
        </p:nvSpPr>
        <p:spPr bwMode="auto">
          <a:xfrm>
            <a:off x="828675" y="4419600"/>
            <a:ext cx="3751263" cy="519113"/>
          </a:xfrm>
          <a:prstGeom prst="rect">
            <a:avLst/>
          </a:prstGeom>
          <a:noFill/>
          <a:ln w="9525" algn="ctr">
            <a:noFill/>
            <a:miter lim="800000"/>
            <a:headEnd/>
            <a:tailEnd/>
          </a:ln>
        </p:spPr>
        <p:txBody>
          <a:bodyPr anchor="ctr">
            <a:spAutoFit/>
          </a:bodyPr>
          <a:lstStyle/>
          <a:p>
            <a:pPr algn="l"/>
            <a:r>
              <a:rPr lang="en-US">
                <a:solidFill>
                  <a:srgbClr val="000000"/>
                </a:solidFill>
              </a:rPr>
              <a:t>25,000 kg (5 m/s </a:t>
            </a:r>
            <a:r>
              <a:rPr lang="en-US">
                <a:solidFill>
                  <a:srgbClr val="000000"/>
                </a:solidFill>
                <a:sym typeface="Wingdings" pitchFamily="2" charset="2"/>
              </a:rPr>
              <a:t></a:t>
            </a:r>
            <a:r>
              <a:rPr lang="en-US">
                <a:solidFill>
                  <a:srgbClr val="000000"/>
                </a:solidFill>
              </a:rPr>
              <a:t>)</a:t>
            </a:r>
          </a:p>
        </p:txBody>
      </p:sp>
      <p:sp>
        <p:nvSpPr>
          <p:cNvPr id="375839" name="Rectangle 31"/>
          <p:cNvSpPr>
            <a:spLocks noChangeArrowheads="1"/>
          </p:cNvSpPr>
          <p:nvPr/>
        </p:nvSpPr>
        <p:spPr bwMode="auto">
          <a:xfrm>
            <a:off x="5962650" y="4398963"/>
            <a:ext cx="2387600" cy="519112"/>
          </a:xfrm>
          <a:prstGeom prst="rect">
            <a:avLst/>
          </a:prstGeom>
          <a:noFill/>
          <a:ln w="9525" algn="ctr">
            <a:noFill/>
            <a:miter lim="800000"/>
            <a:headEnd/>
            <a:tailEnd/>
          </a:ln>
        </p:spPr>
        <p:txBody>
          <a:bodyPr anchor="ctr">
            <a:spAutoFit/>
          </a:bodyPr>
          <a:lstStyle/>
          <a:p>
            <a:pPr algn="l"/>
            <a:r>
              <a:rPr lang="en-US">
                <a:solidFill>
                  <a:srgbClr val="000000"/>
                </a:solidFill>
              </a:rPr>
              <a:t>40,000 kg (v</a:t>
            </a:r>
            <a:r>
              <a:rPr lang="en-US" baseline="-25000">
                <a:solidFill>
                  <a:srgbClr val="000000"/>
                </a:solidFill>
              </a:rPr>
              <a:t>f</a:t>
            </a:r>
            <a:r>
              <a:rPr lang="en-US">
                <a:solidFill>
                  <a:srgbClr val="000000"/>
                </a:solidFill>
              </a:rPr>
              <a:t>)</a:t>
            </a:r>
          </a:p>
        </p:txBody>
      </p:sp>
      <p:sp>
        <p:nvSpPr>
          <p:cNvPr id="375840" name="Rectangle 32"/>
          <p:cNvSpPr>
            <a:spLocks noChangeArrowheads="1"/>
          </p:cNvSpPr>
          <p:nvPr/>
        </p:nvSpPr>
        <p:spPr bwMode="auto">
          <a:xfrm>
            <a:off x="4538663" y="4168775"/>
            <a:ext cx="1008062" cy="1006475"/>
          </a:xfrm>
          <a:prstGeom prst="rect">
            <a:avLst/>
          </a:prstGeom>
          <a:noFill/>
          <a:ln w="9525" algn="ctr">
            <a:noFill/>
            <a:miter lim="800000"/>
            <a:headEnd/>
            <a:tailEnd/>
          </a:ln>
        </p:spPr>
        <p:txBody>
          <a:bodyPr anchor="ctr">
            <a:spAutoFit/>
          </a:bodyPr>
          <a:lstStyle/>
          <a:p>
            <a:pPr algn="l"/>
            <a:r>
              <a:rPr lang="en-US" sz="6000">
                <a:solidFill>
                  <a:srgbClr val="000000"/>
                </a:solidFill>
              </a:rPr>
              <a:t>=</a:t>
            </a:r>
          </a:p>
        </p:txBody>
      </p:sp>
      <p:sp>
        <p:nvSpPr>
          <p:cNvPr id="375841" name="Rectangle 33"/>
          <p:cNvSpPr>
            <a:spLocks noChangeArrowheads="1"/>
          </p:cNvSpPr>
          <p:nvPr/>
        </p:nvSpPr>
        <p:spPr bwMode="auto">
          <a:xfrm>
            <a:off x="3511550" y="5284788"/>
            <a:ext cx="2822575" cy="519112"/>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f</a:t>
            </a:r>
            <a:r>
              <a:rPr lang="en-US">
                <a:solidFill>
                  <a:srgbClr val="000000"/>
                </a:solidFill>
              </a:rPr>
              <a:t> = 3.1 m/s </a:t>
            </a:r>
            <a:r>
              <a:rPr lang="en-US">
                <a:solidFill>
                  <a:srgbClr val="000000"/>
                </a:solidFill>
                <a:sym typeface="Wingdings" pitchFamily="2" charset="2"/>
              </a:rPr>
              <a:t></a:t>
            </a:r>
            <a:endParaRPr lang="en-US">
              <a:solidFill>
                <a:srgbClr val="000000"/>
              </a:solidFill>
            </a:endParaRPr>
          </a:p>
        </p:txBody>
      </p:sp>
      <p:sp>
        <p:nvSpPr>
          <p:cNvPr id="375843" name="Rectangle 35"/>
          <p:cNvSpPr>
            <a:spLocks noChangeArrowheads="1"/>
          </p:cNvSpPr>
          <p:nvPr/>
        </p:nvSpPr>
        <p:spPr bwMode="auto">
          <a:xfrm>
            <a:off x="4525963" y="3432175"/>
            <a:ext cx="1008062" cy="1006475"/>
          </a:xfrm>
          <a:prstGeom prst="rect">
            <a:avLst/>
          </a:prstGeom>
          <a:noFill/>
          <a:ln w="9525" algn="ctr">
            <a:noFill/>
            <a:miter lim="800000"/>
            <a:headEnd/>
            <a:tailEnd/>
          </a:ln>
        </p:spPr>
        <p:txBody>
          <a:bodyPr anchor="ctr">
            <a:spAutoFit/>
          </a:bodyPr>
          <a:lstStyle/>
          <a:p>
            <a:pPr algn="l"/>
            <a:r>
              <a:rPr lang="en-US" sz="6000" dirty="0">
                <a:solidFill>
                  <a:srgbClr val="000000"/>
                </a:solidFill>
              </a:rPr>
              <a:t>=</a:t>
            </a:r>
          </a:p>
        </p:txBody>
      </p:sp>
      <p:sp>
        <p:nvSpPr>
          <p:cNvPr id="34" name="Multiply 33"/>
          <p:cNvSpPr/>
          <p:nvPr/>
        </p:nvSpPr>
        <p:spPr bwMode="auto">
          <a:xfrm>
            <a:off x="2661280" y="1763765"/>
            <a:ext cx="1908469" cy="2198557"/>
          </a:xfrm>
          <a:prstGeom prst="mathMultiply">
            <a:avLst/>
          </a:prstGeom>
          <a:solidFill>
            <a:srgbClr val="FF0000">
              <a:alpha val="67000"/>
            </a:srgb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ndParaRPr>
          </a:p>
        </p:txBody>
      </p:sp>
    </p:spTree>
    <p:extLst>
      <p:ext uri="{BB962C8B-B14F-4D97-AF65-F5344CB8AC3E}">
        <p14:creationId xmlns:p14="http://schemas.microsoft.com/office/powerpoint/2010/main" val="3455621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5832"/>
                                        </p:tgtEl>
                                        <p:attrNameLst>
                                          <p:attrName>style.visibility</p:attrName>
                                        </p:attrNameLst>
                                      </p:cBhvr>
                                      <p:to>
                                        <p:strVal val="visible"/>
                                      </p:to>
                                    </p:set>
                                    <p:animEffect transition="in" filter="dissolve">
                                      <p:cBhvr>
                                        <p:cTn id="7" dur="500"/>
                                        <p:tgtEl>
                                          <p:spTgt spid="37583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5833"/>
                                        </p:tgtEl>
                                        <p:attrNameLst>
                                          <p:attrName>style.visibility</p:attrName>
                                        </p:attrNameLst>
                                      </p:cBhvr>
                                      <p:to>
                                        <p:strVal val="visible"/>
                                      </p:to>
                                    </p:set>
                                    <p:animEffect transition="in" filter="dissolve">
                                      <p:cBhvr>
                                        <p:cTn id="11" dur="500"/>
                                        <p:tgtEl>
                                          <p:spTgt spid="375833"/>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style.rotation</p:attrName>
                                        </p:attrNameLst>
                                      </p:cBhvr>
                                      <p:tavLst>
                                        <p:tav tm="0">
                                          <p:val>
                                            <p:fltVal val="720"/>
                                          </p:val>
                                        </p:tav>
                                        <p:tav tm="100000">
                                          <p:val>
                                            <p:fltVal val="0"/>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style.rotation</p:attrName>
                                        </p:attrNameLst>
                                      </p:cBhvr>
                                      <p:tavLst>
                                        <p:tav tm="0">
                                          <p:val>
                                            <p:fltVal val="720"/>
                                          </p:val>
                                        </p:tav>
                                        <p:tav tm="100000">
                                          <p:val>
                                            <p:fltVal val="0"/>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375843"/>
                                        </p:tgtEl>
                                        <p:attrNameLst>
                                          <p:attrName>style.visibility</p:attrName>
                                        </p:attrNameLst>
                                      </p:cBhvr>
                                      <p:to>
                                        <p:strVal val="visible"/>
                                      </p:to>
                                    </p:set>
                                    <p:animEffect transition="in" filter="fade">
                                      <p:cBhvr>
                                        <p:cTn id="32" dur="770" decel="100000"/>
                                        <p:tgtEl>
                                          <p:spTgt spid="375843"/>
                                        </p:tgtEl>
                                      </p:cBhvr>
                                    </p:animEffect>
                                    <p:animScale>
                                      <p:cBhvr>
                                        <p:cTn id="33" dur="770" decel="100000"/>
                                        <p:tgtEl>
                                          <p:spTgt spid="375843"/>
                                        </p:tgtEl>
                                      </p:cBhvr>
                                      <p:from x="10000" y="10000"/>
                                      <p:to x="200000" y="450000"/>
                                    </p:animScale>
                                    <p:animScale>
                                      <p:cBhvr>
                                        <p:cTn id="34" dur="1230" accel="100000" fill="hold">
                                          <p:stCondLst>
                                            <p:cond delay="770"/>
                                          </p:stCondLst>
                                        </p:cTn>
                                        <p:tgtEl>
                                          <p:spTgt spid="375843"/>
                                        </p:tgtEl>
                                      </p:cBhvr>
                                      <p:from x="200000" y="450000"/>
                                      <p:to x="100000" y="100000"/>
                                    </p:animScale>
                                    <p:set>
                                      <p:cBhvr>
                                        <p:cTn id="35" dur="770" fill="hold"/>
                                        <p:tgtEl>
                                          <p:spTgt spid="375843"/>
                                        </p:tgtEl>
                                        <p:attrNameLst>
                                          <p:attrName>ppt_x</p:attrName>
                                        </p:attrNameLst>
                                      </p:cBhvr>
                                      <p:to>
                                        <p:strVal val="(0.5)"/>
                                      </p:to>
                                    </p:set>
                                    <p:anim from="(0.5)" to="(#ppt_x)" calcmode="lin" valueType="num">
                                      <p:cBhvr>
                                        <p:cTn id="36" dur="1230" accel="100000" fill="hold">
                                          <p:stCondLst>
                                            <p:cond delay="770"/>
                                          </p:stCondLst>
                                        </p:cTn>
                                        <p:tgtEl>
                                          <p:spTgt spid="375843"/>
                                        </p:tgtEl>
                                        <p:attrNameLst>
                                          <p:attrName>ppt_x</p:attrName>
                                        </p:attrNameLst>
                                      </p:cBhvr>
                                    </p:anim>
                                    <p:set>
                                      <p:cBhvr>
                                        <p:cTn id="37" dur="770" fill="hold"/>
                                        <p:tgtEl>
                                          <p:spTgt spid="375843"/>
                                        </p:tgtEl>
                                        <p:attrNameLst>
                                          <p:attrName>ppt_y</p:attrName>
                                        </p:attrNameLst>
                                      </p:cBhvr>
                                      <p:to>
                                        <p:strVal val="(#ppt_y+0.4)"/>
                                      </p:to>
                                    </p:set>
                                    <p:anim from="(#ppt_y+0.4)" to="(#ppt_y)" calcmode="lin" valueType="num">
                                      <p:cBhvr>
                                        <p:cTn id="38" dur="1230" accel="100000" fill="hold">
                                          <p:stCondLst>
                                            <p:cond delay="770"/>
                                          </p:stCondLst>
                                        </p:cTn>
                                        <p:tgtEl>
                                          <p:spTgt spid="375843"/>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80">
                                          <p:stCondLst>
                                            <p:cond delay="0"/>
                                          </p:stCondLst>
                                        </p:cTn>
                                        <p:tgtEl>
                                          <p:spTgt spid="34"/>
                                        </p:tgtEl>
                                      </p:cBhvr>
                                    </p:animEffect>
                                    <p:anim calcmode="lin" valueType="num">
                                      <p:cBhvr>
                                        <p:cTn id="4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49" dur="26">
                                          <p:stCondLst>
                                            <p:cond delay="650"/>
                                          </p:stCondLst>
                                        </p:cTn>
                                        <p:tgtEl>
                                          <p:spTgt spid="34"/>
                                        </p:tgtEl>
                                      </p:cBhvr>
                                      <p:to x="100000" y="60000"/>
                                    </p:animScale>
                                    <p:animScale>
                                      <p:cBhvr>
                                        <p:cTn id="50" dur="166" decel="50000">
                                          <p:stCondLst>
                                            <p:cond delay="676"/>
                                          </p:stCondLst>
                                        </p:cTn>
                                        <p:tgtEl>
                                          <p:spTgt spid="34"/>
                                        </p:tgtEl>
                                      </p:cBhvr>
                                      <p:to x="100000" y="100000"/>
                                    </p:animScale>
                                    <p:animScale>
                                      <p:cBhvr>
                                        <p:cTn id="51" dur="26">
                                          <p:stCondLst>
                                            <p:cond delay="1312"/>
                                          </p:stCondLst>
                                        </p:cTn>
                                        <p:tgtEl>
                                          <p:spTgt spid="34"/>
                                        </p:tgtEl>
                                      </p:cBhvr>
                                      <p:to x="100000" y="80000"/>
                                    </p:animScale>
                                    <p:animScale>
                                      <p:cBhvr>
                                        <p:cTn id="52" dur="166" decel="50000">
                                          <p:stCondLst>
                                            <p:cond delay="1338"/>
                                          </p:stCondLst>
                                        </p:cTn>
                                        <p:tgtEl>
                                          <p:spTgt spid="34"/>
                                        </p:tgtEl>
                                      </p:cBhvr>
                                      <p:to x="100000" y="100000"/>
                                    </p:animScale>
                                    <p:animScale>
                                      <p:cBhvr>
                                        <p:cTn id="53" dur="26">
                                          <p:stCondLst>
                                            <p:cond delay="1642"/>
                                          </p:stCondLst>
                                        </p:cTn>
                                        <p:tgtEl>
                                          <p:spTgt spid="34"/>
                                        </p:tgtEl>
                                      </p:cBhvr>
                                      <p:to x="100000" y="90000"/>
                                    </p:animScale>
                                    <p:animScale>
                                      <p:cBhvr>
                                        <p:cTn id="54" dur="166" decel="50000">
                                          <p:stCondLst>
                                            <p:cond delay="1668"/>
                                          </p:stCondLst>
                                        </p:cTn>
                                        <p:tgtEl>
                                          <p:spTgt spid="34"/>
                                        </p:tgtEl>
                                      </p:cBhvr>
                                      <p:to x="100000" y="100000"/>
                                    </p:animScale>
                                    <p:animScale>
                                      <p:cBhvr>
                                        <p:cTn id="55" dur="26">
                                          <p:stCondLst>
                                            <p:cond delay="1808"/>
                                          </p:stCondLst>
                                        </p:cTn>
                                        <p:tgtEl>
                                          <p:spTgt spid="34"/>
                                        </p:tgtEl>
                                      </p:cBhvr>
                                      <p:to x="100000" y="95000"/>
                                    </p:animScale>
                                    <p:animScale>
                                      <p:cBhvr>
                                        <p:cTn id="56" dur="166" decel="50000">
                                          <p:stCondLst>
                                            <p:cond delay="1834"/>
                                          </p:stCondLst>
                                        </p:cTn>
                                        <p:tgtEl>
                                          <p:spTgt spid="3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75838"/>
                                        </p:tgtEl>
                                        <p:attrNameLst>
                                          <p:attrName>style.visibility</p:attrName>
                                        </p:attrNameLst>
                                      </p:cBhvr>
                                      <p:to>
                                        <p:strVal val="visible"/>
                                      </p:to>
                                    </p:set>
                                    <p:animEffect transition="in" filter="fade">
                                      <p:cBhvr>
                                        <p:cTn id="61" dur="1000"/>
                                        <p:tgtEl>
                                          <p:spTgt spid="375838"/>
                                        </p:tgtEl>
                                      </p:cBhvr>
                                    </p:animEffect>
                                    <p:anim calcmode="lin" valueType="num">
                                      <p:cBhvr>
                                        <p:cTn id="62" dur="1000" fill="hold"/>
                                        <p:tgtEl>
                                          <p:spTgt spid="375838"/>
                                        </p:tgtEl>
                                        <p:attrNameLst>
                                          <p:attrName>ppt_x</p:attrName>
                                        </p:attrNameLst>
                                      </p:cBhvr>
                                      <p:tavLst>
                                        <p:tav tm="0">
                                          <p:val>
                                            <p:strVal val="#ppt_x"/>
                                          </p:val>
                                        </p:tav>
                                        <p:tav tm="100000">
                                          <p:val>
                                            <p:strVal val="#ppt_x"/>
                                          </p:val>
                                        </p:tav>
                                      </p:tavLst>
                                    </p:anim>
                                    <p:anim calcmode="lin" valueType="num">
                                      <p:cBhvr>
                                        <p:cTn id="63" dur="1000" fill="hold"/>
                                        <p:tgtEl>
                                          <p:spTgt spid="37583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75839"/>
                                        </p:tgtEl>
                                        <p:attrNameLst>
                                          <p:attrName>style.visibility</p:attrName>
                                        </p:attrNameLst>
                                      </p:cBhvr>
                                      <p:to>
                                        <p:strVal val="visible"/>
                                      </p:to>
                                    </p:set>
                                    <p:animEffect transition="in" filter="fade">
                                      <p:cBhvr>
                                        <p:cTn id="68" dur="1000"/>
                                        <p:tgtEl>
                                          <p:spTgt spid="375839"/>
                                        </p:tgtEl>
                                      </p:cBhvr>
                                    </p:animEffect>
                                    <p:anim calcmode="lin" valueType="num">
                                      <p:cBhvr>
                                        <p:cTn id="69" dur="1000" fill="hold"/>
                                        <p:tgtEl>
                                          <p:spTgt spid="375839"/>
                                        </p:tgtEl>
                                        <p:attrNameLst>
                                          <p:attrName>ppt_x</p:attrName>
                                        </p:attrNameLst>
                                      </p:cBhvr>
                                      <p:tavLst>
                                        <p:tav tm="0">
                                          <p:val>
                                            <p:strVal val="#ppt_x"/>
                                          </p:val>
                                        </p:tav>
                                        <p:tav tm="100000">
                                          <p:val>
                                            <p:strVal val="#ppt_x"/>
                                          </p:val>
                                        </p:tav>
                                      </p:tavLst>
                                    </p:anim>
                                    <p:anim calcmode="lin" valueType="num">
                                      <p:cBhvr>
                                        <p:cTn id="70" dur="1000" fill="hold"/>
                                        <p:tgtEl>
                                          <p:spTgt spid="37583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75840"/>
                                        </p:tgtEl>
                                        <p:attrNameLst>
                                          <p:attrName>style.visibility</p:attrName>
                                        </p:attrNameLst>
                                      </p:cBhvr>
                                      <p:to>
                                        <p:strVal val="visible"/>
                                      </p:to>
                                    </p:set>
                                    <p:animEffect transition="in" filter="fade">
                                      <p:cBhvr>
                                        <p:cTn id="75" dur="1000"/>
                                        <p:tgtEl>
                                          <p:spTgt spid="375840"/>
                                        </p:tgtEl>
                                      </p:cBhvr>
                                    </p:animEffect>
                                    <p:anim calcmode="lin" valueType="num">
                                      <p:cBhvr>
                                        <p:cTn id="76" dur="1000" fill="hold"/>
                                        <p:tgtEl>
                                          <p:spTgt spid="375840"/>
                                        </p:tgtEl>
                                        <p:attrNameLst>
                                          <p:attrName>ppt_x</p:attrName>
                                        </p:attrNameLst>
                                      </p:cBhvr>
                                      <p:tavLst>
                                        <p:tav tm="0">
                                          <p:val>
                                            <p:strVal val="#ppt_x"/>
                                          </p:val>
                                        </p:tav>
                                        <p:tav tm="100000">
                                          <p:val>
                                            <p:strVal val="#ppt_x"/>
                                          </p:val>
                                        </p:tav>
                                      </p:tavLst>
                                    </p:anim>
                                    <p:anim calcmode="lin" valueType="num">
                                      <p:cBhvr>
                                        <p:cTn id="77" dur="1000" fill="hold"/>
                                        <p:tgtEl>
                                          <p:spTgt spid="37584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6" presetClass="entr" presetSubtype="0" fill="hold" grpId="0" nodeType="clickEffect">
                                  <p:stCondLst>
                                    <p:cond delay="0"/>
                                  </p:stCondLst>
                                  <p:iterate type="lt">
                                    <p:tmPct val="10000"/>
                                  </p:iterate>
                                  <p:childTnLst>
                                    <p:set>
                                      <p:cBhvr>
                                        <p:cTn id="81" dur="1" fill="hold">
                                          <p:stCondLst>
                                            <p:cond delay="0"/>
                                          </p:stCondLst>
                                        </p:cTn>
                                        <p:tgtEl>
                                          <p:spTgt spid="375841"/>
                                        </p:tgtEl>
                                        <p:attrNameLst>
                                          <p:attrName>style.visibility</p:attrName>
                                        </p:attrNameLst>
                                      </p:cBhvr>
                                      <p:to>
                                        <p:strVal val="visible"/>
                                      </p:to>
                                    </p:set>
                                    <p:anim by="(-#ppt_w*2)" calcmode="lin" valueType="num">
                                      <p:cBhvr rctx="PPT">
                                        <p:cTn id="82" dur="500" autoRev="1" fill="hold">
                                          <p:stCondLst>
                                            <p:cond delay="0"/>
                                          </p:stCondLst>
                                        </p:cTn>
                                        <p:tgtEl>
                                          <p:spTgt spid="375841"/>
                                        </p:tgtEl>
                                        <p:attrNameLst>
                                          <p:attrName>ppt_w</p:attrName>
                                        </p:attrNameLst>
                                      </p:cBhvr>
                                    </p:anim>
                                    <p:anim by="(#ppt_w*0.50)" calcmode="lin" valueType="num">
                                      <p:cBhvr>
                                        <p:cTn id="83" dur="500" decel="50000" autoRev="1" fill="hold">
                                          <p:stCondLst>
                                            <p:cond delay="0"/>
                                          </p:stCondLst>
                                        </p:cTn>
                                        <p:tgtEl>
                                          <p:spTgt spid="375841"/>
                                        </p:tgtEl>
                                        <p:attrNameLst>
                                          <p:attrName>ppt_x</p:attrName>
                                        </p:attrNameLst>
                                      </p:cBhvr>
                                    </p:anim>
                                    <p:anim from="(-#ppt_h/2)" to="(#ppt_y)" calcmode="lin" valueType="num">
                                      <p:cBhvr>
                                        <p:cTn id="84" dur="1000" fill="hold">
                                          <p:stCondLst>
                                            <p:cond delay="0"/>
                                          </p:stCondLst>
                                        </p:cTn>
                                        <p:tgtEl>
                                          <p:spTgt spid="375841"/>
                                        </p:tgtEl>
                                        <p:attrNameLst>
                                          <p:attrName>ppt_y</p:attrName>
                                        </p:attrNameLst>
                                      </p:cBhvr>
                                    </p:anim>
                                    <p:animRot by="21600000">
                                      <p:cBhvr>
                                        <p:cTn id="85" dur="1000" fill="hold">
                                          <p:stCondLst>
                                            <p:cond delay="0"/>
                                          </p:stCondLst>
                                        </p:cTn>
                                        <p:tgtEl>
                                          <p:spTgt spid="375841"/>
                                        </p:tgtEl>
                                        <p:attrNameLst>
                                          <p:attrName>r</p:attrName>
                                        </p:attrNameLst>
                                      </p:cBhvr>
                                    </p:animRot>
                                  </p:childTnLst>
                                </p:cTn>
                              </p:par>
                            </p:childTnLst>
                          </p:cTn>
                        </p:par>
                        <p:par>
                          <p:cTn id="86" fill="hold">
                            <p:stCondLst>
                              <p:cond delay="1900"/>
                            </p:stCondLst>
                            <p:childTnLst>
                              <p:par>
                                <p:cTn id="87" presetID="9" presetClass="entr" presetSubtype="0" fill="hold" grpId="0" nodeType="afterEffect">
                                  <p:stCondLst>
                                    <p:cond delay="0"/>
                                  </p:stCondLst>
                                  <p:childTnLst>
                                    <p:set>
                                      <p:cBhvr>
                                        <p:cTn id="88" dur="1" fill="hold">
                                          <p:stCondLst>
                                            <p:cond delay="0"/>
                                          </p:stCondLst>
                                        </p:cTn>
                                        <p:tgtEl>
                                          <p:spTgt spid="375844"/>
                                        </p:tgtEl>
                                        <p:attrNameLst>
                                          <p:attrName>style.visibility</p:attrName>
                                        </p:attrNameLst>
                                      </p:cBhvr>
                                      <p:to>
                                        <p:strVal val="visible"/>
                                      </p:to>
                                    </p:set>
                                    <p:animEffect transition="in" filter="dissolve">
                                      <p:cBhvr>
                                        <p:cTn id="89" dur="500"/>
                                        <p:tgtEl>
                                          <p:spTgt spid="37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44" grpId="0" animBg="1"/>
      <p:bldP spid="375832" grpId="0"/>
      <p:bldP spid="375833" grpId="0"/>
      <p:bldP spid="375838" grpId="0"/>
      <p:bldP spid="375839" grpId="0"/>
      <p:bldP spid="375840" grpId="0"/>
      <p:bldP spid="375841" grpId="0"/>
      <p:bldP spid="375843" grpId="0"/>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50" name="Rectangle 18"/>
          <p:cNvSpPr>
            <a:spLocks noChangeArrowheads="1"/>
          </p:cNvSpPr>
          <p:nvPr/>
        </p:nvSpPr>
        <p:spPr bwMode="auto">
          <a:xfrm>
            <a:off x="3300337" y="6016625"/>
            <a:ext cx="1960563" cy="493713"/>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9221" name="Rectangle 6"/>
          <p:cNvSpPr>
            <a:spLocks noChangeArrowheads="1"/>
          </p:cNvSpPr>
          <p:nvPr/>
        </p:nvSpPr>
        <p:spPr bwMode="auto">
          <a:xfrm>
            <a:off x="561975" y="244475"/>
            <a:ext cx="4797425" cy="519113"/>
          </a:xfrm>
          <a:prstGeom prst="rect">
            <a:avLst/>
          </a:prstGeom>
          <a:noFill/>
          <a:ln w="9525" algn="ctr">
            <a:noFill/>
            <a:miter lim="800000"/>
            <a:headEnd/>
            <a:tailEnd/>
          </a:ln>
        </p:spPr>
        <p:txBody>
          <a:bodyPr wrap="none" anchor="ctr">
            <a:spAutoFit/>
          </a:bodyPr>
          <a:lstStyle/>
          <a:p>
            <a:pPr algn="l"/>
            <a:r>
              <a:rPr lang="en-US">
                <a:solidFill>
                  <a:srgbClr val="FF0000"/>
                </a:solidFill>
              </a:rPr>
              <a:t>Is kinetic energy conserved? </a:t>
            </a:r>
          </a:p>
        </p:txBody>
      </p:sp>
      <p:sp>
        <p:nvSpPr>
          <p:cNvPr id="376839" name="Rectangle 7"/>
          <p:cNvSpPr>
            <a:spLocks noChangeArrowheads="1"/>
          </p:cNvSpPr>
          <p:nvPr/>
        </p:nvSpPr>
        <p:spPr bwMode="auto">
          <a:xfrm>
            <a:off x="523875" y="4398963"/>
            <a:ext cx="7553325" cy="946150"/>
          </a:xfrm>
          <a:prstGeom prst="rect">
            <a:avLst/>
          </a:prstGeom>
          <a:noFill/>
          <a:ln w="9525" algn="ctr">
            <a:noFill/>
            <a:miter lim="800000"/>
            <a:headEnd/>
            <a:tailEnd/>
          </a:ln>
        </p:spPr>
        <p:txBody>
          <a:bodyPr wrap="none" anchor="ctr">
            <a:spAutoFit/>
          </a:bodyPr>
          <a:lstStyle/>
          <a:p>
            <a:pPr algn="l"/>
            <a:r>
              <a:rPr lang="en-US">
                <a:solidFill>
                  <a:srgbClr val="FF0000"/>
                </a:solidFill>
              </a:rPr>
              <a:t>How much energy was lost as heat</a:t>
            </a:r>
          </a:p>
          <a:p>
            <a:pPr algn="l"/>
            <a:r>
              <a:rPr lang="en-US">
                <a:solidFill>
                  <a:srgbClr val="FF0000"/>
                </a:solidFill>
              </a:rPr>
              <a:t>(and/or used to deform coupling mechanism)? </a:t>
            </a:r>
          </a:p>
        </p:txBody>
      </p:sp>
      <p:sp>
        <p:nvSpPr>
          <p:cNvPr id="376840" name="Rectangle 8"/>
          <p:cNvSpPr>
            <a:spLocks noChangeArrowheads="1"/>
          </p:cNvSpPr>
          <p:nvPr/>
        </p:nvSpPr>
        <p:spPr bwMode="auto">
          <a:xfrm>
            <a:off x="722313" y="879475"/>
            <a:ext cx="5840412" cy="946150"/>
          </a:xfrm>
          <a:prstGeom prst="rect">
            <a:avLst/>
          </a:prstGeom>
          <a:noFill/>
          <a:ln w="9525" algn="ctr">
            <a:noFill/>
            <a:miter lim="800000"/>
            <a:headEnd/>
            <a:tailEnd/>
          </a:ln>
        </p:spPr>
        <p:txBody>
          <a:bodyPr wrap="none" anchor="ctr">
            <a:spAutoFit/>
          </a:bodyPr>
          <a:lstStyle/>
          <a:p>
            <a:pPr algn="l"/>
            <a:r>
              <a:rPr lang="en-US">
                <a:solidFill>
                  <a:srgbClr val="000000"/>
                </a:solidFill>
              </a:rPr>
              <a:t>Ans. #1: NO; ME isn’t conserved for</a:t>
            </a:r>
          </a:p>
          <a:p>
            <a:pPr algn="l"/>
            <a:r>
              <a:rPr lang="en-US">
                <a:solidFill>
                  <a:srgbClr val="000000"/>
                </a:solidFill>
              </a:rPr>
              <a:t>	perfectly inelastic collisions.</a:t>
            </a:r>
          </a:p>
        </p:txBody>
      </p:sp>
      <p:sp>
        <p:nvSpPr>
          <p:cNvPr id="376843" name="Rectangle 11"/>
          <p:cNvSpPr>
            <a:spLocks noChangeArrowheads="1"/>
          </p:cNvSpPr>
          <p:nvPr/>
        </p:nvSpPr>
        <p:spPr bwMode="auto">
          <a:xfrm>
            <a:off x="730250" y="1984375"/>
            <a:ext cx="4846638" cy="519113"/>
          </a:xfrm>
          <a:prstGeom prst="rect">
            <a:avLst/>
          </a:prstGeom>
          <a:noFill/>
          <a:ln w="9525" algn="ctr">
            <a:noFill/>
            <a:miter lim="800000"/>
            <a:headEnd/>
            <a:tailEnd/>
          </a:ln>
        </p:spPr>
        <p:txBody>
          <a:bodyPr wrap="none" anchor="ctr">
            <a:spAutoFit/>
          </a:bodyPr>
          <a:lstStyle/>
          <a:p>
            <a:pPr algn="l"/>
            <a:r>
              <a:rPr lang="en-US">
                <a:solidFill>
                  <a:srgbClr val="000000"/>
                </a:solidFill>
              </a:rPr>
              <a:t>Ans. #2: NO. 	(Show me!) </a:t>
            </a:r>
          </a:p>
        </p:txBody>
      </p:sp>
      <p:graphicFrame>
        <p:nvGraphicFramePr>
          <p:cNvPr id="376844" name="Object 12"/>
          <p:cNvGraphicFramePr>
            <a:graphicFrameLocks noChangeAspect="1"/>
          </p:cNvGraphicFramePr>
          <p:nvPr/>
        </p:nvGraphicFramePr>
        <p:xfrm>
          <a:off x="1357313" y="2547938"/>
          <a:ext cx="7000875" cy="842962"/>
        </p:xfrm>
        <a:graphic>
          <a:graphicData uri="http://schemas.openxmlformats.org/presentationml/2006/ole">
            <mc:AlternateContent xmlns:mc="http://schemas.openxmlformats.org/markup-compatibility/2006">
              <mc:Choice xmlns:v="urn:schemas-microsoft-com:vml" Requires="v">
                <p:oleObj spid="_x0000_s5154" name="Equation" r:id="rId3" imgW="6997680" imgH="838080" progId="Equation.3">
                  <p:embed/>
                </p:oleObj>
              </mc:Choice>
              <mc:Fallback>
                <p:oleObj name="Equation" r:id="rId3" imgW="699768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547938"/>
                        <a:ext cx="7000875"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46" name="Object 14"/>
          <p:cNvGraphicFramePr>
            <a:graphicFrameLocks noChangeAspect="1"/>
          </p:cNvGraphicFramePr>
          <p:nvPr/>
        </p:nvGraphicFramePr>
        <p:xfrm>
          <a:off x="1381125" y="3529013"/>
          <a:ext cx="7023100" cy="842962"/>
        </p:xfrm>
        <a:graphic>
          <a:graphicData uri="http://schemas.openxmlformats.org/presentationml/2006/ole">
            <mc:AlternateContent xmlns:mc="http://schemas.openxmlformats.org/markup-compatibility/2006">
              <mc:Choice xmlns:v="urn:schemas-microsoft-com:vml" Requires="v">
                <p:oleObj spid="_x0000_s5155" name="Equation" r:id="rId5" imgW="7022880" imgH="838080" progId="Equation.3">
                  <p:embed/>
                </p:oleObj>
              </mc:Choice>
              <mc:Fallback>
                <p:oleObj name="Equation" r:id="rId5" imgW="702288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1125" y="3529013"/>
                        <a:ext cx="7023100"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6848" name="Rectangle 16"/>
          <p:cNvSpPr>
            <a:spLocks noChangeArrowheads="1"/>
          </p:cNvSpPr>
          <p:nvPr/>
        </p:nvSpPr>
        <p:spPr bwMode="auto">
          <a:xfrm>
            <a:off x="542850" y="5448300"/>
            <a:ext cx="6402387" cy="519113"/>
          </a:xfrm>
          <a:prstGeom prst="rect">
            <a:avLst/>
          </a:prstGeom>
          <a:noFill/>
          <a:ln w="9525" algn="ctr">
            <a:noFill/>
            <a:miter lim="800000"/>
            <a:headEnd/>
            <a:tailEnd/>
          </a:ln>
        </p:spPr>
        <p:txBody>
          <a:bodyPr wrap="none" anchor="ctr">
            <a:spAutoFit/>
          </a:bodyPr>
          <a:lstStyle/>
          <a:p>
            <a:pPr algn="l"/>
            <a:r>
              <a:rPr lang="en-US">
                <a:solidFill>
                  <a:srgbClr val="000000"/>
                </a:solidFill>
              </a:rPr>
              <a:t>“Lost” energy = (3.1 x 10</a:t>
            </a:r>
            <a:r>
              <a:rPr lang="en-US" baseline="30000">
                <a:solidFill>
                  <a:srgbClr val="000000"/>
                </a:solidFill>
              </a:rPr>
              <a:t>5</a:t>
            </a:r>
            <a:r>
              <a:rPr lang="en-US">
                <a:solidFill>
                  <a:srgbClr val="000000"/>
                </a:solidFill>
              </a:rPr>
              <a:t> – 1.9 x 10</a:t>
            </a:r>
            <a:r>
              <a:rPr lang="en-US" baseline="30000">
                <a:solidFill>
                  <a:srgbClr val="000000"/>
                </a:solidFill>
              </a:rPr>
              <a:t>5</a:t>
            </a:r>
            <a:r>
              <a:rPr lang="en-US">
                <a:solidFill>
                  <a:srgbClr val="000000"/>
                </a:solidFill>
              </a:rPr>
              <a:t>) J</a:t>
            </a:r>
          </a:p>
        </p:txBody>
      </p:sp>
      <p:sp>
        <p:nvSpPr>
          <p:cNvPr id="376849" name="Rectangle 17"/>
          <p:cNvSpPr>
            <a:spLocks noChangeArrowheads="1"/>
          </p:cNvSpPr>
          <p:nvPr/>
        </p:nvSpPr>
        <p:spPr bwMode="auto">
          <a:xfrm>
            <a:off x="2727250" y="6015038"/>
            <a:ext cx="2562225" cy="519112"/>
          </a:xfrm>
          <a:prstGeom prst="rect">
            <a:avLst/>
          </a:prstGeom>
          <a:noFill/>
          <a:ln w="9525" algn="ctr">
            <a:noFill/>
            <a:miter lim="800000"/>
            <a:headEnd/>
            <a:tailEnd/>
          </a:ln>
        </p:spPr>
        <p:txBody>
          <a:bodyPr wrap="none" anchor="ctr">
            <a:spAutoFit/>
          </a:bodyPr>
          <a:lstStyle/>
          <a:p>
            <a:pPr algn="l"/>
            <a:r>
              <a:rPr lang="en-US">
                <a:solidFill>
                  <a:srgbClr val="000000"/>
                </a:solidFill>
              </a:rPr>
              <a:t>=    1.2 x 10</a:t>
            </a:r>
            <a:r>
              <a:rPr lang="en-US" baseline="30000">
                <a:solidFill>
                  <a:srgbClr val="000000"/>
                </a:solidFill>
              </a:rPr>
              <a:t>5</a:t>
            </a:r>
            <a:r>
              <a:rPr lang="en-US">
                <a:solidFill>
                  <a:srgbClr val="000000"/>
                </a:solidFill>
              </a:rPr>
              <a:t> J </a:t>
            </a:r>
          </a:p>
        </p:txBody>
      </p:sp>
      <p:grpSp>
        <p:nvGrpSpPr>
          <p:cNvPr id="2" name="Group 23"/>
          <p:cNvGrpSpPr>
            <a:grpSpLocks/>
          </p:cNvGrpSpPr>
          <p:nvPr/>
        </p:nvGrpSpPr>
        <p:grpSpPr bwMode="auto">
          <a:xfrm>
            <a:off x="6481763" y="346075"/>
            <a:ext cx="2019300" cy="2130425"/>
            <a:chOff x="4200" y="146"/>
            <a:chExt cx="1272" cy="1342"/>
          </a:xfrm>
        </p:grpSpPr>
        <p:sp>
          <p:nvSpPr>
            <p:cNvPr id="9230" name="Rectangle 10"/>
            <p:cNvSpPr>
              <a:spLocks noChangeArrowheads="1"/>
            </p:cNvSpPr>
            <p:nvPr/>
          </p:nvSpPr>
          <p:spPr bwMode="auto">
            <a:xfrm>
              <a:off x="4754" y="1161"/>
              <a:ext cx="718" cy="327"/>
            </a:xfrm>
            <a:prstGeom prst="rect">
              <a:avLst/>
            </a:prstGeom>
            <a:noFill/>
            <a:ln w="9525" algn="ctr">
              <a:noFill/>
              <a:miter lim="800000"/>
              <a:headEnd/>
              <a:tailEnd/>
            </a:ln>
          </p:spPr>
          <p:txBody>
            <a:bodyPr anchor="ctr">
              <a:spAutoFit/>
            </a:bodyPr>
            <a:lstStyle/>
            <a:p>
              <a:pPr algn="l"/>
              <a:r>
                <a:rPr lang="en-US">
                  <a:solidFill>
                    <a:srgbClr val="000000"/>
                  </a:solidFill>
                </a:rPr>
                <a:t>“HA!” </a:t>
              </a:r>
            </a:p>
          </p:txBody>
        </p:sp>
        <p:pic>
          <p:nvPicPr>
            <p:cNvPr id="9231" name="Picture 19" descr="bd09359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9" y="149"/>
              <a:ext cx="1129" cy="1078"/>
            </a:xfrm>
            <a:prstGeom prst="rect">
              <a:avLst/>
            </a:prstGeom>
            <a:noFill/>
            <a:ln w="9525">
              <a:noFill/>
              <a:miter lim="800000"/>
              <a:headEnd/>
              <a:tailEnd/>
            </a:ln>
          </p:spPr>
        </p:pic>
        <p:sp>
          <p:nvSpPr>
            <p:cNvPr id="9232" name="Rectangle 20"/>
            <p:cNvSpPr>
              <a:spLocks noChangeArrowheads="1"/>
            </p:cNvSpPr>
            <p:nvPr/>
          </p:nvSpPr>
          <p:spPr bwMode="auto">
            <a:xfrm>
              <a:off x="4200" y="146"/>
              <a:ext cx="494" cy="1179"/>
            </a:xfrm>
            <a:prstGeom prst="rect">
              <a:avLst/>
            </a:prstGeom>
            <a:solidFill>
              <a:schemeClr val="bg1"/>
            </a:solidFill>
            <a:ln w="9525" algn="ctr">
              <a:solidFill>
                <a:schemeClr val="bg1"/>
              </a:solidFill>
              <a:miter lim="800000"/>
              <a:headEnd/>
              <a:tailEnd/>
            </a:ln>
          </p:spPr>
          <p:txBody>
            <a:bodyPr wrap="none" anchor="ctr"/>
            <a:lstStyle/>
            <a:p>
              <a:endParaRPr lang="en-US">
                <a:solidFill>
                  <a:srgbClr val="000000"/>
                </a:solidFill>
              </a:endParaRPr>
            </a:p>
          </p:txBody>
        </p:sp>
        <p:sp>
          <p:nvSpPr>
            <p:cNvPr id="9233" name="Line 21"/>
            <p:cNvSpPr>
              <a:spLocks noChangeShapeType="1"/>
            </p:cNvSpPr>
            <p:nvPr/>
          </p:nvSpPr>
          <p:spPr bwMode="auto">
            <a:xfrm>
              <a:off x="4691" y="283"/>
              <a:ext cx="3" cy="870"/>
            </a:xfrm>
            <a:prstGeom prst="line">
              <a:avLst/>
            </a:prstGeom>
            <a:noFill/>
            <a:ln w="22225">
              <a:solidFill>
                <a:schemeClr val="tx1"/>
              </a:solidFill>
              <a:round/>
              <a:headEnd/>
              <a:tailEnd/>
            </a:ln>
          </p:spPr>
          <p:txBody>
            <a:bodyPr wrap="none" anchor="ctr"/>
            <a:lstStyle/>
            <a:p>
              <a:endParaRPr lang="en-US">
                <a:solidFill>
                  <a:srgbClr val="000000"/>
                </a:solidFill>
              </a:endParaRPr>
            </a:p>
          </p:txBody>
        </p:sp>
      </p:grpSp>
      <p:pic>
        <p:nvPicPr>
          <p:cNvPr id="376854" name="Picture 22" descr="j042448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5438" y="285750"/>
            <a:ext cx="2108200" cy="2222500"/>
          </a:xfrm>
          <a:prstGeom prst="rect">
            <a:avLst/>
          </a:prstGeom>
          <a:noFill/>
          <a:ln w="9525">
            <a:noFill/>
            <a:miter lim="800000"/>
            <a:headEnd/>
            <a:tailEnd/>
          </a:ln>
        </p:spPr>
      </p:pic>
      <p:pic>
        <p:nvPicPr>
          <p:cNvPr id="376856" name="Picture 24" descr="j042449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6863" y="327025"/>
            <a:ext cx="2381250" cy="2133600"/>
          </a:xfrm>
          <a:prstGeom prst="rect">
            <a:avLst/>
          </a:prstGeom>
          <a:noFill/>
          <a:ln w="9525">
            <a:noFill/>
            <a:miter lim="800000"/>
            <a:headEnd/>
            <a:tailEnd/>
          </a:ln>
        </p:spPr>
      </p:pic>
    </p:spTree>
    <p:extLst>
      <p:ext uri="{BB962C8B-B14F-4D97-AF65-F5344CB8AC3E}">
        <p14:creationId xmlns:p14="http://schemas.microsoft.com/office/powerpoint/2010/main" val="3047769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76840"/>
                                        </p:tgtEl>
                                        <p:attrNameLst>
                                          <p:attrName>style.visibility</p:attrName>
                                        </p:attrNameLst>
                                      </p:cBhvr>
                                      <p:to>
                                        <p:strVal val="visible"/>
                                      </p:to>
                                    </p:set>
                                    <p:animEffect transition="in" filter="fade">
                                      <p:cBhvr>
                                        <p:cTn id="17" dur="770" decel="100000"/>
                                        <p:tgtEl>
                                          <p:spTgt spid="376840"/>
                                        </p:tgtEl>
                                      </p:cBhvr>
                                    </p:animEffect>
                                    <p:animScale>
                                      <p:cBhvr>
                                        <p:cTn id="18" dur="770" decel="100000"/>
                                        <p:tgtEl>
                                          <p:spTgt spid="376840"/>
                                        </p:tgtEl>
                                      </p:cBhvr>
                                      <p:from x="10000" y="10000"/>
                                      <p:to x="200000" y="450000"/>
                                    </p:animScale>
                                    <p:animScale>
                                      <p:cBhvr>
                                        <p:cTn id="19" dur="1230" accel="100000" fill="hold">
                                          <p:stCondLst>
                                            <p:cond delay="770"/>
                                          </p:stCondLst>
                                        </p:cTn>
                                        <p:tgtEl>
                                          <p:spTgt spid="376840"/>
                                        </p:tgtEl>
                                      </p:cBhvr>
                                      <p:from x="200000" y="450000"/>
                                      <p:to x="100000" y="100000"/>
                                    </p:animScale>
                                    <p:set>
                                      <p:cBhvr>
                                        <p:cTn id="20" dur="770" fill="hold"/>
                                        <p:tgtEl>
                                          <p:spTgt spid="376840"/>
                                        </p:tgtEl>
                                        <p:attrNameLst>
                                          <p:attrName>ppt_x</p:attrName>
                                        </p:attrNameLst>
                                      </p:cBhvr>
                                      <p:to>
                                        <p:strVal val="(0.5)"/>
                                      </p:to>
                                    </p:set>
                                    <p:anim from="(0.5)" to="(#ppt_x)" calcmode="lin" valueType="num">
                                      <p:cBhvr>
                                        <p:cTn id="21" dur="1230" accel="100000" fill="hold">
                                          <p:stCondLst>
                                            <p:cond delay="770"/>
                                          </p:stCondLst>
                                        </p:cTn>
                                        <p:tgtEl>
                                          <p:spTgt spid="376840"/>
                                        </p:tgtEl>
                                        <p:attrNameLst>
                                          <p:attrName>ppt_x</p:attrName>
                                        </p:attrNameLst>
                                      </p:cBhvr>
                                    </p:anim>
                                    <p:set>
                                      <p:cBhvr>
                                        <p:cTn id="22" dur="770" fill="hold"/>
                                        <p:tgtEl>
                                          <p:spTgt spid="376840"/>
                                        </p:tgtEl>
                                        <p:attrNameLst>
                                          <p:attrName>ppt_y</p:attrName>
                                        </p:attrNameLst>
                                      </p:cBhvr>
                                      <p:to>
                                        <p:strVal val="(#ppt_y+0.4)"/>
                                      </p:to>
                                    </p:set>
                                    <p:anim from="(#ppt_y+0.4)" to="(#ppt_y)" calcmode="lin" valueType="num">
                                      <p:cBhvr>
                                        <p:cTn id="23" dur="1230" accel="100000" fill="hold">
                                          <p:stCondLst>
                                            <p:cond delay="770"/>
                                          </p:stCondLst>
                                        </p:cTn>
                                        <p:tgtEl>
                                          <p:spTgt spid="376840"/>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376843"/>
                                        </p:tgtEl>
                                        <p:attrNameLst>
                                          <p:attrName>style.visibility</p:attrName>
                                        </p:attrNameLst>
                                      </p:cBhvr>
                                      <p:to>
                                        <p:strVal val="visible"/>
                                      </p:to>
                                    </p:set>
                                    <p:anim from="(-#ppt_w/2)" to="(#ppt_x)" calcmode="lin" valueType="num">
                                      <p:cBhvr>
                                        <p:cTn id="28" dur="600" fill="hold">
                                          <p:stCondLst>
                                            <p:cond delay="0"/>
                                          </p:stCondLst>
                                        </p:cTn>
                                        <p:tgtEl>
                                          <p:spTgt spid="376843"/>
                                        </p:tgtEl>
                                        <p:attrNameLst>
                                          <p:attrName>ppt_x</p:attrName>
                                        </p:attrNameLst>
                                      </p:cBhvr>
                                    </p:anim>
                                    <p:anim from="0" to="-1.0" calcmode="lin" valueType="num">
                                      <p:cBhvr>
                                        <p:cTn id="29" dur="200" decel="50000" autoRev="1" fill="hold">
                                          <p:stCondLst>
                                            <p:cond delay="600"/>
                                          </p:stCondLst>
                                        </p:cTn>
                                        <p:tgtEl>
                                          <p:spTgt spid="376843"/>
                                        </p:tgtEl>
                                        <p:attrNameLst>
                                          <p:attrName>xshear</p:attrName>
                                        </p:attrNameLst>
                                      </p:cBhvr>
                                    </p:anim>
                                    <p:animScale>
                                      <p:cBhvr>
                                        <p:cTn id="30" dur="200" decel="100000" autoRev="1" fill="hold">
                                          <p:stCondLst>
                                            <p:cond delay="600"/>
                                          </p:stCondLst>
                                        </p:cTn>
                                        <p:tgtEl>
                                          <p:spTgt spid="376843"/>
                                        </p:tgtEl>
                                      </p:cBhvr>
                                      <p:from x="100000" y="100000"/>
                                      <p:to x="80000" y="100000"/>
                                    </p:animScale>
                                    <p:anim by="(#ppt_h/3+#ppt_w*0.1)" calcmode="lin" valueType="num">
                                      <p:cBhvr additive="sum">
                                        <p:cTn id="31" dur="200" decel="100000" autoRev="1" fill="hold">
                                          <p:stCondLst>
                                            <p:cond delay="600"/>
                                          </p:stCondLst>
                                        </p:cTn>
                                        <p:tgtEl>
                                          <p:spTgt spid="376843"/>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2"/>
                                        </p:tgtEl>
                                      </p:cBhvr>
                                    </p:animEffect>
                                    <p:set>
                                      <p:cBhvr>
                                        <p:cTn id="36" dur="1" fill="hold">
                                          <p:stCondLst>
                                            <p:cond delay="1999"/>
                                          </p:stCondLst>
                                        </p:cTn>
                                        <p:tgtEl>
                                          <p:spTgt spid="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76854"/>
                                        </p:tgtEl>
                                        <p:attrNameLst>
                                          <p:attrName>style.visibility</p:attrName>
                                        </p:attrNameLst>
                                      </p:cBhvr>
                                      <p:to>
                                        <p:strVal val="visible"/>
                                      </p:to>
                                    </p:set>
                                    <p:animEffect transition="in" filter="fade">
                                      <p:cBhvr>
                                        <p:cTn id="39" dur="2000"/>
                                        <p:tgtEl>
                                          <p:spTgt spid="37685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76844"/>
                                        </p:tgtEl>
                                        <p:attrNameLst>
                                          <p:attrName>style.visibility</p:attrName>
                                        </p:attrNameLst>
                                      </p:cBhvr>
                                      <p:to>
                                        <p:strVal val="visible"/>
                                      </p:to>
                                    </p:set>
                                    <p:animEffect transition="in" filter="wipe(left)">
                                      <p:cBhvr>
                                        <p:cTn id="44" dur="2000"/>
                                        <p:tgtEl>
                                          <p:spTgt spid="3768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6846"/>
                                        </p:tgtEl>
                                        <p:attrNameLst>
                                          <p:attrName>style.visibility</p:attrName>
                                        </p:attrNameLst>
                                      </p:cBhvr>
                                      <p:to>
                                        <p:strVal val="visible"/>
                                      </p:to>
                                    </p:set>
                                    <p:animEffect transition="in" filter="wipe(left)">
                                      <p:cBhvr>
                                        <p:cTn id="49" dur="2000"/>
                                        <p:tgtEl>
                                          <p:spTgt spid="376846"/>
                                        </p:tgtEl>
                                      </p:cBhvr>
                                    </p:animEffec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2000"/>
                                        <p:tgtEl>
                                          <p:spTgt spid="376854"/>
                                        </p:tgtEl>
                                      </p:cBhvr>
                                    </p:animEffect>
                                    <p:set>
                                      <p:cBhvr>
                                        <p:cTn id="53" dur="1" fill="hold">
                                          <p:stCondLst>
                                            <p:cond delay="1999"/>
                                          </p:stCondLst>
                                        </p:cTn>
                                        <p:tgtEl>
                                          <p:spTgt spid="37685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376856"/>
                                        </p:tgtEl>
                                        <p:attrNameLst>
                                          <p:attrName>style.visibility</p:attrName>
                                        </p:attrNameLst>
                                      </p:cBhvr>
                                      <p:to>
                                        <p:strVal val="visible"/>
                                      </p:to>
                                    </p:set>
                                    <p:animEffect transition="in" filter="fade">
                                      <p:cBhvr>
                                        <p:cTn id="56" dur="2000"/>
                                        <p:tgtEl>
                                          <p:spTgt spid="376856"/>
                                        </p:tgtEl>
                                      </p:cBhvr>
                                    </p:animEffect>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376839"/>
                                        </p:tgtEl>
                                        <p:attrNameLst>
                                          <p:attrName>style.visibility</p:attrName>
                                        </p:attrNameLst>
                                      </p:cBhvr>
                                      <p:to>
                                        <p:strVal val="visible"/>
                                      </p:to>
                                    </p:set>
                                    <p:anim from="(-#ppt_w/2)" to="(#ppt_x)" calcmode="lin" valueType="num">
                                      <p:cBhvr>
                                        <p:cTn id="61" dur="600" fill="hold">
                                          <p:stCondLst>
                                            <p:cond delay="0"/>
                                          </p:stCondLst>
                                        </p:cTn>
                                        <p:tgtEl>
                                          <p:spTgt spid="376839"/>
                                        </p:tgtEl>
                                        <p:attrNameLst>
                                          <p:attrName>ppt_x</p:attrName>
                                        </p:attrNameLst>
                                      </p:cBhvr>
                                    </p:anim>
                                    <p:anim from="0" to="-1.0" calcmode="lin" valueType="num">
                                      <p:cBhvr>
                                        <p:cTn id="62" dur="200" decel="50000" autoRev="1" fill="hold">
                                          <p:stCondLst>
                                            <p:cond delay="600"/>
                                          </p:stCondLst>
                                        </p:cTn>
                                        <p:tgtEl>
                                          <p:spTgt spid="376839"/>
                                        </p:tgtEl>
                                        <p:attrNameLst>
                                          <p:attrName>xshear</p:attrName>
                                        </p:attrNameLst>
                                      </p:cBhvr>
                                    </p:anim>
                                    <p:animScale>
                                      <p:cBhvr>
                                        <p:cTn id="63" dur="200" decel="100000" autoRev="1" fill="hold">
                                          <p:stCondLst>
                                            <p:cond delay="600"/>
                                          </p:stCondLst>
                                        </p:cTn>
                                        <p:tgtEl>
                                          <p:spTgt spid="376839"/>
                                        </p:tgtEl>
                                      </p:cBhvr>
                                      <p:from x="100000" y="100000"/>
                                      <p:to x="80000" y="100000"/>
                                    </p:animScale>
                                    <p:anim by="(#ppt_h/3+#ppt_w*0.1)" calcmode="lin" valueType="num">
                                      <p:cBhvr additive="sum">
                                        <p:cTn id="64" dur="200" decel="100000" autoRev="1" fill="hold">
                                          <p:stCondLst>
                                            <p:cond delay="600"/>
                                          </p:stCondLst>
                                        </p:cTn>
                                        <p:tgtEl>
                                          <p:spTgt spid="376839"/>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376848"/>
                                        </p:tgtEl>
                                        <p:attrNameLst>
                                          <p:attrName>style.visibility</p:attrName>
                                        </p:attrNameLst>
                                      </p:cBhvr>
                                      <p:to>
                                        <p:strVal val="visible"/>
                                      </p:to>
                                    </p:set>
                                    <p:anim by="(-#ppt_w*2)" calcmode="lin" valueType="num">
                                      <p:cBhvr rctx="PPT">
                                        <p:cTn id="69" dur="500" autoRev="1" fill="hold">
                                          <p:stCondLst>
                                            <p:cond delay="0"/>
                                          </p:stCondLst>
                                        </p:cTn>
                                        <p:tgtEl>
                                          <p:spTgt spid="376848"/>
                                        </p:tgtEl>
                                        <p:attrNameLst>
                                          <p:attrName>ppt_w</p:attrName>
                                        </p:attrNameLst>
                                      </p:cBhvr>
                                    </p:anim>
                                    <p:anim by="(#ppt_w*0.50)" calcmode="lin" valueType="num">
                                      <p:cBhvr>
                                        <p:cTn id="70" dur="500" decel="50000" autoRev="1" fill="hold">
                                          <p:stCondLst>
                                            <p:cond delay="0"/>
                                          </p:stCondLst>
                                        </p:cTn>
                                        <p:tgtEl>
                                          <p:spTgt spid="376848"/>
                                        </p:tgtEl>
                                        <p:attrNameLst>
                                          <p:attrName>ppt_x</p:attrName>
                                        </p:attrNameLst>
                                      </p:cBhvr>
                                    </p:anim>
                                    <p:anim from="(-#ppt_h/2)" to="(#ppt_y)" calcmode="lin" valueType="num">
                                      <p:cBhvr>
                                        <p:cTn id="71" dur="1000" fill="hold">
                                          <p:stCondLst>
                                            <p:cond delay="0"/>
                                          </p:stCondLst>
                                        </p:cTn>
                                        <p:tgtEl>
                                          <p:spTgt spid="376848"/>
                                        </p:tgtEl>
                                        <p:attrNameLst>
                                          <p:attrName>ppt_y</p:attrName>
                                        </p:attrNameLst>
                                      </p:cBhvr>
                                    </p:anim>
                                    <p:animRot by="21600000">
                                      <p:cBhvr>
                                        <p:cTn id="72" dur="1000" fill="hold">
                                          <p:stCondLst>
                                            <p:cond delay="0"/>
                                          </p:stCondLst>
                                        </p:cTn>
                                        <p:tgtEl>
                                          <p:spTgt spid="376848"/>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76849"/>
                                        </p:tgtEl>
                                        <p:attrNameLst>
                                          <p:attrName>style.visibility</p:attrName>
                                        </p:attrNameLst>
                                      </p:cBhvr>
                                      <p:to>
                                        <p:strVal val="visible"/>
                                      </p:to>
                                    </p:set>
                                    <p:animEffect transition="in" filter="fade">
                                      <p:cBhvr>
                                        <p:cTn id="77" dur="1000"/>
                                        <p:tgtEl>
                                          <p:spTgt spid="376849"/>
                                        </p:tgtEl>
                                      </p:cBhvr>
                                    </p:animEffect>
                                    <p:anim calcmode="lin" valueType="num">
                                      <p:cBhvr>
                                        <p:cTn id="78" dur="1000" fill="hold"/>
                                        <p:tgtEl>
                                          <p:spTgt spid="376849"/>
                                        </p:tgtEl>
                                        <p:attrNameLst>
                                          <p:attrName>ppt_x</p:attrName>
                                        </p:attrNameLst>
                                      </p:cBhvr>
                                      <p:tavLst>
                                        <p:tav tm="0">
                                          <p:val>
                                            <p:strVal val="#ppt_x"/>
                                          </p:val>
                                        </p:tav>
                                        <p:tav tm="100000">
                                          <p:val>
                                            <p:strVal val="#ppt_x"/>
                                          </p:val>
                                        </p:tav>
                                      </p:tavLst>
                                    </p:anim>
                                    <p:anim calcmode="lin" valueType="num">
                                      <p:cBhvr>
                                        <p:cTn id="79" dur="1000" fill="hold"/>
                                        <p:tgtEl>
                                          <p:spTgt spid="376849"/>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376850"/>
                                        </p:tgtEl>
                                        <p:attrNameLst>
                                          <p:attrName>style.visibility</p:attrName>
                                        </p:attrNameLst>
                                      </p:cBhvr>
                                      <p:to>
                                        <p:strVal val="visible"/>
                                      </p:to>
                                    </p:set>
                                    <p:animEffect transition="in" filter="dissolve">
                                      <p:cBhvr>
                                        <p:cTn id="83" dur="500"/>
                                        <p:tgtEl>
                                          <p:spTgt spid="37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50" grpId="0" animBg="1"/>
      <p:bldP spid="376839" grpId="0"/>
      <p:bldP spid="376840" grpId="0"/>
      <p:bldP spid="376843" grpId="0"/>
      <p:bldP spid="376848" grpId="0"/>
      <p:bldP spid="3768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902" name="Rectangle 46"/>
          <p:cNvSpPr>
            <a:spLocks noChangeArrowheads="1"/>
          </p:cNvSpPr>
          <p:nvPr/>
        </p:nvSpPr>
        <p:spPr bwMode="auto">
          <a:xfrm>
            <a:off x="3230563" y="5132388"/>
            <a:ext cx="4108450" cy="58102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grpSp>
        <p:nvGrpSpPr>
          <p:cNvPr id="18435" name="Group 26"/>
          <p:cNvGrpSpPr>
            <a:grpSpLocks/>
          </p:cNvGrpSpPr>
          <p:nvPr/>
        </p:nvGrpSpPr>
        <p:grpSpPr bwMode="auto">
          <a:xfrm>
            <a:off x="6376988" y="2097088"/>
            <a:ext cx="1720850" cy="1203325"/>
            <a:chOff x="4518" y="1126"/>
            <a:chExt cx="1109" cy="776"/>
          </a:xfrm>
        </p:grpSpPr>
        <p:pic>
          <p:nvPicPr>
            <p:cNvPr id="1846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0" y="1126"/>
              <a:ext cx="907" cy="776"/>
            </a:xfrm>
            <a:prstGeom prst="rect">
              <a:avLst/>
            </a:prstGeom>
            <a:noFill/>
            <a:ln w="9525">
              <a:noFill/>
              <a:miter lim="800000"/>
              <a:headEnd/>
              <a:tailEnd/>
            </a:ln>
          </p:spPr>
        </p:pic>
        <p:grpSp>
          <p:nvGrpSpPr>
            <p:cNvPr id="18463" name="Group 9"/>
            <p:cNvGrpSpPr>
              <a:grpSpLocks/>
            </p:cNvGrpSpPr>
            <p:nvPr/>
          </p:nvGrpSpPr>
          <p:grpSpPr bwMode="auto">
            <a:xfrm rot="-2125930">
              <a:off x="4518" y="1209"/>
              <a:ext cx="449" cy="599"/>
              <a:chOff x="4693" y="7397"/>
              <a:chExt cx="1332" cy="1778"/>
            </a:xfrm>
          </p:grpSpPr>
          <p:sp>
            <p:nvSpPr>
              <p:cNvPr id="18464" name="Freeform 10"/>
              <p:cNvSpPr>
                <a:spLocks/>
              </p:cNvSpPr>
              <p:nvPr/>
            </p:nvSpPr>
            <p:spPr bwMode="auto">
              <a:xfrm>
                <a:off x="4834" y="7397"/>
                <a:ext cx="503" cy="458"/>
              </a:xfrm>
              <a:custGeom>
                <a:avLst/>
                <a:gdLst>
                  <a:gd name="T0" fmla="*/ 333 w 503"/>
                  <a:gd name="T1" fmla="*/ 119 h 458"/>
                  <a:gd name="T2" fmla="*/ 306 w 503"/>
                  <a:gd name="T3" fmla="*/ 70 h 458"/>
                  <a:gd name="T4" fmla="*/ 270 w 503"/>
                  <a:gd name="T5" fmla="*/ 35 h 458"/>
                  <a:gd name="T6" fmla="*/ 228 w 503"/>
                  <a:gd name="T7" fmla="*/ 12 h 458"/>
                  <a:gd name="T8" fmla="*/ 184 w 503"/>
                  <a:gd name="T9" fmla="*/ 0 h 458"/>
                  <a:gd name="T10" fmla="*/ 140 w 503"/>
                  <a:gd name="T11" fmla="*/ 0 h 458"/>
                  <a:gd name="T12" fmla="*/ 102 w 503"/>
                  <a:gd name="T13" fmla="*/ 12 h 458"/>
                  <a:gd name="T14" fmla="*/ 73 w 503"/>
                  <a:gd name="T15" fmla="*/ 25 h 458"/>
                  <a:gd name="T16" fmla="*/ 44 w 503"/>
                  <a:gd name="T17" fmla="*/ 49 h 458"/>
                  <a:gd name="T18" fmla="*/ 23 w 503"/>
                  <a:gd name="T19" fmla="*/ 84 h 458"/>
                  <a:gd name="T20" fmla="*/ 8 w 503"/>
                  <a:gd name="T21" fmla="*/ 129 h 458"/>
                  <a:gd name="T22" fmla="*/ 0 w 503"/>
                  <a:gd name="T23" fmla="*/ 168 h 458"/>
                  <a:gd name="T24" fmla="*/ 4 w 503"/>
                  <a:gd name="T25" fmla="*/ 226 h 458"/>
                  <a:gd name="T26" fmla="*/ 19 w 503"/>
                  <a:gd name="T27" fmla="*/ 283 h 458"/>
                  <a:gd name="T28" fmla="*/ 44 w 503"/>
                  <a:gd name="T29" fmla="*/ 333 h 458"/>
                  <a:gd name="T30" fmla="*/ 71 w 503"/>
                  <a:gd name="T31" fmla="*/ 376 h 458"/>
                  <a:gd name="T32" fmla="*/ 117 w 503"/>
                  <a:gd name="T33" fmla="*/ 425 h 458"/>
                  <a:gd name="T34" fmla="*/ 165 w 503"/>
                  <a:gd name="T35" fmla="*/ 448 h 458"/>
                  <a:gd name="T36" fmla="*/ 214 w 503"/>
                  <a:gd name="T37" fmla="*/ 458 h 458"/>
                  <a:gd name="T38" fmla="*/ 256 w 503"/>
                  <a:gd name="T39" fmla="*/ 456 h 458"/>
                  <a:gd name="T40" fmla="*/ 289 w 503"/>
                  <a:gd name="T41" fmla="*/ 448 h 458"/>
                  <a:gd name="T42" fmla="*/ 323 w 503"/>
                  <a:gd name="T43" fmla="*/ 427 h 458"/>
                  <a:gd name="T44" fmla="*/ 348 w 503"/>
                  <a:gd name="T45" fmla="*/ 407 h 458"/>
                  <a:gd name="T46" fmla="*/ 367 w 503"/>
                  <a:gd name="T47" fmla="*/ 376 h 458"/>
                  <a:gd name="T48" fmla="*/ 377 w 503"/>
                  <a:gd name="T49" fmla="*/ 349 h 458"/>
                  <a:gd name="T50" fmla="*/ 382 w 503"/>
                  <a:gd name="T51" fmla="*/ 300 h 458"/>
                  <a:gd name="T52" fmla="*/ 373 w 503"/>
                  <a:gd name="T53" fmla="*/ 261 h 458"/>
                  <a:gd name="T54" fmla="*/ 369 w 503"/>
                  <a:gd name="T55" fmla="*/ 222 h 458"/>
                  <a:gd name="T56" fmla="*/ 358 w 503"/>
                  <a:gd name="T57" fmla="*/ 189 h 458"/>
                  <a:gd name="T58" fmla="*/ 354 w 503"/>
                  <a:gd name="T59" fmla="*/ 160 h 458"/>
                  <a:gd name="T60" fmla="*/ 455 w 503"/>
                  <a:gd name="T61" fmla="*/ 123 h 458"/>
                  <a:gd name="T62" fmla="*/ 499 w 503"/>
                  <a:gd name="T63" fmla="*/ 88 h 458"/>
                  <a:gd name="T64" fmla="*/ 503 w 503"/>
                  <a:gd name="T65" fmla="*/ 64 h 458"/>
                  <a:gd name="T66" fmla="*/ 499 w 503"/>
                  <a:gd name="T67" fmla="*/ 43 h 458"/>
                  <a:gd name="T68" fmla="*/ 474 w 503"/>
                  <a:gd name="T69" fmla="*/ 33 h 458"/>
                  <a:gd name="T70" fmla="*/ 444 w 503"/>
                  <a:gd name="T71" fmla="*/ 39 h 458"/>
                  <a:gd name="T72" fmla="*/ 415 w 503"/>
                  <a:gd name="T73" fmla="*/ 64 h 458"/>
                  <a:gd name="T74" fmla="*/ 386 w 503"/>
                  <a:gd name="T75" fmla="*/ 92 h 458"/>
                  <a:gd name="T76" fmla="*/ 333 w 503"/>
                  <a:gd name="T77" fmla="*/ 119 h 4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3"/>
                  <a:gd name="T118" fmla="*/ 0 h 458"/>
                  <a:gd name="T119" fmla="*/ 503 w 503"/>
                  <a:gd name="T120" fmla="*/ 458 h 4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3" h="458">
                    <a:moveTo>
                      <a:pt x="333" y="119"/>
                    </a:moveTo>
                    <a:lnTo>
                      <a:pt x="306" y="70"/>
                    </a:lnTo>
                    <a:lnTo>
                      <a:pt x="270" y="35"/>
                    </a:lnTo>
                    <a:lnTo>
                      <a:pt x="228" y="12"/>
                    </a:lnTo>
                    <a:lnTo>
                      <a:pt x="184" y="0"/>
                    </a:lnTo>
                    <a:lnTo>
                      <a:pt x="140" y="0"/>
                    </a:lnTo>
                    <a:lnTo>
                      <a:pt x="102" y="12"/>
                    </a:lnTo>
                    <a:lnTo>
                      <a:pt x="73" y="25"/>
                    </a:lnTo>
                    <a:lnTo>
                      <a:pt x="44" y="49"/>
                    </a:lnTo>
                    <a:lnTo>
                      <a:pt x="23" y="84"/>
                    </a:lnTo>
                    <a:lnTo>
                      <a:pt x="8" y="129"/>
                    </a:lnTo>
                    <a:lnTo>
                      <a:pt x="0" y="168"/>
                    </a:lnTo>
                    <a:lnTo>
                      <a:pt x="4" y="226"/>
                    </a:lnTo>
                    <a:lnTo>
                      <a:pt x="19" y="283"/>
                    </a:lnTo>
                    <a:lnTo>
                      <a:pt x="44" y="333"/>
                    </a:lnTo>
                    <a:lnTo>
                      <a:pt x="71" y="376"/>
                    </a:lnTo>
                    <a:lnTo>
                      <a:pt x="117" y="425"/>
                    </a:lnTo>
                    <a:lnTo>
                      <a:pt x="165" y="448"/>
                    </a:lnTo>
                    <a:lnTo>
                      <a:pt x="214" y="458"/>
                    </a:lnTo>
                    <a:lnTo>
                      <a:pt x="256" y="456"/>
                    </a:lnTo>
                    <a:lnTo>
                      <a:pt x="289" y="448"/>
                    </a:lnTo>
                    <a:lnTo>
                      <a:pt x="323" y="427"/>
                    </a:lnTo>
                    <a:lnTo>
                      <a:pt x="348" y="407"/>
                    </a:lnTo>
                    <a:lnTo>
                      <a:pt x="367" y="376"/>
                    </a:lnTo>
                    <a:lnTo>
                      <a:pt x="377" y="349"/>
                    </a:lnTo>
                    <a:lnTo>
                      <a:pt x="382" y="300"/>
                    </a:lnTo>
                    <a:lnTo>
                      <a:pt x="373" y="261"/>
                    </a:lnTo>
                    <a:lnTo>
                      <a:pt x="369" y="222"/>
                    </a:lnTo>
                    <a:lnTo>
                      <a:pt x="358" y="189"/>
                    </a:lnTo>
                    <a:lnTo>
                      <a:pt x="354" y="160"/>
                    </a:lnTo>
                    <a:lnTo>
                      <a:pt x="455" y="123"/>
                    </a:lnTo>
                    <a:lnTo>
                      <a:pt x="499" y="88"/>
                    </a:lnTo>
                    <a:lnTo>
                      <a:pt x="503" y="64"/>
                    </a:lnTo>
                    <a:lnTo>
                      <a:pt x="499" y="43"/>
                    </a:lnTo>
                    <a:lnTo>
                      <a:pt x="474" y="33"/>
                    </a:lnTo>
                    <a:lnTo>
                      <a:pt x="444" y="39"/>
                    </a:lnTo>
                    <a:lnTo>
                      <a:pt x="415" y="64"/>
                    </a:lnTo>
                    <a:lnTo>
                      <a:pt x="386" y="92"/>
                    </a:lnTo>
                    <a:lnTo>
                      <a:pt x="333" y="119"/>
                    </a:lnTo>
                    <a:close/>
                  </a:path>
                </a:pathLst>
              </a:custGeom>
              <a:solidFill>
                <a:srgbClr val="000000"/>
              </a:solidFill>
              <a:ln w="9525">
                <a:noFill/>
                <a:round/>
                <a:headEnd/>
                <a:tailEnd/>
              </a:ln>
            </p:spPr>
            <p:txBody>
              <a:bodyPr/>
              <a:lstStyle/>
              <a:p>
                <a:endParaRPr lang="en-US">
                  <a:solidFill>
                    <a:srgbClr val="000000"/>
                  </a:solidFill>
                </a:endParaRPr>
              </a:p>
            </p:txBody>
          </p:sp>
          <p:sp>
            <p:nvSpPr>
              <p:cNvPr id="18465" name="Freeform 11"/>
              <p:cNvSpPr>
                <a:spLocks/>
              </p:cNvSpPr>
              <p:nvPr/>
            </p:nvSpPr>
            <p:spPr bwMode="auto">
              <a:xfrm>
                <a:off x="4693" y="7900"/>
                <a:ext cx="623" cy="598"/>
              </a:xfrm>
              <a:custGeom>
                <a:avLst/>
                <a:gdLst>
                  <a:gd name="T0" fmla="*/ 332 w 623"/>
                  <a:gd name="T1" fmla="*/ 41 h 598"/>
                  <a:gd name="T2" fmla="*/ 401 w 623"/>
                  <a:gd name="T3" fmla="*/ 10 h 598"/>
                  <a:gd name="T4" fmla="*/ 453 w 623"/>
                  <a:gd name="T5" fmla="*/ 0 h 598"/>
                  <a:gd name="T6" fmla="*/ 510 w 623"/>
                  <a:gd name="T7" fmla="*/ 0 h 598"/>
                  <a:gd name="T8" fmla="*/ 558 w 623"/>
                  <a:gd name="T9" fmla="*/ 17 h 598"/>
                  <a:gd name="T10" fmla="*/ 594 w 623"/>
                  <a:gd name="T11" fmla="*/ 41 h 598"/>
                  <a:gd name="T12" fmla="*/ 613 w 623"/>
                  <a:gd name="T13" fmla="*/ 80 h 598"/>
                  <a:gd name="T14" fmla="*/ 623 w 623"/>
                  <a:gd name="T15" fmla="*/ 107 h 598"/>
                  <a:gd name="T16" fmla="*/ 623 w 623"/>
                  <a:gd name="T17" fmla="*/ 148 h 598"/>
                  <a:gd name="T18" fmla="*/ 606 w 623"/>
                  <a:gd name="T19" fmla="*/ 193 h 598"/>
                  <a:gd name="T20" fmla="*/ 573 w 623"/>
                  <a:gd name="T21" fmla="*/ 224 h 598"/>
                  <a:gd name="T22" fmla="*/ 516 w 623"/>
                  <a:gd name="T23" fmla="*/ 259 h 598"/>
                  <a:gd name="T24" fmla="*/ 462 w 623"/>
                  <a:gd name="T25" fmla="*/ 283 h 598"/>
                  <a:gd name="T26" fmla="*/ 413 w 623"/>
                  <a:gd name="T27" fmla="*/ 300 h 598"/>
                  <a:gd name="T28" fmla="*/ 361 w 623"/>
                  <a:gd name="T29" fmla="*/ 327 h 598"/>
                  <a:gd name="T30" fmla="*/ 332 w 623"/>
                  <a:gd name="T31" fmla="*/ 359 h 598"/>
                  <a:gd name="T32" fmla="*/ 327 w 623"/>
                  <a:gd name="T33" fmla="*/ 398 h 598"/>
                  <a:gd name="T34" fmla="*/ 332 w 623"/>
                  <a:gd name="T35" fmla="*/ 446 h 598"/>
                  <a:gd name="T36" fmla="*/ 332 w 623"/>
                  <a:gd name="T37" fmla="*/ 497 h 598"/>
                  <a:gd name="T38" fmla="*/ 304 w 623"/>
                  <a:gd name="T39" fmla="*/ 540 h 598"/>
                  <a:gd name="T40" fmla="*/ 273 w 623"/>
                  <a:gd name="T41" fmla="*/ 571 h 598"/>
                  <a:gd name="T42" fmla="*/ 231 w 623"/>
                  <a:gd name="T43" fmla="*/ 591 h 598"/>
                  <a:gd name="T44" fmla="*/ 183 w 623"/>
                  <a:gd name="T45" fmla="*/ 598 h 598"/>
                  <a:gd name="T46" fmla="*/ 120 w 623"/>
                  <a:gd name="T47" fmla="*/ 598 h 598"/>
                  <a:gd name="T48" fmla="*/ 109 w 623"/>
                  <a:gd name="T49" fmla="*/ 598 h 598"/>
                  <a:gd name="T50" fmla="*/ 67 w 623"/>
                  <a:gd name="T51" fmla="*/ 581 h 598"/>
                  <a:gd name="T52" fmla="*/ 32 w 623"/>
                  <a:gd name="T53" fmla="*/ 546 h 598"/>
                  <a:gd name="T54" fmla="*/ 4 w 623"/>
                  <a:gd name="T55" fmla="*/ 497 h 598"/>
                  <a:gd name="T56" fmla="*/ 0 w 623"/>
                  <a:gd name="T57" fmla="*/ 456 h 598"/>
                  <a:gd name="T58" fmla="*/ 0 w 623"/>
                  <a:gd name="T59" fmla="*/ 388 h 598"/>
                  <a:gd name="T60" fmla="*/ 17 w 623"/>
                  <a:gd name="T61" fmla="*/ 326 h 598"/>
                  <a:gd name="T62" fmla="*/ 4 w 623"/>
                  <a:gd name="T63" fmla="*/ 327 h 598"/>
                  <a:gd name="T64" fmla="*/ 38 w 623"/>
                  <a:gd name="T65" fmla="*/ 281 h 598"/>
                  <a:gd name="T66" fmla="*/ 76 w 623"/>
                  <a:gd name="T67" fmla="*/ 238 h 598"/>
                  <a:gd name="T68" fmla="*/ 65 w 623"/>
                  <a:gd name="T69" fmla="*/ 242 h 598"/>
                  <a:gd name="T70" fmla="*/ 124 w 623"/>
                  <a:gd name="T71" fmla="*/ 193 h 598"/>
                  <a:gd name="T72" fmla="*/ 178 w 623"/>
                  <a:gd name="T73" fmla="*/ 148 h 598"/>
                  <a:gd name="T74" fmla="*/ 239 w 623"/>
                  <a:gd name="T75" fmla="*/ 111 h 598"/>
                  <a:gd name="T76" fmla="*/ 287 w 623"/>
                  <a:gd name="T77" fmla="*/ 80 h 598"/>
                  <a:gd name="T78" fmla="*/ 332 w 623"/>
                  <a:gd name="T79" fmla="*/ 41 h 5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3"/>
                  <a:gd name="T121" fmla="*/ 0 h 598"/>
                  <a:gd name="T122" fmla="*/ 623 w 623"/>
                  <a:gd name="T123" fmla="*/ 598 h 5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3" h="598">
                    <a:moveTo>
                      <a:pt x="332" y="41"/>
                    </a:moveTo>
                    <a:lnTo>
                      <a:pt x="401" y="10"/>
                    </a:lnTo>
                    <a:lnTo>
                      <a:pt x="453" y="0"/>
                    </a:lnTo>
                    <a:lnTo>
                      <a:pt x="510" y="0"/>
                    </a:lnTo>
                    <a:lnTo>
                      <a:pt x="558" y="17"/>
                    </a:lnTo>
                    <a:lnTo>
                      <a:pt x="594" y="41"/>
                    </a:lnTo>
                    <a:lnTo>
                      <a:pt x="613" y="80"/>
                    </a:lnTo>
                    <a:lnTo>
                      <a:pt x="623" y="107"/>
                    </a:lnTo>
                    <a:lnTo>
                      <a:pt x="623" y="148"/>
                    </a:lnTo>
                    <a:lnTo>
                      <a:pt x="606" y="193"/>
                    </a:lnTo>
                    <a:lnTo>
                      <a:pt x="573" y="224"/>
                    </a:lnTo>
                    <a:lnTo>
                      <a:pt x="516" y="259"/>
                    </a:lnTo>
                    <a:lnTo>
                      <a:pt x="462" y="283"/>
                    </a:lnTo>
                    <a:lnTo>
                      <a:pt x="413" y="300"/>
                    </a:lnTo>
                    <a:lnTo>
                      <a:pt x="361" y="327"/>
                    </a:lnTo>
                    <a:lnTo>
                      <a:pt x="332" y="359"/>
                    </a:lnTo>
                    <a:lnTo>
                      <a:pt x="327" y="398"/>
                    </a:lnTo>
                    <a:lnTo>
                      <a:pt x="332" y="446"/>
                    </a:lnTo>
                    <a:lnTo>
                      <a:pt x="332" y="497"/>
                    </a:lnTo>
                    <a:lnTo>
                      <a:pt x="304" y="540"/>
                    </a:lnTo>
                    <a:lnTo>
                      <a:pt x="273" y="571"/>
                    </a:lnTo>
                    <a:lnTo>
                      <a:pt x="231" y="591"/>
                    </a:lnTo>
                    <a:lnTo>
                      <a:pt x="183" y="598"/>
                    </a:lnTo>
                    <a:lnTo>
                      <a:pt x="120" y="598"/>
                    </a:lnTo>
                    <a:lnTo>
                      <a:pt x="109" y="598"/>
                    </a:lnTo>
                    <a:lnTo>
                      <a:pt x="67" y="581"/>
                    </a:lnTo>
                    <a:lnTo>
                      <a:pt x="32" y="546"/>
                    </a:lnTo>
                    <a:lnTo>
                      <a:pt x="4" y="497"/>
                    </a:lnTo>
                    <a:lnTo>
                      <a:pt x="0" y="456"/>
                    </a:lnTo>
                    <a:lnTo>
                      <a:pt x="0" y="388"/>
                    </a:lnTo>
                    <a:lnTo>
                      <a:pt x="17" y="326"/>
                    </a:lnTo>
                    <a:lnTo>
                      <a:pt x="4" y="327"/>
                    </a:lnTo>
                    <a:lnTo>
                      <a:pt x="38" y="281"/>
                    </a:lnTo>
                    <a:lnTo>
                      <a:pt x="76" y="238"/>
                    </a:lnTo>
                    <a:lnTo>
                      <a:pt x="65" y="242"/>
                    </a:lnTo>
                    <a:lnTo>
                      <a:pt x="124" y="193"/>
                    </a:lnTo>
                    <a:lnTo>
                      <a:pt x="178" y="148"/>
                    </a:lnTo>
                    <a:lnTo>
                      <a:pt x="239" y="111"/>
                    </a:lnTo>
                    <a:lnTo>
                      <a:pt x="287" y="80"/>
                    </a:lnTo>
                    <a:lnTo>
                      <a:pt x="332" y="41"/>
                    </a:lnTo>
                    <a:close/>
                  </a:path>
                </a:pathLst>
              </a:custGeom>
              <a:solidFill>
                <a:srgbClr val="000000"/>
              </a:solidFill>
              <a:ln w="9525">
                <a:noFill/>
                <a:round/>
                <a:headEnd/>
                <a:tailEnd/>
              </a:ln>
            </p:spPr>
            <p:txBody>
              <a:bodyPr/>
              <a:lstStyle/>
              <a:p>
                <a:endParaRPr lang="en-US">
                  <a:solidFill>
                    <a:srgbClr val="000000"/>
                  </a:solidFill>
                </a:endParaRPr>
              </a:p>
            </p:txBody>
          </p:sp>
          <p:sp>
            <p:nvSpPr>
              <p:cNvPr id="18466" name="Freeform 12"/>
              <p:cNvSpPr>
                <a:spLocks/>
              </p:cNvSpPr>
              <p:nvPr/>
            </p:nvSpPr>
            <p:spPr bwMode="auto">
              <a:xfrm>
                <a:off x="4844" y="8383"/>
                <a:ext cx="604" cy="780"/>
              </a:xfrm>
              <a:custGeom>
                <a:avLst/>
                <a:gdLst>
                  <a:gd name="T0" fmla="*/ 9 w 604"/>
                  <a:gd name="T1" fmla="*/ 37 h 780"/>
                  <a:gd name="T2" fmla="*/ 42 w 604"/>
                  <a:gd name="T3" fmla="*/ 4 h 780"/>
                  <a:gd name="T4" fmla="*/ 101 w 604"/>
                  <a:gd name="T5" fmla="*/ 0 h 780"/>
                  <a:gd name="T6" fmla="*/ 157 w 604"/>
                  <a:gd name="T7" fmla="*/ 22 h 780"/>
                  <a:gd name="T8" fmla="*/ 195 w 604"/>
                  <a:gd name="T9" fmla="*/ 63 h 780"/>
                  <a:gd name="T10" fmla="*/ 250 w 604"/>
                  <a:gd name="T11" fmla="*/ 127 h 780"/>
                  <a:gd name="T12" fmla="*/ 313 w 604"/>
                  <a:gd name="T13" fmla="*/ 215 h 780"/>
                  <a:gd name="T14" fmla="*/ 369 w 604"/>
                  <a:gd name="T15" fmla="*/ 287 h 780"/>
                  <a:gd name="T16" fmla="*/ 384 w 604"/>
                  <a:gd name="T17" fmla="*/ 309 h 780"/>
                  <a:gd name="T18" fmla="*/ 384 w 604"/>
                  <a:gd name="T19" fmla="*/ 342 h 780"/>
                  <a:gd name="T20" fmla="*/ 384 w 604"/>
                  <a:gd name="T21" fmla="*/ 377 h 780"/>
                  <a:gd name="T22" fmla="*/ 351 w 604"/>
                  <a:gd name="T23" fmla="*/ 457 h 780"/>
                  <a:gd name="T24" fmla="*/ 336 w 604"/>
                  <a:gd name="T25" fmla="*/ 533 h 780"/>
                  <a:gd name="T26" fmla="*/ 332 w 604"/>
                  <a:gd name="T27" fmla="*/ 542 h 780"/>
                  <a:gd name="T28" fmla="*/ 327 w 604"/>
                  <a:gd name="T29" fmla="*/ 597 h 780"/>
                  <a:gd name="T30" fmla="*/ 332 w 604"/>
                  <a:gd name="T31" fmla="*/ 650 h 780"/>
                  <a:gd name="T32" fmla="*/ 351 w 604"/>
                  <a:gd name="T33" fmla="*/ 677 h 780"/>
                  <a:gd name="T34" fmla="*/ 384 w 604"/>
                  <a:gd name="T35" fmla="*/ 695 h 780"/>
                  <a:gd name="T36" fmla="*/ 451 w 604"/>
                  <a:gd name="T37" fmla="*/ 667 h 780"/>
                  <a:gd name="T38" fmla="*/ 504 w 604"/>
                  <a:gd name="T39" fmla="*/ 622 h 780"/>
                  <a:gd name="T40" fmla="*/ 533 w 604"/>
                  <a:gd name="T41" fmla="*/ 597 h 780"/>
                  <a:gd name="T42" fmla="*/ 573 w 604"/>
                  <a:gd name="T43" fmla="*/ 605 h 780"/>
                  <a:gd name="T44" fmla="*/ 588 w 604"/>
                  <a:gd name="T45" fmla="*/ 638 h 780"/>
                  <a:gd name="T46" fmla="*/ 604 w 604"/>
                  <a:gd name="T47" fmla="*/ 695 h 780"/>
                  <a:gd name="T48" fmla="*/ 577 w 604"/>
                  <a:gd name="T49" fmla="*/ 714 h 780"/>
                  <a:gd name="T50" fmla="*/ 499 w 604"/>
                  <a:gd name="T51" fmla="*/ 743 h 780"/>
                  <a:gd name="T52" fmla="*/ 395 w 604"/>
                  <a:gd name="T53" fmla="*/ 753 h 780"/>
                  <a:gd name="T54" fmla="*/ 346 w 604"/>
                  <a:gd name="T55" fmla="*/ 767 h 780"/>
                  <a:gd name="T56" fmla="*/ 311 w 604"/>
                  <a:gd name="T57" fmla="*/ 780 h 780"/>
                  <a:gd name="T58" fmla="*/ 283 w 604"/>
                  <a:gd name="T59" fmla="*/ 771 h 780"/>
                  <a:gd name="T60" fmla="*/ 258 w 604"/>
                  <a:gd name="T61" fmla="*/ 753 h 780"/>
                  <a:gd name="T62" fmla="*/ 250 w 604"/>
                  <a:gd name="T63" fmla="*/ 714 h 780"/>
                  <a:gd name="T64" fmla="*/ 254 w 604"/>
                  <a:gd name="T65" fmla="*/ 673 h 780"/>
                  <a:gd name="T66" fmla="*/ 264 w 604"/>
                  <a:gd name="T67" fmla="*/ 624 h 780"/>
                  <a:gd name="T68" fmla="*/ 262 w 604"/>
                  <a:gd name="T69" fmla="*/ 562 h 780"/>
                  <a:gd name="T70" fmla="*/ 264 w 604"/>
                  <a:gd name="T71" fmla="*/ 498 h 780"/>
                  <a:gd name="T72" fmla="*/ 277 w 604"/>
                  <a:gd name="T73" fmla="*/ 414 h 780"/>
                  <a:gd name="T74" fmla="*/ 283 w 604"/>
                  <a:gd name="T75" fmla="*/ 359 h 780"/>
                  <a:gd name="T76" fmla="*/ 273 w 604"/>
                  <a:gd name="T77" fmla="*/ 324 h 780"/>
                  <a:gd name="T78" fmla="*/ 235 w 604"/>
                  <a:gd name="T79" fmla="*/ 279 h 780"/>
                  <a:gd name="T80" fmla="*/ 181 w 604"/>
                  <a:gd name="T81" fmla="*/ 234 h 780"/>
                  <a:gd name="T82" fmla="*/ 116 w 604"/>
                  <a:gd name="T83" fmla="*/ 197 h 780"/>
                  <a:gd name="T84" fmla="*/ 65 w 604"/>
                  <a:gd name="T85" fmla="*/ 156 h 780"/>
                  <a:gd name="T86" fmla="*/ 17 w 604"/>
                  <a:gd name="T87" fmla="*/ 108 h 780"/>
                  <a:gd name="T88" fmla="*/ 0 w 604"/>
                  <a:gd name="T89" fmla="*/ 73 h 780"/>
                  <a:gd name="T90" fmla="*/ 9 w 604"/>
                  <a:gd name="T91" fmla="*/ 37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4"/>
                  <a:gd name="T139" fmla="*/ 0 h 780"/>
                  <a:gd name="T140" fmla="*/ 604 w 604"/>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4" h="780">
                    <a:moveTo>
                      <a:pt x="9" y="37"/>
                    </a:moveTo>
                    <a:lnTo>
                      <a:pt x="42" y="4"/>
                    </a:lnTo>
                    <a:lnTo>
                      <a:pt x="101" y="0"/>
                    </a:lnTo>
                    <a:lnTo>
                      <a:pt x="157" y="22"/>
                    </a:lnTo>
                    <a:lnTo>
                      <a:pt x="195" y="63"/>
                    </a:lnTo>
                    <a:lnTo>
                      <a:pt x="250" y="127"/>
                    </a:lnTo>
                    <a:lnTo>
                      <a:pt x="313" y="215"/>
                    </a:lnTo>
                    <a:lnTo>
                      <a:pt x="369" y="287"/>
                    </a:lnTo>
                    <a:lnTo>
                      <a:pt x="384" y="309"/>
                    </a:lnTo>
                    <a:lnTo>
                      <a:pt x="384" y="342"/>
                    </a:lnTo>
                    <a:lnTo>
                      <a:pt x="384" y="377"/>
                    </a:lnTo>
                    <a:lnTo>
                      <a:pt x="351" y="457"/>
                    </a:lnTo>
                    <a:lnTo>
                      <a:pt x="336" y="533"/>
                    </a:lnTo>
                    <a:lnTo>
                      <a:pt x="332" y="542"/>
                    </a:lnTo>
                    <a:lnTo>
                      <a:pt x="327" y="597"/>
                    </a:lnTo>
                    <a:lnTo>
                      <a:pt x="332" y="650"/>
                    </a:lnTo>
                    <a:lnTo>
                      <a:pt x="351" y="677"/>
                    </a:lnTo>
                    <a:lnTo>
                      <a:pt x="384" y="695"/>
                    </a:lnTo>
                    <a:lnTo>
                      <a:pt x="451" y="667"/>
                    </a:lnTo>
                    <a:lnTo>
                      <a:pt x="504" y="622"/>
                    </a:lnTo>
                    <a:lnTo>
                      <a:pt x="533" y="597"/>
                    </a:lnTo>
                    <a:lnTo>
                      <a:pt x="573" y="605"/>
                    </a:lnTo>
                    <a:lnTo>
                      <a:pt x="588" y="638"/>
                    </a:lnTo>
                    <a:lnTo>
                      <a:pt x="604" y="695"/>
                    </a:lnTo>
                    <a:lnTo>
                      <a:pt x="577" y="714"/>
                    </a:lnTo>
                    <a:lnTo>
                      <a:pt x="499" y="743"/>
                    </a:lnTo>
                    <a:lnTo>
                      <a:pt x="395" y="753"/>
                    </a:lnTo>
                    <a:lnTo>
                      <a:pt x="346" y="767"/>
                    </a:lnTo>
                    <a:lnTo>
                      <a:pt x="311" y="780"/>
                    </a:lnTo>
                    <a:lnTo>
                      <a:pt x="283" y="771"/>
                    </a:lnTo>
                    <a:lnTo>
                      <a:pt x="258" y="753"/>
                    </a:lnTo>
                    <a:lnTo>
                      <a:pt x="250" y="714"/>
                    </a:lnTo>
                    <a:lnTo>
                      <a:pt x="254" y="673"/>
                    </a:lnTo>
                    <a:lnTo>
                      <a:pt x="264" y="624"/>
                    </a:lnTo>
                    <a:lnTo>
                      <a:pt x="262" y="562"/>
                    </a:lnTo>
                    <a:lnTo>
                      <a:pt x="264" y="498"/>
                    </a:lnTo>
                    <a:lnTo>
                      <a:pt x="277" y="414"/>
                    </a:lnTo>
                    <a:lnTo>
                      <a:pt x="283" y="359"/>
                    </a:lnTo>
                    <a:lnTo>
                      <a:pt x="273" y="324"/>
                    </a:lnTo>
                    <a:lnTo>
                      <a:pt x="235" y="279"/>
                    </a:lnTo>
                    <a:lnTo>
                      <a:pt x="181" y="234"/>
                    </a:lnTo>
                    <a:lnTo>
                      <a:pt x="116" y="197"/>
                    </a:lnTo>
                    <a:lnTo>
                      <a:pt x="65" y="156"/>
                    </a:lnTo>
                    <a:lnTo>
                      <a:pt x="17" y="108"/>
                    </a:lnTo>
                    <a:lnTo>
                      <a:pt x="0" y="73"/>
                    </a:lnTo>
                    <a:lnTo>
                      <a:pt x="9" y="37"/>
                    </a:lnTo>
                    <a:close/>
                  </a:path>
                </a:pathLst>
              </a:custGeom>
              <a:solidFill>
                <a:srgbClr val="000000"/>
              </a:solidFill>
              <a:ln w="9525">
                <a:noFill/>
                <a:round/>
                <a:headEnd/>
                <a:tailEnd/>
              </a:ln>
            </p:spPr>
            <p:txBody>
              <a:bodyPr/>
              <a:lstStyle/>
              <a:p>
                <a:endParaRPr lang="en-US">
                  <a:solidFill>
                    <a:srgbClr val="000000"/>
                  </a:solidFill>
                </a:endParaRPr>
              </a:p>
            </p:txBody>
          </p:sp>
          <p:sp>
            <p:nvSpPr>
              <p:cNvPr id="18467" name="Freeform 13"/>
              <p:cNvSpPr>
                <a:spLocks/>
              </p:cNvSpPr>
              <p:nvPr/>
            </p:nvSpPr>
            <p:spPr bwMode="auto">
              <a:xfrm>
                <a:off x="4735" y="8395"/>
                <a:ext cx="483" cy="780"/>
              </a:xfrm>
              <a:custGeom>
                <a:avLst/>
                <a:gdLst>
                  <a:gd name="T0" fmla="*/ 0 w 483"/>
                  <a:gd name="T1" fmla="*/ 31 h 780"/>
                  <a:gd name="T2" fmla="*/ 25 w 483"/>
                  <a:gd name="T3" fmla="*/ 8 h 780"/>
                  <a:gd name="T4" fmla="*/ 82 w 483"/>
                  <a:gd name="T5" fmla="*/ 0 h 780"/>
                  <a:gd name="T6" fmla="*/ 134 w 483"/>
                  <a:gd name="T7" fmla="*/ 24 h 780"/>
                  <a:gd name="T8" fmla="*/ 168 w 483"/>
                  <a:gd name="T9" fmla="*/ 80 h 780"/>
                  <a:gd name="T10" fmla="*/ 218 w 483"/>
                  <a:gd name="T11" fmla="*/ 166 h 780"/>
                  <a:gd name="T12" fmla="*/ 264 w 483"/>
                  <a:gd name="T13" fmla="*/ 242 h 780"/>
                  <a:gd name="T14" fmla="*/ 298 w 483"/>
                  <a:gd name="T15" fmla="*/ 300 h 780"/>
                  <a:gd name="T16" fmla="*/ 300 w 483"/>
                  <a:gd name="T17" fmla="*/ 337 h 780"/>
                  <a:gd name="T18" fmla="*/ 290 w 483"/>
                  <a:gd name="T19" fmla="*/ 376 h 780"/>
                  <a:gd name="T20" fmla="*/ 256 w 483"/>
                  <a:gd name="T21" fmla="*/ 470 h 780"/>
                  <a:gd name="T22" fmla="*/ 227 w 483"/>
                  <a:gd name="T23" fmla="*/ 548 h 780"/>
                  <a:gd name="T24" fmla="*/ 208 w 483"/>
                  <a:gd name="T25" fmla="*/ 593 h 780"/>
                  <a:gd name="T26" fmla="*/ 201 w 483"/>
                  <a:gd name="T27" fmla="*/ 649 h 780"/>
                  <a:gd name="T28" fmla="*/ 208 w 483"/>
                  <a:gd name="T29" fmla="*/ 681 h 780"/>
                  <a:gd name="T30" fmla="*/ 231 w 483"/>
                  <a:gd name="T31" fmla="*/ 694 h 780"/>
                  <a:gd name="T32" fmla="*/ 271 w 483"/>
                  <a:gd name="T33" fmla="*/ 681 h 780"/>
                  <a:gd name="T34" fmla="*/ 315 w 483"/>
                  <a:gd name="T35" fmla="*/ 649 h 780"/>
                  <a:gd name="T36" fmla="*/ 361 w 483"/>
                  <a:gd name="T37" fmla="*/ 610 h 780"/>
                  <a:gd name="T38" fmla="*/ 386 w 483"/>
                  <a:gd name="T39" fmla="*/ 593 h 780"/>
                  <a:gd name="T40" fmla="*/ 434 w 483"/>
                  <a:gd name="T41" fmla="*/ 591 h 780"/>
                  <a:gd name="T42" fmla="*/ 478 w 483"/>
                  <a:gd name="T43" fmla="*/ 614 h 780"/>
                  <a:gd name="T44" fmla="*/ 483 w 483"/>
                  <a:gd name="T45" fmla="*/ 638 h 780"/>
                  <a:gd name="T46" fmla="*/ 474 w 483"/>
                  <a:gd name="T47" fmla="*/ 649 h 780"/>
                  <a:gd name="T48" fmla="*/ 457 w 483"/>
                  <a:gd name="T49" fmla="*/ 669 h 780"/>
                  <a:gd name="T50" fmla="*/ 390 w 483"/>
                  <a:gd name="T51" fmla="*/ 690 h 780"/>
                  <a:gd name="T52" fmla="*/ 334 w 483"/>
                  <a:gd name="T53" fmla="*/ 712 h 780"/>
                  <a:gd name="T54" fmla="*/ 264 w 483"/>
                  <a:gd name="T55" fmla="*/ 743 h 780"/>
                  <a:gd name="T56" fmla="*/ 218 w 483"/>
                  <a:gd name="T57" fmla="*/ 772 h 780"/>
                  <a:gd name="T58" fmla="*/ 193 w 483"/>
                  <a:gd name="T59" fmla="*/ 780 h 780"/>
                  <a:gd name="T60" fmla="*/ 164 w 483"/>
                  <a:gd name="T61" fmla="*/ 770 h 780"/>
                  <a:gd name="T62" fmla="*/ 145 w 483"/>
                  <a:gd name="T63" fmla="*/ 745 h 780"/>
                  <a:gd name="T64" fmla="*/ 134 w 483"/>
                  <a:gd name="T65" fmla="*/ 712 h 780"/>
                  <a:gd name="T66" fmla="*/ 134 w 483"/>
                  <a:gd name="T67" fmla="*/ 667 h 780"/>
                  <a:gd name="T68" fmla="*/ 149 w 483"/>
                  <a:gd name="T69" fmla="*/ 624 h 780"/>
                  <a:gd name="T70" fmla="*/ 155 w 483"/>
                  <a:gd name="T71" fmla="*/ 573 h 780"/>
                  <a:gd name="T72" fmla="*/ 164 w 483"/>
                  <a:gd name="T73" fmla="*/ 515 h 780"/>
                  <a:gd name="T74" fmla="*/ 183 w 483"/>
                  <a:gd name="T75" fmla="*/ 456 h 780"/>
                  <a:gd name="T76" fmla="*/ 189 w 483"/>
                  <a:gd name="T77" fmla="*/ 398 h 780"/>
                  <a:gd name="T78" fmla="*/ 208 w 483"/>
                  <a:gd name="T79" fmla="*/ 349 h 780"/>
                  <a:gd name="T80" fmla="*/ 218 w 483"/>
                  <a:gd name="T81" fmla="*/ 324 h 780"/>
                  <a:gd name="T82" fmla="*/ 183 w 483"/>
                  <a:gd name="T83" fmla="*/ 293 h 780"/>
                  <a:gd name="T84" fmla="*/ 130 w 483"/>
                  <a:gd name="T85" fmla="*/ 246 h 780"/>
                  <a:gd name="T86" fmla="*/ 86 w 483"/>
                  <a:gd name="T87" fmla="*/ 189 h 780"/>
                  <a:gd name="T88" fmla="*/ 40 w 483"/>
                  <a:gd name="T89" fmla="*/ 135 h 780"/>
                  <a:gd name="T90" fmla="*/ 10 w 483"/>
                  <a:gd name="T91" fmla="*/ 76 h 780"/>
                  <a:gd name="T92" fmla="*/ 0 w 483"/>
                  <a:gd name="T93" fmla="*/ 45 h 780"/>
                  <a:gd name="T94" fmla="*/ 0 w 483"/>
                  <a:gd name="T95" fmla="*/ 31 h 7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3"/>
                  <a:gd name="T145" fmla="*/ 0 h 780"/>
                  <a:gd name="T146" fmla="*/ 483 w 483"/>
                  <a:gd name="T147" fmla="*/ 780 h 7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3" h="780">
                    <a:moveTo>
                      <a:pt x="0" y="31"/>
                    </a:moveTo>
                    <a:lnTo>
                      <a:pt x="25" y="8"/>
                    </a:lnTo>
                    <a:lnTo>
                      <a:pt x="82" y="0"/>
                    </a:lnTo>
                    <a:lnTo>
                      <a:pt x="134" y="24"/>
                    </a:lnTo>
                    <a:lnTo>
                      <a:pt x="168" y="80"/>
                    </a:lnTo>
                    <a:lnTo>
                      <a:pt x="218" y="166"/>
                    </a:lnTo>
                    <a:lnTo>
                      <a:pt x="264" y="242"/>
                    </a:lnTo>
                    <a:lnTo>
                      <a:pt x="298" y="300"/>
                    </a:lnTo>
                    <a:lnTo>
                      <a:pt x="300" y="337"/>
                    </a:lnTo>
                    <a:lnTo>
                      <a:pt x="290" y="376"/>
                    </a:lnTo>
                    <a:lnTo>
                      <a:pt x="256" y="470"/>
                    </a:lnTo>
                    <a:lnTo>
                      <a:pt x="227" y="548"/>
                    </a:lnTo>
                    <a:lnTo>
                      <a:pt x="208" y="593"/>
                    </a:lnTo>
                    <a:lnTo>
                      <a:pt x="201" y="649"/>
                    </a:lnTo>
                    <a:lnTo>
                      <a:pt x="208" y="681"/>
                    </a:lnTo>
                    <a:lnTo>
                      <a:pt x="231" y="694"/>
                    </a:lnTo>
                    <a:lnTo>
                      <a:pt x="271" y="681"/>
                    </a:lnTo>
                    <a:lnTo>
                      <a:pt x="315" y="649"/>
                    </a:lnTo>
                    <a:lnTo>
                      <a:pt x="361" y="610"/>
                    </a:lnTo>
                    <a:lnTo>
                      <a:pt x="386" y="593"/>
                    </a:lnTo>
                    <a:lnTo>
                      <a:pt x="434" y="591"/>
                    </a:lnTo>
                    <a:lnTo>
                      <a:pt x="478" y="614"/>
                    </a:lnTo>
                    <a:lnTo>
                      <a:pt x="483" y="638"/>
                    </a:lnTo>
                    <a:lnTo>
                      <a:pt x="474" y="649"/>
                    </a:lnTo>
                    <a:lnTo>
                      <a:pt x="457" y="669"/>
                    </a:lnTo>
                    <a:lnTo>
                      <a:pt x="390" y="690"/>
                    </a:lnTo>
                    <a:lnTo>
                      <a:pt x="334" y="712"/>
                    </a:lnTo>
                    <a:lnTo>
                      <a:pt x="264" y="743"/>
                    </a:lnTo>
                    <a:lnTo>
                      <a:pt x="218" y="772"/>
                    </a:lnTo>
                    <a:lnTo>
                      <a:pt x="193" y="780"/>
                    </a:lnTo>
                    <a:lnTo>
                      <a:pt x="164" y="770"/>
                    </a:lnTo>
                    <a:lnTo>
                      <a:pt x="145" y="745"/>
                    </a:lnTo>
                    <a:lnTo>
                      <a:pt x="134" y="712"/>
                    </a:lnTo>
                    <a:lnTo>
                      <a:pt x="134" y="667"/>
                    </a:lnTo>
                    <a:lnTo>
                      <a:pt x="149" y="624"/>
                    </a:lnTo>
                    <a:lnTo>
                      <a:pt x="155" y="573"/>
                    </a:lnTo>
                    <a:lnTo>
                      <a:pt x="164" y="515"/>
                    </a:lnTo>
                    <a:lnTo>
                      <a:pt x="183" y="456"/>
                    </a:lnTo>
                    <a:lnTo>
                      <a:pt x="189" y="398"/>
                    </a:lnTo>
                    <a:lnTo>
                      <a:pt x="208" y="349"/>
                    </a:lnTo>
                    <a:lnTo>
                      <a:pt x="218" y="324"/>
                    </a:lnTo>
                    <a:lnTo>
                      <a:pt x="183" y="293"/>
                    </a:lnTo>
                    <a:lnTo>
                      <a:pt x="130" y="246"/>
                    </a:lnTo>
                    <a:lnTo>
                      <a:pt x="86" y="189"/>
                    </a:lnTo>
                    <a:lnTo>
                      <a:pt x="40" y="135"/>
                    </a:lnTo>
                    <a:lnTo>
                      <a:pt x="10" y="76"/>
                    </a:lnTo>
                    <a:lnTo>
                      <a:pt x="0" y="45"/>
                    </a:lnTo>
                    <a:lnTo>
                      <a:pt x="0" y="31"/>
                    </a:lnTo>
                    <a:close/>
                  </a:path>
                </a:pathLst>
              </a:custGeom>
              <a:solidFill>
                <a:srgbClr val="000000"/>
              </a:solidFill>
              <a:ln w="9525">
                <a:noFill/>
                <a:round/>
                <a:headEnd/>
                <a:tailEnd/>
              </a:ln>
            </p:spPr>
            <p:txBody>
              <a:bodyPr/>
              <a:lstStyle/>
              <a:p>
                <a:endParaRPr lang="en-US">
                  <a:solidFill>
                    <a:srgbClr val="000000"/>
                  </a:solidFill>
                </a:endParaRPr>
              </a:p>
            </p:txBody>
          </p:sp>
          <p:sp>
            <p:nvSpPr>
              <p:cNvPr id="18468" name="Freeform 14"/>
              <p:cNvSpPr>
                <a:spLocks/>
              </p:cNvSpPr>
              <p:nvPr/>
            </p:nvSpPr>
            <p:spPr bwMode="auto">
              <a:xfrm>
                <a:off x="5148" y="7604"/>
                <a:ext cx="877" cy="530"/>
              </a:xfrm>
              <a:custGeom>
                <a:avLst/>
                <a:gdLst>
                  <a:gd name="T0" fmla="*/ 107 w 877"/>
                  <a:gd name="T1" fmla="*/ 382 h 530"/>
                  <a:gd name="T2" fmla="*/ 53 w 877"/>
                  <a:gd name="T3" fmla="*/ 382 h 530"/>
                  <a:gd name="T4" fmla="*/ 15 w 877"/>
                  <a:gd name="T5" fmla="*/ 413 h 530"/>
                  <a:gd name="T6" fmla="*/ 5 w 877"/>
                  <a:gd name="T7" fmla="*/ 458 h 530"/>
                  <a:gd name="T8" fmla="*/ 0 w 877"/>
                  <a:gd name="T9" fmla="*/ 467 h 530"/>
                  <a:gd name="T10" fmla="*/ 40 w 877"/>
                  <a:gd name="T11" fmla="*/ 503 h 530"/>
                  <a:gd name="T12" fmla="*/ 101 w 877"/>
                  <a:gd name="T13" fmla="*/ 512 h 530"/>
                  <a:gd name="T14" fmla="*/ 242 w 877"/>
                  <a:gd name="T15" fmla="*/ 522 h 530"/>
                  <a:gd name="T16" fmla="*/ 395 w 877"/>
                  <a:gd name="T17" fmla="*/ 530 h 530"/>
                  <a:gd name="T18" fmla="*/ 529 w 877"/>
                  <a:gd name="T19" fmla="*/ 512 h 530"/>
                  <a:gd name="T20" fmla="*/ 603 w 877"/>
                  <a:gd name="T21" fmla="*/ 499 h 530"/>
                  <a:gd name="T22" fmla="*/ 640 w 877"/>
                  <a:gd name="T23" fmla="*/ 479 h 530"/>
                  <a:gd name="T24" fmla="*/ 666 w 877"/>
                  <a:gd name="T25" fmla="*/ 454 h 530"/>
                  <a:gd name="T26" fmla="*/ 676 w 877"/>
                  <a:gd name="T27" fmla="*/ 386 h 530"/>
                  <a:gd name="T28" fmla="*/ 691 w 877"/>
                  <a:gd name="T29" fmla="*/ 310 h 530"/>
                  <a:gd name="T30" fmla="*/ 718 w 877"/>
                  <a:gd name="T31" fmla="*/ 243 h 530"/>
                  <a:gd name="T32" fmla="*/ 743 w 877"/>
                  <a:gd name="T33" fmla="*/ 193 h 530"/>
                  <a:gd name="T34" fmla="*/ 766 w 877"/>
                  <a:gd name="T35" fmla="*/ 154 h 530"/>
                  <a:gd name="T36" fmla="*/ 814 w 877"/>
                  <a:gd name="T37" fmla="*/ 144 h 530"/>
                  <a:gd name="T38" fmla="*/ 863 w 877"/>
                  <a:gd name="T39" fmla="*/ 152 h 530"/>
                  <a:gd name="T40" fmla="*/ 877 w 877"/>
                  <a:gd name="T41" fmla="*/ 134 h 530"/>
                  <a:gd name="T42" fmla="*/ 869 w 877"/>
                  <a:gd name="T43" fmla="*/ 111 h 530"/>
                  <a:gd name="T44" fmla="*/ 844 w 877"/>
                  <a:gd name="T45" fmla="*/ 95 h 530"/>
                  <a:gd name="T46" fmla="*/ 804 w 877"/>
                  <a:gd name="T47" fmla="*/ 103 h 530"/>
                  <a:gd name="T48" fmla="*/ 747 w 877"/>
                  <a:gd name="T49" fmla="*/ 120 h 530"/>
                  <a:gd name="T50" fmla="*/ 733 w 877"/>
                  <a:gd name="T51" fmla="*/ 107 h 530"/>
                  <a:gd name="T52" fmla="*/ 766 w 877"/>
                  <a:gd name="T53" fmla="*/ 58 h 530"/>
                  <a:gd name="T54" fmla="*/ 810 w 877"/>
                  <a:gd name="T55" fmla="*/ 31 h 530"/>
                  <a:gd name="T56" fmla="*/ 800 w 877"/>
                  <a:gd name="T57" fmla="*/ 0 h 530"/>
                  <a:gd name="T58" fmla="*/ 752 w 877"/>
                  <a:gd name="T59" fmla="*/ 7 h 530"/>
                  <a:gd name="T60" fmla="*/ 724 w 877"/>
                  <a:gd name="T61" fmla="*/ 35 h 530"/>
                  <a:gd name="T62" fmla="*/ 710 w 877"/>
                  <a:gd name="T63" fmla="*/ 62 h 530"/>
                  <a:gd name="T64" fmla="*/ 689 w 877"/>
                  <a:gd name="T65" fmla="*/ 99 h 530"/>
                  <a:gd name="T66" fmla="*/ 670 w 877"/>
                  <a:gd name="T67" fmla="*/ 117 h 530"/>
                  <a:gd name="T68" fmla="*/ 636 w 877"/>
                  <a:gd name="T69" fmla="*/ 103 h 530"/>
                  <a:gd name="T70" fmla="*/ 621 w 877"/>
                  <a:gd name="T71" fmla="*/ 68 h 530"/>
                  <a:gd name="T72" fmla="*/ 598 w 877"/>
                  <a:gd name="T73" fmla="*/ 48 h 530"/>
                  <a:gd name="T74" fmla="*/ 573 w 877"/>
                  <a:gd name="T75" fmla="*/ 54 h 530"/>
                  <a:gd name="T76" fmla="*/ 561 w 877"/>
                  <a:gd name="T77" fmla="*/ 85 h 530"/>
                  <a:gd name="T78" fmla="*/ 588 w 877"/>
                  <a:gd name="T79" fmla="*/ 107 h 530"/>
                  <a:gd name="T80" fmla="*/ 621 w 877"/>
                  <a:gd name="T81" fmla="*/ 138 h 530"/>
                  <a:gd name="T82" fmla="*/ 670 w 877"/>
                  <a:gd name="T83" fmla="*/ 169 h 530"/>
                  <a:gd name="T84" fmla="*/ 674 w 877"/>
                  <a:gd name="T85" fmla="*/ 198 h 530"/>
                  <a:gd name="T86" fmla="*/ 636 w 877"/>
                  <a:gd name="T87" fmla="*/ 273 h 530"/>
                  <a:gd name="T88" fmla="*/ 592 w 877"/>
                  <a:gd name="T89" fmla="*/ 347 h 530"/>
                  <a:gd name="T90" fmla="*/ 573 w 877"/>
                  <a:gd name="T91" fmla="*/ 409 h 530"/>
                  <a:gd name="T92" fmla="*/ 544 w 877"/>
                  <a:gd name="T93" fmla="*/ 430 h 530"/>
                  <a:gd name="T94" fmla="*/ 435 w 877"/>
                  <a:gd name="T95" fmla="*/ 430 h 530"/>
                  <a:gd name="T96" fmla="*/ 317 w 877"/>
                  <a:gd name="T97" fmla="*/ 417 h 530"/>
                  <a:gd name="T98" fmla="*/ 216 w 877"/>
                  <a:gd name="T99" fmla="*/ 403 h 530"/>
                  <a:gd name="T100" fmla="*/ 141 w 877"/>
                  <a:gd name="T101" fmla="*/ 391 h 530"/>
                  <a:gd name="T102" fmla="*/ 107 w 877"/>
                  <a:gd name="T103" fmla="*/ 382 h 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7"/>
                  <a:gd name="T157" fmla="*/ 0 h 530"/>
                  <a:gd name="T158" fmla="*/ 877 w 877"/>
                  <a:gd name="T159" fmla="*/ 530 h 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7" h="530">
                    <a:moveTo>
                      <a:pt x="107" y="382"/>
                    </a:moveTo>
                    <a:lnTo>
                      <a:pt x="53" y="382"/>
                    </a:lnTo>
                    <a:lnTo>
                      <a:pt x="15" y="413"/>
                    </a:lnTo>
                    <a:lnTo>
                      <a:pt x="5" y="458"/>
                    </a:lnTo>
                    <a:lnTo>
                      <a:pt x="0" y="467"/>
                    </a:lnTo>
                    <a:lnTo>
                      <a:pt x="40" y="503"/>
                    </a:lnTo>
                    <a:lnTo>
                      <a:pt x="101" y="512"/>
                    </a:lnTo>
                    <a:lnTo>
                      <a:pt x="242" y="522"/>
                    </a:lnTo>
                    <a:lnTo>
                      <a:pt x="395" y="530"/>
                    </a:lnTo>
                    <a:lnTo>
                      <a:pt x="529" y="512"/>
                    </a:lnTo>
                    <a:lnTo>
                      <a:pt x="603" y="499"/>
                    </a:lnTo>
                    <a:lnTo>
                      <a:pt x="640" y="479"/>
                    </a:lnTo>
                    <a:lnTo>
                      <a:pt x="666" y="454"/>
                    </a:lnTo>
                    <a:lnTo>
                      <a:pt x="676" y="386"/>
                    </a:lnTo>
                    <a:lnTo>
                      <a:pt x="691" y="310"/>
                    </a:lnTo>
                    <a:lnTo>
                      <a:pt x="718" y="243"/>
                    </a:lnTo>
                    <a:lnTo>
                      <a:pt x="743" y="193"/>
                    </a:lnTo>
                    <a:lnTo>
                      <a:pt x="766" y="154"/>
                    </a:lnTo>
                    <a:lnTo>
                      <a:pt x="814" y="144"/>
                    </a:lnTo>
                    <a:lnTo>
                      <a:pt x="863" y="152"/>
                    </a:lnTo>
                    <a:lnTo>
                      <a:pt x="877" y="134"/>
                    </a:lnTo>
                    <a:lnTo>
                      <a:pt x="869" y="111"/>
                    </a:lnTo>
                    <a:lnTo>
                      <a:pt x="844" y="95"/>
                    </a:lnTo>
                    <a:lnTo>
                      <a:pt x="804" y="103"/>
                    </a:lnTo>
                    <a:lnTo>
                      <a:pt x="747" y="120"/>
                    </a:lnTo>
                    <a:lnTo>
                      <a:pt x="733" y="107"/>
                    </a:lnTo>
                    <a:lnTo>
                      <a:pt x="766" y="58"/>
                    </a:lnTo>
                    <a:lnTo>
                      <a:pt x="810" y="31"/>
                    </a:lnTo>
                    <a:lnTo>
                      <a:pt x="800" y="0"/>
                    </a:lnTo>
                    <a:lnTo>
                      <a:pt x="752" y="7"/>
                    </a:lnTo>
                    <a:lnTo>
                      <a:pt x="724" y="35"/>
                    </a:lnTo>
                    <a:lnTo>
                      <a:pt x="710" y="62"/>
                    </a:lnTo>
                    <a:lnTo>
                      <a:pt x="689" y="99"/>
                    </a:lnTo>
                    <a:lnTo>
                      <a:pt x="670" y="117"/>
                    </a:lnTo>
                    <a:lnTo>
                      <a:pt x="636" y="103"/>
                    </a:lnTo>
                    <a:lnTo>
                      <a:pt x="621" y="68"/>
                    </a:lnTo>
                    <a:lnTo>
                      <a:pt x="598" y="48"/>
                    </a:lnTo>
                    <a:lnTo>
                      <a:pt x="573" y="54"/>
                    </a:lnTo>
                    <a:lnTo>
                      <a:pt x="561" y="85"/>
                    </a:lnTo>
                    <a:lnTo>
                      <a:pt x="588" y="107"/>
                    </a:lnTo>
                    <a:lnTo>
                      <a:pt x="621" y="138"/>
                    </a:lnTo>
                    <a:lnTo>
                      <a:pt x="670" y="169"/>
                    </a:lnTo>
                    <a:lnTo>
                      <a:pt x="674" y="198"/>
                    </a:lnTo>
                    <a:lnTo>
                      <a:pt x="636" y="273"/>
                    </a:lnTo>
                    <a:lnTo>
                      <a:pt x="592" y="347"/>
                    </a:lnTo>
                    <a:lnTo>
                      <a:pt x="573" y="409"/>
                    </a:lnTo>
                    <a:lnTo>
                      <a:pt x="544" y="430"/>
                    </a:lnTo>
                    <a:lnTo>
                      <a:pt x="435" y="430"/>
                    </a:lnTo>
                    <a:lnTo>
                      <a:pt x="317" y="417"/>
                    </a:lnTo>
                    <a:lnTo>
                      <a:pt x="216" y="403"/>
                    </a:lnTo>
                    <a:lnTo>
                      <a:pt x="141" y="391"/>
                    </a:lnTo>
                    <a:lnTo>
                      <a:pt x="107" y="382"/>
                    </a:lnTo>
                    <a:close/>
                  </a:path>
                </a:pathLst>
              </a:custGeom>
              <a:solidFill>
                <a:srgbClr val="000000"/>
              </a:solidFill>
              <a:ln w="9525">
                <a:noFill/>
                <a:round/>
                <a:headEnd/>
                <a:tailEnd/>
              </a:ln>
            </p:spPr>
            <p:txBody>
              <a:bodyPr/>
              <a:lstStyle/>
              <a:p>
                <a:endParaRPr lang="en-US">
                  <a:solidFill>
                    <a:srgbClr val="000000"/>
                  </a:solidFill>
                </a:endParaRPr>
              </a:p>
            </p:txBody>
          </p:sp>
          <p:sp>
            <p:nvSpPr>
              <p:cNvPr id="18469" name="Freeform 15"/>
              <p:cNvSpPr>
                <a:spLocks/>
              </p:cNvSpPr>
              <p:nvPr/>
            </p:nvSpPr>
            <p:spPr bwMode="auto">
              <a:xfrm>
                <a:off x="5129" y="7451"/>
                <a:ext cx="563" cy="628"/>
              </a:xfrm>
              <a:custGeom>
                <a:avLst/>
                <a:gdLst>
                  <a:gd name="T0" fmla="*/ 0 w 563"/>
                  <a:gd name="T1" fmla="*/ 486 h 628"/>
                  <a:gd name="T2" fmla="*/ 57 w 563"/>
                  <a:gd name="T3" fmla="*/ 463 h 628"/>
                  <a:gd name="T4" fmla="*/ 114 w 563"/>
                  <a:gd name="T5" fmla="*/ 459 h 628"/>
                  <a:gd name="T6" fmla="*/ 177 w 563"/>
                  <a:gd name="T7" fmla="*/ 476 h 628"/>
                  <a:gd name="T8" fmla="*/ 250 w 563"/>
                  <a:gd name="T9" fmla="*/ 507 h 628"/>
                  <a:gd name="T10" fmla="*/ 317 w 563"/>
                  <a:gd name="T11" fmla="*/ 525 h 628"/>
                  <a:gd name="T12" fmla="*/ 359 w 563"/>
                  <a:gd name="T13" fmla="*/ 521 h 628"/>
                  <a:gd name="T14" fmla="*/ 366 w 563"/>
                  <a:gd name="T15" fmla="*/ 498 h 628"/>
                  <a:gd name="T16" fmla="*/ 389 w 563"/>
                  <a:gd name="T17" fmla="*/ 439 h 628"/>
                  <a:gd name="T18" fmla="*/ 395 w 563"/>
                  <a:gd name="T19" fmla="*/ 349 h 628"/>
                  <a:gd name="T20" fmla="*/ 414 w 563"/>
                  <a:gd name="T21" fmla="*/ 234 h 628"/>
                  <a:gd name="T22" fmla="*/ 418 w 563"/>
                  <a:gd name="T23" fmla="*/ 180 h 628"/>
                  <a:gd name="T24" fmla="*/ 414 w 563"/>
                  <a:gd name="T25" fmla="*/ 121 h 628"/>
                  <a:gd name="T26" fmla="*/ 422 w 563"/>
                  <a:gd name="T27" fmla="*/ 82 h 628"/>
                  <a:gd name="T28" fmla="*/ 437 w 563"/>
                  <a:gd name="T29" fmla="*/ 41 h 628"/>
                  <a:gd name="T30" fmla="*/ 456 w 563"/>
                  <a:gd name="T31" fmla="*/ 8 h 628"/>
                  <a:gd name="T32" fmla="*/ 489 w 563"/>
                  <a:gd name="T33" fmla="*/ 0 h 628"/>
                  <a:gd name="T34" fmla="*/ 504 w 563"/>
                  <a:gd name="T35" fmla="*/ 22 h 628"/>
                  <a:gd name="T36" fmla="*/ 481 w 563"/>
                  <a:gd name="T37" fmla="*/ 53 h 628"/>
                  <a:gd name="T38" fmla="*/ 460 w 563"/>
                  <a:gd name="T39" fmla="*/ 77 h 628"/>
                  <a:gd name="T40" fmla="*/ 460 w 563"/>
                  <a:gd name="T41" fmla="*/ 94 h 628"/>
                  <a:gd name="T42" fmla="*/ 481 w 563"/>
                  <a:gd name="T43" fmla="*/ 90 h 628"/>
                  <a:gd name="T44" fmla="*/ 508 w 563"/>
                  <a:gd name="T45" fmla="*/ 67 h 628"/>
                  <a:gd name="T46" fmla="*/ 529 w 563"/>
                  <a:gd name="T47" fmla="*/ 41 h 628"/>
                  <a:gd name="T48" fmla="*/ 557 w 563"/>
                  <a:gd name="T49" fmla="*/ 49 h 628"/>
                  <a:gd name="T50" fmla="*/ 563 w 563"/>
                  <a:gd name="T51" fmla="*/ 73 h 628"/>
                  <a:gd name="T52" fmla="*/ 533 w 563"/>
                  <a:gd name="T53" fmla="*/ 98 h 628"/>
                  <a:gd name="T54" fmla="*/ 500 w 563"/>
                  <a:gd name="T55" fmla="*/ 114 h 628"/>
                  <a:gd name="T56" fmla="*/ 475 w 563"/>
                  <a:gd name="T57" fmla="*/ 139 h 628"/>
                  <a:gd name="T58" fmla="*/ 475 w 563"/>
                  <a:gd name="T59" fmla="*/ 172 h 628"/>
                  <a:gd name="T60" fmla="*/ 500 w 563"/>
                  <a:gd name="T61" fmla="*/ 207 h 628"/>
                  <a:gd name="T62" fmla="*/ 519 w 563"/>
                  <a:gd name="T63" fmla="*/ 229 h 628"/>
                  <a:gd name="T64" fmla="*/ 510 w 563"/>
                  <a:gd name="T65" fmla="*/ 252 h 628"/>
                  <a:gd name="T66" fmla="*/ 477 w 563"/>
                  <a:gd name="T67" fmla="*/ 260 h 628"/>
                  <a:gd name="T68" fmla="*/ 452 w 563"/>
                  <a:gd name="T69" fmla="*/ 229 h 628"/>
                  <a:gd name="T70" fmla="*/ 456 w 563"/>
                  <a:gd name="T71" fmla="*/ 328 h 628"/>
                  <a:gd name="T72" fmla="*/ 452 w 563"/>
                  <a:gd name="T73" fmla="*/ 426 h 628"/>
                  <a:gd name="T74" fmla="*/ 441 w 563"/>
                  <a:gd name="T75" fmla="*/ 511 h 628"/>
                  <a:gd name="T76" fmla="*/ 429 w 563"/>
                  <a:gd name="T77" fmla="*/ 574 h 628"/>
                  <a:gd name="T78" fmla="*/ 403 w 563"/>
                  <a:gd name="T79" fmla="*/ 620 h 628"/>
                  <a:gd name="T80" fmla="*/ 366 w 563"/>
                  <a:gd name="T81" fmla="*/ 628 h 628"/>
                  <a:gd name="T82" fmla="*/ 273 w 563"/>
                  <a:gd name="T83" fmla="*/ 615 h 628"/>
                  <a:gd name="T84" fmla="*/ 187 w 563"/>
                  <a:gd name="T85" fmla="*/ 601 h 628"/>
                  <a:gd name="T86" fmla="*/ 101 w 563"/>
                  <a:gd name="T87" fmla="*/ 587 h 628"/>
                  <a:gd name="T88" fmla="*/ 42 w 563"/>
                  <a:gd name="T89" fmla="*/ 566 h 628"/>
                  <a:gd name="T90" fmla="*/ 15 w 563"/>
                  <a:gd name="T91" fmla="*/ 531 h 628"/>
                  <a:gd name="T92" fmla="*/ 0 w 563"/>
                  <a:gd name="T93" fmla="*/ 486 h 6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628"/>
                  <a:gd name="T143" fmla="*/ 563 w 563"/>
                  <a:gd name="T144" fmla="*/ 628 h 6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628">
                    <a:moveTo>
                      <a:pt x="0" y="486"/>
                    </a:moveTo>
                    <a:lnTo>
                      <a:pt x="57" y="463"/>
                    </a:lnTo>
                    <a:lnTo>
                      <a:pt x="114" y="459"/>
                    </a:lnTo>
                    <a:lnTo>
                      <a:pt x="177" y="476"/>
                    </a:lnTo>
                    <a:lnTo>
                      <a:pt x="250" y="507"/>
                    </a:lnTo>
                    <a:lnTo>
                      <a:pt x="317" y="525"/>
                    </a:lnTo>
                    <a:lnTo>
                      <a:pt x="359" y="521"/>
                    </a:lnTo>
                    <a:lnTo>
                      <a:pt x="366" y="498"/>
                    </a:lnTo>
                    <a:lnTo>
                      <a:pt x="389" y="439"/>
                    </a:lnTo>
                    <a:lnTo>
                      <a:pt x="395" y="349"/>
                    </a:lnTo>
                    <a:lnTo>
                      <a:pt x="414" y="234"/>
                    </a:lnTo>
                    <a:lnTo>
                      <a:pt x="418" y="180"/>
                    </a:lnTo>
                    <a:lnTo>
                      <a:pt x="414" y="121"/>
                    </a:lnTo>
                    <a:lnTo>
                      <a:pt x="422" y="82"/>
                    </a:lnTo>
                    <a:lnTo>
                      <a:pt x="437" y="41"/>
                    </a:lnTo>
                    <a:lnTo>
                      <a:pt x="456" y="8"/>
                    </a:lnTo>
                    <a:lnTo>
                      <a:pt x="489" y="0"/>
                    </a:lnTo>
                    <a:lnTo>
                      <a:pt x="504" y="22"/>
                    </a:lnTo>
                    <a:lnTo>
                      <a:pt x="481" y="53"/>
                    </a:lnTo>
                    <a:lnTo>
                      <a:pt x="460" y="77"/>
                    </a:lnTo>
                    <a:lnTo>
                      <a:pt x="460" y="94"/>
                    </a:lnTo>
                    <a:lnTo>
                      <a:pt x="481" y="90"/>
                    </a:lnTo>
                    <a:lnTo>
                      <a:pt x="508" y="67"/>
                    </a:lnTo>
                    <a:lnTo>
                      <a:pt x="529" y="41"/>
                    </a:lnTo>
                    <a:lnTo>
                      <a:pt x="557" y="49"/>
                    </a:lnTo>
                    <a:lnTo>
                      <a:pt x="563" y="73"/>
                    </a:lnTo>
                    <a:lnTo>
                      <a:pt x="533" y="98"/>
                    </a:lnTo>
                    <a:lnTo>
                      <a:pt x="500" y="114"/>
                    </a:lnTo>
                    <a:lnTo>
                      <a:pt x="475" y="139"/>
                    </a:lnTo>
                    <a:lnTo>
                      <a:pt x="475" y="172"/>
                    </a:lnTo>
                    <a:lnTo>
                      <a:pt x="500" y="207"/>
                    </a:lnTo>
                    <a:lnTo>
                      <a:pt x="519" y="229"/>
                    </a:lnTo>
                    <a:lnTo>
                      <a:pt x="510" y="252"/>
                    </a:lnTo>
                    <a:lnTo>
                      <a:pt x="477" y="260"/>
                    </a:lnTo>
                    <a:lnTo>
                      <a:pt x="452" y="229"/>
                    </a:lnTo>
                    <a:lnTo>
                      <a:pt x="456" y="328"/>
                    </a:lnTo>
                    <a:lnTo>
                      <a:pt x="452" y="426"/>
                    </a:lnTo>
                    <a:lnTo>
                      <a:pt x="441" y="511"/>
                    </a:lnTo>
                    <a:lnTo>
                      <a:pt x="429" y="574"/>
                    </a:lnTo>
                    <a:lnTo>
                      <a:pt x="403" y="620"/>
                    </a:lnTo>
                    <a:lnTo>
                      <a:pt x="366" y="628"/>
                    </a:lnTo>
                    <a:lnTo>
                      <a:pt x="273" y="615"/>
                    </a:lnTo>
                    <a:lnTo>
                      <a:pt x="187" y="601"/>
                    </a:lnTo>
                    <a:lnTo>
                      <a:pt x="101" y="587"/>
                    </a:lnTo>
                    <a:lnTo>
                      <a:pt x="42" y="566"/>
                    </a:lnTo>
                    <a:lnTo>
                      <a:pt x="15" y="531"/>
                    </a:lnTo>
                    <a:lnTo>
                      <a:pt x="0" y="486"/>
                    </a:lnTo>
                    <a:close/>
                  </a:path>
                </a:pathLst>
              </a:custGeom>
              <a:solidFill>
                <a:srgbClr val="000000"/>
              </a:solidFill>
              <a:ln w="9525">
                <a:noFill/>
                <a:round/>
                <a:headEnd/>
                <a:tailEnd/>
              </a:ln>
            </p:spPr>
            <p:txBody>
              <a:bodyPr/>
              <a:lstStyle/>
              <a:p>
                <a:endParaRPr lang="en-US">
                  <a:solidFill>
                    <a:srgbClr val="000000"/>
                  </a:solidFill>
                </a:endParaRPr>
              </a:p>
            </p:txBody>
          </p:sp>
        </p:grpSp>
      </p:grpSp>
      <p:grpSp>
        <p:nvGrpSpPr>
          <p:cNvPr id="18436" name="Group 27"/>
          <p:cNvGrpSpPr>
            <a:grpSpLocks/>
          </p:cNvGrpSpPr>
          <p:nvPr/>
        </p:nvGrpSpPr>
        <p:grpSpPr bwMode="auto">
          <a:xfrm>
            <a:off x="342900" y="2132013"/>
            <a:ext cx="4953000" cy="1182687"/>
            <a:chOff x="189" y="1157"/>
            <a:chExt cx="3120" cy="745"/>
          </a:xfrm>
        </p:grpSpPr>
        <p:pic>
          <p:nvPicPr>
            <p:cNvPr id="1845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 y="1316"/>
              <a:ext cx="463" cy="554"/>
            </a:xfrm>
            <a:prstGeom prst="rect">
              <a:avLst/>
            </a:prstGeom>
            <a:noFill/>
            <a:ln w="9525">
              <a:noFill/>
              <a:miter lim="800000"/>
              <a:headEnd/>
              <a:tailEnd/>
            </a:ln>
          </p:spPr>
        </p:pic>
        <p:pic>
          <p:nvPicPr>
            <p:cNvPr id="18453"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 y="1157"/>
              <a:ext cx="872" cy="745"/>
            </a:xfrm>
            <a:prstGeom prst="rect">
              <a:avLst/>
            </a:prstGeom>
            <a:noFill/>
            <a:ln w="9525">
              <a:noFill/>
              <a:miter lim="800000"/>
              <a:headEnd/>
              <a:tailEnd/>
            </a:ln>
          </p:spPr>
        </p:pic>
        <p:sp>
          <p:nvSpPr>
            <p:cNvPr id="18454" name="Line 18"/>
            <p:cNvSpPr>
              <a:spLocks noChangeShapeType="1"/>
            </p:cNvSpPr>
            <p:nvPr/>
          </p:nvSpPr>
          <p:spPr bwMode="auto">
            <a:xfrm>
              <a:off x="2878" y="1364"/>
              <a:ext cx="431"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8455" name="Line 19"/>
            <p:cNvSpPr>
              <a:spLocks noChangeShapeType="1"/>
            </p:cNvSpPr>
            <p:nvPr/>
          </p:nvSpPr>
          <p:spPr bwMode="auto">
            <a:xfrm>
              <a:off x="2771" y="1579"/>
              <a:ext cx="323"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8456" name="Line 20"/>
            <p:cNvSpPr>
              <a:spLocks noChangeShapeType="1"/>
            </p:cNvSpPr>
            <p:nvPr/>
          </p:nvSpPr>
          <p:spPr bwMode="auto">
            <a:xfrm>
              <a:off x="2878" y="1687"/>
              <a:ext cx="323"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8457" name="Line 21"/>
            <p:cNvSpPr>
              <a:spLocks noChangeShapeType="1"/>
            </p:cNvSpPr>
            <p:nvPr/>
          </p:nvSpPr>
          <p:spPr bwMode="auto">
            <a:xfrm>
              <a:off x="2986" y="1472"/>
              <a:ext cx="323"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8458" name="Line 22"/>
            <p:cNvSpPr>
              <a:spLocks noChangeShapeType="1"/>
            </p:cNvSpPr>
            <p:nvPr/>
          </p:nvSpPr>
          <p:spPr bwMode="auto">
            <a:xfrm flipH="1">
              <a:off x="404" y="1794"/>
              <a:ext cx="538"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8459" name="Line 23"/>
            <p:cNvSpPr>
              <a:spLocks noChangeShapeType="1"/>
            </p:cNvSpPr>
            <p:nvPr/>
          </p:nvSpPr>
          <p:spPr bwMode="auto">
            <a:xfrm flipH="1">
              <a:off x="189" y="1579"/>
              <a:ext cx="861"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8460" name="Line 24"/>
            <p:cNvSpPr>
              <a:spLocks noChangeShapeType="1"/>
            </p:cNvSpPr>
            <p:nvPr/>
          </p:nvSpPr>
          <p:spPr bwMode="auto">
            <a:xfrm flipH="1">
              <a:off x="727" y="1472"/>
              <a:ext cx="323"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18461" name="Line 25"/>
            <p:cNvSpPr>
              <a:spLocks noChangeShapeType="1"/>
            </p:cNvSpPr>
            <p:nvPr/>
          </p:nvSpPr>
          <p:spPr bwMode="auto">
            <a:xfrm flipH="1">
              <a:off x="404" y="1687"/>
              <a:ext cx="430" cy="0"/>
            </a:xfrm>
            <a:prstGeom prst="line">
              <a:avLst/>
            </a:prstGeom>
            <a:noFill/>
            <a:ln w="9525">
              <a:solidFill>
                <a:srgbClr val="000000"/>
              </a:solidFill>
              <a:round/>
              <a:headEnd/>
              <a:tailEnd/>
            </a:ln>
          </p:spPr>
          <p:txBody>
            <a:bodyPr/>
            <a:lstStyle/>
            <a:p>
              <a:endParaRPr lang="en-US">
                <a:solidFill>
                  <a:srgbClr val="000000"/>
                </a:solidFill>
              </a:endParaRPr>
            </a:p>
          </p:txBody>
        </p:sp>
      </p:grpSp>
      <p:grpSp>
        <p:nvGrpSpPr>
          <p:cNvPr id="5" name="Group 44"/>
          <p:cNvGrpSpPr>
            <a:grpSpLocks/>
          </p:cNvGrpSpPr>
          <p:nvPr/>
        </p:nvGrpSpPr>
        <p:grpSpPr bwMode="auto">
          <a:xfrm>
            <a:off x="1716088" y="3433763"/>
            <a:ext cx="2889250" cy="785812"/>
            <a:chOff x="1081" y="2490"/>
            <a:chExt cx="1820" cy="495"/>
          </a:xfrm>
        </p:grpSpPr>
        <p:sp>
          <p:nvSpPr>
            <p:cNvPr id="18450" name="AutoShape 29"/>
            <p:cNvSpPr>
              <a:spLocks/>
            </p:cNvSpPr>
            <p:nvPr/>
          </p:nvSpPr>
          <p:spPr bwMode="auto">
            <a:xfrm rot="-5400000">
              <a:off x="1895" y="1676"/>
              <a:ext cx="192" cy="1820"/>
            </a:xfrm>
            <a:prstGeom prst="leftBrace">
              <a:avLst>
                <a:gd name="adj1" fmla="val 78993"/>
                <a:gd name="adj2" fmla="val 50000"/>
              </a:avLst>
            </a:prstGeom>
            <a:noFill/>
            <a:ln w="25400">
              <a:solidFill>
                <a:schemeClr val="tx1"/>
              </a:solidFill>
              <a:round/>
              <a:headEnd/>
              <a:tailEnd/>
            </a:ln>
          </p:spPr>
          <p:txBody>
            <a:bodyPr wrap="none" anchor="ctr"/>
            <a:lstStyle/>
            <a:p>
              <a:endParaRPr lang="en-US">
                <a:solidFill>
                  <a:srgbClr val="000000"/>
                </a:solidFill>
              </a:endParaRPr>
            </a:p>
          </p:txBody>
        </p:sp>
        <p:sp>
          <p:nvSpPr>
            <p:cNvPr id="18451" name="Rectangle 30"/>
            <p:cNvSpPr>
              <a:spLocks noChangeArrowheads="1"/>
            </p:cNvSpPr>
            <p:nvPr/>
          </p:nvSpPr>
          <p:spPr bwMode="auto">
            <a:xfrm>
              <a:off x="1856" y="2658"/>
              <a:ext cx="361" cy="327"/>
            </a:xfrm>
            <a:prstGeom prst="rect">
              <a:avLst/>
            </a:prstGeom>
            <a:noFill/>
            <a:ln w="9525" algn="ctr">
              <a:noFill/>
              <a:miter lim="800000"/>
              <a:headEnd/>
              <a:tailEnd/>
            </a:ln>
          </p:spPr>
          <p:txBody>
            <a:bodyPr anchor="ctr">
              <a:spAutoFit/>
            </a:bodyPr>
            <a:lstStyle/>
            <a:p>
              <a:pPr algn="l"/>
              <a:r>
                <a:rPr lang="en-US">
                  <a:solidFill>
                    <a:srgbClr val="000000"/>
                  </a:solidFill>
                </a:rPr>
                <a:t>p</a:t>
              </a:r>
              <a:r>
                <a:rPr lang="en-US" baseline="-25000">
                  <a:solidFill>
                    <a:srgbClr val="000000"/>
                  </a:solidFill>
                </a:rPr>
                <a:t>i</a:t>
              </a:r>
              <a:r>
                <a:rPr lang="en-US">
                  <a:solidFill>
                    <a:srgbClr val="000000"/>
                  </a:solidFill>
                </a:rPr>
                <a:t> </a:t>
              </a:r>
            </a:p>
          </p:txBody>
        </p:sp>
      </p:grpSp>
      <p:grpSp>
        <p:nvGrpSpPr>
          <p:cNvPr id="6" name="Group 45"/>
          <p:cNvGrpSpPr>
            <a:grpSpLocks/>
          </p:cNvGrpSpPr>
          <p:nvPr/>
        </p:nvGrpSpPr>
        <p:grpSpPr bwMode="auto">
          <a:xfrm>
            <a:off x="6591300" y="3429000"/>
            <a:ext cx="1509713" cy="769938"/>
            <a:chOff x="4152" y="2487"/>
            <a:chExt cx="951" cy="485"/>
          </a:xfrm>
        </p:grpSpPr>
        <p:sp>
          <p:nvSpPr>
            <p:cNvPr id="18448" name="AutoShape 32"/>
            <p:cNvSpPr>
              <a:spLocks/>
            </p:cNvSpPr>
            <p:nvPr/>
          </p:nvSpPr>
          <p:spPr bwMode="auto">
            <a:xfrm rot="-5400000">
              <a:off x="4532" y="2107"/>
              <a:ext cx="192" cy="951"/>
            </a:xfrm>
            <a:prstGeom prst="leftBrace">
              <a:avLst>
                <a:gd name="adj1" fmla="val 41276"/>
                <a:gd name="adj2" fmla="val 50000"/>
              </a:avLst>
            </a:prstGeom>
            <a:noFill/>
            <a:ln w="25400">
              <a:solidFill>
                <a:schemeClr val="tx1"/>
              </a:solidFill>
              <a:round/>
              <a:headEnd/>
              <a:tailEnd/>
            </a:ln>
          </p:spPr>
          <p:txBody>
            <a:bodyPr wrap="none" anchor="ctr"/>
            <a:lstStyle/>
            <a:p>
              <a:endParaRPr lang="en-US">
                <a:solidFill>
                  <a:srgbClr val="000000"/>
                </a:solidFill>
              </a:endParaRPr>
            </a:p>
          </p:txBody>
        </p:sp>
        <p:sp>
          <p:nvSpPr>
            <p:cNvPr id="18449" name="Rectangle 33"/>
            <p:cNvSpPr>
              <a:spLocks noChangeArrowheads="1"/>
            </p:cNvSpPr>
            <p:nvPr/>
          </p:nvSpPr>
          <p:spPr bwMode="auto">
            <a:xfrm>
              <a:off x="4497" y="2645"/>
              <a:ext cx="361" cy="327"/>
            </a:xfrm>
            <a:prstGeom prst="rect">
              <a:avLst/>
            </a:prstGeom>
            <a:noFill/>
            <a:ln w="9525" algn="ctr">
              <a:noFill/>
              <a:miter lim="800000"/>
              <a:headEnd/>
              <a:tailEnd/>
            </a:ln>
          </p:spPr>
          <p:txBody>
            <a:bodyPr anchor="ctr">
              <a:spAutoFit/>
            </a:bodyPr>
            <a:lstStyle/>
            <a:p>
              <a:pPr algn="l"/>
              <a:r>
                <a:rPr lang="en-US">
                  <a:solidFill>
                    <a:srgbClr val="000000"/>
                  </a:solidFill>
                </a:rPr>
                <a:t>p</a:t>
              </a:r>
              <a:r>
                <a:rPr lang="en-US" baseline="-25000">
                  <a:solidFill>
                    <a:srgbClr val="000000"/>
                  </a:solidFill>
                </a:rPr>
                <a:t>f</a:t>
              </a:r>
              <a:r>
                <a:rPr lang="en-US">
                  <a:solidFill>
                    <a:srgbClr val="000000"/>
                  </a:solidFill>
                </a:rPr>
                <a:t> </a:t>
              </a:r>
            </a:p>
          </p:txBody>
        </p:sp>
      </p:grpSp>
      <p:sp>
        <p:nvSpPr>
          <p:cNvPr id="377890" name="Rectangle 34"/>
          <p:cNvSpPr>
            <a:spLocks noChangeArrowheads="1"/>
          </p:cNvSpPr>
          <p:nvPr/>
        </p:nvSpPr>
        <p:spPr bwMode="auto">
          <a:xfrm>
            <a:off x="1865313" y="4352925"/>
            <a:ext cx="2590800" cy="519113"/>
          </a:xfrm>
          <a:prstGeom prst="rect">
            <a:avLst/>
          </a:prstGeom>
          <a:noFill/>
          <a:ln w="9525" algn="ctr">
            <a:noFill/>
            <a:miter lim="800000"/>
            <a:headEnd/>
            <a:tailEnd/>
          </a:ln>
        </p:spPr>
        <p:txBody>
          <a:bodyPr anchor="ctr">
            <a:spAutoFit/>
          </a:bodyPr>
          <a:lstStyle/>
          <a:p>
            <a:pPr algn="l"/>
            <a:r>
              <a:rPr lang="en-US">
                <a:solidFill>
                  <a:srgbClr val="000000"/>
                </a:solidFill>
              </a:rPr>
              <a:t>19(5) + 55(–3)</a:t>
            </a:r>
          </a:p>
        </p:txBody>
      </p:sp>
      <p:sp>
        <p:nvSpPr>
          <p:cNvPr id="377891" name="Rectangle 35"/>
          <p:cNvSpPr>
            <a:spLocks noChangeArrowheads="1"/>
          </p:cNvSpPr>
          <p:nvPr/>
        </p:nvSpPr>
        <p:spPr bwMode="auto">
          <a:xfrm>
            <a:off x="6905625" y="4348163"/>
            <a:ext cx="1008063" cy="519112"/>
          </a:xfrm>
          <a:prstGeom prst="rect">
            <a:avLst/>
          </a:prstGeom>
          <a:noFill/>
          <a:ln w="9525" algn="ctr">
            <a:noFill/>
            <a:miter lim="800000"/>
            <a:headEnd/>
            <a:tailEnd/>
          </a:ln>
        </p:spPr>
        <p:txBody>
          <a:bodyPr anchor="ctr">
            <a:spAutoFit/>
          </a:bodyPr>
          <a:lstStyle/>
          <a:p>
            <a:pPr algn="l"/>
            <a:r>
              <a:rPr lang="en-US">
                <a:solidFill>
                  <a:srgbClr val="000000"/>
                </a:solidFill>
              </a:rPr>
              <a:t>74 v</a:t>
            </a:r>
            <a:r>
              <a:rPr lang="en-US" baseline="-25000">
                <a:solidFill>
                  <a:srgbClr val="000000"/>
                </a:solidFill>
              </a:rPr>
              <a:t>f</a:t>
            </a:r>
            <a:endParaRPr lang="en-US">
              <a:solidFill>
                <a:srgbClr val="000000"/>
              </a:solidFill>
            </a:endParaRPr>
          </a:p>
        </p:txBody>
      </p:sp>
      <p:sp>
        <p:nvSpPr>
          <p:cNvPr id="377892" name="Rectangle 36"/>
          <p:cNvSpPr>
            <a:spLocks noChangeArrowheads="1"/>
          </p:cNvSpPr>
          <p:nvPr/>
        </p:nvSpPr>
        <p:spPr bwMode="auto">
          <a:xfrm>
            <a:off x="5053013" y="4144963"/>
            <a:ext cx="1008062" cy="1006475"/>
          </a:xfrm>
          <a:prstGeom prst="rect">
            <a:avLst/>
          </a:prstGeom>
          <a:noFill/>
          <a:ln w="9525" algn="ctr">
            <a:noFill/>
            <a:miter lim="800000"/>
            <a:headEnd/>
            <a:tailEnd/>
          </a:ln>
        </p:spPr>
        <p:txBody>
          <a:bodyPr anchor="ctr">
            <a:spAutoFit/>
          </a:bodyPr>
          <a:lstStyle/>
          <a:p>
            <a:pPr algn="l"/>
            <a:r>
              <a:rPr lang="en-US" sz="6000">
                <a:solidFill>
                  <a:srgbClr val="000000"/>
                </a:solidFill>
              </a:rPr>
              <a:t>=</a:t>
            </a:r>
          </a:p>
        </p:txBody>
      </p:sp>
      <p:sp>
        <p:nvSpPr>
          <p:cNvPr id="377895" name="Rectangle 39"/>
          <p:cNvSpPr>
            <a:spLocks noChangeArrowheads="1"/>
          </p:cNvSpPr>
          <p:nvPr/>
        </p:nvSpPr>
        <p:spPr bwMode="auto">
          <a:xfrm>
            <a:off x="3367088" y="5168900"/>
            <a:ext cx="3911600" cy="519113"/>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f</a:t>
            </a:r>
            <a:r>
              <a:rPr lang="en-US">
                <a:solidFill>
                  <a:srgbClr val="000000"/>
                </a:solidFill>
              </a:rPr>
              <a:t> = –0.95 m/s  (i.e., </a:t>
            </a:r>
            <a:r>
              <a:rPr lang="en-US">
                <a:solidFill>
                  <a:srgbClr val="000000"/>
                </a:solidFill>
                <a:sym typeface="Wingdings" pitchFamily="2" charset="2"/>
              </a:rPr>
              <a:t>)</a:t>
            </a:r>
            <a:endParaRPr lang="en-US">
              <a:solidFill>
                <a:srgbClr val="000000"/>
              </a:solidFill>
            </a:endParaRPr>
          </a:p>
        </p:txBody>
      </p:sp>
      <p:sp>
        <p:nvSpPr>
          <p:cNvPr id="377896" name="Rectangle 40"/>
          <p:cNvSpPr>
            <a:spLocks noChangeArrowheads="1"/>
          </p:cNvSpPr>
          <p:nvPr/>
        </p:nvSpPr>
        <p:spPr bwMode="auto">
          <a:xfrm>
            <a:off x="6883400" y="787400"/>
            <a:ext cx="1243013" cy="519113"/>
          </a:xfrm>
          <a:prstGeom prst="rect">
            <a:avLst/>
          </a:prstGeom>
          <a:solidFill>
            <a:srgbClr val="FF3300"/>
          </a:solidFill>
          <a:ln w="9525" algn="ctr">
            <a:noFill/>
            <a:miter lim="800000"/>
            <a:headEnd/>
            <a:tailEnd/>
          </a:ln>
        </p:spPr>
        <p:txBody>
          <a:bodyPr wrap="none" anchor="ctr">
            <a:spAutoFit/>
          </a:bodyPr>
          <a:lstStyle/>
          <a:p>
            <a:pPr algn="l"/>
            <a:r>
              <a:rPr lang="en-US">
                <a:solidFill>
                  <a:srgbClr val="000000"/>
                </a:solidFill>
              </a:rPr>
              <a:t>+ = </a:t>
            </a:r>
            <a:r>
              <a:rPr lang="en-US">
                <a:solidFill>
                  <a:srgbClr val="000000"/>
                </a:solidFill>
                <a:sym typeface="Wingdings" pitchFamily="2" charset="2"/>
              </a:rPr>
              <a:t></a:t>
            </a:r>
            <a:r>
              <a:rPr lang="en-US">
                <a:solidFill>
                  <a:srgbClr val="000000"/>
                </a:solidFill>
              </a:rPr>
              <a:t> </a:t>
            </a:r>
          </a:p>
        </p:txBody>
      </p:sp>
      <p:grpSp>
        <p:nvGrpSpPr>
          <p:cNvPr id="18444" name="Group 43"/>
          <p:cNvGrpSpPr>
            <a:grpSpLocks/>
          </p:cNvGrpSpPr>
          <p:nvPr/>
        </p:nvGrpSpPr>
        <p:grpSpPr bwMode="auto">
          <a:xfrm>
            <a:off x="557213" y="146050"/>
            <a:ext cx="5859462" cy="1800225"/>
            <a:chOff x="351" y="321"/>
            <a:chExt cx="3691" cy="1134"/>
          </a:xfrm>
        </p:grpSpPr>
        <p:sp>
          <p:nvSpPr>
            <p:cNvPr id="18445" name="Rectangle 6"/>
            <p:cNvSpPr>
              <a:spLocks noChangeArrowheads="1"/>
            </p:cNvSpPr>
            <p:nvPr/>
          </p:nvSpPr>
          <p:spPr bwMode="auto">
            <a:xfrm>
              <a:off x="351" y="321"/>
              <a:ext cx="3691" cy="1134"/>
            </a:xfrm>
            <a:prstGeom prst="rect">
              <a:avLst/>
            </a:prstGeom>
            <a:noFill/>
            <a:ln w="9525" algn="ctr">
              <a:noFill/>
              <a:miter lim="800000"/>
              <a:headEnd/>
              <a:tailEnd/>
            </a:ln>
          </p:spPr>
          <p:txBody>
            <a:bodyPr wrap="none" anchor="ctr">
              <a:spAutoFit/>
            </a:bodyPr>
            <a:lstStyle/>
            <a:p>
              <a:pPr algn="l"/>
              <a:r>
                <a:rPr lang="en-US" dirty="0">
                  <a:solidFill>
                    <a:srgbClr val="FF0000"/>
                  </a:solidFill>
                </a:rPr>
                <a:t>55 kg shopping cart travels at </a:t>
              </a:r>
            </a:p>
            <a:p>
              <a:pPr algn="l"/>
              <a:r>
                <a:rPr lang="en-US" dirty="0">
                  <a:solidFill>
                    <a:srgbClr val="FF0000"/>
                  </a:solidFill>
                </a:rPr>
                <a:t>3.0 m/s        . 19 kg child, moving</a:t>
              </a:r>
            </a:p>
            <a:p>
              <a:pPr algn="l"/>
              <a:r>
                <a:rPr lang="en-US" dirty="0">
                  <a:solidFill>
                    <a:srgbClr val="FF0000"/>
                  </a:solidFill>
                </a:rPr>
                <a:t>5.0 m/s       , jumps onto end of cart.</a:t>
              </a:r>
            </a:p>
            <a:p>
              <a:pPr algn="l"/>
              <a:r>
                <a:rPr lang="en-US" dirty="0">
                  <a:solidFill>
                    <a:srgbClr val="FF0000"/>
                  </a:solidFill>
                </a:rPr>
                <a:t>Find final vel. of cart/child system.</a:t>
              </a:r>
            </a:p>
          </p:txBody>
        </p:sp>
        <p:sp>
          <p:nvSpPr>
            <p:cNvPr id="18446" name="Line 41"/>
            <p:cNvSpPr>
              <a:spLocks noChangeShapeType="1"/>
            </p:cNvSpPr>
            <p:nvPr/>
          </p:nvSpPr>
          <p:spPr bwMode="auto">
            <a:xfrm>
              <a:off x="1243" y="1042"/>
              <a:ext cx="275" cy="0"/>
            </a:xfrm>
            <a:prstGeom prst="line">
              <a:avLst/>
            </a:prstGeom>
            <a:noFill/>
            <a:ln w="25400">
              <a:solidFill>
                <a:srgbClr val="FF3300"/>
              </a:solidFill>
              <a:round/>
              <a:headEnd/>
              <a:tailEnd type="triangle" w="lg" len="lg"/>
            </a:ln>
          </p:spPr>
          <p:txBody>
            <a:bodyPr wrap="none" anchor="ctr"/>
            <a:lstStyle/>
            <a:p>
              <a:endParaRPr lang="en-US">
                <a:solidFill>
                  <a:srgbClr val="000000"/>
                </a:solidFill>
              </a:endParaRPr>
            </a:p>
          </p:txBody>
        </p:sp>
        <p:sp>
          <p:nvSpPr>
            <p:cNvPr id="18447" name="Line 42"/>
            <p:cNvSpPr>
              <a:spLocks noChangeShapeType="1"/>
            </p:cNvSpPr>
            <p:nvPr/>
          </p:nvSpPr>
          <p:spPr bwMode="auto">
            <a:xfrm>
              <a:off x="1266" y="763"/>
              <a:ext cx="275" cy="0"/>
            </a:xfrm>
            <a:prstGeom prst="line">
              <a:avLst/>
            </a:prstGeom>
            <a:noFill/>
            <a:ln w="25400">
              <a:solidFill>
                <a:srgbClr val="FF3300"/>
              </a:solidFill>
              <a:round/>
              <a:headEnd type="triangle" w="lg" len="lg"/>
              <a:tailEnd type="none" w="lg" len="lg"/>
            </a:ln>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1445726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77896"/>
                                        </p:tgtEl>
                                        <p:attrNameLst>
                                          <p:attrName>style.visibility</p:attrName>
                                        </p:attrNameLst>
                                      </p:cBhvr>
                                      <p:to>
                                        <p:strVal val="visible"/>
                                      </p:to>
                                    </p:set>
                                    <p:animEffect transition="in" filter="fade">
                                      <p:cBhvr>
                                        <p:cTn id="7" dur="770" decel="100000"/>
                                        <p:tgtEl>
                                          <p:spTgt spid="377896"/>
                                        </p:tgtEl>
                                      </p:cBhvr>
                                    </p:animEffect>
                                    <p:animScale>
                                      <p:cBhvr>
                                        <p:cTn id="8" dur="770" decel="100000"/>
                                        <p:tgtEl>
                                          <p:spTgt spid="377896"/>
                                        </p:tgtEl>
                                      </p:cBhvr>
                                      <p:from x="10000" y="10000"/>
                                      <p:to x="200000" y="450000"/>
                                    </p:animScale>
                                    <p:animScale>
                                      <p:cBhvr>
                                        <p:cTn id="9" dur="1230" accel="100000" fill="hold">
                                          <p:stCondLst>
                                            <p:cond delay="770"/>
                                          </p:stCondLst>
                                        </p:cTn>
                                        <p:tgtEl>
                                          <p:spTgt spid="377896"/>
                                        </p:tgtEl>
                                      </p:cBhvr>
                                      <p:from x="200000" y="450000"/>
                                      <p:to x="100000" y="100000"/>
                                    </p:animScale>
                                    <p:set>
                                      <p:cBhvr>
                                        <p:cTn id="10" dur="770" fill="hold"/>
                                        <p:tgtEl>
                                          <p:spTgt spid="377896"/>
                                        </p:tgtEl>
                                        <p:attrNameLst>
                                          <p:attrName>ppt_x</p:attrName>
                                        </p:attrNameLst>
                                      </p:cBhvr>
                                      <p:to>
                                        <p:strVal val="(0.5)"/>
                                      </p:to>
                                    </p:set>
                                    <p:anim from="(0.5)" to="(#ppt_x)" calcmode="lin" valueType="num">
                                      <p:cBhvr>
                                        <p:cTn id="11" dur="1230" accel="100000" fill="hold">
                                          <p:stCondLst>
                                            <p:cond delay="770"/>
                                          </p:stCondLst>
                                        </p:cTn>
                                        <p:tgtEl>
                                          <p:spTgt spid="377896"/>
                                        </p:tgtEl>
                                        <p:attrNameLst>
                                          <p:attrName>ppt_x</p:attrName>
                                        </p:attrNameLst>
                                      </p:cBhvr>
                                    </p:anim>
                                    <p:set>
                                      <p:cBhvr>
                                        <p:cTn id="12" dur="770" fill="hold"/>
                                        <p:tgtEl>
                                          <p:spTgt spid="377896"/>
                                        </p:tgtEl>
                                        <p:attrNameLst>
                                          <p:attrName>ppt_y</p:attrName>
                                        </p:attrNameLst>
                                      </p:cBhvr>
                                      <p:to>
                                        <p:strVal val="(#ppt_y+0.4)"/>
                                      </p:to>
                                    </p:set>
                                    <p:anim from="(#ppt_y+0.4)" to="(#ppt_y)" calcmode="lin" valueType="num">
                                      <p:cBhvr>
                                        <p:cTn id="13" dur="1230" accel="100000" fill="hold">
                                          <p:stCondLst>
                                            <p:cond delay="770"/>
                                          </p:stCondLst>
                                        </p:cTn>
                                        <p:tgtEl>
                                          <p:spTgt spid="37789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style.rotation</p:attrName>
                                        </p:attrNameLst>
                                      </p:cBhvr>
                                      <p:tavLst>
                                        <p:tav tm="0">
                                          <p:val>
                                            <p:fltVal val="720"/>
                                          </p:val>
                                        </p:tav>
                                        <p:tav tm="100000">
                                          <p:val>
                                            <p:fltVal val="0"/>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 calcmode="lin" valueType="num">
                                      <p:cBhvr>
                                        <p:cTn id="29"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77890"/>
                                        </p:tgtEl>
                                        <p:attrNameLst>
                                          <p:attrName>style.visibility</p:attrName>
                                        </p:attrNameLst>
                                      </p:cBhvr>
                                      <p:to>
                                        <p:strVal val="visible"/>
                                      </p:to>
                                    </p:set>
                                    <p:animEffect transition="in" filter="fade">
                                      <p:cBhvr>
                                        <p:cTn id="34" dur="1000"/>
                                        <p:tgtEl>
                                          <p:spTgt spid="377890"/>
                                        </p:tgtEl>
                                      </p:cBhvr>
                                    </p:animEffect>
                                    <p:anim calcmode="lin" valueType="num">
                                      <p:cBhvr>
                                        <p:cTn id="35" dur="1000" fill="hold"/>
                                        <p:tgtEl>
                                          <p:spTgt spid="377890"/>
                                        </p:tgtEl>
                                        <p:attrNameLst>
                                          <p:attrName>ppt_x</p:attrName>
                                        </p:attrNameLst>
                                      </p:cBhvr>
                                      <p:tavLst>
                                        <p:tav tm="0">
                                          <p:val>
                                            <p:strVal val="#ppt_x"/>
                                          </p:val>
                                        </p:tav>
                                        <p:tav tm="100000">
                                          <p:val>
                                            <p:strVal val="#ppt_x"/>
                                          </p:val>
                                        </p:tav>
                                      </p:tavLst>
                                    </p:anim>
                                    <p:anim calcmode="lin" valueType="num">
                                      <p:cBhvr>
                                        <p:cTn id="36" dur="1000" fill="hold"/>
                                        <p:tgtEl>
                                          <p:spTgt spid="37789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77891"/>
                                        </p:tgtEl>
                                        <p:attrNameLst>
                                          <p:attrName>style.visibility</p:attrName>
                                        </p:attrNameLst>
                                      </p:cBhvr>
                                      <p:to>
                                        <p:strVal val="visible"/>
                                      </p:to>
                                    </p:set>
                                    <p:animEffect transition="in" filter="fade">
                                      <p:cBhvr>
                                        <p:cTn id="41" dur="1000"/>
                                        <p:tgtEl>
                                          <p:spTgt spid="377891"/>
                                        </p:tgtEl>
                                      </p:cBhvr>
                                    </p:animEffect>
                                    <p:anim calcmode="lin" valueType="num">
                                      <p:cBhvr>
                                        <p:cTn id="42" dur="1000" fill="hold"/>
                                        <p:tgtEl>
                                          <p:spTgt spid="377891"/>
                                        </p:tgtEl>
                                        <p:attrNameLst>
                                          <p:attrName>ppt_x</p:attrName>
                                        </p:attrNameLst>
                                      </p:cBhvr>
                                      <p:tavLst>
                                        <p:tav tm="0">
                                          <p:val>
                                            <p:strVal val="#ppt_x"/>
                                          </p:val>
                                        </p:tav>
                                        <p:tav tm="100000">
                                          <p:val>
                                            <p:strVal val="#ppt_x"/>
                                          </p:val>
                                        </p:tav>
                                      </p:tavLst>
                                    </p:anim>
                                    <p:anim calcmode="lin" valueType="num">
                                      <p:cBhvr>
                                        <p:cTn id="43" dur="1000" fill="hold"/>
                                        <p:tgtEl>
                                          <p:spTgt spid="37789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8" presetClass="entr" presetSubtype="0" accel="50000" fill="hold" grpId="0" nodeType="clickEffect">
                                  <p:stCondLst>
                                    <p:cond delay="0"/>
                                  </p:stCondLst>
                                  <p:iterate type="lt">
                                    <p:tmPct val="50000"/>
                                  </p:iterate>
                                  <p:childTnLst>
                                    <p:set>
                                      <p:cBhvr>
                                        <p:cTn id="47" dur="1" fill="hold">
                                          <p:stCondLst>
                                            <p:cond delay="0"/>
                                          </p:stCondLst>
                                        </p:cTn>
                                        <p:tgtEl>
                                          <p:spTgt spid="377892"/>
                                        </p:tgtEl>
                                        <p:attrNameLst>
                                          <p:attrName>style.visibility</p:attrName>
                                        </p:attrNameLst>
                                      </p:cBhvr>
                                      <p:to>
                                        <p:strVal val="visible"/>
                                      </p:to>
                                    </p:set>
                                    <p:set>
                                      <p:cBhvr>
                                        <p:cTn id="48" dur="455" fill="hold">
                                          <p:stCondLst>
                                            <p:cond delay="0"/>
                                          </p:stCondLst>
                                        </p:cTn>
                                        <p:tgtEl>
                                          <p:spTgt spid="377892"/>
                                        </p:tgtEl>
                                        <p:attrNameLst>
                                          <p:attrName>style.rotation</p:attrName>
                                        </p:attrNameLst>
                                      </p:cBhvr>
                                      <p:to>
                                        <p:strVal val="-45.0"/>
                                      </p:to>
                                    </p:set>
                                    <p:anim calcmode="lin" valueType="num">
                                      <p:cBhvr>
                                        <p:cTn id="49" dur="455" fill="hold">
                                          <p:stCondLst>
                                            <p:cond delay="455"/>
                                          </p:stCondLst>
                                        </p:cTn>
                                        <p:tgtEl>
                                          <p:spTgt spid="377892"/>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377892"/>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377892"/>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377892"/>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377895"/>
                                        </p:tgtEl>
                                        <p:attrNameLst>
                                          <p:attrName>style.visibility</p:attrName>
                                        </p:attrNameLst>
                                      </p:cBhvr>
                                      <p:to>
                                        <p:strVal val="visible"/>
                                      </p:to>
                                    </p:set>
                                    <p:animEffect transition="in" filter="fade">
                                      <p:cBhvr>
                                        <p:cTn id="57" dur="1000"/>
                                        <p:tgtEl>
                                          <p:spTgt spid="377895"/>
                                        </p:tgtEl>
                                      </p:cBhvr>
                                    </p:animEffect>
                                    <p:anim calcmode="lin" valueType="num">
                                      <p:cBhvr>
                                        <p:cTn id="58" dur="1000" fill="hold"/>
                                        <p:tgtEl>
                                          <p:spTgt spid="377895"/>
                                        </p:tgtEl>
                                        <p:attrNameLst>
                                          <p:attrName>ppt_x</p:attrName>
                                        </p:attrNameLst>
                                      </p:cBhvr>
                                      <p:tavLst>
                                        <p:tav tm="0">
                                          <p:val>
                                            <p:strVal val="#ppt_x"/>
                                          </p:val>
                                        </p:tav>
                                        <p:tav tm="100000">
                                          <p:val>
                                            <p:strVal val="#ppt_x"/>
                                          </p:val>
                                        </p:tav>
                                      </p:tavLst>
                                    </p:anim>
                                    <p:anim calcmode="lin" valueType="num">
                                      <p:cBhvr>
                                        <p:cTn id="59" dur="1000" fill="hold"/>
                                        <p:tgtEl>
                                          <p:spTgt spid="377895"/>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9" presetClass="entr" presetSubtype="0" fill="hold" grpId="0" nodeType="afterEffect">
                                  <p:stCondLst>
                                    <p:cond delay="0"/>
                                  </p:stCondLst>
                                  <p:childTnLst>
                                    <p:set>
                                      <p:cBhvr>
                                        <p:cTn id="62" dur="1" fill="hold">
                                          <p:stCondLst>
                                            <p:cond delay="0"/>
                                          </p:stCondLst>
                                        </p:cTn>
                                        <p:tgtEl>
                                          <p:spTgt spid="377902"/>
                                        </p:tgtEl>
                                        <p:attrNameLst>
                                          <p:attrName>style.visibility</p:attrName>
                                        </p:attrNameLst>
                                      </p:cBhvr>
                                      <p:to>
                                        <p:strVal val="visible"/>
                                      </p:to>
                                    </p:set>
                                    <p:animEffect transition="in" filter="dissolve">
                                      <p:cBhvr>
                                        <p:cTn id="63" dur="500"/>
                                        <p:tgtEl>
                                          <p:spTgt spid="37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02" grpId="0" animBg="1"/>
      <p:bldP spid="377890" grpId="0"/>
      <p:bldP spid="377891" grpId="0"/>
      <p:bldP spid="377892" grpId="0"/>
      <p:bldP spid="377895" grpId="0"/>
      <p:bldP spid="3778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20105" y="113251"/>
            <a:ext cx="6014788" cy="1077218"/>
          </a:xfrm>
          <a:prstGeom prst="rect">
            <a:avLst/>
          </a:prstGeom>
          <a:solidFill>
            <a:schemeClr val="accent2"/>
          </a:solidFill>
          <a:ln w="9525" algn="ctr">
            <a:solidFill>
              <a:schemeClr val="tx1"/>
            </a:solidFill>
            <a:miter lim="800000"/>
            <a:headEnd/>
            <a:tailEnd/>
          </a:ln>
        </p:spPr>
        <p:txBody>
          <a:bodyPr wrap="none" anchor="t" anchorCtr="0">
            <a:spAutoFit/>
          </a:bodyPr>
          <a:lstStyle/>
          <a:p>
            <a:r>
              <a:rPr lang="en-US" sz="3200" b="1" dirty="0" smtClean="0">
                <a:solidFill>
                  <a:srgbClr val="FFFF00"/>
                </a:solidFill>
              </a:rPr>
              <a:t>“Why Does it Hurt More When</a:t>
            </a:r>
          </a:p>
          <a:p>
            <a:r>
              <a:rPr lang="en-US" sz="3200" b="1" dirty="0" smtClean="0">
                <a:solidFill>
                  <a:srgbClr val="FFFF00"/>
                </a:solidFill>
              </a:rPr>
              <a:t>the Paintballs DON’T Break?”</a:t>
            </a:r>
            <a:endParaRPr lang="en-US" sz="3200" b="1" dirty="0">
              <a:solidFill>
                <a:srgbClr val="FFFF00"/>
              </a:solidFill>
            </a:endParaRPr>
          </a:p>
        </p:txBody>
      </p:sp>
      <p:sp>
        <p:nvSpPr>
          <p:cNvPr id="9" name="Rectangle 6"/>
          <p:cNvSpPr>
            <a:spLocks noChangeArrowheads="1"/>
          </p:cNvSpPr>
          <p:nvPr/>
        </p:nvSpPr>
        <p:spPr bwMode="auto">
          <a:xfrm>
            <a:off x="806305" y="1824926"/>
            <a:ext cx="800219" cy="646331"/>
          </a:xfrm>
          <a:prstGeom prst="rect">
            <a:avLst/>
          </a:prstGeom>
          <a:noFill/>
          <a:ln w="9525" algn="ctr">
            <a:noFill/>
            <a:miter lim="800000"/>
            <a:headEnd/>
            <a:tailEnd/>
          </a:ln>
        </p:spPr>
        <p:txBody>
          <a:bodyPr wrap="none" anchor="t" anchorCtr="0">
            <a:spAutoFit/>
          </a:bodyPr>
          <a:lstStyle/>
          <a:p>
            <a:pPr algn="l"/>
            <a:r>
              <a:rPr lang="en-US" sz="3600" dirty="0" smtClean="0">
                <a:solidFill>
                  <a:srgbClr val="000000"/>
                </a:solidFill>
              </a:rPr>
              <a:t>mv</a:t>
            </a:r>
            <a:endParaRPr lang="en-US" sz="3600" dirty="0">
              <a:solidFill>
                <a:srgbClr val="000000"/>
              </a:solidFill>
            </a:endParaRPr>
          </a:p>
        </p:txBody>
      </p:sp>
      <p:grpSp>
        <p:nvGrpSpPr>
          <p:cNvPr id="56" name="Group 55"/>
          <p:cNvGrpSpPr/>
          <p:nvPr/>
        </p:nvGrpSpPr>
        <p:grpSpPr>
          <a:xfrm>
            <a:off x="3283981" y="1968881"/>
            <a:ext cx="1105369" cy="1183654"/>
            <a:chOff x="3283981" y="1764161"/>
            <a:chExt cx="1105369" cy="1183654"/>
          </a:xfrm>
        </p:grpSpPr>
        <p:sp>
          <p:nvSpPr>
            <p:cNvPr id="8" name="Cloud 7"/>
            <p:cNvSpPr/>
            <p:nvPr/>
          </p:nvSpPr>
          <p:spPr bwMode="auto">
            <a:xfrm rot="16920122">
              <a:off x="3461302" y="1975422"/>
              <a:ext cx="1023582" cy="832514"/>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cxnSp>
          <p:nvCxnSpPr>
            <p:cNvPr id="12" name="Straight Connector 11"/>
            <p:cNvCxnSpPr/>
            <p:nvPr/>
          </p:nvCxnSpPr>
          <p:spPr bwMode="auto">
            <a:xfrm>
              <a:off x="3468149" y="1764161"/>
              <a:ext cx="95534" cy="395785"/>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3444001" y="2702153"/>
              <a:ext cx="95533" cy="245662"/>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3283981" y="2411948"/>
              <a:ext cx="232012" cy="27295"/>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355568" y="2101550"/>
              <a:ext cx="163773" cy="191069"/>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H="1">
              <a:off x="3372668" y="2565320"/>
              <a:ext cx="149261" cy="143327"/>
            </a:xfrm>
            <a:prstGeom prst="line">
              <a:avLst/>
            </a:prstGeom>
            <a:solidFill>
              <a:srgbClr val="00FFFF"/>
            </a:solidFill>
            <a:ln w="9525" cap="flat" cmpd="sng" algn="ctr">
              <a:solidFill>
                <a:schemeClr val="tx1"/>
              </a:solidFill>
              <a:prstDash val="solid"/>
              <a:round/>
              <a:headEnd type="none" w="med" len="med"/>
              <a:tailEnd type="none" w="med" len="med"/>
            </a:ln>
            <a:effectLst/>
          </p:spPr>
        </p:cxnSp>
      </p:grpSp>
      <p:sp>
        <p:nvSpPr>
          <p:cNvPr id="20" name="Rectangle 6"/>
          <p:cNvSpPr>
            <a:spLocks noChangeArrowheads="1"/>
          </p:cNvSpPr>
          <p:nvPr/>
        </p:nvSpPr>
        <p:spPr bwMode="auto">
          <a:xfrm>
            <a:off x="2951396" y="1946331"/>
            <a:ext cx="385042" cy="523220"/>
          </a:xfrm>
          <a:prstGeom prst="rect">
            <a:avLst/>
          </a:prstGeom>
          <a:noFill/>
          <a:ln w="9525" algn="ctr">
            <a:noFill/>
            <a:miter lim="800000"/>
            <a:headEnd/>
            <a:tailEnd/>
          </a:ln>
        </p:spPr>
        <p:txBody>
          <a:bodyPr wrap="none" anchor="t" anchorCtr="0">
            <a:spAutoFit/>
          </a:bodyPr>
          <a:lstStyle/>
          <a:p>
            <a:pPr algn="l"/>
            <a:r>
              <a:rPr lang="en-US" dirty="0" smtClean="0">
                <a:solidFill>
                  <a:srgbClr val="000000"/>
                </a:solidFill>
              </a:rPr>
              <a:t>0</a:t>
            </a:r>
            <a:endParaRPr lang="en-US" dirty="0">
              <a:solidFill>
                <a:srgbClr val="000000"/>
              </a:solidFill>
            </a:endParaRPr>
          </a:p>
        </p:txBody>
      </p:sp>
      <p:grpSp>
        <p:nvGrpSpPr>
          <p:cNvPr id="52" name="Group 51"/>
          <p:cNvGrpSpPr/>
          <p:nvPr/>
        </p:nvGrpSpPr>
        <p:grpSpPr>
          <a:xfrm>
            <a:off x="3689810" y="1729766"/>
            <a:ext cx="1561445" cy="1962237"/>
            <a:chOff x="3689810" y="1525046"/>
            <a:chExt cx="1561445" cy="1962237"/>
          </a:xfrm>
        </p:grpSpPr>
        <p:cxnSp>
          <p:nvCxnSpPr>
            <p:cNvPr id="11" name="Straight Connector 10"/>
            <p:cNvCxnSpPr/>
            <p:nvPr/>
          </p:nvCxnSpPr>
          <p:spPr bwMode="auto">
            <a:xfrm>
              <a:off x="3689810" y="1688820"/>
              <a:ext cx="0" cy="1514901"/>
            </a:xfrm>
            <a:prstGeom prst="line">
              <a:avLst/>
            </a:prstGeom>
            <a:solidFill>
              <a:srgbClr val="00FFFF"/>
            </a:solidFill>
            <a:ln w="38100" cap="flat" cmpd="sng" algn="ctr">
              <a:solidFill>
                <a:schemeClr val="tx1"/>
              </a:solidFill>
              <a:prstDash val="solid"/>
              <a:round/>
              <a:headEnd type="none" w="med" len="med"/>
              <a:tailEnd type="none" w="med" len="med"/>
            </a:ln>
            <a:effectLst/>
          </p:spPr>
        </p:cxnSp>
        <p:sp>
          <p:nvSpPr>
            <p:cNvPr id="29" name="Rectangle 28"/>
            <p:cNvSpPr/>
            <p:nvPr/>
          </p:nvSpPr>
          <p:spPr bwMode="auto">
            <a:xfrm>
              <a:off x="3706908" y="1525046"/>
              <a:ext cx="1023582" cy="192433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6" name="Rectangle 6"/>
            <p:cNvSpPr>
              <a:spLocks noChangeArrowheads="1"/>
            </p:cNvSpPr>
            <p:nvPr/>
          </p:nvSpPr>
          <p:spPr bwMode="auto">
            <a:xfrm>
              <a:off x="3724875" y="2533176"/>
              <a:ext cx="1526380" cy="954107"/>
            </a:xfrm>
            <a:prstGeom prst="rect">
              <a:avLst/>
            </a:prstGeom>
            <a:noFill/>
            <a:ln w="9525" algn="ctr">
              <a:noFill/>
              <a:miter lim="800000"/>
              <a:headEnd/>
              <a:tailEnd/>
            </a:ln>
          </p:spPr>
          <p:txBody>
            <a:bodyPr wrap="none" anchor="t" anchorCtr="0">
              <a:spAutoFit/>
            </a:bodyPr>
            <a:lstStyle/>
            <a:p>
              <a:r>
                <a:rPr lang="en-US" dirty="0" smtClean="0">
                  <a:solidFill>
                    <a:srgbClr val="FF0000"/>
                  </a:solidFill>
                </a:rPr>
                <a:t>paintball</a:t>
              </a:r>
            </a:p>
            <a:p>
              <a:r>
                <a:rPr lang="en-US" dirty="0" smtClean="0">
                  <a:solidFill>
                    <a:srgbClr val="FF0000"/>
                  </a:solidFill>
                </a:rPr>
                <a:t>breaks</a:t>
              </a:r>
              <a:endParaRPr lang="en-US" dirty="0">
                <a:solidFill>
                  <a:srgbClr val="FF0000"/>
                </a:solidFill>
              </a:endParaRPr>
            </a:p>
          </p:txBody>
        </p:sp>
      </p:grpSp>
      <p:grpSp>
        <p:nvGrpSpPr>
          <p:cNvPr id="53" name="Group 52"/>
          <p:cNvGrpSpPr/>
          <p:nvPr/>
        </p:nvGrpSpPr>
        <p:grpSpPr>
          <a:xfrm>
            <a:off x="386402" y="2466746"/>
            <a:ext cx="1625766" cy="1375386"/>
            <a:chOff x="386402" y="2262026"/>
            <a:chExt cx="1625766" cy="1375386"/>
          </a:xfrm>
        </p:grpSpPr>
        <p:sp>
          <p:nvSpPr>
            <p:cNvPr id="5" name="Rectangle 6"/>
            <p:cNvSpPr>
              <a:spLocks noChangeArrowheads="1"/>
            </p:cNvSpPr>
            <p:nvPr/>
          </p:nvSpPr>
          <p:spPr bwMode="auto">
            <a:xfrm>
              <a:off x="386402" y="2683305"/>
              <a:ext cx="1625766" cy="954107"/>
            </a:xfrm>
            <a:prstGeom prst="rect">
              <a:avLst/>
            </a:prstGeom>
            <a:noFill/>
            <a:ln w="9525" algn="ctr">
              <a:noFill/>
              <a:miter lim="800000"/>
              <a:headEnd/>
              <a:tailEnd/>
            </a:ln>
          </p:spPr>
          <p:txBody>
            <a:bodyPr wrap="none" anchor="t" anchorCtr="0">
              <a:spAutoFit/>
            </a:bodyPr>
            <a:lstStyle/>
            <a:p>
              <a:r>
                <a:rPr lang="en-US" dirty="0" smtClean="0">
                  <a:solidFill>
                    <a:srgbClr val="FF0000"/>
                  </a:solidFill>
                </a:rPr>
                <a:t>incoming</a:t>
              </a:r>
            </a:p>
            <a:p>
              <a:r>
                <a:rPr lang="en-US" dirty="0" smtClean="0">
                  <a:solidFill>
                    <a:srgbClr val="FF0000"/>
                  </a:solidFill>
                </a:rPr>
                <a:t>paintball</a:t>
              </a:r>
              <a:endParaRPr lang="en-US" dirty="0">
                <a:solidFill>
                  <a:srgbClr val="FF0000"/>
                </a:solidFill>
              </a:endParaRPr>
            </a:p>
          </p:txBody>
        </p:sp>
        <p:sp>
          <p:nvSpPr>
            <p:cNvPr id="7" name="Oval 6"/>
            <p:cNvSpPr/>
            <p:nvPr/>
          </p:nvSpPr>
          <p:spPr bwMode="auto">
            <a:xfrm>
              <a:off x="1064525" y="2262026"/>
              <a:ext cx="354842" cy="354842"/>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cxnSp>
          <p:nvCxnSpPr>
            <p:cNvPr id="21" name="Straight Connector 20"/>
            <p:cNvCxnSpPr/>
            <p:nvPr/>
          </p:nvCxnSpPr>
          <p:spPr bwMode="auto">
            <a:xfrm flipV="1">
              <a:off x="673907" y="2452932"/>
              <a:ext cx="314143" cy="3239"/>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790190" y="2374245"/>
              <a:ext cx="237441" cy="818"/>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61544" y="2527526"/>
              <a:ext cx="150884" cy="63"/>
            </a:xfrm>
            <a:prstGeom prst="line">
              <a:avLst/>
            </a:prstGeom>
            <a:solidFill>
              <a:srgbClr val="00FFFF"/>
            </a:solidFill>
            <a:ln w="9525" cap="flat" cmpd="sng" algn="ctr">
              <a:solidFill>
                <a:schemeClr val="tx1"/>
              </a:solidFill>
              <a:prstDash val="solid"/>
              <a:round/>
              <a:headEnd type="none" w="med" len="med"/>
              <a:tailEnd type="none" w="med" len="med"/>
            </a:ln>
            <a:effectLst/>
          </p:spPr>
        </p:cxnSp>
      </p:grpSp>
      <p:sp>
        <p:nvSpPr>
          <p:cNvPr id="30" name="Rectangle 6"/>
          <p:cNvSpPr>
            <a:spLocks noChangeArrowheads="1"/>
          </p:cNvSpPr>
          <p:nvPr/>
        </p:nvSpPr>
        <p:spPr bwMode="auto">
          <a:xfrm>
            <a:off x="816938" y="4356904"/>
            <a:ext cx="800219" cy="646331"/>
          </a:xfrm>
          <a:prstGeom prst="rect">
            <a:avLst/>
          </a:prstGeom>
          <a:noFill/>
          <a:ln w="9525" algn="ctr">
            <a:noFill/>
            <a:miter lim="800000"/>
            <a:headEnd/>
            <a:tailEnd/>
          </a:ln>
        </p:spPr>
        <p:txBody>
          <a:bodyPr wrap="none" anchor="t" anchorCtr="0">
            <a:spAutoFit/>
          </a:bodyPr>
          <a:lstStyle/>
          <a:p>
            <a:pPr algn="l"/>
            <a:r>
              <a:rPr lang="en-US" sz="3600" dirty="0" smtClean="0">
                <a:solidFill>
                  <a:srgbClr val="000000"/>
                </a:solidFill>
              </a:rPr>
              <a:t>mv</a:t>
            </a:r>
            <a:endParaRPr lang="en-US" sz="3600" dirty="0">
              <a:solidFill>
                <a:srgbClr val="000000"/>
              </a:solidFill>
            </a:endParaRPr>
          </a:p>
        </p:txBody>
      </p:sp>
      <p:sp>
        <p:nvSpPr>
          <p:cNvPr id="39" name="Rectangle 6"/>
          <p:cNvSpPr>
            <a:spLocks noChangeArrowheads="1"/>
          </p:cNvSpPr>
          <p:nvPr/>
        </p:nvSpPr>
        <p:spPr bwMode="auto">
          <a:xfrm>
            <a:off x="2711118" y="4452601"/>
            <a:ext cx="595035" cy="461665"/>
          </a:xfrm>
          <a:prstGeom prst="rect">
            <a:avLst/>
          </a:prstGeom>
          <a:noFill/>
          <a:ln w="9525" algn="ctr">
            <a:noFill/>
            <a:miter lim="800000"/>
            <a:headEnd/>
            <a:tailEnd/>
          </a:ln>
        </p:spPr>
        <p:txBody>
          <a:bodyPr wrap="none" anchor="t" anchorCtr="0">
            <a:spAutoFit/>
          </a:bodyPr>
          <a:lstStyle/>
          <a:p>
            <a:pPr algn="l"/>
            <a:r>
              <a:rPr lang="en-US" sz="2400" dirty="0" smtClean="0">
                <a:solidFill>
                  <a:srgbClr val="000000"/>
                </a:solidFill>
              </a:rPr>
              <a:t>mv</a:t>
            </a:r>
            <a:endParaRPr lang="en-US" sz="2400" dirty="0">
              <a:solidFill>
                <a:srgbClr val="000000"/>
              </a:solidFill>
            </a:endParaRPr>
          </a:p>
        </p:txBody>
      </p:sp>
      <p:grpSp>
        <p:nvGrpSpPr>
          <p:cNvPr id="57" name="Group 56"/>
          <p:cNvGrpSpPr/>
          <p:nvPr/>
        </p:nvGrpSpPr>
        <p:grpSpPr>
          <a:xfrm>
            <a:off x="3689810" y="4272377"/>
            <a:ext cx="1643332" cy="2475011"/>
            <a:chOff x="3689810" y="4013065"/>
            <a:chExt cx="1643332" cy="2475011"/>
          </a:xfrm>
        </p:grpSpPr>
        <p:cxnSp>
          <p:nvCxnSpPr>
            <p:cNvPr id="31" name="Straight Connector 30"/>
            <p:cNvCxnSpPr/>
            <p:nvPr/>
          </p:nvCxnSpPr>
          <p:spPr bwMode="auto">
            <a:xfrm>
              <a:off x="3689810" y="4176839"/>
              <a:ext cx="0" cy="1514901"/>
            </a:xfrm>
            <a:prstGeom prst="line">
              <a:avLst/>
            </a:prstGeom>
            <a:solidFill>
              <a:srgbClr val="00FFFF"/>
            </a:solidFill>
            <a:ln w="38100" cap="flat" cmpd="sng" algn="ctr">
              <a:solidFill>
                <a:schemeClr val="tx1"/>
              </a:solidFill>
              <a:prstDash val="solid"/>
              <a:round/>
              <a:headEnd type="none" w="med" len="med"/>
              <a:tailEnd type="none" w="med" len="med"/>
            </a:ln>
            <a:effectLst/>
          </p:spPr>
        </p:cxnSp>
        <p:sp>
          <p:nvSpPr>
            <p:cNvPr id="37" name="Rectangle 36"/>
            <p:cNvSpPr/>
            <p:nvPr/>
          </p:nvSpPr>
          <p:spPr bwMode="auto">
            <a:xfrm>
              <a:off x="3706908" y="4013065"/>
              <a:ext cx="1023582" cy="192433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40" name="Rectangle 6"/>
            <p:cNvSpPr>
              <a:spLocks noChangeArrowheads="1"/>
            </p:cNvSpPr>
            <p:nvPr/>
          </p:nvSpPr>
          <p:spPr bwMode="auto">
            <a:xfrm>
              <a:off x="3806763" y="5103081"/>
              <a:ext cx="1526379" cy="1384995"/>
            </a:xfrm>
            <a:prstGeom prst="rect">
              <a:avLst/>
            </a:prstGeom>
            <a:noFill/>
            <a:ln w="9525" algn="ctr">
              <a:noFill/>
              <a:miter lim="800000"/>
              <a:headEnd/>
              <a:tailEnd/>
            </a:ln>
          </p:spPr>
          <p:txBody>
            <a:bodyPr wrap="none" anchor="t" anchorCtr="0">
              <a:spAutoFit/>
            </a:bodyPr>
            <a:lstStyle/>
            <a:p>
              <a:r>
                <a:rPr lang="en-US" dirty="0" smtClean="0">
                  <a:solidFill>
                    <a:srgbClr val="FF0000"/>
                  </a:solidFill>
                </a:rPr>
                <a:t>paintball</a:t>
              </a:r>
            </a:p>
            <a:p>
              <a:r>
                <a:rPr lang="en-US" dirty="0" smtClean="0">
                  <a:solidFill>
                    <a:srgbClr val="FF0000"/>
                  </a:solidFill>
                </a:rPr>
                <a:t>doesn’t</a:t>
              </a:r>
            </a:p>
            <a:p>
              <a:r>
                <a:rPr lang="en-US" dirty="0" smtClean="0">
                  <a:solidFill>
                    <a:srgbClr val="FF0000"/>
                  </a:solidFill>
                </a:rPr>
                <a:t>break</a:t>
              </a:r>
              <a:endParaRPr lang="en-US" dirty="0">
                <a:solidFill>
                  <a:srgbClr val="FF0000"/>
                </a:solidFill>
              </a:endParaRPr>
            </a:p>
          </p:txBody>
        </p:sp>
      </p:grpSp>
      <p:grpSp>
        <p:nvGrpSpPr>
          <p:cNvPr id="54" name="Group 53"/>
          <p:cNvGrpSpPr/>
          <p:nvPr/>
        </p:nvGrpSpPr>
        <p:grpSpPr>
          <a:xfrm>
            <a:off x="386402" y="5009357"/>
            <a:ext cx="1625766" cy="1375386"/>
            <a:chOff x="386402" y="4750045"/>
            <a:chExt cx="1625766" cy="1375386"/>
          </a:xfrm>
        </p:grpSpPr>
        <p:sp>
          <p:nvSpPr>
            <p:cNvPr id="26" name="Rectangle 6"/>
            <p:cNvSpPr>
              <a:spLocks noChangeArrowheads="1"/>
            </p:cNvSpPr>
            <p:nvPr/>
          </p:nvSpPr>
          <p:spPr bwMode="auto">
            <a:xfrm>
              <a:off x="386402" y="5171324"/>
              <a:ext cx="1625766" cy="954107"/>
            </a:xfrm>
            <a:prstGeom prst="rect">
              <a:avLst/>
            </a:prstGeom>
            <a:noFill/>
            <a:ln w="9525" algn="ctr">
              <a:noFill/>
              <a:miter lim="800000"/>
              <a:headEnd/>
              <a:tailEnd/>
            </a:ln>
          </p:spPr>
          <p:txBody>
            <a:bodyPr wrap="none" anchor="t" anchorCtr="0">
              <a:spAutoFit/>
            </a:bodyPr>
            <a:lstStyle/>
            <a:p>
              <a:r>
                <a:rPr lang="en-US" dirty="0" smtClean="0">
                  <a:solidFill>
                    <a:srgbClr val="FF0000"/>
                  </a:solidFill>
                </a:rPr>
                <a:t>incoming</a:t>
              </a:r>
            </a:p>
            <a:p>
              <a:r>
                <a:rPr lang="en-US" dirty="0" smtClean="0">
                  <a:solidFill>
                    <a:srgbClr val="FF0000"/>
                  </a:solidFill>
                </a:rPr>
                <a:t>paintball</a:t>
              </a:r>
              <a:endParaRPr lang="en-US" dirty="0">
                <a:solidFill>
                  <a:srgbClr val="FF0000"/>
                </a:solidFill>
              </a:endParaRPr>
            </a:p>
          </p:txBody>
        </p:sp>
        <p:sp>
          <p:nvSpPr>
            <p:cNvPr id="27" name="Oval 26"/>
            <p:cNvSpPr/>
            <p:nvPr/>
          </p:nvSpPr>
          <p:spPr bwMode="auto">
            <a:xfrm>
              <a:off x="1064525" y="4750045"/>
              <a:ext cx="354842" cy="354842"/>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cxnSp>
          <p:nvCxnSpPr>
            <p:cNvPr id="41" name="Straight Connector 40"/>
            <p:cNvCxnSpPr/>
            <p:nvPr/>
          </p:nvCxnSpPr>
          <p:spPr bwMode="auto">
            <a:xfrm flipV="1">
              <a:off x="673907" y="4940951"/>
              <a:ext cx="314143" cy="3239"/>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790190" y="4862264"/>
              <a:ext cx="237441" cy="818"/>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861544" y="5015545"/>
              <a:ext cx="150884" cy="63"/>
            </a:xfrm>
            <a:prstGeom prst="line">
              <a:avLst/>
            </a:prstGeom>
            <a:solidFill>
              <a:srgbClr val="00FFFF"/>
            </a:solidFill>
            <a:ln w="9525" cap="flat" cmpd="sng" algn="ctr">
              <a:solidFill>
                <a:schemeClr val="tx1"/>
              </a:solidFill>
              <a:prstDash val="solid"/>
              <a:round/>
              <a:headEnd type="none" w="med" len="med"/>
              <a:tailEnd type="none" w="med" len="med"/>
            </a:ln>
            <a:effectLst/>
          </p:spPr>
        </p:cxnSp>
      </p:grpSp>
      <p:grpSp>
        <p:nvGrpSpPr>
          <p:cNvPr id="55" name="Group 54"/>
          <p:cNvGrpSpPr/>
          <p:nvPr/>
        </p:nvGrpSpPr>
        <p:grpSpPr>
          <a:xfrm>
            <a:off x="2882690" y="5009357"/>
            <a:ext cx="515354" cy="354842"/>
            <a:chOff x="2882690" y="4750045"/>
            <a:chExt cx="515354" cy="354842"/>
          </a:xfrm>
        </p:grpSpPr>
        <p:sp>
          <p:nvSpPr>
            <p:cNvPr id="44" name="Oval 43"/>
            <p:cNvSpPr/>
            <p:nvPr/>
          </p:nvSpPr>
          <p:spPr bwMode="auto">
            <a:xfrm>
              <a:off x="2882690" y="4750045"/>
              <a:ext cx="354842" cy="354842"/>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cxnSp>
          <p:nvCxnSpPr>
            <p:cNvPr id="45" name="Straight Connector 44"/>
            <p:cNvCxnSpPr/>
            <p:nvPr/>
          </p:nvCxnSpPr>
          <p:spPr bwMode="auto">
            <a:xfrm>
              <a:off x="3284494" y="5004913"/>
              <a:ext cx="82595" cy="0"/>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296399" y="4931094"/>
              <a:ext cx="101645" cy="0"/>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3290892" y="4857338"/>
              <a:ext cx="73819" cy="0"/>
            </a:xfrm>
            <a:prstGeom prst="line">
              <a:avLst/>
            </a:prstGeom>
            <a:solidFill>
              <a:srgbClr val="00FFFF"/>
            </a:solidFill>
            <a:ln w="9525" cap="flat" cmpd="sng" algn="ctr">
              <a:solidFill>
                <a:schemeClr val="tx1"/>
              </a:solidFill>
              <a:prstDash val="solid"/>
              <a:round/>
              <a:headEnd type="none" w="med" len="med"/>
              <a:tailEnd type="none" w="med" len="med"/>
            </a:ln>
            <a:effectLst/>
          </p:spPr>
        </p:cxnSp>
      </p:grpSp>
      <p:sp>
        <p:nvSpPr>
          <p:cNvPr id="19" name="Rectangle 6"/>
          <p:cNvSpPr>
            <a:spLocks noChangeArrowheads="1"/>
          </p:cNvSpPr>
          <p:nvPr/>
        </p:nvSpPr>
        <p:spPr bwMode="auto">
          <a:xfrm>
            <a:off x="3782316" y="1818896"/>
            <a:ext cx="800219" cy="646331"/>
          </a:xfrm>
          <a:prstGeom prst="rect">
            <a:avLst/>
          </a:prstGeom>
          <a:noFill/>
          <a:ln w="9525" algn="ctr">
            <a:noFill/>
            <a:miter lim="800000"/>
            <a:headEnd/>
            <a:tailEnd/>
          </a:ln>
        </p:spPr>
        <p:txBody>
          <a:bodyPr wrap="none" anchor="t" anchorCtr="0">
            <a:spAutoFit/>
          </a:bodyPr>
          <a:lstStyle/>
          <a:p>
            <a:pPr algn="l"/>
            <a:r>
              <a:rPr lang="en-US" sz="3600" dirty="0" smtClean="0">
                <a:solidFill>
                  <a:srgbClr val="000000"/>
                </a:solidFill>
              </a:rPr>
              <a:t>mv</a:t>
            </a:r>
            <a:endParaRPr lang="en-US" sz="3600" dirty="0">
              <a:solidFill>
                <a:srgbClr val="000000"/>
              </a:solidFill>
            </a:endParaRPr>
          </a:p>
        </p:txBody>
      </p:sp>
      <p:sp>
        <p:nvSpPr>
          <p:cNvPr id="38" name="Rectangle 6"/>
          <p:cNvSpPr>
            <a:spLocks noChangeArrowheads="1"/>
          </p:cNvSpPr>
          <p:nvPr/>
        </p:nvSpPr>
        <p:spPr bwMode="auto">
          <a:xfrm>
            <a:off x="3707893" y="4200432"/>
            <a:ext cx="1107996" cy="923330"/>
          </a:xfrm>
          <a:prstGeom prst="rect">
            <a:avLst/>
          </a:prstGeom>
          <a:noFill/>
          <a:ln w="9525" algn="ctr">
            <a:noFill/>
            <a:miter lim="800000"/>
            <a:headEnd/>
            <a:tailEnd/>
          </a:ln>
        </p:spPr>
        <p:txBody>
          <a:bodyPr wrap="none" anchor="t" anchorCtr="0">
            <a:spAutoFit/>
          </a:bodyPr>
          <a:lstStyle/>
          <a:p>
            <a:pPr algn="l"/>
            <a:r>
              <a:rPr lang="en-US" sz="5400" dirty="0" smtClean="0">
                <a:solidFill>
                  <a:srgbClr val="000000"/>
                </a:solidFill>
              </a:rPr>
              <a:t>mv</a:t>
            </a:r>
            <a:endParaRPr lang="en-US" sz="5400" dirty="0">
              <a:solidFill>
                <a:srgbClr val="000000"/>
              </a:solidFill>
            </a:endParaRPr>
          </a:p>
        </p:txBody>
      </p:sp>
      <p:sp>
        <p:nvSpPr>
          <p:cNvPr id="60" name="Rectangle 6"/>
          <p:cNvSpPr>
            <a:spLocks noChangeArrowheads="1"/>
          </p:cNvSpPr>
          <p:nvPr/>
        </p:nvSpPr>
        <p:spPr bwMode="auto">
          <a:xfrm>
            <a:off x="4704992" y="4424991"/>
            <a:ext cx="1306768" cy="954107"/>
          </a:xfrm>
          <a:prstGeom prst="rect">
            <a:avLst/>
          </a:prstGeom>
          <a:noFill/>
          <a:ln w="9525" algn="ctr">
            <a:noFill/>
            <a:miter lim="800000"/>
            <a:headEnd/>
            <a:tailEnd/>
          </a:ln>
        </p:spPr>
        <p:txBody>
          <a:bodyPr wrap="none" anchor="t" anchorCtr="0">
            <a:spAutoFit/>
          </a:bodyPr>
          <a:lstStyle/>
          <a:p>
            <a:pPr algn="l"/>
            <a:r>
              <a:rPr lang="en-US" dirty="0" smtClean="0">
                <a:solidFill>
                  <a:srgbClr val="000000"/>
                </a:solidFill>
              </a:rPr>
              <a:t>(bigger</a:t>
            </a:r>
          </a:p>
          <a:p>
            <a:pPr algn="l"/>
            <a:r>
              <a:rPr lang="en-US" dirty="0" err="1" smtClean="0">
                <a:solidFill>
                  <a:srgbClr val="000000"/>
                </a:solidFill>
              </a:rPr>
              <a:t>owie</a:t>
            </a:r>
            <a:r>
              <a:rPr lang="en-US" dirty="0" smtClean="0">
                <a:solidFill>
                  <a:srgbClr val="000000"/>
                </a:solidFill>
              </a:rPr>
              <a:t>)</a:t>
            </a:r>
            <a:endParaRPr lang="en-US" dirty="0">
              <a:solidFill>
                <a:srgbClr val="000000"/>
              </a:solidFill>
            </a:endParaRPr>
          </a:p>
        </p:txBody>
      </p:sp>
      <p:sp>
        <p:nvSpPr>
          <p:cNvPr id="61" name="Rectangle 6"/>
          <p:cNvSpPr>
            <a:spLocks noChangeArrowheads="1"/>
          </p:cNvSpPr>
          <p:nvPr/>
        </p:nvSpPr>
        <p:spPr bwMode="auto">
          <a:xfrm>
            <a:off x="4601137" y="1889995"/>
            <a:ext cx="1064715" cy="954107"/>
          </a:xfrm>
          <a:prstGeom prst="rect">
            <a:avLst/>
          </a:prstGeom>
          <a:noFill/>
          <a:ln w="9525" algn="ctr">
            <a:noFill/>
            <a:miter lim="800000"/>
            <a:headEnd/>
            <a:tailEnd/>
          </a:ln>
        </p:spPr>
        <p:txBody>
          <a:bodyPr wrap="none" anchor="t" anchorCtr="0">
            <a:spAutoFit/>
          </a:bodyPr>
          <a:lstStyle/>
          <a:p>
            <a:pPr algn="l"/>
            <a:r>
              <a:rPr lang="en-US" dirty="0" smtClean="0">
                <a:solidFill>
                  <a:srgbClr val="000000"/>
                </a:solidFill>
              </a:rPr>
              <a:t>(little</a:t>
            </a:r>
          </a:p>
          <a:p>
            <a:pPr algn="l"/>
            <a:r>
              <a:rPr lang="en-US" dirty="0" err="1" smtClean="0">
                <a:solidFill>
                  <a:srgbClr val="000000"/>
                </a:solidFill>
              </a:rPr>
              <a:t>owie</a:t>
            </a:r>
            <a:r>
              <a:rPr lang="en-US" dirty="0" smtClean="0">
                <a:solidFill>
                  <a:srgbClr val="000000"/>
                </a:solidFill>
              </a:rPr>
              <a:t>)</a:t>
            </a:r>
            <a:endParaRPr lang="en-US" dirty="0">
              <a:solidFill>
                <a:srgbClr val="000000"/>
              </a:solidFill>
            </a:endParaRPr>
          </a:p>
        </p:txBody>
      </p:sp>
      <p:sp>
        <p:nvSpPr>
          <p:cNvPr id="65" name="Rectangle 6"/>
          <p:cNvSpPr>
            <a:spLocks noChangeArrowheads="1"/>
          </p:cNvSpPr>
          <p:nvPr/>
        </p:nvSpPr>
        <p:spPr bwMode="auto">
          <a:xfrm>
            <a:off x="1065613" y="1497380"/>
            <a:ext cx="35618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2</a:t>
            </a:r>
            <a:endParaRPr lang="en-US" sz="2400" b="1" dirty="0">
              <a:solidFill>
                <a:srgbClr val="000000"/>
              </a:solidFill>
            </a:endParaRPr>
          </a:p>
        </p:txBody>
      </p:sp>
      <p:sp>
        <p:nvSpPr>
          <p:cNvPr id="66" name="Rectangle 6"/>
          <p:cNvSpPr>
            <a:spLocks noChangeArrowheads="1"/>
          </p:cNvSpPr>
          <p:nvPr/>
        </p:nvSpPr>
        <p:spPr bwMode="auto">
          <a:xfrm>
            <a:off x="3945290" y="1497380"/>
            <a:ext cx="35618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2</a:t>
            </a:r>
            <a:endParaRPr lang="en-US" sz="2400" b="1" dirty="0">
              <a:solidFill>
                <a:srgbClr val="000000"/>
              </a:solidFill>
            </a:endParaRPr>
          </a:p>
        </p:txBody>
      </p:sp>
      <p:sp>
        <p:nvSpPr>
          <p:cNvPr id="67" name="Rectangle 6"/>
          <p:cNvSpPr>
            <a:spLocks noChangeArrowheads="1"/>
          </p:cNvSpPr>
          <p:nvPr/>
        </p:nvSpPr>
        <p:spPr bwMode="auto">
          <a:xfrm>
            <a:off x="1079261" y="4076807"/>
            <a:ext cx="35618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2</a:t>
            </a:r>
            <a:endParaRPr lang="en-US" sz="2400" b="1" dirty="0">
              <a:solidFill>
                <a:srgbClr val="000000"/>
              </a:solidFill>
            </a:endParaRPr>
          </a:p>
        </p:txBody>
      </p:sp>
      <p:sp>
        <p:nvSpPr>
          <p:cNvPr id="68" name="Rectangle 6"/>
          <p:cNvSpPr>
            <a:spLocks noChangeArrowheads="1"/>
          </p:cNvSpPr>
          <p:nvPr/>
        </p:nvSpPr>
        <p:spPr bwMode="auto">
          <a:xfrm>
            <a:off x="2976301" y="4076807"/>
            <a:ext cx="35618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1</a:t>
            </a:r>
            <a:endParaRPr lang="en-US" sz="2400" b="1" dirty="0">
              <a:solidFill>
                <a:srgbClr val="000000"/>
              </a:solidFill>
            </a:endParaRPr>
          </a:p>
        </p:txBody>
      </p:sp>
      <p:sp>
        <p:nvSpPr>
          <p:cNvPr id="69" name="Rectangle 6"/>
          <p:cNvSpPr>
            <a:spLocks noChangeArrowheads="1"/>
          </p:cNvSpPr>
          <p:nvPr/>
        </p:nvSpPr>
        <p:spPr bwMode="auto">
          <a:xfrm>
            <a:off x="4054471" y="4063159"/>
            <a:ext cx="35618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3</a:t>
            </a:r>
            <a:endParaRPr lang="en-US" sz="2400" b="1" dirty="0">
              <a:solidFill>
                <a:srgbClr val="000000"/>
              </a:solidFill>
            </a:endParaRPr>
          </a:p>
        </p:txBody>
      </p:sp>
      <p:sp>
        <p:nvSpPr>
          <p:cNvPr id="70" name="Rectangle 6"/>
          <p:cNvSpPr>
            <a:spLocks noChangeArrowheads="1"/>
          </p:cNvSpPr>
          <p:nvPr/>
        </p:nvSpPr>
        <p:spPr bwMode="auto">
          <a:xfrm>
            <a:off x="3822462" y="4963910"/>
            <a:ext cx="851515"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YOU</a:t>
            </a:r>
            <a:endParaRPr lang="en-US" sz="2400" b="1" dirty="0">
              <a:solidFill>
                <a:srgbClr val="000000"/>
              </a:solidFill>
            </a:endParaRPr>
          </a:p>
        </p:txBody>
      </p:sp>
      <p:sp>
        <p:nvSpPr>
          <p:cNvPr id="71" name="Rectangle 6"/>
          <p:cNvSpPr>
            <a:spLocks noChangeArrowheads="1"/>
          </p:cNvSpPr>
          <p:nvPr/>
        </p:nvSpPr>
        <p:spPr bwMode="auto">
          <a:xfrm>
            <a:off x="3740574" y="2357188"/>
            <a:ext cx="851515"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YOU</a:t>
            </a:r>
            <a:endParaRPr lang="en-US" sz="2400" b="1" dirty="0">
              <a:solidFill>
                <a:srgbClr val="000000"/>
              </a:solidFill>
            </a:endParaRPr>
          </a:p>
        </p:txBody>
      </p:sp>
      <p:sp>
        <p:nvSpPr>
          <p:cNvPr id="74" name="Oval 73"/>
          <p:cNvSpPr/>
          <p:nvPr/>
        </p:nvSpPr>
        <p:spPr bwMode="auto">
          <a:xfrm>
            <a:off x="2634018" y="4053390"/>
            <a:ext cx="1978926" cy="49132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75" name="Oval 74"/>
          <p:cNvSpPr/>
          <p:nvPr/>
        </p:nvSpPr>
        <p:spPr bwMode="auto">
          <a:xfrm rot="20118156">
            <a:off x="2688610" y="1705970"/>
            <a:ext cx="1978926" cy="49132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76" name="Oval 75"/>
          <p:cNvSpPr/>
          <p:nvPr/>
        </p:nvSpPr>
        <p:spPr bwMode="auto">
          <a:xfrm>
            <a:off x="968992" y="4080686"/>
            <a:ext cx="559558" cy="49132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77" name="Oval 76"/>
          <p:cNvSpPr/>
          <p:nvPr/>
        </p:nvSpPr>
        <p:spPr bwMode="auto">
          <a:xfrm>
            <a:off x="955344" y="1501258"/>
            <a:ext cx="559558" cy="49132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78" name="Rectangle 77"/>
          <p:cNvSpPr/>
          <p:nvPr/>
        </p:nvSpPr>
        <p:spPr bwMode="auto">
          <a:xfrm>
            <a:off x="818865" y="1992574"/>
            <a:ext cx="764275" cy="423081"/>
          </a:xfrm>
          <a:prstGeom prst="rect">
            <a:avLst/>
          </a:prstGeom>
          <a:no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79" name="Rectangle 78"/>
          <p:cNvSpPr/>
          <p:nvPr/>
        </p:nvSpPr>
        <p:spPr bwMode="auto">
          <a:xfrm>
            <a:off x="2893324" y="1978926"/>
            <a:ext cx="1692324" cy="423081"/>
          </a:xfrm>
          <a:prstGeom prst="rect">
            <a:avLst/>
          </a:prstGeom>
          <a:no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80" name="Rectangle 79"/>
          <p:cNvSpPr/>
          <p:nvPr/>
        </p:nvSpPr>
        <p:spPr bwMode="auto">
          <a:xfrm>
            <a:off x="832513" y="4517411"/>
            <a:ext cx="764275" cy="423081"/>
          </a:xfrm>
          <a:prstGeom prst="rect">
            <a:avLst/>
          </a:prstGeom>
          <a:no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81" name="Rectangle 80"/>
          <p:cNvSpPr/>
          <p:nvPr/>
        </p:nvSpPr>
        <p:spPr bwMode="auto">
          <a:xfrm>
            <a:off x="2538484" y="4462819"/>
            <a:ext cx="2224586" cy="504969"/>
          </a:xfrm>
          <a:prstGeom prst="rect">
            <a:avLst/>
          </a:prstGeom>
          <a:no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82" name="Rectangle 6"/>
          <p:cNvSpPr>
            <a:spLocks noChangeArrowheads="1"/>
          </p:cNvSpPr>
          <p:nvPr/>
        </p:nvSpPr>
        <p:spPr bwMode="auto">
          <a:xfrm>
            <a:off x="3931642" y="1497380"/>
            <a:ext cx="37221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a:t>
            </a:r>
            <a:endParaRPr lang="en-US" sz="2400" b="1" dirty="0">
              <a:solidFill>
                <a:srgbClr val="000000"/>
              </a:solidFill>
            </a:endParaRPr>
          </a:p>
        </p:txBody>
      </p:sp>
      <p:sp>
        <p:nvSpPr>
          <p:cNvPr id="83" name="Rectangle 6"/>
          <p:cNvSpPr>
            <a:spLocks noChangeArrowheads="1"/>
          </p:cNvSpPr>
          <p:nvPr/>
        </p:nvSpPr>
        <p:spPr bwMode="auto">
          <a:xfrm>
            <a:off x="4040826" y="4063161"/>
            <a:ext cx="37221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a:t>
            </a:r>
            <a:endParaRPr lang="en-US" sz="2400" b="1" dirty="0">
              <a:solidFill>
                <a:srgbClr val="000000"/>
              </a:solidFill>
            </a:endParaRPr>
          </a:p>
        </p:txBody>
      </p:sp>
      <p:grpSp>
        <p:nvGrpSpPr>
          <p:cNvPr id="2" name="Group 1"/>
          <p:cNvGrpSpPr/>
          <p:nvPr/>
        </p:nvGrpSpPr>
        <p:grpSpPr>
          <a:xfrm>
            <a:off x="6291619" y="126899"/>
            <a:ext cx="2742704" cy="6615096"/>
            <a:chOff x="6414947" y="126899"/>
            <a:chExt cx="2619375" cy="6615096"/>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947" y="12689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947" y="200208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19" r="5708"/>
            <a:stretch/>
          </p:blipFill>
          <p:spPr bwMode="auto">
            <a:xfrm>
              <a:off x="6414947" y="3876209"/>
              <a:ext cx="2619375" cy="286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3" name="Rectangle 6"/>
          <p:cNvSpPr>
            <a:spLocks noChangeArrowheads="1"/>
          </p:cNvSpPr>
          <p:nvPr/>
        </p:nvSpPr>
        <p:spPr bwMode="auto">
          <a:xfrm>
            <a:off x="2533709" y="4452601"/>
            <a:ext cx="356188" cy="461665"/>
          </a:xfrm>
          <a:prstGeom prst="rect">
            <a:avLst/>
          </a:prstGeom>
          <a:noFill/>
          <a:ln w="9525" algn="ctr">
            <a:noFill/>
            <a:miter lim="800000"/>
            <a:headEnd/>
            <a:tailEnd/>
          </a:ln>
        </p:spPr>
        <p:txBody>
          <a:bodyPr wrap="none" anchor="t" anchorCtr="0">
            <a:spAutoFit/>
          </a:bodyPr>
          <a:lstStyle/>
          <a:p>
            <a:pPr algn="l"/>
            <a:r>
              <a:rPr lang="en-US" sz="2400" dirty="0" smtClean="0">
                <a:solidFill>
                  <a:srgbClr val="000000"/>
                </a:solidFill>
              </a:rPr>
              <a:t>–</a:t>
            </a:r>
            <a:endParaRPr lang="en-US" sz="2400" dirty="0">
              <a:solidFill>
                <a:srgbClr val="000000"/>
              </a:solidFill>
            </a:endParaRPr>
          </a:p>
        </p:txBody>
      </p:sp>
      <p:sp>
        <p:nvSpPr>
          <p:cNvPr id="84" name="Rectangle 6"/>
          <p:cNvSpPr>
            <a:spLocks noChangeArrowheads="1"/>
          </p:cNvSpPr>
          <p:nvPr/>
        </p:nvSpPr>
        <p:spPr bwMode="auto">
          <a:xfrm>
            <a:off x="2798892" y="4076807"/>
            <a:ext cx="356188" cy="461665"/>
          </a:xfrm>
          <a:prstGeom prst="rect">
            <a:avLst/>
          </a:prstGeom>
          <a:noFill/>
          <a:ln w="9525" algn="ctr">
            <a:noFill/>
            <a:miter lim="800000"/>
            <a:headEnd/>
            <a:tailEnd/>
          </a:ln>
        </p:spPr>
        <p:txBody>
          <a:bodyPr wrap="none" anchor="t" anchorCtr="0">
            <a:spAutoFit/>
          </a:bodyPr>
          <a:lstStyle/>
          <a:p>
            <a:pPr algn="l"/>
            <a:r>
              <a:rPr lang="en-US" sz="2400" b="1" dirty="0" smtClean="0">
                <a:solidFill>
                  <a:srgbClr val="000000"/>
                </a:solidFill>
              </a:rPr>
              <a:t>–</a:t>
            </a:r>
            <a:endParaRPr lang="en-US" sz="2400" b="1" dirty="0">
              <a:solidFill>
                <a:srgbClr val="000000"/>
              </a:solidFill>
            </a:endParaRPr>
          </a:p>
        </p:txBody>
      </p:sp>
    </p:spTree>
    <p:extLst>
      <p:ext uri="{BB962C8B-B14F-4D97-AF65-F5344CB8AC3E}">
        <p14:creationId xmlns:p14="http://schemas.microsoft.com/office/powerpoint/2010/main" val="2538667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80">
                                          <p:stCondLst>
                                            <p:cond delay="0"/>
                                          </p:stCondLst>
                                        </p:cTn>
                                        <p:tgtEl>
                                          <p:spTgt spid="65"/>
                                        </p:tgtEl>
                                      </p:cBhvr>
                                    </p:animEffect>
                                    <p:anim calcmode="lin" valueType="num">
                                      <p:cBhvr>
                                        <p:cTn id="31"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6" dur="26">
                                          <p:stCondLst>
                                            <p:cond delay="650"/>
                                          </p:stCondLst>
                                        </p:cTn>
                                        <p:tgtEl>
                                          <p:spTgt spid="65"/>
                                        </p:tgtEl>
                                      </p:cBhvr>
                                      <p:to x="100000" y="60000"/>
                                    </p:animScale>
                                    <p:animScale>
                                      <p:cBhvr>
                                        <p:cTn id="37" dur="166" decel="50000">
                                          <p:stCondLst>
                                            <p:cond delay="676"/>
                                          </p:stCondLst>
                                        </p:cTn>
                                        <p:tgtEl>
                                          <p:spTgt spid="65"/>
                                        </p:tgtEl>
                                      </p:cBhvr>
                                      <p:to x="100000" y="100000"/>
                                    </p:animScale>
                                    <p:animScale>
                                      <p:cBhvr>
                                        <p:cTn id="38" dur="26">
                                          <p:stCondLst>
                                            <p:cond delay="1312"/>
                                          </p:stCondLst>
                                        </p:cTn>
                                        <p:tgtEl>
                                          <p:spTgt spid="65"/>
                                        </p:tgtEl>
                                      </p:cBhvr>
                                      <p:to x="100000" y="80000"/>
                                    </p:animScale>
                                    <p:animScale>
                                      <p:cBhvr>
                                        <p:cTn id="39" dur="166" decel="50000">
                                          <p:stCondLst>
                                            <p:cond delay="1338"/>
                                          </p:stCondLst>
                                        </p:cTn>
                                        <p:tgtEl>
                                          <p:spTgt spid="65"/>
                                        </p:tgtEl>
                                      </p:cBhvr>
                                      <p:to x="100000" y="100000"/>
                                    </p:animScale>
                                    <p:animScale>
                                      <p:cBhvr>
                                        <p:cTn id="40" dur="26">
                                          <p:stCondLst>
                                            <p:cond delay="1642"/>
                                          </p:stCondLst>
                                        </p:cTn>
                                        <p:tgtEl>
                                          <p:spTgt spid="65"/>
                                        </p:tgtEl>
                                      </p:cBhvr>
                                      <p:to x="100000" y="90000"/>
                                    </p:animScale>
                                    <p:animScale>
                                      <p:cBhvr>
                                        <p:cTn id="41" dur="166" decel="50000">
                                          <p:stCondLst>
                                            <p:cond delay="1668"/>
                                          </p:stCondLst>
                                        </p:cTn>
                                        <p:tgtEl>
                                          <p:spTgt spid="65"/>
                                        </p:tgtEl>
                                      </p:cBhvr>
                                      <p:to x="100000" y="100000"/>
                                    </p:animScale>
                                    <p:animScale>
                                      <p:cBhvr>
                                        <p:cTn id="42" dur="26">
                                          <p:stCondLst>
                                            <p:cond delay="1808"/>
                                          </p:stCondLst>
                                        </p:cTn>
                                        <p:tgtEl>
                                          <p:spTgt spid="65"/>
                                        </p:tgtEl>
                                      </p:cBhvr>
                                      <p:to x="100000" y="95000"/>
                                    </p:animScale>
                                    <p:animScale>
                                      <p:cBhvr>
                                        <p:cTn id="43" dur="166" decel="50000">
                                          <p:stCondLst>
                                            <p:cond delay="1834"/>
                                          </p:stCondLst>
                                        </p:cTn>
                                        <p:tgtEl>
                                          <p:spTgt spid="6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right)">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80">
                                          <p:stCondLst>
                                            <p:cond delay="0"/>
                                          </p:stCondLst>
                                        </p:cTn>
                                        <p:tgtEl>
                                          <p:spTgt spid="20"/>
                                        </p:tgtEl>
                                      </p:cBhvr>
                                    </p:animEffect>
                                    <p:anim calcmode="lin" valueType="num">
                                      <p:cBhvr>
                                        <p:cTn id="5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9" dur="26">
                                          <p:stCondLst>
                                            <p:cond delay="650"/>
                                          </p:stCondLst>
                                        </p:cTn>
                                        <p:tgtEl>
                                          <p:spTgt spid="20"/>
                                        </p:tgtEl>
                                      </p:cBhvr>
                                      <p:to x="100000" y="60000"/>
                                    </p:animScale>
                                    <p:animScale>
                                      <p:cBhvr>
                                        <p:cTn id="60" dur="166" decel="50000">
                                          <p:stCondLst>
                                            <p:cond delay="676"/>
                                          </p:stCondLst>
                                        </p:cTn>
                                        <p:tgtEl>
                                          <p:spTgt spid="20"/>
                                        </p:tgtEl>
                                      </p:cBhvr>
                                      <p:to x="100000" y="100000"/>
                                    </p:animScale>
                                    <p:animScale>
                                      <p:cBhvr>
                                        <p:cTn id="61" dur="26">
                                          <p:stCondLst>
                                            <p:cond delay="1312"/>
                                          </p:stCondLst>
                                        </p:cTn>
                                        <p:tgtEl>
                                          <p:spTgt spid="20"/>
                                        </p:tgtEl>
                                      </p:cBhvr>
                                      <p:to x="100000" y="80000"/>
                                    </p:animScale>
                                    <p:animScale>
                                      <p:cBhvr>
                                        <p:cTn id="62" dur="166" decel="50000">
                                          <p:stCondLst>
                                            <p:cond delay="1338"/>
                                          </p:stCondLst>
                                        </p:cTn>
                                        <p:tgtEl>
                                          <p:spTgt spid="20"/>
                                        </p:tgtEl>
                                      </p:cBhvr>
                                      <p:to x="100000" y="100000"/>
                                    </p:animScale>
                                    <p:animScale>
                                      <p:cBhvr>
                                        <p:cTn id="63" dur="26">
                                          <p:stCondLst>
                                            <p:cond delay="1642"/>
                                          </p:stCondLst>
                                        </p:cTn>
                                        <p:tgtEl>
                                          <p:spTgt spid="20"/>
                                        </p:tgtEl>
                                      </p:cBhvr>
                                      <p:to x="100000" y="90000"/>
                                    </p:animScale>
                                    <p:animScale>
                                      <p:cBhvr>
                                        <p:cTn id="64" dur="166" decel="50000">
                                          <p:stCondLst>
                                            <p:cond delay="1668"/>
                                          </p:stCondLst>
                                        </p:cTn>
                                        <p:tgtEl>
                                          <p:spTgt spid="20"/>
                                        </p:tgtEl>
                                      </p:cBhvr>
                                      <p:to x="100000" y="100000"/>
                                    </p:animScale>
                                    <p:animScale>
                                      <p:cBhvr>
                                        <p:cTn id="65" dur="26">
                                          <p:stCondLst>
                                            <p:cond delay="1808"/>
                                          </p:stCondLst>
                                        </p:cTn>
                                        <p:tgtEl>
                                          <p:spTgt spid="20"/>
                                        </p:tgtEl>
                                      </p:cBhvr>
                                      <p:to x="100000" y="95000"/>
                                    </p:animScale>
                                    <p:animScale>
                                      <p:cBhvr>
                                        <p:cTn id="66" dur="166" decel="50000">
                                          <p:stCondLst>
                                            <p:cond delay="1834"/>
                                          </p:stCondLst>
                                        </p:cTn>
                                        <p:tgtEl>
                                          <p:spTgt spid="2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80">
                                          <p:stCondLst>
                                            <p:cond delay="0"/>
                                          </p:stCondLst>
                                        </p:cTn>
                                        <p:tgtEl>
                                          <p:spTgt spid="77"/>
                                        </p:tgtEl>
                                      </p:cBhvr>
                                    </p:animEffect>
                                    <p:anim calcmode="lin" valueType="num">
                                      <p:cBhvr>
                                        <p:cTn id="72"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77" dur="26">
                                          <p:stCondLst>
                                            <p:cond delay="650"/>
                                          </p:stCondLst>
                                        </p:cTn>
                                        <p:tgtEl>
                                          <p:spTgt spid="77"/>
                                        </p:tgtEl>
                                      </p:cBhvr>
                                      <p:to x="100000" y="60000"/>
                                    </p:animScale>
                                    <p:animScale>
                                      <p:cBhvr>
                                        <p:cTn id="78" dur="166" decel="50000">
                                          <p:stCondLst>
                                            <p:cond delay="676"/>
                                          </p:stCondLst>
                                        </p:cTn>
                                        <p:tgtEl>
                                          <p:spTgt spid="77"/>
                                        </p:tgtEl>
                                      </p:cBhvr>
                                      <p:to x="100000" y="100000"/>
                                    </p:animScale>
                                    <p:animScale>
                                      <p:cBhvr>
                                        <p:cTn id="79" dur="26">
                                          <p:stCondLst>
                                            <p:cond delay="1312"/>
                                          </p:stCondLst>
                                        </p:cTn>
                                        <p:tgtEl>
                                          <p:spTgt spid="77"/>
                                        </p:tgtEl>
                                      </p:cBhvr>
                                      <p:to x="100000" y="80000"/>
                                    </p:animScale>
                                    <p:animScale>
                                      <p:cBhvr>
                                        <p:cTn id="80" dur="166" decel="50000">
                                          <p:stCondLst>
                                            <p:cond delay="1338"/>
                                          </p:stCondLst>
                                        </p:cTn>
                                        <p:tgtEl>
                                          <p:spTgt spid="77"/>
                                        </p:tgtEl>
                                      </p:cBhvr>
                                      <p:to x="100000" y="100000"/>
                                    </p:animScale>
                                    <p:animScale>
                                      <p:cBhvr>
                                        <p:cTn id="81" dur="26">
                                          <p:stCondLst>
                                            <p:cond delay="1642"/>
                                          </p:stCondLst>
                                        </p:cTn>
                                        <p:tgtEl>
                                          <p:spTgt spid="77"/>
                                        </p:tgtEl>
                                      </p:cBhvr>
                                      <p:to x="100000" y="90000"/>
                                    </p:animScale>
                                    <p:animScale>
                                      <p:cBhvr>
                                        <p:cTn id="82" dur="166" decel="50000">
                                          <p:stCondLst>
                                            <p:cond delay="1668"/>
                                          </p:stCondLst>
                                        </p:cTn>
                                        <p:tgtEl>
                                          <p:spTgt spid="77"/>
                                        </p:tgtEl>
                                      </p:cBhvr>
                                      <p:to x="100000" y="100000"/>
                                    </p:animScale>
                                    <p:animScale>
                                      <p:cBhvr>
                                        <p:cTn id="83" dur="26">
                                          <p:stCondLst>
                                            <p:cond delay="1808"/>
                                          </p:stCondLst>
                                        </p:cTn>
                                        <p:tgtEl>
                                          <p:spTgt spid="77"/>
                                        </p:tgtEl>
                                      </p:cBhvr>
                                      <p:to x="100000" y="95000"/>
                                    </p:animScale>
                                    <p:animScale>
                                      <p:cBhvr>
                                        <p:cTn id="84" dur="166" decel="50000">
                                          <p:stCondLst>
                                            <p:cond delay="1834"/>
                                          </p:stCondLst>
                                        </p:cTn>
                                        <p:tgtEl>
                                          <p:spTgt spid="7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5" presetClass="entr" presetSubtype="0" fill="hold" grpId="0" nodeType="click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2000"/>
                                        <p:tgtEl>
                                          <p:spTgt spid="75"/>
                                        </p:tgtEl>
                                      </p:cBhvr>
                                    </p:animEffect>
                                    <p:anim calcmode="lin" valueType="num">
                                      <p:cBhvr>
                                        <p:cTn id="90" dur="2000" fill="hold"/>
                                        <p:tgtEl>
                                          <p:spTgt spid="75"/>
                                        </p:tgtEl>
                                        <p:attrNameLst>
                                          <p:attrName>style.rotation</p:attrName>
                                        </p:attrNameLst>
                                      </p:cBhvr>
                                      <p:tavLst>
                                        <p:tav tm="0">
                                          <p:val>
                                            <p:fltVal val="720"/>
                                          </p:val>
                                        </p:tav>
                                        <p:tav tm="100000">
                                          <p:val>
                                            <p:fltVal val="0"/>
                                          </p:val>
                                        </p:tav>
                                      </p:tavLst>
                                    </p:anim>
                                    <p:anim calcmode="lin" valueType="num">
                                      <p:cBhvr>
                                        <p:cTn id="91" dur="2000" fill="hold"/>
                                        <p:tgtEl>
                                          <p:spTgt spid="75"/>
                                        </p:tgtEl>
                                        <p:attrNameLst>
                                          <p:attrName>ppt_h</p:attrName>
                                        </p:attrNameLst>
                                      </p:cBhvr>
                                      <p:tavLst>
                                        <p:tav tm="0">
                                          <p:val>
                                            <p:fltVal val="0"/>
                                          </p:val>
                                        </p:tav>
                                        <p:tav tm="100000">
                                          <p:val>
                                            <p:strVal val="#ppt_h"/>
                                          </p:val>
                                        </p:tav>
                                      </p:tavLst>
                                    </p:anim>
                                    <p:anim calcmode="lin" valueType="num">
                                      <p:cBhvr>
                                        <p:cTn id="92" dur="2000" fill="hold"/>
                                        <p:tgtEl>
                                          <p:spTgt spid="75"/>
                                        </p:tgtEl>
                                        <p:attrNameLst>
                                          <p:attrName>ppt_w</p:attrName>
                                        </p:attrNameLst>
                                      </p:cBhvr>
                                      <p:tavLst>
                                        <p:tav tm="0">
                                          <p:val>
                                            <p:fltVal val="0"/>
                                          </p:val>
                                        </p:tav>
                                        <p:tav tm="100000">
                                          <p:val>
                                            <p:strVal val="#ppt_w"/>
                                          </p:val>
                                        </p:tav>
                                      </p:tavLst>
                                    </p:anim>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wipe(down)">
                                      <p:cBhvr>
                                        <p:cTn id="97" dur="580">
                                          <p:stCondLst>
                                            <p:cond delay="0"/>
                                          </p:stCondLst>
                                        </p:cTn>
                                        <p:tgtEl>
                                          <p:spTgt spid="82"/>
                                        </p:tgtEl>
                                      </p:cBhvr>
                                    </p:animEffect>
                                    <p:anim calcmode="lin" valueType="num">
                                      <p:cBhvr>
                                        <p:cTn id="98"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03" dur="26">
                                          <p:stCondLst>
                                            <p:cond delay="650"/>
                                          </p:stCondLst>
                                        </p:cTn>
                                        <p:tgtEl>
                                          <p:spTgt spid="82"/>
                                        </p:tgtEl>
                                      </p:cBhvr>
                                      <p:to x="100000" y="60000"/>
                                    </p:animScale>
                                    <p:animScale>
                                      <p:cBhvr>
                                        <p:cTn id="104" dur="166" decel="50000">
                                          <p:stCondLst>
                                            <p:cond delay="676"/>
                                          </p:stCondLst>
                                        </p:cTn>
                                        <p:tgtEl>
                                          <p:spTgt spid="82"/>
                                        </p:tgtEl>
                                      </p:cBhvr>
                                      <p:to x="100000" y="100000"/>
                                    </p:animScale>
                                    <p:animScale>
                                      <p:cBhvr>
                                        <p:cTn id="105" dur="26">
                                          <p:stCondLst>
                                            <p:cond delay="1312"/>
                                          </p:stCondLst>
                                        </p:cTn>
                                        <p:tgtEl>
                                          <p:spTgt spid="82"/>
                                        </p:tgtEl>
                                      </p:cBhvr>
                                      <p:to x="100000" y="80000"/>
                                    </p:animScale>
                                    <p:animScale>
                                      <p:cBhvr>
                                        <p:cTn id="106" dur="166" decel="50000">
                                          <p:stCondLst>
                                            <p:cond delay="1338"/>
                                          </p:stCondLst>
                                        </p:cTn>
                                        <p:tgtEl>
                                          <p:spTgt spid="82"/>
                                        </p:tgtEl>
                                      </p:cBhvr>
                                      <p:to x="100000" y="100000"/>
                                    </p:animScale>
                                    <p:animScale>
                                      <p:cBhvr>
                                        <p:cTn id="107" dur="26">
                                          <p:stCondLst>
                                            <p:cond delay="1642"/>
                                          </p:stCondLst>
                                        </p:cTn>
                                        <p:tgtEl>
                                          <p:spTgt spid="82"/>
                                        </p:tgtEl>
                                      </p:cBhvr>
                                      <p:to x="100000" y="90000"/>
                                    </p:animScale>
                                    <p:animScale>
                                      <p:cBhvr>
                                        <p:cTn id="108" dur="166" decel="50000">
                                          <p:stCondLst>
                                            <p:cond delay="1668"/>
                                          </p:stCondLst>
                                        </p:cTn>
                                        <p:tgtEl>
                                          <p:spTgt spid="82"/>
                                        </p:tgtEl>
                                      </p:cBhvr>
                                      <p:to x="100000" y="100000"/>
                                    </p:animScale>
                                    <p:animScale>
                                      <p:cBhvr>
                                        <p:cTn id="109" dur="26">
                                          <p:stCondLst>
                                            <p:cond delay="1808"/>
                                          </p:stCondLst>
                                        </p:cTn>
                                        <p:tgtEl>
                                          <p:spTgt spid="82"/>
                                        </p:tgtEl>
                                      </p:cBhvr>
                                      <p:to x="100000" y="95000"/>
                                    </p:animScale>
                                    <p:animScale>
                                      <p:cBhvr>
                                        <p:cTn id="110" dur="166" decel="50000">
                                          <p:stCondLst>
                                            <p:cond delay="1834"/>
                                          </p:stCondLst>
                                        </p:cTn>
                                        <p:tgtEl>
                                          <p:spTgt spid="8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5" presetClass="exit" presetSubtype="0" fill="hold" grpId="1" nodeType="clickEffect">
                                  <p:stCondLst>
                                    <p:cond delay="0"/>
                                  </p:stCondLst>
                                  <p:childTnLst>
                                    <p:animEffect transition="out" filter="fade">
                                      <p:cBhvr>
                                        <p:cTn id="114" dur="2000"/>
                                        <p:tgtEl>
                                          <p:spTgt spid="82"/>
                                        </p:tgtEl>
                                      </p:cBhvr>
                                    </p:animEffect>
                                    <p:anim calcmode="lin" valueType="num">
                                      <p:cBhvr>
                                        <p:cTn id="115" dur="2000"/>
                                        <p:tgtEl>
                                          <p:spTgt spid="8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6" dur="2000"/>
                                        <p:tgtEl>
                                          <p:spTgt spid="82"/>
                                        </p:tgtEl>
                                        <p:attrNameLst>
                                          <p:attrName>ppt_h</p:attrName>
                                        </p:attrNameLst>
                                      </p:cBhvr>
                                      <p:tavLst>
                                        <p:tav tm="0">
                                          <p:val>
                                            <p:strVal val="ppt_h"/>
                                          </p:val>
                                        </p:tav>
                                        <p:tav tm="100000">
                                          <p:val>
                                            <p:strVal val="ppt_h"/>
                                          </p:val>
                                        </p:tav>
                                      </p:tavLst>
                                    </p:anim>
                                    <p:set>
                                      <p:cBhvr>
                                        <p:cTn id="117" dur="1" fill="hold">
                                          <p:stCondLst>
                                            <p:cond delay="1999"/>
                                          </p:stCondLst>
                                        </p:cTn>
                                        <p:tgtEl>
                                          <p:spTgt spid="82"/>
                                        </p:tgtEl>
                                        <p:attrNameLst>
                                          <p:attrName>style.visibility</p:attrName>
                                        </p:attrNameLst>
                                      </p:cBhvr>
                                      <p:to>
                                        <p:strVal val="hidden"/>
                                      </p:to>
                                    </p:set>
                                  </p:childTnLst>
                                </p:cTn>
                              </p:par>
                            </p:childTnLst>
                          </p:cTn>
                        </p:par>
                        <p:par>
                          <p:cTn id="118" fill="hold">
                            <p:stCondLst>
                              <p:cond delay="2000"/>
                            </p:stCondLst>
                            <p:childTnLst>
                              <p:par>
                                <p:cTn id="119" presetID="45" presetClass="entr" presetSubtype="0" fill="hold" grpId="0" nodeType="after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2000"/>
                                        <p:tgtEl>
                                          <p:spTgt spid="66"/>
                                        </p:tgtEl>
                                      </p:cBhvr>
                                    </p:animEffect>
                                    <p:anim calcmode="lin" valueType="num">
                                      <p:cBhvr>
                                        <p:cTn id="122" dur="2000" fill="hold"/>
                                        <p:tgtEl>
                                          <p:spTgt spid="66"/>
                                        </p:tgtEl>
                                        <p:attrNameLst>
                                          <p:attrName>ppt_w</p:attrName>
                                        </p:attrNameLst>
                                      </p:cBhvr>
                                      <p:tavLst>
                                        <p:tav tm="0" fmla="#ppt_w*sin(2.5*pi*$)">
                                          <p:val>
                                            <p:fltVal val="0"/>
                                          </p:val>
                                        </p:tav>
                                        <p:tav tm="100000">
                                          <p:val>
                                            <p:fltVal val="1"/>
                                          </p:val>
                                        </p:tav>
                                      </p:tavLst>
                                    </p:anim>
                                    <p:anim calcmode="lin" valueType="num">
                                      <p:cBhvr>
                                        <p:cTn id="123" dur="20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circle(in)">
                                      <p:cBhvr>
                                        <p:cTn id="128" dur="2000"/>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circle(in)">
                                      <p:cBhvr>
                                        <p:cTn id="133" dur="2000"/>
                                        <p:tgtEl>
                                          <p:spTgt spid="54"/>
                                        </p:tgtEl>
                                      </p:cBhvr>
                                    </p:animEffect>
                                  </p:childTnLst>
                                </p:cTn>
                              </p:par>
                              <p:par>
                                <p:cTn id="134" presetID="6" presetClass="entr" presetSubtype="16" fill="hold" nodeType="withEffect">
                                  <p:stCondLst>
                                    <p:cond delay="0"/>
                                  </p:stCondLst>
                                  <p:childTnLst>
                                    <p:set>
                                      <p:cBhvr>
                                        <p:cTn id="135" dur="1" fill="hold">
                                          <p:stCondLst>
                                            <p:cond delay="0"/>
                                          </p:stCondLst>
                                        </p:cTn>
                                        <p:tgtEl>
                                          <p:spTgt spid="57"/>
                                        </p:tgtEl>
                                        <p:attrNameLst>
                                          <p:attrName>style.visibility</p:attrName>
                                        </p:attrNameLst>
                                      </p:cBhvr>
                                      <p:to>
                                        <p:strVal val="visible"/>
                                      </p:to>
                                    </p:set>
                                    <p:animEffect transition="in" filter="circle(in)">
                                      <p:cBhvr>
                                        <p:cTn id="136" dur="2000"/>
                                        <p:tgtEl>
                                          <p:spTgt spid="57"/>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wipe(down)">
                                      <p:cBhvr>
                                        <p:cTn id="141" dur="580">
                                          <p:stCondLst>
                                            <p:cond delay="0"/>
                                          </p:stCondLst>
                                        </p:cTn>
                                        <p:tgtEl>
                                          <p:spTgt spid="70"/>
                                        </p:tgtEl>
                                      </p:cBhvr>
                                    </p:animEffect>
                                    <p:anim calcmode="lin" valueType="num">
                                      <p:cBhvr>
                                        <p:cTn id="142"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47" dur="26">
                                          <p:stCondLst>
                                            <p:cond delay="650"/>
                                          </p:stCondLst>
                                        </p:cTn>
                                        <p:tgtEl>
                                          <p:spTgt spid="70"/>
                                        </p:tgtEl>
                                      </p:cBhvr>
                                      <p:to x="100000" y="60000"/>
                                    </p:animScale>
                                    <p:animScale>
                                      <p:cBhvr>
                                        <p:cTn id="148" dur="166" decel="50000">
                                          <p:stCondLst>
                                            <p:cond delay="676"/>
                                          </p:stCondLst>
                                        </p:cTn>
                                        <p:tgtEl>
                                          <p:spTgt spid="70"/>
                                        </p:tgtEl>
                                      </p:cBhvr>
                                      <p:to x="100000" y="100000"/>
                                    </p:animScale>
                                    <p:animScale>
                                      <p:cBhvr>
                                        <p:cTn id="149" dur="26">
                                          <p:stCondLst>
                                            <p:cond delay="1312"/>
                                          </p:stCondLst>
                                        </p:cTn>
                                        <p:tgtEl>
                                          <p:spTgt spid="70"/>
                                        </p:tgtEl>
                                      </p:cBhvr>
                                      <p:to x="100000" y="80000"/>
                                    </p:animScale>
                                    <p:animScale>
                                      <p:cBhvr>
                                        <p:cTn id="150" dur="166" decel="50000">
                                          <p:stCondLst>
                                            <p:cond delay="1338"/>
                                          </p:stCondLst>
                                        </p:cTn>
                                        <p:tgtEl>
                                          <p:spTgt spid="70"/>
                                        </p:tgtEl>
                                      </p:cBhvr>
                                      <p:to x="100000" y="100000"/>
                                    </p:animScale>
                                    <p:animScale>
                                      <p:cBhvr>
                                        <p:cTn id="151" dur="26">
                                          <p:stCondLst>
                                            <p:cond delay="1642"/>
                                          </p:stCondLst>
                                        </p:cTn>
                                        <p:tgtEl>
                                          <p:spTgt spid="70"/>
                                        </p:tgtEl>
                                      </p:cBhvr>
                                      <p:to x="100000" y="90000"/>
                                    </p:animScale>
                                    <p:animScale>
                                      <p:cBhvr>
                                        <p:cTn id="152" dur="166" decel="50000">
                                          <p:stCondLst>
                                            <p:cond delay="1668"/>
                                          </p:stCondLst>
                                        </p:cTn>
                                        <p:tgtEl>
                                          <p:spTgt spid="70"/>
                                        </p:tgtEl>
                                      </p:cBhvr>
                                      <p:to x="100000" y="100000"/>
                                    </p:animScale>
                                    <p:animScale>
                                      <p:cBhvr>
                                        <p:cTn id="153" dur="26">
                                          <p:stCondLst>
                                            <p:cond delay="1808"/>
                                          </p:stCondLst>
                                        </p:cTn>
                                        <p:tgtEl>
                                          <p:spTgt spid="70"/>
                                        </p:tgtEl>
                                      </p:cBhvr>
                                      <p:to x="100000" y="95000"/>
                                    </p:animScale>
                                    <p:animScale>
                                      <p:cBhvr>
                                        <p:cTn id="154" dur="166" decel="50000">
                                          <p:stCondLst>
                                            <p:cond delay="1834"/>
                                          </p:stCondLst>
                                        </p:cTn>
                                        <p:tgtEl>
                                          <p:spTgt spid="70"/>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6" presetClass="entr" presetSubtype="16" fill="hold" grpId="0" nodeType="clickEffect">
                                  <p:stCondLst>
                                    <p:cond delay="0"/>
                                  </p:stCondLst>
                                  <p:childTnLst>
                                    <p:set>
                                      <p:cBhvr>
                                        <p:cTn id="158" dur="1" fill="hold">
                                          <p:stCondLst>
                                            <p:cond delay="0"/>
                                          </p:stCondLst>
                                        </p:cTn>
                                        <p:tgtEl>
                                          <p:spTgt spid="30"/>
                                        </p:tgtEl>
                                        <p:attrNameLst>
                                          <p:attrName>style.visibility</p:attrName>
                                        </p:attrNameLst>
                                      </p:cBhvr>
                                      <p:to>
                                        <p:strVal val="visible"/>
                                      </p:to>
                                    </p:set>
                                    <p:animEffect transition="in" filter="circle(in)">
                                      <p:cBhvr>
                                        <p:cTn id="159" dur="2000"/>
                                        <p:tgtEl>
                                          <p:spTgt spid="30"/>
                                        </p:tgtEl>
                                      </p:cBhvr>
                                    </p:animEffect>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wipe(down)">
                                      <p:cBhvr>
                                        <p:cTn id="164" dur="580">
                                          <p:stCondLst>
                                            <p:cond delay="0"/>
                                          </p:stCondLst>
                                        </p:cTn>
                                        <p:tgtEl>
                                          <p:spTgt spid="67"/>
                                        </p:tgtEl>
                                      </p:cBhvr>
                                    </p:animEffect>
                                    <p:anim calcmode="lin" valueType="num">
                                      <p:cBhvr>
                                        <p:cTn id="1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70" dur="26">
                                          <p:stCondLst>
                                            <p:cond delay="650"/>
                                          </p:stCondLst>
                                        </p:cTn>
                                        <p:tgtEl>
                                          <p:spTgt spid="67"/>
                                        </p:tgtEl>
                                      </p:cBhvr>
                                      <p:to x="100000" y="60000"/>
                                    </p:animScale>
                                    <p:animScale>
                                      <p:cBhvr>
                                        <p:cTn id="171" dur="166" decel="50000">
                                          <p:stCondLst>
                                            <p:cond delay="676"/>
                                          </p:stCondLst>
                                        </p:cTn>
                                        <p:tgtEl>
                                          <p:spTgt spid="67"/>
                                        </p:tgtEl>
                                      </p:cBhvr>
                                      <p:to x="100000" y="100000"/>
                                    </p:animScale>
                                    <p:animScale>
                                      <p:cBhvr>
                                        <p:cTn id="172" dur="26">
                                          <p:stCondLst>
                                            <p:cond delay="1312"/>
                                          </p:stCondLst>
                                        </p:cTn>
                                        <p:tgtEl>
                                          <p:spTgt spid="67"/>
                                        </p:tgtEl>
                                      </p:cBhvr>
                                      <p:to x="100000" y="80000"/>
                                    </p:animScale>
                                    <p:animScale>
                                      <p:cBhvr>
                                        <p:cTn id="173" dur="166" decel="50000">
                                          <p:stCondLst>
                                            <p:cond delay="1338"/>
                                          </p:stCondLst>
                                        </p:cTn>
                                        <p:tgtEl>
                                          <p:spTgt spid="67"/>
                                        </p:tgtEl>
                                      </p:cBhvr>
                                      <p:to x="100000" y="100000"/>
                                    </p:animScale>
                                    <p:animScale>
                                      <p:cBhvr>
                                        <p:cTn id="174" dur="26">
                                          <p:stCondLst>
                                            <p:cond delay="1642"/>
                                          </p:stCondLst>
                                        </p:cTn>
                                        <p:tgtEl>
                                          <p:spTgt spid="67"/>
                                        </p:tgtEl>
                                      </p:cBhvr>
                                      <p:to x="100000" y="90000"/>
                                    </p:animScale>
                                    <p:animScale>
                                      <p:cBhvr>
                                        <p:cTn id="175" dur="166" decel="50000">
                                          <p:stCondLst>
                                            <p:cond delay="1668"/>
                                          </p:stCondLst>
                                        </p:cTn>
                                        <p:tgtEl>
                                          <p:spTgt spid="67"/>
                                        </p:tgtEl>
                                      </p:cBhvr>
                                      <p:to x="100000" y="100000"/>
                                    </p:animScale>
                                    <p:animScale>
                                      <p:cBhvr>
                                        <p:cTn id="176" dur="26">
                                          <p:stCondLst>
                                            <p:cond delay="1808"/>
                                          </p:stCondLst>
                                        </p:cTn>
                                        <p:tgtEl>
                                          <p:spTgt spid="67"/>
                                        </p:tgtEl>
                                      </p:cBhvr>
                                      <p:to x="100000" y="95000"/>
                                    </p:animScale>
                                    <p:animScale>
                                      <p:cBhvr>
                                        <p:cTn id="177" dur="166" decel="50000">
                                          <p:stCondLst>
                                            <p:cond delay="1834"/>
                                          </p:stCondLst>
                                        </p:cTn>
                                        <p:tgtEl>
                                          <p:spTgt spid="67"/>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22" presetClass="entr" presetSubtype="2" fill="hold" nodeType="click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wipe(right)">
                                      <p:cBhvr>
                                        <p:cTn id="182" dur="1000"/>
                                        <p:tgtEl>
                                          <p:spTgt spid="55"/>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ntr" presetSubtype="16" fill="hold" grpId="0" nodeType="click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circle(in)">
                                      <p:cBhvr>
                                        <p:cTn id="187" dur="2000"/>
                                        <p:tgtEl>
                                          <p:spTgt spid="39"/>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grpId="0" nodeType="click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circle(in)">
                                      <p:cBhvr>
                                        <p:cTn id="192" dur="2000"/>
                                        <p:tgtEl>
                                          <p:spTgt spid="73"/>
                                        </p:tgtEl>
                                      </p:cBhvr>
                                    </p:animEffect>
                                  </p:childTnLst>
                                </p:cTn>
                              </p:par>
                            </p:childTnLst>
                          </p:cTn>
                        </p:par>
                      </p:childTnLst>
                    </p:cTn>
                  </p:par>
                  <p:par>
                    <p:cTn id="193" fill="hold">
                      <p:stCondLst>
                        <p:cond delay="indefinite"/>
                      </p:stCondLst>
                      <p:childTnLst>
                        <p:par>
                          <p:cTn id="194" fill="hold">
                            <p:stCondLst>
                              <p:cond delay="0"/>
                            </p:stCondLst>
                            <p:childTnLst>
                              <p:par>
                                <p:cTn id="195" presetID="26" presetClass="entr" presetSubtype="0" fill="hold" grpId="0" nodeType="click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wipe(down)">
                                      <p:cBhvr>
                                        <p:cTn id="197" dur="580">
                                          <p:stCondLst>
                                            <p:cond delay="0"/>
                                          </p:stCondLst>
                                        </p:cTn>
                                        <p:tgtEl>
                                          <p:spTgt spid="68"/>
                                        </p:tgtEl>
                                      </p:cBhvr>
                                    </p:animEffect>
                                    <p:anim calcmode="lin" valueType="num">
                                      <p:cBhvr>
                                        <p:cTn id="198"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203" dur="26">
                                          <p:stCondLst>
                                            <p:cond delay="650"/>
                                          </p:stCondLst>
                                        </p:cTn>
                                        <p:tgtEl>
                                          <p:spTgt spid="68"/>
                                        </p:tgtEl>
                                      </p:cBhvr>
                                      <p:to x="100000" y="60000"/>
                                    </p:animScale>
                                    <p:animScale>
                                      <p:cBhvr>
                                        <p:cTn id="204" dur="166" decel="50000">
                                          <p:stCondLst>
                                            <p:cond delay="676"/>
                                          </p:stCondLst>
                                        </p:cTn>
                                        <p:tgtEl>
                                          <p:spTgt spid="68"/>
                                        </p:tgtEl>
                                      </p:cBhvr>
                                      <p:to x="100000" y="100000"/>
                                    </p:animScale>
                                    <p:animScale>
                                      <p:cBhvr>
                                        <p:cTn id="205" dur="26">
                                          <p:stCondLst>
                                            <p:cond delay="1312"/>
                                          </p:stCondLst>
                                        </p:cTn>
                                        <p:tgtEl>
                                          <p:spTgt spid="68"/>
                                        </p:tgtEl>
                                      </p:cBhvr>
                                      <p:to x="100000" y="80000"/>
                                    </p:animScale>
                                    <p:animScale>
                                      <p:cBhvr>
                                        <p:cTn id="206" dur="166" decel="50000">
                                          <p:stCondLst>
                                            <p:cond delay="1338"/>
                                          </p:stCondLst>
                                        </p:cTn>
                                        <p:tgtEl>
                                          <p:spTgt spid="68"/>
                                        </p:tgtEl>
                                      </p:cBhvr>
                                      <p:to x="100000" y="100000"/>
                                    </p:animScale>
                                    <p:animScale>
                                      <p:cBhvr>
                                        <p:cTn id="207" dur="26">
                                          <p:stCondLst>
                                            <p:cond delay="1642"/>
                                          </p:stCondLst>
                                        </p:cTn>
                                        <p:tgtEl>
                                          <p:spTgt spid="68"/>
                                        </p:tgtEl>
                                      </p:cBhvr>
                                      <p:to x="100000" y="90000"/>
                                    </p:animScale>
                                    <p:animScale>
                                      <p:cBhvr>
                                        <p:cTn id="208" dur="166" decel="50000">
                                          <p:stCondLst>
                                            <p:cond delay="1668"/>
                                          </p:stCondLst>
                                        </p:cTn>
                                        <p:tgtEl>
                                          <p:spTgt spid="68"/>
                                        </p:tgtEl>
                                      </p:cBhvr>
                                      <p:to x="100000" y="100000"/>
                                    </p:animScale>
                                    <p:animScale>
                                      <p:cBhvr>
                                        <p:cTn id="209" dur="26">
                                          <p:stCondLst>
                                            <p:cond delay="1808"/>
                                          </p:stCondLst>
                                        </p:cTn>
                                        <p:tgtEl>
                                          <p:spTgt spid="68"/>
                                        </p:tgtEl>
                                      </p:cBhvr>
                                      <p:to x="100000" y="95000"/>
                                    </p:animScale>
                                    <p:animScale>
                                      <p:cBhvr>
                                        <p:cTn id="210" dur="166" decel="50000">
                                          <p:stCondLst>
                                            <p:cond delay="1834"/>
                                          </p:stCondLst>
                                        </p:cTn>
                                        <p:tgtEl>
                                          <p:spTgt spid="68"/>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84"/>
                                        </p:tgtEl>
                                        <p:attrNameLst>
                                          <p:attrName>style.visibility</p:attrName>
                                        </p:attrNameLst>
                                      </p:cBhvr>
                                      <p:to>
                                        <p:strVal val="visible"/>
                                      </p:to>
                                    </p:set>
                                    <p:animEffect transition="in" filter="wipe(down)">
                                      <p:cBhvr>
                                        <p:cTn id="213" dur="580">
                                          <p:stCondLst>
                                            <p:cond delay="0"/>
                                          </p:stCondLst>
                                        </p:cTn>
                                        <p:tgtEl>
                                          <p:spTgt spid="84"/>
                                        </p:tgtEl>
                                      </p:cBhvr>
                                    </p:animEffect>
                                    <p:anim calcmode="lin" valueType="num">
                                      <p:cBhvr>
                                        <p:cTn id="2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219" dur="26">
                                          <p:stCondLst>
                                            <p:cond delay="650"/>
                                          </p:stCondLst>
                                        </p:cTn>
                                        <p:tgtEl>
                                          <p:spTgt spid="84"/>
                                        </p:tgtEl>
                                      </p:cBhvr>
                                      <p:to x="100000" y="60000"/>
                                    </p:animScale>
                                    <p:animScale>
                                      <p:cBhvr>
                                        <p:cTn id="220" dur="166" decel="50000">
                                          <p:stCondLst>
                                            <p:cond delay="676"/>
                                          </p:stCondLst>
                                        </p:cTn>
                                        <p:tgtEl>
                                          <p:spTgt spid="84"/>
                                        </p:tgtEl>
                                      </p:cBhvr>
                                      <p:to x="100000" y="100000"/>
                                    </p:animScale>
                                    <p:animScale>
                                      <p:cBhvr>
                                        <p:cTn id="221" dur="26">
                                          <p:stCondLst>
                                            <p:cond delay="1312"/>
                                          </p:stCondLst>
                                        </p:cTn>
                                        <p:tgtEl>
                                          <p:spTgt spid="84"/>
                                        </p:tgtEl>
                                      </p:cBhvr>
                                      <p:to x="100000" y="80000"/>
                                    </p:animScale>
                                    <p:animScale>
                                      <p:cBhvr>
                                        <p:cTn id="222" dur="166" decel="50000">
                                          <p:stCondLst>
                                            <p:cond delay="1338"/>
                                          </p:stCondLst>
                                        </p:cTn>
                                        <p:tgtEl>
                                          <p:spTgt spid="84"/>
                                        </p:tgtEl>
                                      </p:cBhvr>
                                      <p:to x="100000" y="100000"/>
                                    </p:animScale>
                                    <p:animScale>
                                      <p:cBhvr>
                                        <p:cTn id="223" dur="26">
                                          <p:stCondLst>
                                            <p:cond delay="1642"/>
                                          </p:stCondLst>
                                        </p:cTn>
                                        <p:tgtEl>
                                          <p:spTgt spid="84"/>
                                        </p:tgtEl>
                                      </p:cBhvr>
                                      <p:to x="100000" y="90000"/>
                                    </p:animScale>
                                    <p:animScale>
                                      <p:cBhvr>
                                        <p:cTn id="224" dur="166" decel="50000">
                                          <p:stCondLst>
                                            <p:cond delay="1668"/>
                                          </p:stCondLst>
                                        </p:cTn>
                                        <p:tgtEl>
                                          <p:spTgt spid="84"/>
                                        </p:tgtEl>
                                      </p:cBhvr>
                                      <p:to x="100000" y="100000"/>
                                    </p:animScale>
                                    <p:animScale>
                                      <p:cBhvr>
                                        <p:cTn id="225" dur="26">
                                          <p:stCondLst>
                                            <p:cond delay="1808"/>
                                          </p:stCondLst>
                                        </p:cTn>
                                        <p:tgtEl>
                                          <p:spTgt spid="84"/>
                                        </p:tgtEl>
                                      </p:cBhvr>
                                      <p:to x="100000" y="95000"/>
                                    </p:animScale>
                                    <p:animScale>
                                      <p:cBhvr>
                                        <p:cTn id="226" dur="166" decel="50000">
                                          <p:stCondLst>
                                            <p:cond delay="1834"/>
                                          </p:stCondLst>
                                        </p:cTn>
                                        <p:tgtEl>
                                          <p:spTgt spid="84"/>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grpId="0" nodeType="clickEffect">
                                  <p:stCondLst>
                                    <p:cond delay="0"/>
                                  </p:stCondLst>
                                  <p:childTnLst>
                                    <p:set>
                                      <p:cBhvr>
                                        <p:cTn id="230" dur="1" fill="hold">
                                          <p:stCondLst>
                                            <p:cond delay="0"/>
                                          </p:stCondLst>
                                        </p:cTn>
                                        <p:tgtEl>
                                          <p:spTgt spid="76"/>
                                        </p:tgtEl>
                                        <p:attrNameLst>
                                          <p:attrName>style.visibility</p:attrName>
                                        </p:attrNameLst>
                                      </p:cBhvr>
                                      <p:to>
                                        <p:strVal val="visible"/>
                                      </p:to>
                                    </p:set>
                                    <p:animEffect transition="in" filter="wipe(down)">
                                      <p:cBhvr>
                                        <p:cTn id="231" dur="580">
                                          <p:stCondLst>
                                            <p:cond delay="0"/>
                                          </p:stCondLst>
                                        </p:cTn>
                                        <p:tgtEl>
                                          <p:spTgt spid="76"/>
                                        </p:tgtEl>
                                      </p:cBhvr>
                                    </p:animEffect>
                                    <p:anim calcmode="lin" valueType="num">
                                      <p:cBhvr>
                                        <p:cTn id="232"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237" dur="26">
                                          <p:stCondLst>
                                            <p:cond delay="650"/>
                                          </p:stCondLst>
                                        </p:cTn>
                                        <p:tgtEl>
                                          <p:spTgt spid="76"/>
                                        </p:tgtEl>
                                      </p:cBhvr>
                                      <p:to x="100000" y="60000"/>
                                    </p:animScale>
                                    <p:animScale>
                                      <p:cBhvr>
                                        <p:cTn id="238" dur="166" decel="50000">
                                          <p:stCondLst>
                                            <p:cond delay="676"/>
                                          </p:stCondLst>
                                        </p:cTn>
                                        <p:tgtEl>
                                          <p:spTgt spid="76"/>
                                        </p:tgtEl>
                                      </p:cBhvr>
                                      <p:to x="100000" y="100000"/>
                                    </p:animScale>
                                    <p:animScale>
                                      <p:cBhvr>
                                        <p:cTn id="239" dur="26">
                                          <p:stCondLst>
                                            <p:cond delay="1312"/>
                                          </p:stCondLst>
                                        </p:cTn>
                                        <p:tgtEl>
                                          <p:spTgt spid="76"/>
                                        </p:tgtEl>
                                      </p:cBhvr>
                                      <p:to x="100000" y="80000"/>
                                    </p:animScale>
                                    <p:animScale>
                                      <p:cBhvr>
                                        <p:cTn id="240" dur="166" decel="50000">
                                          <p:stCondLst>
                                            <p:cond delay="1338"/>
                                          </p:stCondLst>
                                        </p:cTn>
                                        <p:tgtEl>
                                          <p:spTgt spid="76"/>
                                        </p:tgtEl>
                                      </p:cBhvr>
                                      <p:to x="100000" y="100000"/>
                                    </p:animScale>
                                    <p:animScale>
                                      <p:cBhvr>
                                        <p:cTn id="241" dur="26">
                                          <p:stCondLst>
                                            <p:cond delay="1642"/>
                                          </p:stCondLst>
                                        </p:cTn>
                                        <p:tgtEl>
                                          <p:spTgt spid="76"/>
                                        </p:tgtEl>
                                      </p:cBhvr>
                                      <p:to x="100000" y="90000"/>
                                    </p:animScale>
                                    <p:animScale>
                                      <p:cBhvr>
                                        <p:cTn id="242" dur="166" decel="50000">
                                          <p:stCondLst>
                                            <p:cond delay="1668"/>
                                          </p:stCondLst>
                                        </p:cTn>
                                        <p:tgtEl>
                                          <p:spTgt spid="76"/>
                                        </p:tgtEl>
                                      </p:cBhvr>
                                      <p:to x="100000" y="100000"/>
                                    </p:animScale>
                                    <p:animScale>
                                      <p:cBhvr>
                                        <p:cTn id="243" dur="26">
                                          <p:stCondLst>
                                            <p:cond delay="1808"/>
                                          </p:stCondLst>
                                        </p:cTn>
                                        <p:tgtEl>
                                          <p:spTgt spid="76"/>
                                        </p:tgtEl>
                                      </p:cBhvr>
                                      <p:to x="100000" y="95000"/>
                                    </p:animScale>
                                    <p:animScale>
                                      <p:cBhvr>
                                        <p:cTn id="244" dur="166" decel="50000">
                                          <p:stCondLst>
                                            <p:cond delay="1834"/>
                                          </p:stCondLst>
                                        </p:cTn>
                                        <p:tgtEl>
                                          <p:spTgt spid="76"/>
                                        </p:tgtEl>
                                      </p:cBhvr>
                                      <p:to x="100000" y="100000"/>
                                    </p:animScale>
                                  </p:childTnLst>
                                </p:cTn>
                              </p:par>
                            </p:childTnLst>
                          </p:cTn>
                        </p:par>
                      </p:childTnLst>
                    </p:cTn>
                  </p:par>
                  <p:par>
                    <p:cTn id="245" fill="hold">
                      <p:stCondLst>
                        <p:cond delay="indefinite"/>
                      </p:stCondLst>
                      <p:childTnLst>
                        <p:par>
                          <p:cTn id="246" fill="hold">
                            <p:stCondLst>
                              <p:cond delay="0"/>
                            </p:stCondLst>
                            <p:childTnLst>
                              <p:par>
                                <p:cTn id="247" presetID="45" presetClass="entr" presetSubtype="0" fill="hold" grpId="0" nodeType="clickEffect">
                                  <p:stCondLst>
                                    <p:cond delay="0"/>
                                  </p:stCondLst>
                                  <p:childTnLst>
                                    <p:set>
                                      <p:cBhvr>
                                        <p:cTn id="248" dur="1" fill="hold">
                                          <p:stCondLst>
                                            <p:cond delay="0"/>
                                          </p:stCondLst>
                                        </p:cTn>
                                        <p:tgtEl>
                                          <p:spTgt spid="74"/>
                                        </p:tgtEl>
                                        <p:attrNameLst>
                                          <p:attrName>style.visibility</p:attrName>
                                        </p:attrNameLst>
                                      </p:cBhvr>
                                      <p:to>
                                        <p:strVal val="visible"/>
                                      </p:to>
                                    </p:set>
                                    <p:animEffect transition="in" filter="fade">
                                      <p:cBhvr>
                                        <p:cTn id="249" dur="2000"/>
                                        <p:tgtEl>
                                          <p:spTgt spid="74"/>
                                        </p:tgtEl>
                                      </p:cBhvr>
                                    </p:animEffect>
                                    <p:anim calcmode="lin" valueType="num">
                                      <p:cBhvr>
                                        <p:cTn id="250" dur="2000" fill="hold"/>
                                        <p:tgtEl>
                                          <p:spTgt spid="74"/>
                                        </p:tgtEl>
                                        <p:attrNameLst>
                                          <p:attrName>ppt_w</p:attrName>
                                        </p:attrNameLst>
                                      </p:cBhvr>
                                      <p:tavLst>
                                        <p:tav tm="0" fmla="#ppt_w*sin(2.5*pi*$)">
                                          <p:val>
                                            <p:fltVal val="0"/>
                                          </p:val>
                                        </p:tav>
                                        <p:tav tm="100000">
                                          <p:val>
                                            <p:fltVal val="1"/>
                                          </p:val>
                                        </p:tav>
                                      </p:tavLst>
                                    </p:anim>
                                    <p:anim calcmode="lin" valueType="num">
                                      <p:cBhvr>
                                        <p:cTn id="251"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252" fill="hold">
                      <p:stCondLst>
                        <p:cond delay="indefinite"/>
                      </p:stCondLst>
                      <p:childTnLst>
                        <p:par>
                          <p:cTn id="253" fill="hold">
                            <p:stCondLst>
                              <p:cond delay="0"/>
                            </p:stCondLst>
                            <p:childTnLst>
                              <p:par>
                                <p:cTn id="254" presetID="26" presetClass="entr" presetSubtype="0" fill="hold" grpId="0" nodeType="clickEffect">
                                  <p:stCondLst>
                                    <p:cond delay="0"/>
                                  </p:stCondLst>
                                  <p:childTnLst>
                                    <p:set>
                                      <p:cBhvr>
                                        <p:cTn id="255" dur="1" fill="hold">
                                          <p:stCondLst>
                                            <p:cond delay="0"/>
                                          </p:stCondLst>
                                        </p:cTn>
                                        <p:tgtEl>
                                          <p:spTgt spid="83"/>
                                        </p:tgtEl>
                                        <p:attrNameLst>
                                          <p:attrName>style.visibility</p:attrName>
                                        </p:attrNameLst>
                                      </p:cBhvr>
                                      <p:to>
                                        <p:strVal val="visible"/>
                                      </p:to>
                                    </p:set>
                                    <p:animEffect transition="in" filter="wipe(down)">
                                      <p:cBhvr>
                                        <p:cTn id="256" dur="580">
                                          <p:stCondLst>
                                            <p:cond delay="0"/>
                                          </p:stCondLst>
                                        </p:cTn>
                                        <p:tgtEl>
                                          <p:spTgt spid="83"/>
                                        </p:tgtEl>
                                      </p:cBhvr>
                                    </p:animEffect>
                                    <p:anim calcmode="lin" valueType="num">
                                      <p:cBhvr>
                                        <p:cTn id="257"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262" dur="26">
                                          <p:stCondLst>
                                            <p:cond delay="650"/>
                                          </p:stCondLst>
                                        </p:cTn>
                                        <p:tgtEl>
                                          <p:spTgt spid="83"/>
                                        </p:tgtEl>
                                      </p:cBhvr>
                                      <p:to x="100000" y="60000"/>
                                    </p:animScale>
                                    <p:animScale>
                                      <p:cBhvr>
                                        <p:cTn id="263" dur="166" decel="50000">
                                          <p:stCondLst>
                                            <p:cond delay="676"/>
                                          </p:stCondLst>
                                        </p:cTn>
                                        <p:tgtEl>
                                          <p:spTgt spid="83"/>
                                        </p:tgtEl>
                                      </p:cBhvr>
                                      <p:to x="100000" y="100000"/>
                                    </p:animScale>
                                    <p:animScale>
                                      <p:cBhvr>
                                        <p:cTn id="264" dur="26">
                                          <p:stCondLst>
                                            <p:cond delay="1312"/>
                                          </p:stCondLst>
                                        </p:cTn>
                                        <p:tgtEl>
                                          <p:spTgt spid="83"/>
                                        </p:tgtEl>
                                      </p:cBhvr>
                                      <p:to x="100000" y="80000"/>
                                    </p:animScale>
                                    <p:animScale>
                                      <p:cBhvr>
                                        <p:cTn id="265" dur="166" decel="50000">
                                          <p:stCondLst>
                                            <p:cond delay="1338"/>
                                          </p:stCondLst>
                                        </p:cTn>
                                        <p:tgtEl>
                                          <p:spTgt spid="83"/>
                                        </p:tgtEl>
                                      </p:cBhvr>
                                      <p:to x="100000" y="100000"/>
                                    </p:animScale>
                                    <p:animScale>
                                      <p:cBhvr>
                                        <p:cTn id="266" dur="26">
                                          <p:stCondLst>
                                            <p:cond delay="1642"/>
                                          </p:stCondLst>
                                        </p:cTn>
                                        <p:tgtEl>
                                          <p:spTgt spid="83"/>
                                        </p:tgtEl>
                                      </p:cBhvr>
                                      <p:to x="100000" y="90000"/>
                                    </p:animScale>
                                    <p:animScale>
                                      <p:cBhvr>
                                        <p:cTn id="267" dur="166" decel="50000">
                                          <p:stCondLst>
                                            <p:cond delay="1668"/>
                                          </p:stCondLst>
                                        </p:cTn>
                                        <p:tgtEl>
                                          <p:spTgt spid="83"/>
                                        </p:tgtEl>
                                      </p:cBhvr>
                                      <p:to x="100000" y="100000"/>
                                    </p:animScale>
                                    <p:animScale>
                                      <p:cBhvr>
                                        <p:cTn id="268" dur="26">
                                          <p:stCondLst>
                                            <p:cond delay="1808"/>
                                          </p:stCondLst>
                                        </p:cTn>
                                        <p:tgtEl>
                                          <p:spTgt spid="83"/>
                                        </p:tgtEl>
                                      </p:cBhvr>
                                      <p:to x="100000" y="95000"/>
                                    </p:animScale>
                                    <p:animScale>
                                      <p:cBhvr>
                                        <p:cTn id="269" dur="166" decel="50000">
                                          <p:stCondLst>
                                            <p:cond delay="1834"/>
                                          </p:stCondLst>
                                        </p:cTn>
                                        <p:tgtEl>
                                          <p:spTgt spid="83"/>
                                        </p:tgtEl>
                                      </p:cBhvr>
                                      <p:to x="100000" y="100000"/>
                                    </p:animScale>
                                  </p:childTnLst>
                                </p:cTn>
                              </p:par>
                            </p:childTnLst>
                          </p:cTn>
                        </p:par>
                      </p:childTnLst>
                    </p:cTn>
                  </p:par>
                  <p:par>
                    <p:cTn id="270" fill="hold">
                      <p:stCondLst>
                        <p:cond delay="indefinite"/>
                      </p:stCondLst>
                      <p:childTnLst>
                        <p:par>
                          <p:cTn id="271" fill="hold">
                            <p:stCondLst>
                              <p:cond delay="0"/>
                            </p:stCondLst>
                            <p:childTnLst>
                              <p:par>
                                <p:cTn id="272" presetID="45" presetClass="exit" presetSubtype="0" fill="hold" grpId="1" nodeType="clickEffect">
                                  <p:stCondLst>
                                    <p:cond delay="0"/>
                                  </p:stCondLst>
                                  <p:childTnLst>
                                    <p:animEffect transition="out" filter="fade">
                                      <p:cBhvr>
                                        <p:cTn id="273" dur="2000"/>
                                        <p:tgtEl>
                                          <p:spTgt spid="83"/>
                                        </p:tgtEl>
                                      </p:cBhvr>
                                    </p:animEffect>
                                    <p:anim calcmode="lin" valueType="num">
                                      <p:cBhvr>
                                        <p:cTn id="274" dur="2000"/>
                                        <p:tgtEl>
                                          <p:spTgt spid="8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5" dur="2000"/>
                                        <p:tgtEl>
                                          <p:spTgt spid="83"/>
                                        </p:tgtEl>
                                        <p:attrNameLst>
                                          <p:attrName>ppt_h</p:attrName>
                                        </p:attrNameLst>
                                      </p:cBhvr>
                                      <p:tavLst>
                                        <p:tav tm="0">
                                          <p:val>
                                            <p:strVal val="ppt_h"/>
                                          </p:val>
                                        </p:tav>
                                        <p:tav tm="100000">
                                          <p:val>
                                            <p:strVal val="ppt_h"/>
                                          </p:val>
                                        </p:tav>
                                      </p:tavLst>
                                    </p:anim>
                                    <p:set>
                                      <p:cBhvr>
                                        <p:cTn id="276" dur="1" fill="hold">
                                          <p:stCondLst>
                                            <p:cond delay="1999"/>
                                          </p:stCondLst>
                                        </p:cTn>
                                        <p:tgtEl>
                                          <p:spTgt spid="83"/>
                                        </p:tgtEl>
                                        <p:attrNameLst>
                                          <p:attrName>style.visibility</p:attrName>
                                        </p:attrNameLst>
                                      </p:cBhvr>
                                      <p:to>
                                        <p:strVal val="hidden"/>
                                      </p:to>
                                    </p:set>
                                  </p:childTnLst>
                                </p:cTn>
                              </p:par>
                            </p:childTnLst>
                          </p:cTn>
                        </p:par>
                        <p:par>
                          <p:cTn id="277" fill="hold">
                            <p:stCondLst>
                              <p:cond delay="2000"/>
                            </p:stCondLst>
                            <p:childTnLst>
                              <p:par>
                                <p:cTn id="278" presetID="45" presetClass="entr" presetSubtype="0" fill="hold" grpId="0" nodeType="afterEffect">
                                  <p:stCondLst>
                                    <p:cond delay="0"/>
                                  </p:stCondLst>
                                  <p:childTnLst>
                                    <p:set>
                                      <p:cBhvr>
                                        <p:cTn id="279" dur="1" fill="hold">
                                          <p:stCondLst>
                                            <p:cond delay="0"/>
                                          </p:stCondLst>
                                        </p:cTn>
                                        <p:tgtEl>
                                          <p:spTgt spid="69"/>
                                        </p:tgtEl>
                                        <p:attrNameLst>
                                          <p:attrName>style.visibility</p:attrName>
                                        </p:attrNameLst>
                                      </p:cBhvr>
                                      <p:to>
                                        <p:strVal val="visible"/>
                                      </p:to>
                                    </p:set>
                                    <p:animEffect transition="in" filter="fade">
                                      <p:cBhvr>
                                        <p:cTn id="280" dur="2000"/>
                                        <p:tgtEl>
                                          <p:spTgt spid="69"/>
                                        </p:tgtEl>
                                      </p:cBhvr>
                                    </p:animEffect>
                                    <p:anim calcmode="lin" valueType="num">
                                      <p:cBhvr>
                                        <p:cTn id="281" dur="2000" fill="hold"/>
                                        <p:tgtEl>
                                          <p:spTgt spid="69"/>
                                        </p:tgtEl>
                                        <p:attrNameLst>
                                          <p:attrName>ppt_w</p:attrName>
                                        </p:attrNameLst>
                                      </p:cBhvr>
                                      <p:tavLst>
                                        <p:tav tm="0" fmla="#ppt_w*sin(2.5*pi*$)">
                                          <p:val>
                                            <p:fltVal val="0"/>
                                          </p:val>
                                        </p:tav>
                                        <p:tav tm="100000">
                                          <p:val>
                                            <p:fltVal val="1"/>
                                          </p:val>
                                        </p:tav>
                                      </p:tavLst>
                                    </p:anim>
                                    <p:anim calcmode="lin" valueType="num">
                                      <p:cBhvr>
                                        <p:cTn id="282" dur="2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283" fill="hold">
                      <p:stCondLst>
                        <p:cond delay="indefinite"/>
                      </p:stCondLst>
                      <p:childTnLst>
                        <p:par>
                          <p:cTn id="284" fill="hold">
                            <p:stCondLst>
                              <p:cond delay="0"/>
                            </p:stCondLst>
                            <p:childTnLst>
                              <p:par>
                                <p:cTn id="285" presetID="6" presetClass="entr" presetSubtype="16" fill="hold" grpId="0" nodeType="clickEffect">
                                  <p:stCondLst>
                                    <p:cond delay="0"/>
                                  </p:stCondLst>
                                  <p:childTnLst>
                                    <p:set>
                                      <p:cBhvr>
                                        <p:cTn id="286" dur="1" fill="hold">
                                          <p:stCondLst>
                                            <p:cond delay="0"/>
                                          </p:stCondLst>
                                        </p:cTn>
                                        <p:tgtEl>
                                          <p:spTgt spid="38"/>
                                        </p:tgtEl>
                                        <p:attrNameLst>
                                          <p:attrName>style.visibility</p:attrName>
                                        </p:attrNameLst>
                                      </p:cBhvr>
                                      <p:to>
                                        <p:strVal val="visible"/>
                                      </p:to>
                                    </p:set>
                                    <p:animEffect transition="in" filter="circle(in)">
                                      <p:cBhvr>
                                        <p:cTn id="287" dur="2000"/>
                                        <p:tgtEl>
                                          <p:spTgt spid="38"/>
                                        </p:tgtEl>
                                      </p:cBhvr>
                                    </p:animEffect>
                                  </p:childTnLst>
                                </p:cTn>
                              </p:par>
                            </p:childTnLst>
                          </p:cTn>
                        </p:par>
                      </p:childTnLst>
                    </p:cTn>
                  </p:par>
                  <p:par>
                    <p:cTn id="288" fill="hold">
                      <p:stCondLst>
                        <p:cond delay="indefinite"/>
                      </p:stCondLst>
                      <p:childTnLst>
                        <p:par>
                          <p:cTn id="289" fill="hold">
                            <p:stCondLst>
                              <p:cond delay="0"/>
                            </p:stCondLst>
                            <p:childTnLst>
                              <p:par>
                                <p:cTn id="290" presetID="6" presetClass="entr" presetSubtype="16" fill="hold" grpId="0" nodeType="clickEffect">
                                  <p:stCondLst>
                                    <p:cond delay="0"/>
                                  </p:stCondLst>
                                  <p:childTnLst>
                                    <p:set>
                                      <p:cBhvr>
                                        <p:cTn id="291" dur="1" fill="hold">
                                          <p:stCondLst>
                                            <p:cond delay="0"/>
                                          </p:stCondLst>
                                        </p:cTn>
                                        <p:tgtEl>
                                          <p:spTgt spid="61"/>
                                        </p:tgtEl>
                                        <p:attrNameLst>
                                          <p:attrName>style.visibility</p:attrName>
                                        </p:attrNameLst>
                                      </p:cBhvr>
                                      <p:to>
                                        <p:strVal val="visible"/>
                                      </p:to>
                                    </p:set>
                                    <p:animEffect transition="in" filter="circle(in)">
                                      <p:cBhvr>
                                        <p:cTn id="292" dur="2000"/>
                                        <p:tgtEl>
                                          <p:spTgt spid="61"/>
                                        </p:tgtEl>
                                      </p:cBhvr>
                                    </p:animEffect>
                                  </p:childTnLst>
                                </p:cTn>
                              </p:par>
                            </p:childTnLst>
                          </p:cTn>
                        </p:par>
                      </p:childTnLst>
                    </p:cTn>
                  </p:par>
                  <p:par>
                    <p:cTn id="293" fill="hold">
                      <p:stCondLst>
                        <p:cond delay="indefinite"/>
                      </p:stCondLst>
                      <p:childTnLst>
                        <p:par>
                          <p:cTn id="294" fill="hold">
                            <p:stCondLst>
                              <p:cond delay="0"/>
                            </p:stCondLst>
                            <p:childTnLst>
                              <p:par>
                                <p:cTn id="295" presetID="6" presetClass="entr" presetSubtype="16" fill="hold" grpId="0" nodeType="clickEffect">
                                  <p:stCondLst>
                                    <p:cond delay="0"/>
                                  </p:stCondLst>
                                  <p:childTnLst>
                                    <p:set>
                                      <p:cBhvr>
                                        <p:cTn id="296" dur="1" fill="hold">
                                          <p:stCondLst>
                                            <p:cond delay="0"/>
                                          </p:stCondLst>
                                        </p:cTn>
                                        <p:tgtEl>
                                          <p:spTgt spid="60"/>
                                        </p:tgtEl>
                                        <p:attrNameLst>
                                          <p:attrName>style.visibility</p:attrName>
                                        </p:attrNameLst>
                                      </p:cBhvr>
                                      <p:to>
                                        <p:strVal val="visible"/>
                                      </p:to>
                                    </p:set>
                                    <p:animEffect transition="in" filter="circle(in)">
                                      <p:cBhvr>
                                        <p:cTn id="297" dur="2000"/>
                                        <p:tgtEl>
                                          <p:spTgt spid="60"/>
                                        </p:tgtEl>
                                      </p:cBhvr>
                                    </p:animEffect>
                                  </p:childTnLst>
                                </p:cTn>
                              </p:par>
                            </p:childTnLst>
                          </p:cTn>
                        </p:par>
                      </p:childTnLst>
                    </p:cTn>
                  </p:par>
                  <p:par>
                    <p:cTn id="298" fill="hold">
                      <p:stCondLst>
                        <p:cond delay="indefinite"/>
                      </p:stCondLst>
                      <p:childTnLst>
                        <p:par>
                          <p:cTn id="299" fill="hold">
                            <p:stCondLst>
                              <p:cond delay="0"/>
                            </p:stCondLst>
                            <p:childTnLst>
                              <p:par>
                                <p:cTn id="300" presetID="45" presetClass="entr" presetSubtype="0" fill="hold" grpId="0" nodeType="clickEffect">
                                  <p:stCondLst>
                                    <p:cond delay="0"/>
                                  </p:stCondLst>
                                  <p:childTnLst>
                                    <p:set>
                                      <p:cBhvr>
                                        <p:cTn id="301" dur="1" fill="hold">
                                          <p:stCondLst>
                                            <p:cond delay="0"/>
                                          </p:stCondLst>
                                        </p:cTn>
                                        <p:tgtEl>
                                          <p:spTgt spid="78"/>
                                        </p:tgtEl>
                                        <p:attrNameLst>
                                          <p:attrName>style.visibility</p:attrName>
                                        </p:attrNameLst>
                                      </p:cBhvr>
                                      <p:to>
                                        <p:strVal val="visible"/>
                                      </p:to>
                                    </p:set>
                                    <p:animEffect transition="in" filter="fade">
                                      <p:cBhvr>
                                        <p:cTn id="302" dur="2000"/>
                                        <p:tgtEl>
                                          <p:spTgt spid="78"/>
                                        </p:tgtEl>
                                      </p:cBhvr>
                                    </p:animEffect>
                                    <p:anim calcmode="lin" valueType="num">
                                      <p:cBhvr>
                                        <p:cTn id="303" dur="2000" fill="hold"/>
                                        <p:tgtEl>
                                          <p:spTgt spid="78"/>
                                        </p:tgtEl>
                                        <p:attrNameLst>
                                          <p:attrName>ppt_w</p:attrName>
                                        </p:attrNameLst>
                                      </p:cBhvr>
                                      <p:tavLst>
                                        <p:tav tm="0" fmla="#ppt_w*sin(2.5*pi*$)">
                                          <p:val>
                                            <p:fltVal val="0"/>
                                          </p:val>
                                        </p:tav>
                                        <p:tav tm="100000">
                                          <p:val>
                                            <p:fltVal val="1"/>
                                          </p:val>
                                        </p:tav>
                                      </p:tavLst>
                                    </p:anim>
                                    <p:anim calcmode="lin" valueType="num">
                                      <p:cBhvr>
                                        <p:cTn id="304" dur="2000" fill="hold"/>
                                        <p:tgtEl>
                                          <p:spTgt spid="78"/>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79"/>
                                        </p:tgtEl>
                                        <p:attrNameLst>
                                          <p:attrName>style.visibility</p:attrName>
                                        </p:attrNameLst>
                                      </p:cBhvr>
                                      <p:to>
                                        <p:strVal val="visible"/>
                                      </p:to>
                                    </p:set>
                                    <p:animEffect transition="in" filter="fade">
                                      <p:cBhvr>
                                        <p:cTn id="307" dur="2000"/>
                                        <p:tgtEl>
                                          <p:spTgt spid="79"/>
                                        </p:tgtEl>
                                      </p:cBhvr>
                                    </p:animEffect>
                                    <p:anim calcmode="lin" valueType="num">
                                      <p:cBhvr>
                                        <p:cTn id="308" dur="2000" fill="hold"/>
                                        <p:tgtEl>
                                          <p:spTgt spid="79"/>
                                        </p:tgtEl>
                                        <p:attrNameLst>
                                          <p:attrName>ppt_w</p:attrName>
                                        </p:attrNameLst>
                                      </p:cBhvr>
                                      <p:tavLst>
                                        <p:tav tm="0" fmla="#ppt_w*sin(2.5*pi*$)">
                                          <p:val>
                                            <p:fltVal val="0"/>
                                          </p:val>
                                        </p:tav>
                                        <p:tav tm="100000">
                                          <p:val>
                                            <p:fltVal val="1"/>
                                          </p:val>
                                        </p:tav>
                                      </p:tavLst>
                                    </p:anim>
                                    <p:anim calcmode="lin" valueType="num">
                                      <p:cBhvr>
                                        <p:cTn id="309" dur="2000" fill="hold"/>
                                        <p:tgtEl>
                                          <p:spTgt spid="79"/>
                                        </p:tgtEl>
                                        <p:attrNameLst>
                                          <p:attrName>ppt_h</p:attrName>
                                        </p:attrNameLst>
                                      </p:cBhvr>
                                      <p:tavLst>
                                        <p:tav tm="0">
                                          <p:val>
                                            <p:strVal val="#ppt_h"/>
                                          </p:val>
                                        </p:tav>
                                        <p:tav tm="100000">
                                          <p:val>
                                            <p:strVal val="#ppt_h"/>
                                          </p:val>
                                        </p:tav>
                                      </p:tavLst>
                                    </p:anim>
                                  </p:childTnLst>
                                </p:cTn>
                              </p:par>
                            </p:childTnLst>
                          </p:cTn>
                        </p:par>
                      </p:childTnLst>
                    </p:cTn>
                  </p:par>
                  <p:par>
                    <p:cTn id="310" fill="hold">
                      <p:stCondLst>
                        <p:cond delay="indefinite"/>
                      </p:stCondLst>
                      <p:childTnLst>
                        <p:par>
                          <p:cTn id="311" fill="hold">
                            <p:stCondLst>
                              <p:cond delay="0"/>
                            </p:stCondLst>
                            <p:childTnLst>
                              <p:par>
                                <p:cTn id="312" presetID="45" presetClass="entr" presetSubtype="0" fill="hold" grpId="0" nodeType="clickEffect">
                                  <p:stCondLst>
                                    <p:cond delay="0"/>
                                  </p:stCondLst>
                                  <p:childTnLst>
                                    <p:set>
                                      <p:cBhvr>
                                        <p:cTn id="313" dur="1" fill="hold">
                                          <p:stCondLst>
                                            <p:cond delay="0"/>
                                          </p:stCondLst>
                                        </p:cTn>
                                        <p:tgtEl>
                                          <p:spTgt spid="80"/>
                                        </p:tgtEl>
                                        <p:attrNameLst>
                                          <p:attrName>style.visibility</p:attrName>
                                        </p:attrNameLst>
                                      </p:cBhvr>
                                      <p:to>
                                        <p:strVal val="visible"/>
                                      </p:to>
                                    </p:set>
                                    <p:animEffect transition="in" filter="fade">
                                      <p:cBhvr>
                                        <p:cTn id="314" dur="2000"/>
                                        <p:tgtEl>
                                          <p:spTgt spid="80"/>
                                        </p:tgtEl>
                                      </p:cBhvr>
                                    </p:animEffect>
                                    <p:anim calcmode="lin" valueType="num">
                                      <p:cBhvr>
                                        <p:cTn id="315" dur="2000" fill="hold"/>
                                        <p:tgtEl>
                                          <p:spTgt spid="80"/>
                                        </p:tgtEl>
                                        <p:attrNameLst>
                                          <p:attrName>ppt_w</p:attrName>
                                        </p:attrNameLst>
                                      </p:cBhvr>
                                      <p:tavLst>
                                        <p:tav tm="0" fmla="#ppt_w*sin(2.5*pi*$)">
                                          <p:val>
                                            <p:fltVal val="0"/>
                                          </p:val>
                                        </p:tav>
                                        <p:tav tm="100000">
                                          <p:val>
                                            <p:fltVal val="1"/>
                                          </p:val>
                                        </p:tav>
                                      </p:tavLst>
                                    </p:anim>
                                    <p:anim calcmode="lin" valueType="num">
                                      <p:cBhvr>
                                        <p:cTn id="316" dur="2000" fill="hold"/>
                                        <p:tgtEl>
                                          <p:spTgt spid="80"/>
                                        </p:tgtEl>
                                        <p:attrNameLst>
                                          <p:attrName>ppt_h</p:attrName>
                                        </p:attrNameLst>
                                      </p:cBhvr>
                                      <p:tavLst>
                                        <p:tav tm="0">
                                          <p:val>
                                            <p:strVal val="#ppt_h"/>
                                          </p:val>
                                        </p:tav>
                                        <p:tav tm="100000">
                                          <p:val>
                                            <p:strVal val="#ppt_h"/>
                                          </p:val>
                                        </p:tav>
                                      </p:tavLst>
                                    </p:anim>
                                  </p:childTnLst>
                                </p:cTn>
                              </p:par>
                              <p:par>
                                <p:cTn id="317" presetID="45" presetClass="entr" presetSubtype="0" fill="hold" grpId="0" nodeType="withEffect">
                                  <p:stCondLst>
                                    <p:cond delay="0"/>
                                  </p:stCondLst>
                                  <p:childTnLst>
                                    <p:set>
                                      <p:cBhvr>
                                        <p:cTn id="318" dur="1" fill="hold">
                                          <p:stCondLst>
                                            <p:cond delay="0"/>
                                          </p:stCondLst>
                                        </p:cTn>
                                        <p:tgtEl>
                                          <p:spTgt spid="81"/>
                                        </p:tgtEl>
                                        <p:attrNameLst>
                                          <p:attrName>style.visibility</p:attrName>
                                        </p:attrNameLst>
                                      </p:cBhvr>
                                      <p:to>
                                        <p:strVal val="visible"/>
                                      </p:to>
                                    </p:set>
                                    <p:animEffect transition="in" filter="fade">
                                      <p:cBhvr>
                                        <p:cTn id="319" dur="2000"/>
                                        <p:tgtEl>
                                          <p:spTgt spid="81"/>
                                        </p:tgtEl>
                                      </p:cBhvr>
                                    </p:animEffect>
                                    <p:anim calcmode="lin" valueType="num">
                                      <p:cBhvr>
                                        <p:cTn id="320" dur="2000" fill="hold"/>
                                        <p:tgtEl>
                                          <p:spTgt spid="81"/>
                                        </p:tgtEl>
                                        <p:attrNameLst>
                                          <p:attrName>ppt_w</p:attrName>
                                        </p:attrNameLst>
                                      </p:cBhvr>
                                      <p:tavLst>
                                        <p:tav tm="0" fmla="#ppt_w*sin(2.5*pi*$)">
                                          <p:val>
                                            <p:fltVal val="0"/>
                                          </p:val>
                                        </p:tav>
                                        <p:tav tm="100000">
                                          <p:val>
                                            <p:fltVal val="1"/>
                                          </p:val>
                                        </p:tav>
                                      </p:tavLst>
                                    </p:anim>
                                    <p:anim calcmode="lin" valueType="num">
                                      <p:cBhvr>
                                        <p:cTn id="321" dur="2000" fill="hold"/>
                                        <p:tgtEl>
                                          <p:spTgt spid="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30" grpId="0"/>
      <p:bldP spid="39" grpId="0"/>
      <p:bldP spid="19" grpId="0"/>
      <p:bldP spid="38" grpId="0"/>
      <p:bldP spid="60" grpId="0"/>
      <p:bldP spid="61" grpId="0"/>
      <p:bldP spid="65" grpId="0"/>
      <p:bldP spid="66" grpId="0"/>
      <p:bldP spid="67" grpId="0"/>
      <p:bldP spid="68" grpId="0"/>
      <p:bldP spid="69" grpId="0"/>
      <p:bldP spid="70" grpId="0"/>
      <p:bldP spid="71" grpId="0"/>
      <p:bldP spid="74" grpId="0" animBg="1"/>
      <p:bldP spid="75" grpId="0" animBg="1"/>
      <p:bldP spid="76" grpId="0" animBg="1"/>
      <p:bldP spid="77" grpId="0" animBg="1"/>
      <p:bldP spid="78" grpId="0" animBg="1"/>
      <p:bldP spid="79" grpId="0" animBg="1"/>
      <p:bldP spid="80" grpId="0" animBg="1"/>
      <p:bldP spid="81" grpId="0" animBg="1"/>
      <p:bldP spid="82" grpId="0"/>
      <p:bldP spid="82" grpId="1"/>
      <p:bldP spid="83" grpId="0"/>
      <p:bldP spid="83" grpId="1"/>
      <p:bldP spid="73" grpId="0"/>
      <p:bldP spid="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0" name="Rectangle 100"/>
          <p:cNvSpPr>
            <a:spLocks noChangeArrowheads="1"/>
          </p:cNvSpPr>
          <p:nvPr/>
        </p:nvSpPr>
        <p:spPr bwMode="auto">
          <a:xfrm>
            <a:off x="3597275" y="5811838"/>
            <a:ext cx="1014413" cy="566737"/>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78981" name="Rectangle 101"/>
          <p:cNvSpPr>
            <a:spLocks noChangeArrowheads="1"/>
          </p:cNvSpPr>
          <p:nvPr/>
        </p:nvSpPr>
        <p:spPr bwMode="auto">
          <a:xfrm>
            <a:off x="7893050" y="4683125"/>
            <a:ext cx="1001713" cy="55245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78982" name="Rectangle 102"/>
          <p:cNvSpPr>
            <a:spLocks noChangeArrowheads="1"/>
          </p:cNvSpPr>
          <p:nvPr/>
        </p:nvSpPr>
        <p:spPr bwMode="auto">
          <a:xfrm>
            <a:off x="7897813" y="5834063"/>
            <a:ext cx="1117600" cy="538162"/>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9461" name="Rectangle 2"/>
          <p:cNvSpPr>
            <a:spLocks noChangeArrowheads="1"/>
          </p:cNvSpPr>
          <p:nvPr/>
        </p:nvSpPr>
        <p:spPr bwMode="auto">
          <a:xfrm>
            <a:off x="6292850" y="2036763"/>
            <a:ext cx="539750" cy="519112"/>
          </a:xfrm>
          <a:prstGeom prst="rect">
            <a:avLst/>
          </a:prstGeom>
          <a:noFill/>
          <a:ln w="9525" algn="ctr">
            <a:noFill/>
            <a:miter lim="800000"/>
            <a:headEnd/>
            <a:tailEnd/>
          </a:ln>
        </p:spPr>
        <p:txBody>
          <a:bodyPr wrap="none" anchor="ctr">
            <a:spAutoFit/>
          </a:bodyPr>
          <a:lstStyle/>
          <a:p>
            <a:pPr algn="l"/>
            <a:r>
              <a:rPr lang="en-US" b="1">
                <a:solidFill>
                  <a:srgbClr val="000000"/>
                </a:solidFill>
              </a:rPr>
              <a:t>B </a:t>
            </a:r>
          </a:p>
        </p:txBody>
      </p:sp>
      <p:grpSp>
        <p:nvGrpSpPr>
          <p:cNvPr id="19462" name="Group 12"/>
          <p:cNvGrpSpPr>
            <a:grpSpLocks/>
          </p:cNvGrpSpPr>
          <p:nvPr/>
        </p:nvGrpSpPr>
        <p:grpSpPr bwMode="auto">
          <a:xfrm>
            <a:off x="182563" y="152400"/>
            <a:ext cx="8651875" cy="1800225"/>
            <a:chOff x="115" y="96"/>
            <a:chExt cx="5450" cy="1134"/>
          </a:xfrm>
        </p:grpSpPr>
        <p:sp>
          <p:nvSpPr>
            <p:cNvPr id="19512" name="Freeform 7"/>
            <p:cNvSpPr>
              <a:spLocks/>
            </p:cNvSpPr>
            <p:nvPr/>
          </p:nvSpPr>
          <p:spPr bwMode="auto">
            <a:xfrm>
              <a:off x="1008" y="1060"/>
              <a:ext cx="234" cy="6"/>
            </a:xfrm>
            <a:custGeom>
              <a:avLst/>
              <a:gdLst>
                <a:gd name="T0" fmla="*/ 0 w 585"/>
                <a:gd name="T1" fmla="*/ 0 h 15"/>
                <a:gd name="T2" fmla="*/ 0 w 585"/>
                <a:gd name="T3" fmla="*/ 0 h 15"/>
                <a:gd name="T4" fmla="*/ 0 60000 65536"/>
                <a:gd name="T5" fmla="*/ 0 60000 65536"/>
                <a:gd name="T6" fmla="*/ 0 w 585"/>
                <a:gd name="T7" fmla="*/ 0 h 15"/>
                <a:gd name="T8" fmla="*/ 585 w 585"/>
                <a:gd name="T9" fmla="*/ 15 h 15"/>
              </a:gdLst>
              <a:ahLst/>
              <a:cxnLst>
                <a:cxn ang="T4">
                  <a:pos x="T0" y="T1"/>
                </a:cxn>
                <a:cxn ang="T5">
                  <a:pos x="T2" y="T3"/>
                </a:cxn>
              </a:cxnLst>
              <a:rect l="T6" t="T7" r="T8" b="T9"/>
              <a:pathLst>
                <a:path w="585" h="15">
                  <a:moveTo>
                    <a:pt x="0" y="15"/>
                  </a:moveTo>
                  <a:lnTo>
                    <a:pt x="585" y="0"/>
                  </a:lnTo>
                </a:path>
              </a:pathLst>
            </a:custGeom>
            <a:noFill/>
            <a:ln w="25400">
              <a:solidFill>
                <a:srgbClr val="FF0000"/>
              </a:solidFill>
              <a:round/>
              <a:headEnd/>
              <a:tailEnd type="triangle" w="lg" len="lg"/>
            </a:ln>
          </p:spPr>
          <p:txBody>
            <a:bodyPr/>
            <a:lstStyle/>
            <a:p>
              <a:endParaRPr lang="en-US">
                <a:solidFill>
                  <a:srgbClr val="000000"/>
                </a:solidFill>
              </a:endParaRPr>
            </a:p>
          </p:txBody>
        </p:sp>
        <p:sp>
          <p:nvSpPr>
            <p:cNvPr id="19513" name="Rectangle 10"/>
            <p:cNvSpPr>
              <a:spLocks noChangeArrowheads="1"/>
            </p:cNvSpPr>
            <p:nvPr/>
          </p:nvSpPr>
          <p:spPr bwMode="auto">
            <a:xfrm>
              <a:off x="115" y="96"/>
              <a:ext cx="5450" cy="1134"/>
            </a:xfrm>
            <a:prstGeom prst="rect">
              <a:avLst/>
            </a:prstGeom>
            <a:noFill/>
            <a:ln w="9525" algn="ctr">
              <a:noFill/>
              <a:miter lim="800000"/>
              <a:headEnd/>
              <a:tailEnd/>
            </a:ln>
          </p:spPr>
          <p:txBody>
            <a:bodyPr wrap="none" anchor="ctr">
              <a:spAutoFit/>
            </a:bodyPr>
            <a:lstStyle/>
            <a:p>
              <a:pPr algn="l"/>
              <a:r>
                <a:rPr lang="en-US" dirty="0">
                  <a:solidFill>
                    <a:srgbClr val="FF0000"/>
                  </a:solidFill>
                </a:rPr>
                <a:t>Handcarts A and B are on train track. “A” </a:t>
              </a:r>
              <a:r>
                <a:rPr lang="en-US" baseline="30000" dirty="0">
                  <a:solidFill>
                    <a:srgbClr val="FF0000"/>
                  </a:solidFill>
                </a:rPr>
                <a:t>w</a:t>
              </a:r>
              <a:r>
                <a:rPr lang="en-US" dirty="0">
                  <a:solidFill>
                    <a:srgbClr val="FF0000"/>
                  </a:solidFill>
                </a:rPr>
                <a:t>/passenger</a:t>
              </a:r>
            </a:p>
            <a:p>
              <a:pPr algn="l"/>
              <a:r>
                <a:rPr lang="en-US" dirty="0">
                  <a:solidFill>
                    <a:srgbClr val="FF0000"/>
                  </a:solidFill>
                </a:rPr>
                <a:t>has mass 185 kg and moves at 3.5 m/s      . “B”</a:t>
              </a:r>
            </a:p>
            <a:p>
              <a:pPr algn="l"/>
              <a:r>
                <a:rPr lang="en-US" baseline="30000" dirty="0">
                  <a:solidFill>
                    <a:srgbClr val="FF0000"/>
                  </a:solidFill>
                </a:rPr>
                <a:t>w</a:t>
              </a:r>
              <a:r>
                <a:rPr lang="en-US" dirty="0">
                  <a:solidFill>
                    <a:srgbClr val="FF0000"/>
                  </a:solidFill>
                </a:rPr>
                <a:t>/passenger has mass 150 kg and moves at</a:t>
              </a:r>
            </a:p>
            <a:p>
              <a:pPr algn="l"/>
              <a:r>
                <a:rPr lang="en-US" dirty="0">
                  <a:solidFill>
                    <a:srgbClr val="FF0000"/>
                  </a:solidFill>
                </a:rPr>
                <a:t>2.0 m/s      . B starts out 15 m ahead of A. </a:t>
              </a:r>
            </a:p>
          </p:txBody>
        </p:sp>
        <p:sp>
          <p:nvSpPr>
            <p:cNvPr id="19514" name="Freeform 11"/>
            <p:cNvSpPr>
              <a:spLocks/>
            </p:cNvSpPr>
            <p:nvPr/>
          </p:nvSpPr>
          <p:spPr bwMode="auto">
            <a:xfrm>
              <a:off x="4180" y="529"/>
              <a:ext cx="234" cy="6"/>
            </a:xfrm>
            <a:custGeom>
              <a:avLst/>
              <a:gdLst>
                <a:gd name="T0" fmla="*/ 0 w 585"/>
                <a:gd name="T1" fmla="*/ 0 h 15"/>
                <a:gd name="T2" fmla="*/ 0 w 585"/>
                <a:gd name="T3" fmla="*/ 0 h 15"/>
                <a:gd name="T4" fmla="*/ 0 60000 65536"/>
                <a:gd name="T5" fmla="*/ 0 60000 65536"/>
                <a:gd name="T6" fmla="*/ 0 w 585"/>
                <a:gd name="T7" fmla="*/ 0 h 15"/>
                <a:gd name="T8" fmla="*/ 585 w 585"/>
                <a:gd name="T9" fmla="*/ 15 h 15"/>
              </a:gdLst>
              <a:ahLst/>
              <a:cxnLst>
                <a:cxn ang="T4">
                  <a:pos x="T0" y="T1"/>
                </a:cxn>
                <a:cxn ang="T5">
                  <a:pos x="T2" y="T3"/>
                </a:cxn>
              </a:cxnLst>
              <a:rect l="T6" t="T7" r="T8" b="T9"/>
              <a:pathLst>
                <a:path w="585" h="15">
                  <a:moveTo>
                    <a:pt x="0" y="15"/>
                  </a:moveTo>
                  <a:lnTo>
                    <a:pt x="585" y="0"/>
                  </a:lnTo>
                </a:path>
              </a:pathLst>
            </a:custGeom>
            <a:noFill/>
            <a:ln w="25400">
              <a:solidFill>
                <a:srgbClr val="FF0000"/>
              </a:solidFill>
              <a:round/>
              <a:headEnd/>
              <a:tailEnd type="triangle" w="lg" len="lg"/>
            </a:ln>
          </p:spPr>
          <p:txBody>
            <a:bodyPr/>
            <a:lstStyle/>
            <a:p>
              <a:endParaRPr lang="en-US">
                <a:solidFill>
                  <a:srgbClr val="000000"/>
                </a:solidFill>
              </a:endParaRPr>
            </a:p>
          </p:txBody>
        </p:sp>
      </p:grpSp>
      <p:grpSp>
        <p:nvGrpSpPr>
          <p:cNvPr id="19463" name="Group 13"/>
          <p:cNvGrpSpPr>
            <a:grpSpLocks/>
          </p:cNvGrpSpPr>
          <p:nvPr/>
        </p:nvGrpSpPr>
        <p:grpSpPr bwMode="auto">
          <a:xfrm>
            <a:off x="1047750" y="2039938"/>
            <a:ext cx="6321425" cy="1714500"/>
            <a:chOff x="3382" y="2344"/>
            <a:chExt cx="5236" cy="1418"/>
          </a:xfrm>
        </p:grpSpPr>
        <p:grpSp>
          <p:nvGrpSpPr>
            <p:cNvPr id="19480" name="Group 14"/>
            <p:cNvGrpSpPr>
              <a:grpSpLocks/>
            </p:cNvGrpSpPr>
            <p:nvPr/>
          </p:nvGrpSpPr>
          <p:grpSpPr bwMode="auto">
            <a:xfrm>
              <a:off x="3382" y="2344"/>
              <a:ext cx="1496" cy="1418"/>
              <a:chOff x="3109" y="2016"/>
              <a:chExt cx="1496" cy="1418"/>
            </a:xfrm>
          </p:grpSpPr>
          <p:grpSp>
            <p:nvGrpSpPr>
              <p:cNvPr id="19497" name="Group 15"/>
              <p:cNvGrpSpPr>
                <a:grpSpLocks/>
              </p:cNvGrpSpPr>
              <p:nvPr/>
            </p:nvGrpSpPr>
            <p:grpSpPr bwMode="auto">
              <a:xfrm>
                <a:off x="3109" y="2415"/>
                <a:ext cx="1496" cy="1019"/>
                <a:chOff x="3109" y="2415"/>
                <a:chExt cx="1496" cy="1019"/>
              </a:xfrm>
            </p:grpSpPr>
            <p:sp>
              <p:nvSpPr>
                <p:cNvPr id="19505" name="Oval 16"/>
                <p:cNvSpPr>
                  <a:spLocks noChangeArrowheads="1"/>
                </p:cNvSpPr>
                <p:nvPr/>
              </p:nvSpPr>
              <p:spPr bwMode="auto">
                <a:xfrm>
                  <a:off x="3296" y="3053"/>
                  <a:ext cx="374" cy="374"/>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9506" name="Oval 17"/>
                <p:cNvSpPr>
                  <a:spLocks noChangeArrowheads="1"/>
                </p:cNvSpPr>
                <p:nvPr/>
              </p:nvSpPr>
              <p:spPr bwMode="auto">
                <a:xfrm>
                  <a:off x="4044" y="3060"/>
                  <a:ext cx="374" cy="374"/>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9507" name="Line 18"/>
                <p:cNvSpPr>
                  <a:spLocks noChangeShapeType="1"/>
                </p:cNvSpPr>
                <p:nvPr/>
              </p:nvSpPr>
              <p:spPr bwMode="auto">
                <a:xfrm flipV="1">
                  <a:off x="3857" y="2520"/>
                  <a:ext cx="0" cy="360"/>
                </a:xfrm>
                <a:prstGeom prst="line">
                  <a:avLst/>
                </a:prstGeom>
                <a:noFill/>
                <a:ln w="28575">
                  <a:solidFill>
                    <a:srgbClr val="000000"/>
                  </a:solidFill>
                  <a:round/>
                  <a:headEnd/>
                  <a:tailEnd/>
                </a:ln>
              </p:spPr>
              <p:txBody>
                <a:bodyPr/>
                <a:lstStyle/>
                <a:p>
                  <a:endParaRPr lang="en-US">
                    <a:solidFill>
                      <a:srgbClr val="000000"/>
                    </a:solidFill>
                  </a:endParaRPr>
                </a:p>
              </p:txBody>
            </p:sp>
            <p:sp>
              <p:nvSpPr>
                <p:cNvPr id="19508" name="Line 19"/>
                <p:cNvSpPr>
                  <a:spLocks noChangeShapeType="1"/>
                </p:cNvSpPr>
                <p:nvPr/>
              </p:nvSpPr>
              <p:spPr bwMode="auto">
                <a:xfrm>
                  <a:off x="3483" y="2520"/>
                  <a:ext cx="748" cy="0"/>
                </a:xfrm>
                <a:prstGeom prst="line">
                  <a:avLst/>
                </a:prstGeom>
                <a:noFill/>
                <a:ln w="28575">
                  <a:solidFill>
                    <a:srgbClr val="000000"/>
                  </a:solidFill>
                  <a:round/>
                  <a:headEnd/>
                  <a:tailEnd/>
                </a:ln>
              </p:spPr>
              <p:txBody>
                <a:bodyPr/>
                <a:lstStyle/>
                <a:p>
                  <a:endParaRPr lang="en-US">
                    <a:solidFill>
                      <a:srgbClr val="000000"/>
                    </a:solidFill>
                  </a:endParaRPr>
                </a:p>
              </p:txBody>
            </p:sp>
            <p:sp>
              <p:nvSpPr>
                <p:cNvPr id="19509" name="Rectangle 20"/>
                <p:cNvSpPr>
                  <a:spLocks noChangeArrowheads="1"/>
                </p:cNvSpPr>
                <p:nvPr/>
              </p:nvSpPr>
              <p:spPr bwMode="auto">
                <a:xfrm>
                  <a:off x="3109" y="2880"/>
                  <a:ext cx="1496" cy="180"/>
                </a:xfrm>
                <a:prstGeom prst="rect">
                  <a:avLst/>
                </a:prstGeom>
                <a:noFill/>
                <a:ln w="28575">
                  <a:solidFill>
                    <a:srgbClr val="000000"/>
                  </a:solidFill>
                  <a:miter lim="800000"/>
                  <a:headEnd/>
                  <a:tailEnd/>
                </a:ln>
              </p:spPr>
              <p:txBody>
                <a:bodyPr/>
                <a:lstStyle/>
                <a:p>
                  <a:endParaRPr lang="en-US">
                    <a:solidFill>
                      <a:srgbClr val="000000"/>
                    </a:solidFill>
                  </a:endParaRPr>
                </a:p>
              </p:txBody>
            </p:sp>
            <p:sp>
              <p:nvSpPr>
                <p:cNvPr id="19510" name="Freeform 21"/>
                <p:cNvSpPr>
                  <a:spLocks/>
                </p:cNvSpPr>
                <p:nvPr/>
              </p:nvSpPr>
              <p:spPr bwMode="auto">
                <a:xfrm>
                  <a:off x="4130" y="2435"/>
                  <a:ext cx="185" cy="185"/>
                </a:xfrm>
                <a:custGeom>
                  <a:avLst/>
                  <a:gdLst>
                    <a:gd name="T0" fmla="*/ 0 w 185"/>
                    <a:gd name="T1" fmla="*/ 185 h 185"/>
                    <a:gd name="T2" fmla="*/ 185 w 185"/>
                    <a:gd name="T3" fmla="*/ 0 h 185"/>
                    <a:gd name="T4" fmla="*/ 0 60000 65536"/>
                    <a:gd name="T5" fmla="*/ 0 60000 65536"/>
                    <a:gd name="T6" fmla="*/ 0 w 185"/>
                    <a:gd name="T7" fmla="*/ 0 h 185"/>
                    <a:gd name="T8" fmla="*/ 185 w 185"/>
                    <a:gd name="T9" fmla="*/ 185 h 185"/>
                  </a:gdLst>
                  <a:ahLst/>
                  <a:cxnLst>
                    <a:cxn ang="T4">
                      <a:pos x="T0" y="T1"/>
                    </a:cxn>
                    <a:cxn ang="T5">
                      <a:pos x="T2" y="T3"/>
                    </a:cxn>
                  </a:cxnLst>
                  <a:rect l="T6" t="T7" r="T8" b="T9"/>
                  <a:pathLst>
                    <a:path w="185" h="185">
                      <a:moveTo>
                        <a:pt x="0" y="185"/>
                      </a:moveTo>
                      <a:lnTo>
                        <a:pt x="185" y="0"/>
                      </a:lnTo>
                    </a:path>
                  </a:pathLst>
                </a:custGeom>
                <a:noFill/>
                <a:ln w="28575">
                  <a:solidFill>
                    <a:srgbClr val="000000"/>
                  </a:solidFill>
                  <a:round/>
                  <a:headEnd type="none" w="med" len="med"/>
                  <a:tailEnd type="none" w="med" len="med"/>
                </a:ln>
              </p:spPr>
              <p:txBody>
                <a:bodyPr/>
                <a:lstStyle/>
                <a:p>
                  <a:endParaRPr lang="en-US">
                    <a:solidFill>
                      <a:srgbClr val="000000"/>
                    </a:solidFill>
                  </a:endParaRPr>
                </a:p>
              </p:txBody>
            </p:sp>
            <p:sp>
              <p:nvSpPr>
                <p:cNvPr id="19511" name="Freeform 22"/>
                <p:cNvSpPr>
                  <a:spLocks/>
                </p:cNvSpPr>
                <p:nvPr/>
              </p:nvSpPr>
              <p:spPr bwMode="auto">
                <a:xfrm>
                  <a:off x="3405" y="2415"/>
                  <a:ext cx="180" cy="185"/>
                </a:xfrm>
                <a:custGeom>
                  <a:avLst/>
                  <a:gdLst>
                    <a:gd name="T0" fmla="*/ 0 w 180"/>
                    <a:gd name="T1" fmla="*/ 185 h 185"/>
                    <a:gd name="T2" fmla="*/ 180 w 180"/>
                    <a:gd name="T3" fmla="*/ 0 h 185"/>
                    <a:gd name="T4" fmla="*/ 0 60000 65536"/>
                    <a:gd name="T5" fmla="*/ 0 60000 65536"/>
                    <a:gd name="T6" fmla="*/ 0 w 180"/>
                    <a:gd name="T7" fmla="*/ 0 h 185"/>
                    <a:gd name="T8" fmla="*/ 180 w 180"/>
                    <a:gd name="T9" fmla="*/ 185 h 185"/>
                  </a:gdLst>
                  <a:ahLst/>
                  <a:cxnLst>
                    <a:cxn ang="T4">
                      <a:pos x="T0" y="T1"/>
                    </a:cxn>
                    <a:cxn ang="T5">
                      <a:pos x="T2" y="T3"/>
                    </a:cxn>
                  </a:cxnLst>
                  <a:rect l="T6" t="T7" r="T8" b="T9"/>
                  <a:pathLst>
                    <a:path w="180" h="185">
                      <a:moveTo>
                        <a:pt x="0" y="185"/>
                      </a:moveTo>
                      <a:lnTo>
                        <a:pt x="180" y="0"/>
                      </a:lnTo>
                    </a:path>
                  </a:pathLst>
                </a:custGeom>
                <a:noFill/>
                <a:ln w="28575">
                  <a:solidFill>
                    <a:srgbClr val="000000"/>
                  </a:solidFill>
                  <a:round/>
                  <a:headEnd type="none" w="med" len="med"/>
                  <a:tailEnd type="none" w="med" len="med"/>
                </a:ln>
              </p:spPr>
              <p:txBody>
                <a:bodyPr/>
                <a:lstStyle/>
                <a:p>
                  <a:endParaRPr lang="en-US">
                    <a:solidFill>
                      <a:srgbClr val="000000"/>
                    </a:solidFill>
                  </a:endParaRPr>
                </a:p>
              </p:txBody>
            </p:sp>
          </p:grpSp>
          <p:grpSp>
            <p:nvGrpSpPr>
              <p:cNvPr id="19498" name="Group 23"/>
              <p:cNvGrpSpPr>
                <a:grpSpLocks/>
              </p:cNvGrpSpPr>
              <p:nvPr/>
            </p:nvGrpSpPr>
            <p:grpSpPr bwMode="auto">
              <a:xfrm>
                <a:off x="3109" y="2016"/>
                <a:ext cx="561" cy="864"/>
                <a:chOff x="5540" y="2340"/>
                <a:chExt cx="626" cy="937"/>
              </a:xfrm>
            </p:grpSpPr>
            <p:sp>
              <p:nvSpPr>
                <p:cNvPr id="19499" name="Freeform 24"/>
                <p:cNvSpPr>
                  <a:spLocks/>
                </p:cNvSpPr>
                <p:nvPr/>
              </p:nvSpPr>
              <p:spPr bwMode="auto">
                <a:xfrm>
                  <a:off x="5671" y="2659"/>
                  <a:ext cx="230" cy="333"/>
                </a:xfrm>
                <a:custGeom>
                  <a:avLst/>
                  <a:gdLst>
                    <a:gd name="T0" fmla="*/ 1 w 459"/>
                    <a:gd name="T1" fmla="*/ 1 h 666"/>
                    <a:gd name="T2" fmla="*/ 1 w 459"/>
                    <a:gd name="T3" fmla="*/ 1 h 666"/>
                    <a:gd name="T4" fmla="*/ 1 w 459"/>
                    <a:gd name="T5" fmla="*/ 0 h 666"/>
                    <a:gd name="T6" fmla="*/ 1 w 459"/>
                    <a:gd name="T7" fmla="*/ 0 h 666"/>
                    <a:gd name="T8" fmla="*/ 1 w 459"/>
                    <a:gd name="T9" fmla="*/ 1 h 666"/>
                    <a:gd name="T10" fmla="*/ 1 w 459"/>
                    <a:gd name="T11" fmla="*/ 1 h 666"/>
                    <a:gd name="T12" fmla="*/ 1 w 459"/>
                    <a:gd name="T13" fmla="*/ 1 h 666"/>
                    <a:gd name="T14" fmla="*/ 1 w 459"/>
                    <a:gd name="T15" fmla="*/ 1 h 666"/>
                    <a:gd name="T16" fmla="*/ 1 w 459"/>
                    <a:gd name="T17" fmla="*/ 1 h 666"/>
                    <a:gd name="T18" fmla="*/ 1 w 459"/>
                    <a:gd name="T19" fmla="*/ 1 h 666"/>
                    <a:gd name="T20" fmla="*/ 1 w 459"/>
                    <a:gd name="T21" fmla="*/ 1 h 666"/>
                    <a:gd name="T22" fmla="*/ 1 w 459"/>
                    <a:gd name="T23" fmla="*/ 1 h 666"/>
                    <a:gd name="T24" fmla="*/ 1 w 459"/>
                    <a:gd name="T25" fmla="*/ 1 h 666"/>
                    <a:gd name="T26" fmla="*/ 1 w 459"/>
                    <a:gd name="T27" fmla="*/ 1 h 666"/>
                    <a:gd name="T28" fmla="*/ 1 w 459"/>
                    <a:gd name="T29" fmla="*/ 1 h 666"/>
                    <a:gd name="T30" fmla="*/ 1 w 459"/>
                    <a:gd name="T31" fmla="*/ 1 h 666"/>
                    <a:gd name="T32" fmla="*/ 1 w 459"/>
                    <a:gd name="T33" fmla="*/ 1 h 666"/>
                    <a:gd name="T34" fmla="*/ 1 w 459"/>
                    <a:gd name="T35" fmla="*/ 1 h 666"/>
                    <a:gd name="T36" fmla="*/ 1 w 459"/>
                    <a:gd name="T37" fmla="*/ 1 h 666"/>
                    <a:gd name="T38" fmla="*/ 1 w 459"/>
                    <a:gd name="T39" fmla="*/ 1 h 666"/>
                    <a:gd name="T40" fmla="*/ 1 w 459"/>
                    <a:gd name="T41" fmla="*/ 1 h 666"/>
                    <a:gd name="T42" fmla="*/ 1 w 459"/>
                    <a:gd name="T43" fmla="*/ 1 h 666"/>
                    <a:gd name="T44" fmla="*/ 1 w 459"/>
                    <a:gd name="T45" fmla="*/ 1 h 666"/>
                    <a:gd name="T46" fmla="*/ 1 w 459"/>
                    <a:gd name="T47" fmla="*/ 1 h 666"/>
                    <a:gd name="T48" fmla="*/ 1 w 459"/>
                    <a:gd name="T49" fmla="*/ 1 h 666"/>
                    <a:gd name="T50" fmla="*/ 1 w 459"/>
                    <a:gd name="T51" fmla="*/ 1 h 666"/>
                    <a:gd name="T52" fmla="*/ 0 w 459"/>
                    <a:gd name="T53" fmla="*/ 1 h 666"/>
                    <a:gd name="T54" fmla="*/ 1 w 459"/>
                    <a:gd name="T55" fmla="*/ 1 h 666"/>
                    <a:gd name="T56" fmla="*/ 1 w 459"/>
                    <a:gd name="T57" fmla="*/ 1 h 666"/>
                    <a:gd name="T58" fmla="*/ 1 w 459"/>
                    <a:gd name="T59" fmla="*/ 1 h 666"/>
                    <a:gd name="T60" fmla="*/ 1 w 459"/>
                    <a:gd name="T61" fmla="*/ 1 h 666"/>
                    <a:gd name="T62" fmla="*/ 1 w 459"/>
                    <a:gd name="T63" fmla="*/ 1 h 666"/>
                    <a:gd name="T64" fmla="*/ 1 w 459"/>
                    <a:gd name="T65" fmla="*/ 1 h 666"/>
                    <a:gd name="T66" fmla="*/ 1 w 459"/>
                    <a:gd name="T67" fmla="*/ 1 h 666"/>
                    <a:gd name="T68" fmla="*/ 1 w 459"/>
                    <a:gd name="T69" fmla="*/ 1 h 666"/>
                    <a:gd name="T70" fmla="*/ 1 w 459"/>
                    <a:gd name="T71" fmla="*/ 1 h 666"/>
                    <a:gd name="T72" fmla="*/ 1 w 459"/>
                    <a:gd name="T73" fmla="*/ 1 h 666"/>
                    <a:gd name="T74" fmla="*/ 1 w 459"/>
                    <a:gd name="T75" fmla="*/ 1 h 666"/>
                    <a:gd name="T76" fmla="*/ 1 w 459"/>
                    <a:gd name="T77" fmla="*/ 1 h 666"/>
                    <a:gd name="T78" fmla="*/ 1 w 459"/>
                    <a:gd name="T79" fmla="*/ 1 h 6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9"/>
                    <a:gd name="T121" fmla="*/ 0 h 666"/>
                    <a:gd name="T122" fmla="*/ 459 w 459"/>
                    <a:gd name="T123" fmla="*/ 666 h 6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9" h="666">
                      <a:moveTo>
                        <a:pt x="194" y="26"/>
                      </a:moveTo>
                      <a:lnTo>
                        <a:pt x="219" y="6"/>
                      </a:lnTo>
                      <a:lnTo>
                        <a:pt x="251" y="0"/>
                      </a:lnTo>
                      <a:lnTo>
                        <a:pt x="293" y="0"/>
                      </a:lnTo>
                      <a:lnTo>
                        <a:pt x="337" y="9"/>
                      </a:lnTo>
                      <a:lnTo>
                        <a:pt x="369" y="26"/>
                      </a:lnTo>
                      <a:lnTo>
                        <a:pt x="394" y="55"/>
                      </a:lnTo>
                      <a:lnTo>
                        <a:pt x="418" y="84"/>
                      </a:lnTo>
                      <a:lnTo>
                        <a:pt x="443" y="136"/>
                      </a:lnTo>
                      <a:lnTo>
                        <a:pt x="459" y="187"/>
                      </a:lnTo>
                      <a:lnTo>
                        <a:pt x="459" y="247"/>
                      </a:lnTo>
                      <a:lnTo>
                        <a:pt x="453" y="308"/>
                      </a:lnTo>
                      <a:lnTo>
                        <a:pt x="443" y="366"/>
                      </a:lnTo>
                      <a:lnTo>
                        <a:pt x="427" y="423"/>
                      </a:lnTo>
                      <a:lnTo>
                        <a:pt x="403" y="463"/>
                      </a:lnTo>
                      <a:lnTo>
                        <a:pt x="371" y="512"/>
                      </a:lnTo>
                      <a:lnTo>
                        <a:pt x="337" y="554"/>
                      </a:lnTo>
                      <a:lnTo>
                        <a:pt x="301" y="587"/>
                      </a:lnTo>
                      <a:lnTo>
                        <a:pt x="269" y="611"/>
                      </a:lnTo>
                      <a:lnTo>
                        <a:pt x="209" y="640"/>
                      </a:lnTo>
                      <a:lnTo>
                        <a:pt x="150" y="661"/>
                      </a:lnTo>
                      <a:lnTo>
                        <a:pt x="103" y="664"/>
                      </a:lnTo>
                      <a:lnTo>
                        <a:pt x="98" y="666"/>
                      </a:lnTo>
                      <a:lnTo>
                        <a:pt x="62" y="657"/>
                      </a:lnTo>
                      <a:lnTo>
                        <a:pt x="34" y="635"/>
                      </a:lnTo>
                      <a:lnTo>
                        <a:pt x="9" y="600"/>
                      </a:lnTo>
                      <a:lnTo>
                        <a:pt x="0" y="556"/>
                      </a:lnTo>
                      <a:lnTo>
                        <a:pt x="5" y="490"/>
                      </a:lnTo>
                      <a:lnTo>
                        <a:pt x="25" y="447"/>
                      </a:lnTo>
                      <a:lnTo>
                        <a:pt x="62" y="405"/>
                      </a:lnTo>
                      <a:lnTo>
                        <a:pt x="105" y="377"/>
                      </a:lnTo>
                      <a:lnTo>
                        <a:pt x="134" y="342"/>
                      </a:lnTo>
                      <a:lnTo>
                        <a:pt x="151" y="297"/>
                      </a:lnTo>
                      <a:lnTo>
                        <a:pt x="159" y="249"/>
                      </a:lnTo>
                      <a:lnTo>
                        <a:pt x="155" y="198"/>
                      </a:lnTo>
                      <a:lnTo>
                        <a:pt x="150" y="141"/>
                      </a:lnTo>
                      <a:lnTo>
                        <a:pt x="151" y="94"/>
                      </a:lnTo>
                      <a:lnTo>
                        <a:pt x="151" y="101"/>
                      </a:lnTo>
                      <a:lnTo>
                        <a:pt x="171" y="52"/>
                      </a:lnTo>
                      <a:lnTo>
                        <a:pt x="194" y="26"/>
                      </a:lnTo>
                      <a:close/>
                    </a:path>
                  </a:pathLst>
                </a:custGeom>
                <a:solidFill>
                  <a:srgbClr val="000000"/>
                </a:solidFill>
                <a:ln w="28575">
                  <a:noFill/>
                  <a:round/>
                  <a:headEnd/>
                  <a:tailEnd/>
                </a:ln>
              </p:spPr>
              <p:txBody>
                <a:bodyPr/>
                <a:lstStyle/>
                <a:p>
                  <a:endParaRPr lang="en-US">
                    <a:solidFill>
                      <a:srgbClr val="000000"/>
                    </a:solidFill>
                  </a:endParaRPr>
                </a:p>
              </p:txBody>
            </p:sp>
            <p:sp>
              <p:nvSpPr>
                <p:cNvPr id="19500" name="Freeform 25"/>
                <p:cNvSpPr>
                  <a:spLocks/>
                </p:cNvSpPr>
                <p:nvPr/>
              </p:nvSpPr>
              <p:spPr bwMode="auto">
                <a:xfrm>
                  <a:off x="5818" y="2665"/>
                  <a:ext cx="348" cy="177"/>
                </a:xfrm>
                <a:custGeom>
                  <a:avLst/>
                  <a:gdLst>
                    <a:gd name="T0" fmla="*/ 1 w 696"/>
                    <a:gd name="T1" fmla="*/ 0 h 355"/>
                    <a:gd name="T2" fmla="*/ 1 w 696"/>
                    <a:gd name="T3" fmla="*/ 0 h 355"/>
                    <a:gd name="T4" fmla="*/ 1 w 696"/>
                    <a:gd name="T5" fmla="*/ 0 h 355"/>
                    <a:gd name="T6" fmla="*/ 1 w 696"/>
                    <a:gd name="T7" fmla="*/ 0 h 355"/>
                    <a:gd name="T8" fmla="*/ 1 w 696"/>
                    <a:gd name="T9" fmla="*/ 0 h 355"/>
                    <a:gd name="T10" fmla="*/ 1 w 696"/>
                    <a:gd name="T11" fmla="*/ 0 h 355"/>
                    <a:gd name="T12" fmla="*/ 1 w 696"/>
                    <a:gd name="T13" fmla="*/ 0 h 355"/>
                    <a:gd name="T14" fmla="*/ 1 w 696"/>
                    <a:gd name="T15" fmla="*/ 0 h 355"/>
                    <a:gd name="T16" fmla="*/ 1 w 696"/>
                    <a:gd name="T17" fmla="*/ 0 h 355"/>
                    <a:gd name="T18" fmla="*/ 1 w 696"/>
                    <a:gd name="T19" fmla="*/ 0 h 355"/>
                    <a:gd name="T20" fmla="*/ 1 w 696"/>
                    <a:gd name="T21" fmla="*/ 0 h 355"/>
                    <a:gd name="T22" fmla="*/ 1 w 696"/>
                    <a:gd name="T23" fmla="*/ 0 h 355"/>
                    <a:gd name="T24" fmla="*/ 1 w 696"/>
                    <a:gd name="T25" fmla="*/ 0 h 355"/>
                    <a:gd name="T26" fmla="*/ 1 w 696"/>
                    <a:gd name="T27" fmla="*/ 0 h 355"/>
                    <a:gd name="T28" fmla="*/ 1 w 696"/>
                    <a:gd name="T29" fmla="*/ 0 h 355"/>
                    <a:gd name="T30" fmla="*/ 1 w 696"/>
                    <a:gd name="T31" fmla="*/ 0 h 355"/>
                    <a:gd name="T32" fmla="*/ 1 w 696"/>
                    <a:gd name="T33" fmla="*/ 0 h 355"/>
                    <a:gd name="T34" fmla="*/ 1 w 696"/>
                    <a:gd name="T35" fmla="*/ 0 h 355"/>
                    <a:gd name="T36" fmla="*/ 1 w 696"/>
                    <a:gd name="T37" fmla="*/ 0 h 355"/>
                    <a:gd name="T38" fmla="*/ 1 w 696"/>
                    <a:gd name="T39" fmla="*/ 0 h 355"/>
                    <a:gd name="T40" fmla="*/ 1 w 696"/>
                    <a:gd name="T41" fmla="*/ 0 h 355"/>
                    <a:gd name="T42" fmla="*/ 1 w 696"/>
                    <a:gd name="T43" fmla="*/ 0 h 355"/>
                    <a:gd name="T44" fmla="*/ 1 w 696"/>
                    <a:gd name="T45" fmla="*/ 0 h 355"/>
                    <a:gd name="T46" fmla="*/ 1 w 696"/>
                    <a:gd name="T47" fmla="*/ 0 h 355"/>
                    <a:gd name="T48" fmla="*/ 1 w 696"/>
                    <a:gd name="T49" fmla="*/ 0 h 355"/>
                    <a:gd name="T50" fmla="*/ 1 w 696"/>
                    <a:gd name="T51" fmla="*/ 0 h 355"/>
                    <a:gd name="T52" fmla="*/ 1 w 696"/>
                    <a:gd name="T53" fmla="*/ 0 h 355"/>
                    <a:gd name="T54" fmla="*/ 1 w 696"/>
                    <a:gd name="T55" fmla="*/ 0 h 355"/>
                    <a:gd name="T56" fmla="*/ 1 w 696"/>
                    <a:gd name="T57" fmla="*/ 0 h 355"/>
                    <a:gd name="T58" fmla="*/ 1 w 696"/>
                    <a:gd name="T59" fmla="*/ 0 h 355"/>
                    <a:gd name="T60" fmla="*/ 1 w 696"/>
                    <a:gd name="T61" fmla="*/ 0 h 355"/>
                    <a:gd name="T62" fmla="*/ 1 w 696"/>
                    <a:gd name="T63" fmla="*/ 0 h 355"/>
                    <a:gd name="T64" fmla="*/ 1 w 696"/>
                    <a:gd name="T65" fmla="*/ 0 h 355"/>
                    <a:gd name="T66" fmla="*/ 1 w 696"/>
                    <a:gd name="T67" fmla="*/ 0 h 355"/>
                    <a:gd name="T68" fmla="*/ 1 w 696"/>
                    <a:gd name="T69" fmla="*/ 0 h 355"/>
                    <a:gd name="T70" fmla="*/ 1 w 696"/>
                    <a:gd name="T71" fmla="*/ 0 h 355"/>
                    <a:gd name="T72" fmla="*/ 1 w 696"/>
                    <a:gd name="T73" fmla="*/ 0 h 355"/>
                    <a:gd name="T74" fmla="*/ 1 w 696"/>
                    <a:gd name="T75" fmla="*/ 0 h 355"/>
                    <a:gd name="T76" fmla="*/ 1 w 696"/>
                    <a:gd name="T77" fmla="*/ 0 h 355"/>
                    <a:gd name="T78" fmla="*/ 1 w 696"/>
                    <a:gd name="T79" fmla="*/ 0 h 355"/>
                    <a:gd name="T80" fmla="*/ 1 w 696"/>
                    <a:gd name="T81" fmla="*/ 0 h 355"/>
                    <a:gd name="T82" fmla="*/ 1 w 696"/>
                    <a:gd name="T83" fmla="*/ 0 h 355"/>
                    <a:gd name="T84" fmla="*/ 1 w 696"/>
                    <a:gd name="T85" fmla="*/ 0 h 355"/>
                    <a:gd name="T86" fmla="*/ 1 w 696"/>
                    <a:gd name="T87" fmla="*/ 0 h 355"/>
                    <a:gd name="T88" fmla="*/ 1 w 696"/>
                    <a:gd name="T89" fmla="*/ 0 h 355"/>
                    <a:gd name="T90" fmla="*/ 1 w 696"/>
                    <a:gd name="T91" fmla="*/ 0 h 3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355"/>
                    <a:gd name="T140" fmla="*/ 696 w 696"/>
                    <a:gd name="T141" fmla="*/ 355 h 3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355">
                      <a:moveTo>
                        <a:pt x="21" y="0"/>
                      </a:moveTo>
                      <a:lnTo>
                        <a:pt x="73" y="4"/>
                      </a:lnTo>
                      <a:lnTo>
                        <a:pt x="125" y="33"/>
                      </a:lnTo>
                      <a:lnTo>
                        <a:pt x="167" y="70"/>
                      </a:lnTo>
                      <a:lnTo>
                        <a:pt x="173" y="73"/>
                      </a:lnTo>
                      <a:lnTo>
                        <a:pt x="235" y="108"/>
                      </a:lnTo>
                      <a:lnTo>
                        <a:pt x="280" y="130"/>
                      </a:lnTo>
                      <a:lnTo>
                        <a:pt x="337" y="147"/>
                      </a:lnTo>
                      <a:lnTo>
                        <a:pt x="396" y="152"/>
                      </a:lnTo>
                      <a:lnTo>
                        <a:pt x="475" y="158"/>
                      </a:lnTo>
                      <a:lnTo>
                        <a:pt x="523" y="154"/>
                      </a:lnTo>
                      <a:lnTo>
                        <a:pt x="530" y="154"/>
                      </a:lnTo>
                      <a:lnTo>
                        <a:pt x="539" y="154"/>
                      </a:lnTo>
                      <a:lnTo>
                        <a:pt x="544" y="150"/>
                      </a:lnTo>
                      <a:lnTo>
                        <a:pt x="555" y="147"/>
                      </a:lnTo>
                      <a:lnTo>
                        <a:pt x="559" y="141"/>
                      </a:lnTo>
                      <a:lnTo>
                        <a:pt x="564" y="137"/>
                      </a:lnTo>
                      <a:lnTo>
                        <a:pt x="571" y="134"/>
                      </a:lnTo>
                      <a:lnTo>
                        <a:pt x="577" y="128"/>
                      </a:lnTo>
                      <a:lnTo>
                        <a:pt x="584" y="121"/>
                      </a:lnTo>
                      <a:lnTo>
                        <a:pt x="589" y="116"/>
                      </a:lnTo>
                      <a:lnTo>
                        <a:pt x="594" y="112"/>
                      </a:lnTo>
                      <a:lnTo>
                        <a:pt x="600" y="105"/>
                      </a:lnTo>
                      <a:lnTo>
                        <a:pt x="607" y="99"/>
                      </a:lnTo>
                      <a:lnTo>
                        <a:pt x="611" y="92"/>
                      </a:lnTo>
                      <a:lnTo>
                        <a:pt x="616" y="86"/>
                      </a:lnTo>
                      <a:lnTo>
                        <a:pt x="623" y="84"/>
                      </a:lnTo>
                      <a:lnTo>
                        <a:pt x="632" y="79"/>
                      </a:lnTo>
                      <a:lnTo>
                        <a:pt x="639" y="73"/>
                      </a:lnTo>
                      <a:lnTo>
                        <a:pt x="648" y="72"/>
                      </a:lnTo>
                      <a:lnTo>
                        <a:pt x="655" y="70"/>
                      </a:lnTo>
                      <a:lnTo>
                        <a:pt x="666" y="72"/>
                      </a:lnTo>
                      <a:lnTo>
                        <a:pt x="673" y="73"/>
                      </a:lnTo>
                      <a:lnTo>
                        <a:pt x="677" y="79"/>
                      </a:lnTo>
                      <a:lnTo>
                        <a:pt x="682" y="86"/>
                      </a:lnTo>
                      <a:lnTo>
                        <a:pt x="686" y="95"/>
                      </a:lnTo>
                      <a:lnTo>
                        <a:pt x="686" y="103"/>
                      </a:lnTo>
                      <a:lnTo>
                        <a:pt x="682" y="108"/>
                      </a:lnTo>
                      <a:lnTo>
                        <a:pt x="677" y="116"/>
                      </a:lnTo>
                      <a:lnTo>
                        <a:pt x="668" y="121"/>
                      </a:lnTo>
                      <a:lnTo>
                        <a:pt x="661" y="128"/>
                      </a:lnTo>
                      <a:lnTo>
                        <a:pt x="653" y="130"/>
                      </a:lnTo>
                      <a:lnTo>
                        <a:pt x="648" y="132"/>
                      </a:lnTo>
                      <a:lnTo>
                        <a:pt x="641" y="136"/>
                      </a:lnTo>
                      <a:lnTo>
                        <a:pt x="636" y="137"/>
                      </a:lnTo>
                      <a:lnTo>
                        <a:pt x="628" y="145"/>
                      </a:lnTo>
                      <a:lnTo>
                        <a:pt x="623" y="147"/>
                      </a:lnTo>
                      <a:lnTo>
                        <a:pt x="616" y="150"/>
                      </a:lnTo>
                      <a:lnTo>
                        <a:pt x="609" y="154"/>
                      </a:lnTo>
                      <a:lnTo>
                        <a:pt x="603" y="158"/>
                      </a:lnTo>
                      <a:lnTo>
                        <a:pt x="594" y="165"/>
                      </a:lnTo>
                      <a:lnTo>
                        <a:pt x="587" y="170"/>
                      </a:lnTo>
                      <a:lnTo>
                        <a:pt x="587" y="178"/>
                      </a:lnTo>
                      <a:lnTo>
                        <a:pt x="591" y="183"/>
                      </a:lnTo>
                      <a:lnTo>
                        <a:pt x="596" y="187"/>
                      </a:lnTo>
                      <a:lnTo>
                        <a:pt x="603" y="190"/>
                      </a:lnTo>
                      <a:lnTo>
                        <a:pt x="609" y="190"/>
                      </a:lnTo>
                      <a:lnTo>
                        <a:pt x="616" y="190"/>
                      </a:lnTo>
                      <a:lnTo>
                        <a:pt x="623" y="190"/>
                      </a:lnTo>
                      <a:lnTo>
                        <a:pt x="632" y="187"/>
                      </a:lnTo>
                      <a:lnTo>
                        <a:pt x="644" y="187"/>
                      </a:lnTo>
                      <a:lnTo>
                        <a:pt x="650" y="183"/>
                      </a:lnTo>
                      <a:lnTo>
                        <a:pt x="657" y="183"/>
                      </a:lnTo>
                      <a:lnTo>
                        <a:pt x="666" y="183"/>
                      </a:lnTo>
                      <a:lnTo>
                        <a:pt x="677" y="187"/>
                      </a:lnTo>
                      <a:lnTo>
                        <a:pt x="682" y="192"/>
                      </a:lnTo>
                      <a:lnTo>
                        <a:pt x="687" y="198"/>
                      </a:lnTo>
                      <a:lnTo>
                        <a:pt x="693" y="203"/>
                      </a:lnTo>
                      <a:lnTo>
                        <a:pt x="696" y="211"/>
                      </a:lnTo>
                      <a:lnTo>
                        <a:pt x="696" y="216"/>
                      </a:lnTo>
                      <a:lnTo>
                        <a:pt x="693" y="227"/>
                      </a:lnTo>
                      <a:lnTo>
                        <a:pt x="689" y="236"/>
                      </a:lnTo>
                      <a:lnTo>
                        <a:pt x="686" y="245"/>
                      </a:lnTo>
                      <a:lnTo>
                        <a:pt x="680" y="245"/>
                      </a:lnTo>
                      <a:lnTo>
                        <a:pt x="673" y="253"/>
                      </a:lnTo>
                      <a:lnTo>
                        <a:pt x="668" y="253"/>
                      </a:lnTo>
                      <a:lnTo>
                        <a:pt x="657" y="253"/>
                      </a:lnTo>
                      <a:lnTo>
                        <a:pt x="652" y="255"/>
                      </a:lnTo>
                      <a:lnTo>
                        <a:pt x="644" y="255"/>
                      </a:lnTo>
                      <a:lnTo>
                        <a:pt x="637" y="249"/>
                      </a:lnTo>
                      <a:lnTo>
                        <a:pt x="632" y="247"/>
                      </a:lnTo>
                      <a:lnTo>
                        <a:pt x="625" y="242"/>
                      </a:lnTo>
                      <a:lnTo>
                        <a:pt x="619" y="236"/>
                      </a:lnTo>
                      <a:lnTo>
                        <a:pt x="612" y="233"/>
                      </a:lnTo>
                      <a:lnTo>
                        <a:pt x="607" y="229"/>
                      </a:lnTo>
                      <a:lnTo>
                        <a:pt x="600" y="227"/>
                      </a:lnTo>
                      <a:lnTo>
                        <a:pt x="594" y="220"/>
                      </a:lnTo>
                      <a:lnTo>
                        <a:pt x="587" y="220"/>
                      </a:lnTo>
                      <a:lnTo>
                        <a:pt x="578" y="216"/>
                      </a:lnTo>
                      <a:lnTo>
                        <a:pt x="575" y="223"/>
                      </a:lnTo>
                      <a:lnTo>
                        <a:pt x="575" y="229"/>
                      </a:lnTo>
                      <a:lnTo>
                        <a:pt x="578" y="236"/>
                      </a:lnTo>
                      <a:lnTo>
                        <a:pt x="580" y="244"/>
                      </a:lnTo>
                      <a:lnTo>
                        <a:pt x="584" y="253"/>
                      </a:lnTo>
                      <a:lnTo>
                        <a:pt x="587" y="258"/>
                      </a:lnTo>
                      <a:lnTo>
                        <a:pt x="593" y="265"/>
                      </a:lnTo>
                      <a:lnTo>
                        <a:pt x="600" y="276"/>
                      </a:lnTo>
                      <a:lnTo>
                        <a:pt x="603" y="282"/>
                      </a:lnTo>
                      <a:lnTo>
                        <a:pt x="605" y="293"/>
                      </a:lnTo>
                      <a:lnTo>
                        <a:pt x="607" y="306"/>
                      </a:lnTo>
                      <a:lnTo>
                        <a:pt x="607" y="315"/>
                      </a:lnTo>
                      <a:lnTo>
                        <a:pt x="607" y="322"/>
                      </a:lnTo>
                      <a:lnTo>
                        <a:pt x="603" y="328"/>
                      </a:lnTo>
                      <a:lnTo>
                        <a:pt x="603" y="335"/>
                      </a:lnTo>
                      <a:lnTo>
                        <a:pt x="600" y="344"/>
                      </a:lnTo>
                      <a:lnTo>
                        <a:pt x="594" y="350"/>
                      </a:lnTo>
                      <a:lnTo>
                        <a:pt x="587" y="353"/>
                      </a:lnTo>
                      <a:lnTo>
                        <a:pt x="577" y="355"/>
                      </a:lnTo>
                      <a:lnTo>
                        <a:pt x="566" y="351"/>
                      </a:lnTo>
                      <a:lnTo>
                        <a:pt x="560" y="350"/>
                      </a:lnTo>
                      <a:lnTo>
                        <a:pt x="552" y="348"/>
                      </a:lnTo>
                      <a:lnTo>
                        <a:pt x="546" y="339"/>
                      </a:lnTo>
                      <a:lnTo>
                        <a:pt x="544" y="328"/>
                      </a:lnTo>
                      <a:lnTo>
                        <a:pt x="544" y="319"/>
                      </a:lnTo>
                      <a:lnTo>
                        <a:pt x="544" y="311"/>
                      </a:lnTo>
                      <a:lnTo>
                        <a:pt x="544" y="306"/>
                      </a:lnTo>
                      <a:lnTo>
                        <a:pt x="544" y="298"/>
                      </a:lnTo>
                      <a:lnTo>
                        <a:pt x="543" y="291"/>
                      </a:lnTo>
                      <a:lnTo>
                        <a:pt x="543" y="282"/>
                      </a:lnTo>
                      <a:lnTo>
                        <a:pt x="543" y="275"/>
                      </a:lnTo>
                      <a:lnTo>
                        <a:pt x="543" y="265"/>
                      </a:lnTo>
                      <a:lnTo>
                        <a:pt x="543" y="258"/>
                      </a:lnTo>
                      <a:lnTo>
                        <a:pt x="539" y="247"/>
                      </a:lnTo>
                      <a:lnTo>
                        <a:pt x="535" y="240"/>
                      </a:lnTo>
                      <a:lnTo>
                        <a:pt x="534" y="231"/>
                      </a:lnTo>
                      <a:lnTo>
                        <a:pt x="528" y="225"/>
                      </a:lnTo>
                      <a:lnTo>
                        <a:pt x="521" y="220"/>
                      </a:lnTo>
                      <a:lnTo>
                        <a:pt x="519" y="212"/>
                      </a:lnTo>
                      <a:lnTo>
                        <a:pt x="514" y="211"/>
                      </a:lnTo>
                      <a:lnTo>
                        <a:pt x="473" y="203"/>
                      </a:lnTo>
                      <a:lnTo>
                        <a:pt x="373" y="194"/>
                      </a:lnTo>
                      <a:lnTo>
                        <a:pt x="291" y="178"/>
                      </a:lnTo>
                      <a:lnTo>
                        <a:pt x="210" y="154"/>
                      </a:lnTo>
                      <a:lnTo>
                        <a:pt x="92" y="125"/>
                      </a:lnTo>
                      <a:lnTo>
                        <a:pt x="16" y="79"/>
                      </a:lnTo>
                      <a:lnTo>
                        <a:pt x="0" y="39"/>
                      </a:lnTo>
                      <a:lnTo>
                        <a:pt x="12" y="11"/>
                      </a:lnTo>
                      <a:lnTo>
                        <a:pt x="21" y="0"/>
                      </a:lnTo>
                      <a:close/>
                    </a:path>
                  </a:pathLst>
                </a:custGeom>
                <a:solidFill>
                  <a:srgbClr val="000000"/>
                </a:solidFill>
                <a:ln w="28575">
                  <a:noFill/>
                  <a:round/>
                  <a:headEnd/>
                  <a:tailEnd/>
                </a:ln>
              </p:spPr>
              <p:txBody>
                <a:bodyPr/>
                <a:lstStyle/>
                <a:p>
                  <a:endParaRPr lang="en-US">
                    <a:solidFill>
                      <a:srgbClr val="000000"/>
                    </a:solidFill>
                  </a:endParaRPr>
                </a:p>
              </p:txBody>
            </p:sp>
            <p:sp>
              <p:nvSpPr>
                <p:cNvPr id="19501" name="Freeform 26"/>
                <p:cNvSpPr>
                  <a:spLocks/>
                </p:cNvSpPr>
                <p:nvPr/>
              </p:nvSpPr>
              <p:spPr bwMode="auto">
                <a:xfrm>
                  <a:off x="5540" y="2340"/>
                  <a:ext cx="273" cy="379"/>
                </a:xfrm>
                <a:custGeom>
                  <a:avLst/>
                  <a:gdLst>
                    <a:gd name="T0" fmla="*/ 0 w 547"/>
                    <a:gd name="T1" fmla="*/ 1 h 757"/>
                    <a:gd name="T2" fmla="*/ 0 w 547"/>
                    <a:gd name="T3" fmla="*/ 1 h 757"/>
                    <a:gd name="T4" fmla="*/ 0 w 547"/>
                    <a:gd name="T5" fmla="*/ 1 h 757"/>
                    <a:gd name="T6" fmla="*/ 0 w 547"/>
                    <a:gd name="T7" fmla="*/ 1 h 757"/>
                    <a:gd name="T8" fmla="*/ 0 w 547"/>
                    <a:gd name="T9" fmla="*/ 1 h 757"/>
                    <a:gd name="T10" fmla="*/ 0 w 547"/>
                    <a:gd name="T11" fmla="*/ 1 h 757"/>
                    <a:gd name="T12" fmla="*/ 0 w 547"/>
                    <a:gd name="T13" fmla="*/ 1 h 757"/>
                    <a:gd name="T14" fmla="*/ 0 w 547"/>
                    <a:gd name="T15" fmla="*/ 1 h 757"/>
                    <a:gd name="T16" fmla="*/ 0 w 547"/>
                    <a:gd name="T17" fmla="*/ 1 h 757"/>
                    <a:gd name="T18" fmla="*/ 0 w 547"/>
                    <a:gd name="T19" fmla="*/ 1 h 757"/>
                    <a:gd name="T20" fmla="*/ 0 w 547"/>
                    <a:gd name="T21" fmla="*/ 1 h 757"/>
                    <a:gd name="T22" fmla="*/ 0 w 547"/>
                    <a:gd name="T23" fmla="*/ 1 h 757"/>
                    <a:gd name="T24" fmla="*/ 0 w 547"/>
                    <a:gd name="T25" fmla="*/ 1 h 757"/>
                    <a:gd name="T26" fmla="*/ 0 w 547"/>
                    <a:gd name="T27" fmla="*/ 1 h 757"/>
                    <a:gd name="T28" fmla="*/ 0 w 547"/>
                    <a:gd name="T29" fmla="*/ 1 h 757"/>
                    <a:gd name="T30" fmla="*/ 0 w 547"/>
                    <a:gd name="T31" fmla="*/ 1 h 757"/>
                    <a:gd name="T32" fmla="*/ 0 w 547"/>
                    <a:gd name="T33" fmla="*/ 1 h 757"/>
                    <a:gd name="T34" fmla="*/ 0 w 547"/>
                    <a:gd name="T35" fmla="*/ 1 h 757"/>
                    <a:gd name="T36" fmla="*/ 0 w 547"/>
                    <a:gd name="T37" fmla="*/ 1 h 757"/>
                    <a:gd name="T38" fmla="*/ 0 w 547"/>
                    <a:gd name="T39" fmla="*/ 1 h 757"/>
                    <a:gd name="T40" fmla="*/ 0 w 547"/>
                    <a:gd name="T41" fmla="*/ 1 h 757"/>
                    <a:gd name="T42" fmla="*/ 0 w 547"/>
                    <a:gd name="T43" fmla="*/ 1 h 757"/>
                    <a:gd name="T44" fmla="*/ 0 w 547"/>
                    <a:gd name="T45" fmla="*/ 1 h 757"/>
                    <a:gd name="T46" fmla="*/ 0 w 547"/>
                    <a:gd name="T47" fmla="*/ 1 h 757"/>
                    <a:gd name="T48" fmla="*/ 0 w 547"/>
                    <a:gd name="T49" fmla="*/ 1 h 757"/>
                    <a:gd name="T50" fmla="*/ 0 w 547"/>
                    <a:gd name="T51" fmla="*/ 1 h 757"/>
                    <a:gd name="T52" fmla="*/ 0 w 547"/>
                    <a:gd name="T53" fmla="*/ 1 h 757"/>
                    <a:gd name="T54" fmla="*/ 0 w 547"/>
                    <a:gd name="T55" fmla="*/ 1 h 757"/>
                    <a:gd name="T56" fmla="*/ 0 w 547"/>
                    <a:gd name="T57" fmla="*/ 1 h 757"/>
                    <a:gd name="T58" fmla="*/ 0 w 547"/>
                    <a:gd name="T59" fmla="*/ 1 h 757"/>
                    <a:gd name="T60" fmla="*/ 0 w 547"/>
                    <a:gd name="T61" fmla="*/ 1 h 757"/>
                    <a:gd name="T62" fmla="*/ 0 w 547"/>
                    <a:gd name="T63" fmla="*/ 1 h 757"/>
                    <a:gd name="T64" fmla="*/ 0 w 547"/>
                    <a:gd name="T65" fmla="*/ 1 h 757"/>
                    <a:gd name="T66" fmla="*/ 0 w 547"/>
                    <a:gd name="T67" fmla="*/ 1 h 757"/>
                    <a:gd name="T68" fmla="*/ 0 w 547"/>
                    <a:gd name="T69" fmla="*/ 1 h 757"/>
                    <a:gd name="T70" fmla="*/ 0 w 547"/>
                    <a:gd name="T71" fmla="*/ 1 h 757"/>
                    <a:gd name="T72" fmla="*/ 0 w 547"/>
                    <a:gd name="T73" fmla="*/ 1 h 757"/>
                    <a:gd name="T74" fmla="*/ 0 w 547"/>
                    <a:gd name="T75" fmla="*/ 1 h 757"/>
                    <a:gd name="T76" fmla="*/ 0 w 547"/>
                    <a:gd name="T77" fmla="*/ 1 h 757"/>
                    <a:gd name="T78" fmla="*/ 0 w 547"/>
                    <a:gd name="T79" fmla="*/ 1 h 757"/>
                    <a:gd name="T80" fmla="*/ 0 w 547"/>
                    <a:gd name="T81" fmla="*/ 1 h 757"/>
                    <a:gd name="T82" fmla="*/ 0 w 547"/>
                    <a:gd name="T83" fmla="*/ 1 h 757"/>
                    <a:gd name="T84" fmla="*/ 0 w 547"/>
                    <a:gd name="T85" fmla="*/ 1 h 757"/>
                    <a:gd name="T86" fmla="*/ 0 w 547"/>
                    <a:gd name="T87" fmla="*/ 1 h 757"/>
                    <a:gd name="T88" fmla="*/ 0 w 547"/>
                    <a:gd name="T89" fmla="*/ 1 h 757"/>
                    <a:gd name="T90" fmla="*/ 0 w 547"/>
                    <a:gd name="T91" fmla="*/ 1 h 757"/>
                    <a:gd name="T92" fmla="*/ 0 w 547"/>
                    <a:gd name="T93" fmla="*/ 1 h 7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7"/>
                    <a:gd name="T142" fmla="*/ 0 h 757"/>
                    <a:gd name="T143" fmla="*/ 547 w 547"/>
                    <a:gd name="T144" fmla="*/ 757 h 7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7" h="757">
                      <a:moveTo>
                        <a:pt x="354" y="616"/>
                      </a:moveTo>
                      <a:lnTo>
                        <a:pt x="423" y="636"/>
                      </a:lnTo>
                      <a:lnTo>
                        <a:pt x="511" y="653"/>
                      </a:lnTo>
                      <a:lnTo>
                        <a:pt x="547" y="677"/>
                      </a:lnTo>
                      <a:lnTo>
                        <a:pt x="532" y="728"/>
                      </a:lnTo>
                      <a:lnTo>
                        <a:pt x="531" y="733"/>
                      </a:lnTo>
                      <a:lnTo>
                        <a:pt x="497" y="757"/>
                      </a:lnTo>
                      <a:lnTo>
                        <a:pt x="441" y="757"/>
                      </a:lnTo>
                      <a:lnTo>
                        <a:pt x="357" y="702"/>
                      </a:lnTo>
                      <a:lnTo>
                        <a:pt x="293" y="669"/>
                      </a:lnTo>
                      <a:lnTo>
                        <a:pt x="207" y="640"/>
                      </a:lnTo>
                      <a:lnTo>
                        <a:pt x="121" y="616"/>
                      </a:lnTo>
                      <a:lnTo>
                        <a:pt x="75" y="600"/>
                      </a:lnTo>
                      <a:lnTo>
                        <a:pt x="50" y="574"/>
                      </a:lnTo>
                      <a:lnTo>
                        <a:pt x="43" y="563"/>
                      </a:lnTo>
                      <a:lnTo>
                        <a:pt x="39" y="541"/>
                      </a:lnTo>
                      <a:lnTo>
                        <a:pt x="50" y="499"/>
                      </a:lnTo>
                      <a:lnTo>
                        <a:pt x="75" y="454"/>
                      </a:lnTo>
                      <a:lnTo>
                        <a:pt x="104" y="397"/>
                      </a:lnTo>
                      <a:lnTo>
                        <a:pt x="114" y="324"/>
                      </a:lnTo>
                      <a:lnTo>
                        <a:pt x="118" y="262"/>
                      </a:lnTo>
                      <a:lnTo>
                        <a:pt x="114" y="210"/>
                      </a:lnTo>
                      <a:lnTo>
                        <a:pt x="98" y="163"/>
                      </a:lnTo>
                      <a:lnTo>
                        <a:pt x="91" y="155"/>
                      </a:lnTo>
                      <a:lnTo>
                        <a:pt x="88" y="150"/>
                      </a:lnTo>
                      <a:lnTo>
                        <a:pt x="82" y="143"/>
                      </a:lnTo>
                      <a:lnTo>
                        <a:pt x="79" y="137"/>
                      </a:lnTo>
                      <a:lnTo>
                        <a:pt x="73" y="132"/>
                      </a:lnTo>
                      <a:lnTo>
                        <a:pt x="66" y="126"/>
                      </a:lnTo>
                      <a:lnTo>
                        <a:pt x="61" y="124"/>
                      </a:lnTo>
                      <a:lnTo>
                        <a:pt x="57" y="119"/>
                      </a:lnTo>
                      <a:lnTo>
                        <a:pt x="54" y="113"/>
                      </a:lnTo>
                      <a:lnTo>
                        <a:pt x="45" y="110"/>
                      </a:lnTo>
                      <a:lnTo>
                        <a:pt x="38" y="104"/>
                      </a:lnTo>
                      <a:lnTo>
                        <a:pt x="30" y="102"/>
                      </a:lnTo>
                      <a:lnTo>
                        <a:pt x="25" y="101"/>
                      </a:lnTo>
                      <a:lnTo>
                        <a:pt x="16" y="97"/>
                      </a:lnTo>
                      <a:lnTo>
                        <a:pt x="11" y="93"/>
                      </a:lnTo>
                      <a:lnTo>
                        <a:pt x="5" y="88"/>
                      </a:lnTo>
                      <a:lnTo>
                        <a:pt x="2" y="80"/>
                      </a:lnTo>
                      <a:lnTo>
                        <a:pt x="0" y="75"/>
                      </a:lnTo>
                      <a:lnTo>
                        <a:pt x="0" y="68"/>
                      </a:lnTo>
                      <a:lnTo>
                        <a:pt x="0" y="62"/>
                      </a:lnTo>
                      <a:lnTo>
                        <a:pt x="5" y="57"/>
                      </a:lnTo>
                      <a:lnTo>
                        <a:pt x="13" y="51"/>
                      </a:lnTo>
                      <a:lnTo>
                        <a:pt x="21" y="48"/>
                      </a:lnTo>
                      <a:lnTo>
                        <a:pt x="29" y="46"/>
                      </a:lnTo>
                      <a:lnTo>
                        <a:pt x="38" y="46"/>
                      </a:lnTo>
                      <a:lnTo>
                        <a:pt x="43" y="51"/>
                      </a:lnTo>
                      <a:lnTo>
                        <a:pt x="46" y="59"/>
                      </a:lnTo>
                      <a:lnTo>
                        <a:pt x="50" y="64"/>
                      </a:lnTo>
                      <a:lnTo>
                        <a:pt x="57" y="71"/>
                      </a:lnTo>
                      <a:lnTo>
                        <a:pt x="63" y="75"/>
                      </a:lnTo>
                      <a:lnTo>
                        <a:pt x="66" y="80"/>
                      </a:lnTo>
                      <a:lnTo>
                        <a:pt x="71" y="90"/>
                      </a:lnTo>
                      <a:lnTo>
                        <a:pt x="77" y="97"/>
                      </a:lnTo>
                      <a:lnTo>
                        <a:pt x="82" y="102"/>
                      </a:lnTo>
                      <a:lnTo>
                        <a:pt x="88" y="108"/>
                      </a:lnTo>
                      <a:lnTo>
                        <a:pt x="95" y="113"/>
                      </a:lnTo>
                      <a:lnTo>
                        <a:pt x="102" y="113"/>
                      </a:lnTo>
                      <a:lnTo>
                        <a:pt x="107" y="108"/>
                      </a:lnTo>
                      <a:lnTo>
                        <a:pt x="107" y="102"/>
                      </a:lnTo>
                      <a:lnTo>
                        <a:pt x="111" y="97"/>
                      </a:lnTo>
                      <a:lnTo>
                        <a:pt x="111" y="90"/>
                      </a:lnTo>
                      <a:lnTo>
                        <a:pt x="111" y="80"/>
                      </a:lnTo>
                      <a:lnTo>
                        <a:pt x="111" y="73"/>
                      </a:lnTo>
                      <a:lnTo>
                        <a:pt x="107" y="64"/>
                      </a:lnTo>
                      <a:lnTo>
                        <a:pt x="104" y="57"/>
                      </a:lnTo>
                      <a:lnTo>
                        <a:pt x="102" y="48"/>
                      </a:lnTo>
                      <a:lnTo>
                        <a:pt x="95" y="40"/>
                      </a:lnTo>
                      <a:lnTo>
                        <a:pt x="95" y="35"/>
                      </a:lnTo>
                      <a:lnTo>
                        <a:pt x="95" y="26"/>
                      </a:lnTo>
                      <a:lnTo>
                        <a:pt x="95" y="16"/>
                      </a:lnTo>
                      <a:lnTo>
                        <a:pt x="95" y="11"/>
                      </a:lnTo>
                      <a:lnTo>
                        <a:pt x="102" y="5"/>
                      </a:lnTo>
                      <a:lnTo>
                        <a:pt x="107" y="0"/>
                      </a:lnTo>
                      <a:lnTo>
                        <a:pt x="114" y="0"/>
                      </a:lnTo>
                      <a:lnTo>
                        <a:pt x="120" y="5"/>
                      </a:lnTo>
                      <a:lnTo>
                        <a:pt x="127" y="5"/>
                      </a:lnTo>
                      <a:lnTo>
                        <a:pt x="130" y="13"/>
                      </a:lnTo>
                      <a:lnTo>
                        <a:pt x="134" y="18"/>
                      </a:lnTo>
                      <a:lnTo>
                        <a:pt x="136" y="26"/>
                      </a:lnTo>
                      <a:lnTo>
                        <a:pt x="139" y="35"/>
                      </a:lnTo>
                      <a:lnTo>
                        <a:pt x="143" y="40"/>
                      </a:lnTo>
                      <a:lnTo>
                        <a:pt x="143" y="46"/>
                      </a:lnTo>
                      <a:lnTo>
                        <a:pt x="143" y="51"/>
                      </a:lnTo>
                      <a:lnTo>
                        <a:pt x="143" y="59"/>
                      </a:lnTo>
                      <a:lnTo>
                        <a:pt x="143" y="68"/>
                      </a:lnTo>
                      <a:lnTo>
                        <a:pt x="143" y="75"/>
                      </a:lnTo>
                      <a:lnTo>
                        <a:pt x="139" y="80"/>
                      </a:lnTo>
                      <a:lnTo>
                        <a:pt x="139" y="90"/>
                      </a:lnTo>
                      <a:lnTo>
                        <a:pt x="139" y="97"/>
                      </a:lnTo>
                      <a:lnTo>
                        <a:pt x="143" y="104"/>
                      </a:lnTo>
                      <a:lnTo>
                        <a:pt x="143" y="110"/>
                      </a:lnTo>
                      <a:lnTo>
                        <a:pt x="143" y="117"/>
                      </a:lnTo>
                      <a:lnTo>
                        <a:pt x="143" y="123"/>
                      </a:lnTo>
                      <a:lnTo>
                        <a:pt x="143" y="130"/>
                      </a:lnTo>
                      <a:lnTo>
                        <a:pt x="143" y="135"/>
                      </a:lnTo>
                      <a:lnTo>
                        <a:pt x="146" y="143"/>
                      </a:lnTo>
                      <a:lnTo>
                        <a:pt x="152" y="143"/>
                      </a:lnTo>
                      <a:lnTo>
                        <a:pt x="159" y="143"/>
                      </a:lnTo>
                      <a:lnTo>
                        <a:pt x="164" y="146"/>
                      </a:lnTo>
                      <a:lnTo>
                        <a:pt x="171" y="143"/>
                      </a:lnTo>
                      <a:lnTo>
                        <a:pt x="177" y="143"/>
                      </a:lnTo>
                      <a:lnTo>
                        <a:pt x="182" y="134"/>
                      </a:lnTo>
                      <a:lnTo>
                        <a:pt x="188" y="130"/>
                      </a:lnTo>
                      <a:lnTo>
                        <a:pt x="195" y="123"/>
                      </a:lnTo>
                      <a:lnTo>
                        <a:pt x="200" y="119"/>
                      </a:lnTo>
                      <a:lnTo>
                        <a:pt x="207" y="113"/>
                      </a:lnTo>
                      <a:lnTo>
                        <a:pt x="216" y="113"/>
                      </a:lnTo>
                      <a:lnTo>
                        <a:pt x="223" y="113"/>
                      </a:lnTo>
                      <a:lnTo>
                        <a:pt x="232" y="117"/>
                      </a:lnTo>
                      <a:lnTo>
                        <a:pt x="241" y="119"/>
                      </a:lnTo>
                      <a:lnTo>
                        <a:pt x="248" y="126"/>
                      </a:lnTo>
                      <a:lnTo>
                        <a:pt x="248" y="134"/>
                      </a:lnTo>
                      <a:lnTo>
                        <a:pt x="248" y="143"/>
                      </a:lnTo>
                      <a:lnTo>
                        <a:pt x="245" y="148"/>
                      </a:lnTo>
                      <a:lnTo>
                        <a:pt x="245" y="155"/>
                      </a:lnTo>
                      <a:lnTo>
                        <a:pt x="239" y="159"/>
                      </a:lnTo>
                      <a:lnTo>
                        <a:pt x="236" y="166"/>
                      </a:lnTo>
                      <a:lnTo>
                        <a:pt x="227" y="172"/>
                      </a:lnTo>
                      <a:lnTo>
                        <a:pt x="220" y="176"/>
                      </a:lnTo>
                      <a:lnTo>
                        <a:pt x="211" y="179"/>
                      </a:lnTo>
                      <a:lnTo>
                        <a:pt x="204" y="181"/>
                      </a:lnTo>
                      <a:lnTo>
                        <a:pt x="197" y="183"/>
                      </a:lnTo>
                      <a:lnTo>
                        <a:pt x="191" y="183"/>
                      </a:lnTo>
                      <a:lnTo>
                        <a:pt x="184" y="183"/>
                      </a:lnTo>
                      <a:lnTo>
                        <a:pt x="179" y="183"/>
                      </a:lnTo>
                      <a:lnTo>
                        <a:pt x="171" y="183"/>
                      </a:lnTo>
                      <a:lnTo>
                        <a:pt x="166" y="183"/>
                      </a:lnTo>
                      <a:lnTo>
                        <a:pt x="159" y="188"/>
                      </a:lnTo>
                      <a:lnTo>
                        <a:pt x="155" y="194"/>
                      </a:lnTo>
                      <a:lnTo>
                        <a:pt x="152" y="241"/>
                      </a:lnTo>
                      <a:lnTo>
                        <a:pt x="150" y="335"/>
                      </a:lnTo>
                      <a:lnTo>
                        <a:pt x="139" y="421"/>
                      </a:lnTo>
                      <a:lnTo>
                        <a:pt x="127" y="487"/>
                      </a:lnTo>
                      <a:lnTo>
                        <a:pt x="116" y="541"/>
                      </a:lnTo>
                      <a:lnTo>
                        <a:pt x="127" y="558"/>
                      </a:lnTo>
                      <a:lnTo>
                        <a:pt x="166" y="571"/>
                      </a:lnTo>
                      <a:lnTo>
                        <a:pt x="223" y="587"/>
                      </a:lnTo>
                      <a:lnTo>
                        <a:pt x="288" y="600"/>
                      </a:lnTo>
                      <a:lnTo>
                        <a:pt x="354" y="616"/>
                      </a:lnTo>
                      <a:close/>
                    </a:path>
                  </a:pathLst>
                </a:custGeom>
                <a:solidFill>
                  <a:srgbClr val="000000"/>
                </a:solidFill>
                <a:ln w="28575">
                  <a:noFill/>
                  <a:round/>
                  <a:headEnd/>
                  <a:tailEnd/>
                </a:ln>
              </p:spPr>
              <p:txBody>
                <a:bodyPr/>
                <a:lstStyle/>
                <a:p>
                  <a:endParaRPr lang="en-US">
                    <a:solidFill>
                      <a:srgbClr val="000000"/>
                    </a:solidFill>
                  </a:endParaRPr>
                </a:p>
              </p:txBody>
            </p:sp>
            <p:sp>
              <p:nvSpPr>
                <p:cNvPr id="19502" name="Freeform 27"/>
                <p:cNvSpPr>
                  <a:spLocks/>
                </p:cNvSpPr>
                <p:nvPr/>
              </p:nvSpPr>
              <p:spPr bwMode="auto">
                <a:xfrm>
                  <a:off x="5796" y="2431"/>
                  <a:ext cx="212" cy="206"/>
                </a:xfrm>
                <a:custGeom>
                  <a:avLst/>
                  <a:gdLst>
                    <a:gd name="T0" fmla="*/ 1 w 423"/>
                    <a:gd name="T1" fmla="*/ 0 h 413"/>
                    <a:gd name="T2" fmla="*/ 1 w 423"/>
                    <a:gd name="T3" fmla="*/ 0 h 413"/>
                    <a:gd name="T4" fmla="*/ 1 w 423"/>
                    <a:gd name="T5" fmla="*/ 0 h 413"/>
                    <a:gd name="T6" fmla="*/ 1 w 423"/>
                    <a:gd name="T7" fmla="*/ 0 h 413"/>
                    <a:gd name="T8" fmla="*/ 1 w 423"/>
                    <a:gd name="T9" fmla="*/ 0 h 413"/>
                    <a:gd name="T10" fmla="*/ 1 w 423"/>
                    <a:gd name="T11" fmla="*/ 0 h 413"/>
                    <a:gd name="T12" fmla="*/ 1 w 423"/>
                    <a:gd name="T13" fmla="*/ 0 h 413"/>
                    <a:gd name="T14" fmla="*/ 1 w 423"/>
                    <a:gd name="T15" fmla="*/ 0 h 413"/>
                    <a:gd name="T16" fmla="*/ 1 w 423"/>
                    <a:gd name="T17" fmla="*/ 0 h 413"/>
                    <a:gd name="T18" fmla="*/ 1 w 423"/>
                    <a:gd name="T19" fmla="*/ 0 h 413"/>
                    <a:gd name="T20" fmla="*/ 1 w 423"/>
                    <a:gd name="T21" fmla="*/ 0 h 413"/>
                    <a:gd name="T22" fmla="*/ 1 w 423"/>
                    <a:gd name="T23" fmla="*/ 0 h 413"/>
                    <a:gd name="T24" fmla="*/ 1 w 423"/>
                    <a:gd name="T25" fmla="*/ 0 h 413"/>
                    <a:gd name="T26" fmla="*/ 1 w 423"/>
                    <a:gd name="T27" fmla="*/ 0 h 413"/>
                    <a:gd name="T28" fmla="*/ 1 w 423"/>
                    <a:gd name="T29" fmla="*/ 0 h 413"/>
                    <a:gd name="T30" fmla="*/ 1 w 423"/>
                    <a:gd name="T31" fmla="*/ 0 h 413"/>
                    <a:gd name="T32" fmla="*/ 0 w 423"/>
                    <a:gd name="T33" fmla="*/ 0 h 413"/>
                    <a:gd name="T34" fmla="*/ 1 w 423"/>
                    <a:gd name="T35" fmla="*/ 0 h 413"/>
                    <a:gd name="T36" fmla="*/ 1 w 423"/>
                    <a:gd name="T37" fmla="*/ 0 h 413"/>
                    <a:gd name="T38" fmla="*/ 1 w 423"/>
                    <a:gd name="T39" fmla="*/ 0 h 413"/>
                    <a:gd name="T40" fmla="*/ 1 w 423"/>
                    <a:gd name="T41" fmla="*/ 0 h 413"/>
                    <a:gd name="T42" fmla="*/ 1 w 423"/>
                    <a:gd name="T43" fmla="*/ 0 h 413"/>
                    <a:gd name="T44" fmla="*/ 1 w 423"/>
                    <a:gd name="T45" fmla="*/ 0 h 413"/>
                    <a:gd name="T46" fmla="*/ 1 w 423"/>
                    <a:gd name="T47" fmla="*/ 0 h 413"/>
                    <a:gd name="T48" fmla="*/ 1 w 423"/>
                    <a:gd name="T49" fmla="*/ 0 h 413"/>
                    <a:gd name="T50" fmla="*/ 1 w 423"/>
                    <a:gd name="T51" fmla="*/ 0 h 413"/>
                    <a:gd name="T52" fmla="*/ 1 w 423"/>
                    <a:gd name="T53" fmla="*/ 0 h 413"/>
                    <a:gd name="T54" fmla="*/ 1 w 423"/>
                    <a:gd name="T55" fmla="*/ 0 h 413"/>
                    <a:gd name="T56" fmla="*/ 1 w 423"/>
                    <a:gd name="T57" fmla="*/ 0 h 413"/>
                    <a:gd name="T58" fmla="*/ 1 w 423"/>
                    <a:gd name="T59" fmla="*/ 0 h 413"/>
                    <a:gd name="T60" fmla="*/ 1 w 423"/>
                    <a:gd name="T61" fmla="*/ 0 h 413"/>
                    <a:gd name="T62" fmla="*/ 1 w 423"/>
                    <a:gd name="T63" fmla="*/ 0 h 413"/>
                    <a:gd name="T64" fmla="*/ 1 w 423"/>
                    <a:gd name="T65" fmla="*/ 0 h 413"/>
                    <a:gd name="T66" fmla="*/ 1 w 423"/>
                    <a:gd name="T67" fmla="*/ 0 h 413"/>
                    <a:gd name="T68" fmla="*/ 1 w 423"/>
                    <a:gd name="T69" fmla="*/ 0 h 413"/>
                    <a:gd name="T70" fmla="*/ 1 w 423"/>
                    <a:gd name="T71" fmla="*/ 0 h 413"/>
                    <a:gd name="T72" fmla="*/ 1 w 423"/>
                    <a:gd name="T73" fmla="*/ 0 h 413"/>
                    <a:gd name="T74" fmla="*/ 1 w 423"/>
                    <a:gd name="T75" fmla="*/ 0 h 413"/>
                    <a:gd name="T76" fmla="*/ 1 w 423"/>
                    <a:gd name="T77" fmla="*/ 0 h 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3"/>
                    <a:gd name="T118" fmla="*/ 0 h 413"/>
                    <a:gd name="T119" fmla="*/ 423 w 423"/>
                    <a:gd name="T120" fmla="*/ 413 h 4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3" h="413">
                      <a:moveTo>
                        <a:pt x="302" y="252"/>
                      </a:moveTo>
                      <a:lnTo>
                        <a:pt x="309" y="187"/>
                      </a:lnTo>
                      <a:lnTo>
                        <a:pt x="302" y="135"/>
                      </a:lnTo>
                      <a:lnTo>
                        <a:pt x="296" y="99"/>
                      </a:lnTo>
                      <a:lnTo>
                        <a:pt x="282" y="73"/>
                      </a:lnTo>
                      <a:lnTo>
                        <a:pt x="264" y="44"/>
                      </a:lnTo>
                      <a:lnTo>
                        <a:pt x="235" y="24"/>
                      </a:lnTo>
                      <a:lnTo>
                        <a:pt x="203" y="7"/>
                      </a:lnTo>
                      <a:lnTo>
                        <a:pt x="171" y="0"/>
                      </a:lnTo>
                      <a:lnTo>
                        <a:pt x="130" y="0"/>
                      </a:lnTo>
                      <a:lnTo>
                        <a:pt x="100" y="13"/>
                      </a:lnTo>
                      <a:lnTo>
                        <a:pt x="71" y="37"/>
                      </a:lnTo>
                      <a:lnTo>
                        <a:pt x="43" y="77"/>
                      </a:lnTo>
                      <a:lnTo>
                        <a:pt x="26" y="115"/>
                      </a:lnTo>
                      <a:lnTo>
                        <a:pt x="10" y="174"/>
                      </a:lnTo>
                      <a:lnTo>
                        <a:pt x="1" y="232"/>
                      </a:lnTo>
                      <a:lnTo>
                        <a:pt x="0" y="287"/>
                      </a:lnTo>
                      <a:lnTo>
                        <a:pt x="7" y="326"/>
                      </a:lnTo>
                      <a:lnTo>
                        <a:pt x="23" y="359"/>
                      </a:lnTo>
                      <a:lnTo>
                        <a:pt x="48" y="388"/>
                      </a:lnTo>
                      <a:lnTo>
                        <a:pt x="80" y="404"/>
                      </a:lnTo>
                      <a:lnTo>
                        <a:pt x="112" y="413"/>
                      </a:lnTo>
                      <a:lnTo>
                        <a:pt x="143" y="412"/>
                      </a:lnTo>
                      <a:lnTo>
                        <a:pt x="175" y="404"/>
                      </a:lnTo>
                      <a:lnTo>
                        <a:pt x="205" y="388"/>
                      </a:lnTo>
                      <a:lnTo>
                        <a:pt x="235" y="360"/>
                      </a:lnTo>
                      <a:lnTo>
                        <a:pt x="257" y="329"/>
                      </a:lnTo>
                      <a:lnTo>
                        <a:pt x="278" y="309"/>
                      </a:lnTo>
                      <a:lnTo>
                        <a:pt x="302" y="309"/>
                      </a:lnTo>
                      <a:lnTo>
                        <a:pt x="330" y="329"/>
                      </a:lnTo>
                      <a:lnTo>
                        <a:pt x="369" y="366"/>
                      </a:lnTo>
                      <a:lnTo>
                        <a:pt x="386" y="377"/>
                      </a:lnTo>
                      <a:lnTo>
                        <a:pt x="405" y="371"/>
                      </a:lnTo>
                      <a:lnTo>
                        <a:pt x="423" y="355"/>
                      </a:lnTo>
                      <a:lnTo>
                        <a:pt x="419" y="333"/>
                      </a:lnTo>
                      <a:lnTo>
                        <a:pt x="394" y="313"/>
                      </a:lnTo>
                      <a:lnTo>
                        <a:pt x="339" y="287"/>
                      </a:lnTo>
                      <a:lnTo>
                        <a:pt x="312" y="273"/>
                      </a:lnTo>
                      <a:lnTo>
                        <a:pt x="302" y="252"/>
                      </a:lnTo>
                      <a:close/>
                    </a:path>
                  </a:pathLst>
                </a:custGeom>
                <a:solidFill>
                  <a:srgbClr val="000000"/>
                </a:solidFill>
                <a:ln w="28575">
                  <a:noFill/>
                  <a:round/>
                  <a:headEnd/>
                  <a:tailEnd/>
                </a:ln>
              </p:spPr>
              <p:txBody>
                <a:bodyPr/>
                <a:lstStyle/>
                <a:p>
                  <a:endParaRPr lang="en-US">
                    <a:solidFill>
                      <a:srgbClr val="000000"/>
                    </a:solidFill>
                  </a:endParaRPr>
                </a:p>
              </p:txBody>
            </p:sp>
            <p:sp>
              <p:nvSpPr>
                <p:cNvPr id="19503" name="Freeform 28"/>
                <p:cNvSpPr>
                  <a:spLocks/>
                </p:cNvSpPr>
                <p:nvPr/>
              </p:nvSpPr>
              <p:spPr bwMode="auto">
                <a:xfrm>
                  <a:off x="5720" y="2929"/>
                  <a:ext cx="258" cy="338"/>
                </a:xfrm>
                <a:custGeom>
                  <a:avLst/>
                  <a:gdLst>
                    <a:gd name="T0" fmla="*/ 1 w 514"/>
                    <a:gd name="T1" fmla="*/ 0 h 677"/>
                    <a:gd name="T2" fmla="*/ 1 w 514"/>
                    <a:gd name="T3" fmla="*/ 0 h 677"/>
                    <a:gd name="T4" fmla="*/ 1 w 514"/>
                    <a:gd name="T5" fmla="*/ 0 h 677"/>
                    <a:gd name="T6" fmla="*/ 1 w 514"/>
                    <a:gd name="T7" fmla="*/ 0 h 677"/>
                    <a:gd name="T8" fmla="*/ 1 w 514"/>
                    <a:gd name="T9" fmla="*/ 0 h 677"/>
                    <a:gd name="T10" fmla="*/ 1 w 514"/>
                    <a:gd name="T11" fmla="*/ 0 h 677"/>
                    <a:gd name="T12" fmla="*/ 1 w 514"/>
                    <a:gd name="T13" fmla="*/ 0 h 677"/>
                    <a:gd name="T14" fmla="*/ 1 w 514"/>
                    <a:gd name="T15" fmla="*/ 0 h 677"/>
                    <a:gd name="T16" fmla="*/ 1 w 514"/>
                    <a:gd name="T17" fmla="*/ 0 h 677"/>
                    <a:gd name="T18" fmla="*/ 1 w 514"/>
                    <a:gd name="T19" fmla="*/ 0 h 677"/>
                    <a:gd name="T20" fmla="*/ 1 w 514"/>
                    <a:gd name="T21" fmla="*/ 0 h 677"/>
                    <a:gd name="T22" fmla="*/ 1 w 514"/>
                    <a:gd name="T23" fmla="*/ 0 h 677"/>
                    <a:gd name="T24" fmla="*/ 1 w 514"/>
                    <a:gd name="T25" fmla="*/ 0 h 677"/>
                    <a:gd name="T26" fmla="*/ 1 w 514"/>
                    <a:gd name="T27" fmla="*/ 0 h 677"/>
                    <a:gd name="T28" fmla="*/ 1 w 514"/>
                    <a:gd name="T29" fmla="*/ 0 h 677"/>
                    <a:gd name="T30" fmla="*/ 1 w 514"/>
                    <a:gd name="T31" fmla="*/ 0 h 677"/>
                    <a:gd name="T32" fmla="*/ 1 w 514"/>
                    <a:gd name="T33" fmla="*/ 0 h 677"/>
                    <a:gd name="T34" fmla="*/ 1 w 514"/>
                    <a:gd name="T35" fmla="*/ 0 h 677"/>
                    <a:gd name="T36" fmla="*/ 1 w 514"/>
                    <a:gd name="T37" fmla="*/ 0 h 677"/>
                    <a:gd name="T38" fmla="*/ 1 w 514"/>
                    <a:gd name="T39" fmla="*/ 0 h 677"/>
                    <a:gd name="T40" fmla="*/ 1 w 514"/>
                    <a:gd name="T41" fmla="*/ 0 h 677"/>
                    <a:gd name="T42" fmla="*/ 1 w 514"/>
                    <a:gd name="T43" fmla="*/ 0 h 677"/>
                    <a:gd name="T44" fmla="*/ 1 w 514"/>
                    <a:gd name="T45" fmla="*/ 0 h 677"/>
                    <a:gd name="T46" fmla="*/ 1 w 514"/>
                    <a:gd name="T47" fmla="*/ 0 h 677"/>
                    <a:gd name="T48" fmla="*/ 1 w 514"/>
                    <a:gd name="T49" fmla="*/ 0 h 677"/>
                    <a:gd name="T50" fmla="*/ 1 w 514"/>
                    <a:gd name="T51" fmla="*/ 0 h 677"/>
                    <a:gd name="T52" fmla="*/ 1 w 514"/>
                    <a:gd name="T53" fmla="*/ 0 h 677"/>
                    <a:gd name="T54" fmla="*/ 1 w 514"/>
                    <a:gd name="T55" fmla="*/ 0 h 677"/>
                    <a:gd name="T56" fmla="*/ 1 w 514"/>
                    <a:gd name="T57" fmla="*/ 0 h 677"/>
                    <a:gd name="T58" fmla="*/ 1 w 514"/>
                    <a:gd name="T59" fmla="*/ 0 h 677"/>
                    <a:gd name="T60" fmla="*/ 1 w 514"/>
                    <a:gd name="T61" fmla="*/ 0 h 677"/>
                    <a:gd name="T62" fmla="*/ 1 w 514"/>
                    <a:gd name="T63" fmla="*/ 0 h 677"/>
                    <a:gd name="T64" fmla="*/ 1 w 514"/>
                    <a:gd name="T65" fmla="*/ 0 h 677"/>
                    <a:gd name="T66" fmla="*/ 1 w 514"/>
                    <a:gd name="T67" fmla="*/ 0 h 677"/>
                    <a:gd name="T68" fmla="*/ 1 w 514"/>
                    <a:gd name="T69" fmla="*/ 0 h 677"/>
                    <a:gd name="T70" fmla="*/ 1 w 514"/>
                    <a:gd name="T71" fmla="*/ 0 h 677"/>
                    <a:gd name="T72" fmla="*/ 1 w 514"/>
                    <a:gd name="T73" fmla="*/ 0 h 677"/>
                    <a:gd name="T74" fmla="*/ 1 w 514"/>
                    <a:gd name="T75" fmla="*/ 0 h 677"/>
                    <a:gd name="T76" fmla="*/ 1 w 514"/>
                    <a:gd name="T77" fmla="*/ 0 h 677"/>
                    <a:gd name="T78" fmla="*/ 1 w 514"/>
                    <a:gd name="T79" fmla="*/ 0 h 677"/>
                    <a:gd name="T80" fmla="*/ 1 w 514"/>
                    <a:gd name="T81" fmla="*/ 0 h 677"/>
                    <a:gd name="T82" fmla="*/ 1 w 514"/>
                    <a:gd name="T83" fmla="*/ 0 h 677"/>
                    <a:gd name="T84" fmla="*/ 1 w 514"/>
                    <a:gd name="T85" fmla="*/ 0 h 677"/>
                    <a:gd name="T86" fmla="*/ 1 w 514"/>
                    <a:gd name="T87" fmla="*/ 0 h 677"/>
                    <a:gd name="T88" fmla="*/ 1 w 514"/>
                    <a:gd name="T89" fmla="*/ 0 h 677"/>
                    <a:gd name="T90" fmla="*/ 1 w 514"/>
                    <a:gd name="T91" fmla="*/ 0 h 677"/>
                    <a:gd name="T92" fmla="*/ 1 w 514"/>
                    <a:gd name="T93" fmla="*/ 0 h 677"/>
                    <a:gd name="T94" fmla="*/ 1 w 514"/>
                    <a:gd name="T95" fmla="*/ 0 h 677"/>
                    <a:gd name="T96" fmla="*/ 1 w 514"/>
                    <a:gd name="T97" fmla="*/ 0 h 677"/>
                    <a:gd name="T98" fmla="*/ 1 w 514"/>
                    <a:gd name="T99" fmla="*/ 0 h 677"/>
                    <a:gd name="T100" fmla="*/ 0 w 514"/>
                    <a:gd name="T101" fmla="*/ 0 h 677"/>
                    <a:gd name="T102" fmla="*/ 1 w 514"/>
                    <a:gd name="T103" fmla="*/ 0 h 677"/>
                    <a:gd name="T104" fmla="*/ 1 w 514"/>
                    <a:gd name="T105" fmla="*/ 0 h 677"/>
                    <a:gd name="T106" fmla="*/ 1 w 514"/>
                    <a:gd name="T107" fmla="*/ 0 h 677"/>
                    <a:gd name="T108" fmla="*/ 1 w 514"/>
                    <a:gd name="T109" fmla="*/ 0 h 6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4"/>
                    <a:gd name="T166" fmla="*/ 0 h 677"/>
                    <a:gd name="T167" fmla="*/ 514 w 514"/>
                    <a:gd name="T168" fmla="*/ 677 h 6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4" h="677">
                      <a:moveTo>
                        <a:pt x="68" y="0"/>
                      </a:moveTo>
                      <a:lnTo>
                        <a:pt x="157" y="24"/>
                      </a:lnTo>
                      <a:lnTo>
                        <a:pt x="227" y="49"/>
                      </a:lnTo>
                      <a:lnTo>
                        <a:pt x="280" y="82"/>
                      </a:lnTo>
                      <a:lnTo>
                        <a:pt x="327" y="121"/>
                      </a:lnTo>
                      <a:lnTo>
                        <a:pt x="364" y="161"/>
                      </a:lnTo>
                      <a:lnTo>
                        <a:pt x="380" y="192"/>
                      </a:lnTo>
                      <a:lnTo>
                        <a:pt x="386" y="212"/>
                      </a:lnTo>
                      <a:lnTo>
                        <a:pt x="386" y="239"/>
                      </a:lnTo>
                      <a:lnTo>
                        <a:pt x="373" y="261"/>
                      </a:lnTo>
                      <a:lnTo>
                        <a:pt x="357" y="283"/>
                      </a:lnTo>
                      <a:lnTo>
                        <a:pt x="323" y="320"/>
                      </a:lnTo>
                      <a:lnTo>
                        <a:pt x="291" y="369"/>
                      </a:lnTo>
                      <a:lnTo>
                        <a:pt x="275" y="411"/>
                      </a:lnTo>
                      <a:lnTo>
                        <a:pt x="264" y="450"/>
                      </a:lnTo>
                      <a:lnTo>
                        <a:pt x="262" y="488"/>
                      </a:lnTo>
                      <a:lnTo>
                        <a:pt x="271" y="519"/>
                      </a:lnTo>
                      <a:lnTo>
                        <a:pt x="287" y="547"/>
                      </a:lnTo>
                      <a:lnTo>
                        <a:pt x="311" y="569"/>
                      </a:lnTo>
                      <a:lnTo>
                        <a:pt x="352" y="580"/>
                      </a:lnTo>
                      <a:lnTo>
                        <a:pt x="416" y="589"/>
                      </a:lnTo>
                      <a:lnTo>
                        <a:pt x="473" y="598"/>
                      </a:lnTo>
                      <a:lnTo>
                        <a:pt x="507" y="618"/>
                      </a:lnTo>
                      <a:lnTo>
                        <a:pt x="514" y="634"/>
                      </a:lnTo>
                      <a:lnTo>
                        <a:pt x="502" y="651"/>
                      </a:lnTo>
                      <a:lnTo>
                        <a:pt x="480" y="664"/>
                      </a:lnTo>
                      <a:lnTo>
                        <a:pt x="446" y="677"/>
                      </a:lnTo>
                      <a:lnTo>
                        <a:pt x="425" y="669"/>
                      </a:lnTo>
                      <a:lnTo>
                        <a:pt x="402" y="653"/>
                      </a:lnTo>
                      <a:lnTo>
                        <a:pt x="361" y="625"/>
                      </a:lnTo>
                      <a:lnTo>
                        <a:pt x="300" y="607"/>
                      </a:lnTo>
                      <a:lnTo>
                        <a:pt x="250" y="605"/>
                      </a:lnTo>
                      <a:lnTo>
                        <a:pt x="218" y="603"/>
                      </a:lnTo>
                      <a:lnTo>
                        <a:pt x="198" y="585"/>
                      </a:lnTo>
                      <a:lnTo>
                        <a:pt x="195" y="565"/>
                      </a:lnTo>
                      <a:lnTo>
                        <a:pt x="195" y="543"/>
                      </a:lnTo>
                      <a:lnTo>
                        <a:pt x="202" y="506"/>
                      </a:lnTo>
                      <a:lnTo>
                        <a:pt x="221" y="457"/>
                      </a:lnTo>
                      <a:lnTo>
                        <a:pt x="237" y="382"/>
                      </a:lnTo>
                      <a:lnTo>
                        <a:pt x="250" y="324"/>
                      </a:lnTo>
                      <a:lnTo>
                        <a:pt x="264" y="278"/>
                      </a:lnTo>
                      <a:lnTo>
                        <a:pt x="284" y="245"/>
                      </a:lnTo>
                      <a:lnTo>
                        <a:pt x="296" y="225"/>
                      </a:lnTo>
                      <a:lnTo>
                        <a:pt x="295" y="205"/>
                      </a:lnTo>
                      <a:lnTo>
                        <a:pt x="275" y="190"/>
                      </a:lnTo>
                      <a:lnTo>
                        <a:pt x="239" y="166"/>
                      </a:lnTo>
                      <a:lnTo>
                        <a:pt x="182" y="144"/>
                      </a:lnTo>
                      <a:lnTo>
                        <a:pt x="121" y="124"/>
                      </a:lnTo>
                      <a:lnTo>
                        <a:pt x="55" y="108"/>
                      </a:lnTo>
                      <a:lnTo>
                        <a:pt x="12" y="86"/>
                      </a:lnTo>
                      <a:lnTo>
                        <a:pt x="0" y="46"/>
                      </a:lnTo>
                      <a:lnTo>
                        <a:pt x="7" y="22"/>
                      </a:lnTo>
                      <a:lnTo>
                        <a:pt x="36" y="7"/>
                      </a:lnTo>
                      <a:lnTo>
                        <a:pt x="50" y="0"/>
                      </a:lnTo>
                      <a:lnTo>
                        <a:pt x="68" y="0"/>
                      </a:lnTo>
                      <a:close/>
                    </a:path>
                  </a:pathLst>
                </a:custGeom>
                <a:solidFill>
                  <a:srgbClr val="000000"/>
                </a:solidFill>
                <a:ln w="28575">
                  <a:noFill/>
                  <a:round/>
                  <a:headEnd/>
                  <a:tailEnd/>
                </a:ln>
              </p:spPr>
              <p:txBody>
                <a:bodyPr/>
                <a:lstStyle/>
                <a:p>
                  <a:endParaRPr lang="en-US">
                    <a:solidFill>
                      <a:srgbClr val="000000"/>
                    </a:solidFill>
                  </a:endParaRPr>
                </a:p>
              </p:txBody>
            </p:sp>
            <p:sp>
              <p:nvSpPr>
                <p:cNvPr id="19504" name="Freeform 29"/>
                <p:cNvSpPr>
                  <a:spLocks/>
                </p:cNvSpPr>
                <p:nvPr/>
              </p:nvSpPr>
              <p:spPr bwMode="auto">
                <a:xfrm>
                  <a:off x="5605" y="2912"/>
                  <a:ext cx="182" cy="365"/>
                </a:xfrm>
                <a:custGeom>
                  <a:avLst/>
                  <a:gdLst>
                    <a:gd name="T0" fmla="*/ 0 w 365"/>
                    <a:gd name="T1" fmla="*/ 1 h 730"/>
                    <a:gd name="T2" fmla="*/ 0 w 365"/>
                    <a:gd name="T3" fmla="*/ 1 h 730"/>
                    <a:gd name="T4" fmla="*/ 0 w 365"/>
                    <a:gd name="T5" fmla="*/ 1 h 730"/>
                    <a:gd name="T6" fmla="*/ 0 w 365"/>
                    <a:gd name="T7" fmla="*/ 1 h 730"/>
                    <a:gd name="T8" fmla="*/ 0 w 365"/>
                    <a:gd name="T9" fmla="*/ 1 h 730"/>
                    <a:gd name="T10" fmla="*/ 0 w 365"/>
                    <a:gd name="T11" fmla="*/ 1 h 730"/>
                    <a:gd name="T12" fmla="*/ 0 w 365"/>
                    <a:gd name="T13" fmla="*/ 1 h 730"/>
                    <a:gd name="T14" fmla="*/ 0 w 365"/>
                    <a:gd name="T15" fmla="*/ 1 h 730"/>
                    <a:gd name="T16" fmla="*/ 0 w 365"/>
                    <a:gd name="T17" fmla="*/ 1 h 730"/>
                    <a:gd name="T18" fmla="*/ 0 w 365"/>
                    <a:gd name="T19" fmla="*/ 1 h 730"/>
                    <a:gd name="T20" fmla="*/ 0 w 365"/>
                    <a:gd name="T21" fmla="*/ 1 h 730"/>
                    <a:gd name="T22" fmla="*/ 0 w 365"/>
                    <a:gd name="T23" fmla="*/ 1 h 730"/>
                    <a:gd name="T24" fmla="*/ 0 w 365"/>
                    <a:gd name="T25" fmla="*/ 1 h 730"/>
                    <a:gd name="T26" fmla="*/ 0 w 365"/>
                    <a:gd name="T27" fmla="*/ 1 h 730"/>
                    <a:gd name="T28" fmla="*/ 0 w 365"/>
                    <a:gd name="T29" fmla="*/ 1 h 730"/>
                    <a:gd name="T30" fmla="*/ 0 w 365"/>
                    <a:gd name="T31" fmla="*/ 1 h 730"/>
                    <a:gd name="T32" fmla="*/ 0 w 365"/>
                    <a:gd name="T33" fmla="*/ 1 h 730"/>
                    <a:gd name="T34" fmla="*/ 0 w 365"/>
                    <a:gd name="T35" fmla="*/ 1 h 730"/>
                    <a:gd name="T36" fmla="*/ 0 w 365"/>
                    <a:gd name="T37" fmla="*/ 1 h 730"/>
                    <a:gd name="T38" fmla="*/ 0 w 365"/>
                    <a:gd name="T39" fmla="*/ 1 h 730"/>
                    <a:gd name="T40" fmla="*/ 0 w 365"/>
                    <a:gd name="T41" fmla="*/ 1 h 730"/>
                    <a:gd name="T42" fmla="*/ 0 w 365"/>
                    <a:gd name="T43" fmla="*/ 1 h 730"/>
                    <a:gd name="T44" fmla="*/ 0 w 365"/>
                    <a:gd name="T45" fmla="*/ 1 h 730"/>
                    <a:gd name="T46" fmla="*/ 0 w 365"/>
                    <a:gd name="T47" fmla="*/ 1 h 730"/>
                    <a:gd name="T48" fmla="*/ 0 w 365"/>
                    <a:gd name="T49" fmla="*/ 1 h 730"/>
                    <a:gd name="T50" fmla="*/ 0 w 365"/>
                    <a:gd name="T51" fmla="*/ 1 h 730"/>
                    <a:gd name="T52" fmla="*/ 0 w 365"/>
                    <a:gd name="T53" fmla="*/ 1 h 730"/>
                    <a:gd name="T54" fmla="*/ 0 w 365"/>
                    <a:gd name="T55" fmla="*/ 1 h 730"/>
                    <a:gd name="T56" fmla="*/ 0 w 365"/>
                    <a:gd name="T57" fmla="*/ 1 h 730"/>
                    <a:gd name="T58" fmla="*/ 0 w 365"/>
                    <a:gd name="T59" fmla="*/ 1 h 730"/>
                    <a:gd name="T60" fmla="*/ 0 w 365"/>
                    <a:gd name="T61" fmla="*/ 1 h 730"/>
                    <a:gd name="T62" fmla="*/ 0 w 365"/>
                    <a:gd name="T63" fmla="*/ 1 h 730"/>
                    <a:gd name="T64" fmla="*/ 0 w 365"/>
                    <a:gd name="T65" fmla="*/ 1 h 730"/>
                    <a:gd name="T66" fmla="*/ 0 w 365"/>
                    <a:gd name="T67" fmla="*/ 1 h 730"/>
                    <a:gd name="T68" fmla="*/ 0 w 365"/>
                    <a:gd name="T69" fmla="*/ 1 h 730"/>
                    <a:gd name="T70" fmla="*/ 0 w 365"/>
                    <a:gd name="T71" fmla="*/ 1 h 730"/>
                    <a:gd name="T72" fmla="*/ 0 w 365"/>
                    <a:gd name="T73" fmla="*/ 1 h 730"/>
                    <a:gd name="T74" fmla="*/ 0 w 365"/>
                    <a:gd name="T75" fmla="*/ 1 h 730"/>
                    <a:gd name="T76" fmla="*/ 0 w 365"/>
                    <a:gd name="T77" fmla="*/ 1 h 730"/>
                    <a:gd name="T78" fmla="*/ 0 w 365"/>
                    <a:gd name="T79" fmla="*/ 1 h 730"/>
                    <a:gd name="T80" fmla="*/ 0 w 365"/>
                    <a:gd name="T81" fmla="*/ 1 h 730"/>
                    <a:gd name="T82" fmla="*/ 0 w 365"/>
                    <a:gd name="T83" fmla="*/ 1 h 730"/>
                    <a:gd name="T84" fmla="*/ 0 w 365"/>
                    <a:gd name="T85" fmla="*/ 1 h 730"/>
                    <a:gd name="T86" fmla="*/ 0 w 365"/>
                    <a:gd name="T87" fmla="*/ 1 h 730"/>
                    <a:gd name="T88" fmla="*/ 0 w 365"/>
                    <a:gd name="T89" fmla="*/ 1 h 730"/>
                    <a:gd name="T90" fmla="*/ 0 w 365"/>
                    <a:gd name="T91" fmla="*/ 1 h 730"/>
                    <a:gd name="T92" fmla="*/ 0 w 365"/>
                    <a:gd name="T93" fmla="*/ 1 h 730"/>
                    <a:gd name="T94" fmla="*/ 0 w 365"/>
                    <a:gd name="T95" fmla="*/ 1 h 730"/>
                    <a:gd name="T96" fmla="*/ 0 w 365"/>
                    <a:gd name="T97" fmla="*/ 1 h 730"/>
                    <a:gd name="T98" fmla="*/ 0 w 365"/>
                    <a:gd name="T99" fmla="*/ 1 h 730"/>
                    <a:gd name="T100" fmla="*/ 0 w 365"/>
                    <a:gd name="T101" fmla="*/ 1 h 730"/>
                    <a:gd name="T102" fmla="*/ 0 w 365"/>
                    <a:gd name="T103" fmla="*/ 1 h 730"/>
                    <a:gd name="T104" fmla="*/ 0 w 365"/>
                    <a:gd name="T105" fmla="*/ 1 h 730"/>
                    <a:gd name="T106" fmla="*/ 0 w 365"/>
                    <a:gd name="T107" fmla="*/ 1 h 730"/>
                    <a:gd name="T108" fmla="*/ 0 w 365"/>
                    <a:gd name="T109" fmla="*/ 1 h 730"/>
                    <a:gd name="T110" fmla="*/ 0 w 365"/>
                    <a:gd name="T111" fmla="*/ 0 h 730"/>
                    <a:gd name="T112" fmla="*/ 0 w 365"/>
                    <a:gd name="T113" fmla="*/ 1 h 7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730"/>
                    <a:gd name="T173" fmla="*/ 365 w 365"/>
                    <a:gd name="T174" fmla="*/ 730 h 7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730">
                      <a:moveTo>
                        <a:pt x="154" y="15"/>
                      </a:moveTo>
                      <a:lnTo>
                        <a:pt x="140" y="60"/>
                      </a:lnTo>
                      <a:lnTo>
                        <a:pt x="147" y="99"/>
                      </a:lnTo>
                      <a:lnTo>
                        <a:pt x="168" y="144"/>
                      </a:lnTo>
                      <a:lnTo>
                        <a:pt x="195" y="177"/>
                      </a:lnTo>
                      <a:lnTo>
                        <a:pt x="233" y="212"/>
                      </a:lnTo>
                      <a:lnTo>
                        <a:pt x="272" y="258"/>
                      </a:lnTo>
                      <a:lnTo>
                        <a:pt x="284" y="276"/>
                      </a:lnTo>
                      <a:lnTo>
                        <a:pt x="284" y="293"/>
                      </a:lnTo>
                      <a:lnTo>
                        <a:pt x="274" y="316"/>
                      </a:lnTo>
                      <a:lnTo>
                        <a:pt x="245" y="331"/>
                      </a:lnTo>
                      <a:lnTo>
                        <a:pt x="200" y="344"/>
                      </a:lnTo>
                      <a:lnTo>
                        <a:pt x="147" y="369"/>
                      </a:lnTo>
                      <a:lnTo>
                        <a:pt x="100" y="399"/>
                      </a:lnTo>
                      <a:lnTo>
                        <a:pt x="68" y="432"/>
                      </a:lnTo>
                      <a:lnTo>
                        <a:pt x="45" y="472"/>
                      </a:lnTo>
                      <a:lnTo>
                        <a:pt x="33" y="508"/>
                      </a:lnTo>
                      <a:lnTo>
                        <a:pt x="22" y="556"/>
                      </a:lnTo>
                      <a:lnTo>
                        <a:pt x="11" y="598"/>
                      </a:lnTo>
                      <a:lnTo>
                        <a:pt x="0" y="631"/>
                      </a:lnTo>
                      <a:lnTo>
                        <a:pt x="6" y="651"/>
                      </a:lnTo>
                      <a:lnTo>
                        <a:pt x="16" y="664"/>
                      </a:lnTo>
                      <a:lnTo>
                        <a:pt x="41" y="667"/>
                      </a:lnTo>
                      <a:lnTo>
                        <a:pt x="74" y="658"/>
                      </a:lnTo>
                      <a:lnTo>
                        <a:pt x="124" y="667"/>
                      </a:lnTo>
                      <a:lnTo>
                        <a:pt x="179" y="691"/>
                      </a:lnTo>
                      <a:lnTo>
                        <a:pt x="200" y="721"/>
                      </a:lnTo>
                      <a:lnTo>
                        <a:pt x="224" y="730"/>
                      </a:lnTo>
                      <a:lnTo>
                        <a:pt x="261" y="721"/>
                      </a:lnTo>
                      <a:lnTo>
                        <a:pt x="301" y="700"/>
                      </a:lnTo>
                      <a:lnTo>
                        <a:pt x="304" y="686"/>
                      </a:lnTo>
                      <a:lnTo>
                        <a:pt x="297" y="671"/>
                      </a:lnTo>
                      <a:lnTo>
                        <a:pt x="252" y="642"/>
                      </a:lnTo>
                      <a:lnTo>
                        <a:pt x="186" y="627"/>
                      </a:lnTo>
                      <a:lnTo>
                        <a:pt x="118" y="622"/>
                      </a:lnTo>
                      <a:lnTo>
                        <a:pt x="90" y="611"/>
                      </a:lnTo>
                      <a:lnTo>
                        <a:pt x="77" y="598"/>
                      </a:lnTo>
                      <a:lnTo>
                        <a:pt x="68" y="576"/>
                      </a:lnTo>
                      <a:lnTo>
                        <a:pt x="74" y="543"/>
                      </a:lnTo>
                      <a:lnTo>
                        <a:pt x="84" y="505"/>
                      </a:lnTo>
                      <a:lnTo>
                        <a:pt x="109" y="472"/>
                      </a:lnTo>
                      <a:lnTo>
                        <a:pt x="152" y="441"/>
                      </a:lnTo>
                      <a:lnTo>
                        <a:pt x="202" y="415"/>
                      </a:lnTo>
                      <a:lnTo>
                        <a:pt x="261" y="389"/>
                      </a:lnTo>
                      <a:lnTo>
                        <a:pt x="320" y="366"/>
                      </a:lnTo>
                      <a:lnTo>
                        <a:pt x="345" y="347"/>
                      </a:lnTo>
                      <a:lnTo>
                        <a:pt x="359" y="322"/>
                      </a:lnTo>
                      <a:lnTo>
                        <a:pt x="365" y="294"/>
                      </a:lnTo>
                      <a:lnTo>
                        <a:pt x="358" y="269"/>
                      </a:lnTo>
                      <a:lnTo>
                        <a:pt x="338" y="232"/>
                      </a:lnTo>
                      <a:lnTo>
                        <a:pt x="313" y="183"/>
                      </a:lnTo>
                      <a:lnTo>
                        <a:pt x="288" y="111"/>
                      </a:lnTo>
                      <a:lnTo>
                        <a:pt x="259" y="47"/>
                      </a:lnTo>
                      <a:lnTo>
                        <a:pt x="224" y="4"/>
                      </a:lnTo>
                      <a:lnTo>
                        <a:pt x="217" y="4"/>
                      </a:lnTo>
                      <a:lnTo>
                        <a:pt x="192" y="0"/>
                      </a:lnTo>
                      <a:lnTo>
                        <a:pt x="154" y="15"/>
                      </a:lnTo>
                      <a:close/>
                    </a:path>
                  </a:pathLst>
                </a:custGeom>
                <a:solidFill>
                  <a:srgbClr val="000000"/>
                </a:solidFill>
                <a:ln w="28575">
                  <a:noFill/>
                  <a:round/>
                  <a:headEnd/>
                  <a:tailEnd/>
                </a:ln>
              </p:spPr>
              <p:txBody>
                <a:bodyPr/>
                <a:lstStyle/>
                <a:p>
                  <a:endParaRPr lang="en-US">
                    <a:solidFill>
                      <a:srgbClr val="000000"/>
                    </a:solidFill>
                  </a:endParaRPr>
                </a:p>
              </p:txBody>
            </p:sp>
          </p:grpSp>
        </p:grpSp>
        <p:grpSp>
          <p:nvGrpSpPr>
            <p:cNvPr id="19481" name="Group 30"/>
            <p:cNvGrpSpPr>
              <a:grpSpLocks/>
            </p:cNvGrpSpPr>
            <p:nvPr/>
          </p:nvGrpSpPr>
          <p:grpSpPr bwMode="auto">
            <a:xfrm>
              <a:off x="6935" y="2488"/>
              <a:ext cx="1683" cy="1260"/>
              <a:chOff x="5540" y="2160"/>
              <a:chExt cx="1683" cy="1260"/>
            </a:xfrm>
          </p:grpSpPr>
          <p:grpSp>
            <p:nvGrpSpPr>
              <p:cNvPr id="19482" name="Group 31"/>
              <p:cNvGrpSpPr>
                <a:grpSpLocks/>
              </p:cNvGrpSpPr>
              <p:nvPr/>
            </p:nvGrpSpPr>
            <p:grpSpPr bwMode="auto">
              <a:xfrm>
                <a:off x="5727" y="2401"/>
                <a:ext cx="1496" cy="1019"/>
                <a:chOff x="3109" y="2415"/>
                <a:chExt cx="1496" cy="1019"/>
              </a:xfrm>
            </p:grpSpPr>
            <p:sp>
              <p:nvSpPr>
                <p:cNvPr id="19490" name="Oval 32"/>
                <p:cNvSpPr>
                  <a:spLocks noChangeArrowheads="1"/>
                </p:cNvSpPr>
                <p:nvPr/>
              </p:nvSpPr>
              <p:spPr bwMode="auto">
                <a:xfrm>
                  <a:off x="3296" y="3053"/>
                  <a:ext cx="374" cy="374"/>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9491" name="Oval 33"/>
                <p:cNvSpPr>
                  <a:spLocks noChangeArrowheads="1"/>
                </p:cNvSpPr>
                <p:nvPr/>
              </p:nvSpPr>
              <p:spPr bwMode="auto">
                <a:xfrm>
                  <a:off x="4044" y="3060"/>
                  <a:ext cx="374" cy="374"/>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9492" name="Line 34"/>
                <p:cNvSpPr>
                  <a:spLocks noChangeShapeType="1"/>
                </p:cNvSpPr>
                <p:nvPr/>
              </p:nvSpPr>
              <p:spPr bwMode="auto">
                <a:xfrm flipV="1">
                  <a:off x="3857" y="2520"/>
                  <a:ext cx="0" cy="360"/>
                </a:xfrm>
                <a:prstGeom prst="line">
                  <a:avLst/>
                </a:prstGeom>
                <a:noFill/>
                <a:ln w="28575">
                  <a:solidFill>
                    <a:srgbClr val="000000"/>
                  </a:solidFill>
                  <a:round/>
                  <a:headEnd/>
                  <a:tailEnd/>
                </a:ln>
              </p:spPr>
              <p:txBody>
                <a:bodyPr/>
                <a:lstStyle/>
                <a:p>
                  <a:endParaRPr lang="en-US">
                    <a:solidFill>
                      <a:srgbClr val="000000"/>
                    </a:solidFill>
                  </a:endParaRPr>
                </a:p>
              </p:txBody>
            </p:sp>
            <p:sp>
              <p:nvSpPr>
                <p:cNvPr id="19493" name="Line 35"/>
                <p:cNvSpPr>
                  <a:spLocks noChangeShapeType="1"/>
                </p:cNvSpPr>
                <p:nvPr/>
              </p:nvSpPr>
              <p:spPr bwMode="auto">
                <a:xfrm>
                  <a:off x="3483" y="2520"/>
                  <a:ext cx="748" cy="0"/>
                </a:xfrm>
                <a:prstGeom prst="line">
                  <a:avLst/>
                </a:prstGeom>
                <a:noFill/>
                <a:ln w="28575">
                  <a:solidFill>
                    <a:srgbClr val="000000"/>
                  </a:solidFill>
                  <a:round/>
                  <a:headEnd/>
                  <a:tailEnd/>
                </a:ln>
              </p:spPr>
              <p:txBody>
                <a:bodyPr/>
                <a:lstStyle/>
                <a:p>
                  <a:endParaRPr lang="en-US">
                    <a:solidFill>
                      <a:srgbClr val="000000"/>
                    </a:solidFill>
                  </a:endParaRPr>
                </a:p>
              </p:txBody>
            </p:sp>
            <p:sp>
              <p:nvSpPr>
                <p:cNvPr id="19494" name="Rectangle 36"/>
                <p:cNvSpPr>
                  <a:spLocks noChangeArrowheads="1"/>
                </p:cNvSpPr>
                <p:nvPr/>
              </p:nvSpPr>
              <p:spPr bwMode="auto">
                <a:xfrm>
                  <a:off x="3109" y="2880"/>
                  <a:ext cx="1496" cy="180"/>
                </a:xfrm>
                <a:prstGeom prst="rect">
                  <a:avLst/>
                </a:prstGeom>
                <a:noFill/>
                <a:ln w="28575">
                  <a:solidFill>
                    <a:srgbClr val="000000"/>
                  </a:solidFill>
                  <a:miter lim="800000"/>
                  <a:headEnd/>
                  <a:tailEnd/>
                </a:ln>
              </p:spPr>
              <p:txBody>
                <a:bodyPr/>
                <a:lstStyle/>
                <a:p>
                  <a:endParaRPr lang="en-US">
                    <a:solidFill>
                      <a:srgbClr val="000000"/>
                    </a:solidFill>
                  </a:endParaRPr>
                </a:p>
              </p:txBody>
            </p:sp>
            <p:sp>
              <p:nvSpPr>
                <p:cNvPr id="19495" name="Freeform 37"/>
                <p:cNvSpPr>
                  <a:spLocks/>
                </p:cNvSpPr>
                <p:nvPr/>
              </p:nvSpPr>
              <p:spPr bwMode="auto">
                <a:xfrm>
                  <a:off x="4130" y="2435"/>
                  <a:ext cx="185" cy="185"/>
                </a:xfrm>
                <a:custGeom>
                  <a:avLst/>
                  <a:gdLst>
                    <a:gd name="T0" fmla="*/ 0 w 185"/>
                    <a:gd name="T1" fmla="*/ 185 h 185"/>
                    <a:gd name="T2" fmla="*/ 185 w 185"/>
                    <a:gd name="T3" fmla="*/ 0 h 185"/>
                    <a:gd name="T4" fmla="*/ 0 60000 65536"/>
                    <a:gd name="T5" fmla="*/ 0 60000 65536"/>
                    <a:gd name="T6" fmla="*/ 0 w 185"/>
                    <a:gd name="T7" fmla="*/ 0 h 185"/>
                    <a:gd name="T8" fmla="*/ 185 w 185"/>
                    <a:gd name="T9" fmla="*/ 185 h 185"/>
                  </a:gdLst>
                  <a:ahLst/>
                  <a:cxnLst>
                    <a:cxn ang="T4">
                      <a:pos x="T0" y="T1"/>
                    </a:cxn>
                    <a:cxn ang="T5">
                      <a:pos x="T2" y="T3"/>
                    </a:cxn>
                  </a:cxnLst>
                  <a:rect l="T6" t="T7" r="T8" b="T9"/>
                  <a:pathLst>
                    <a:path w="185" h="185">
                      <a:moveTo>
                        <a:pt x="0" y="185"/>
                      </a:moveTo>
                      <a:lnTo>
                        <a:pt x="185" y="0"/>
                      </a:lnTo>
                    </a:path>
                  </a:pathLst>
                </a:custGeom>
                <a:noFill/>
                <a:ln w="28575">
                  <a:solidFill>
                    <a:srgbClr val="000000"/>
                  </a:solidFill>
                  <a:round/>
                  <a:headEnd type="none" w="med" len="med"/>
                  <a:tailEnd type="none" w="med" len="med"/>
                </a:ln>
              </p:spPr>
              <p:txBody>
                <a:bodyPr/>
                <a:lstStyle/>
                <a:p>
                  <a:endParaRPr lang="en-US">
                    <a:solidFill>
                      <a:srgbClr val="000000"/>
                    </a:solidFill>
                  </a:endParaRPr>
                </a:p>
              </p:txBody>
            </p:sp>
            <p:sp>
              <p:nvSpPr>
                <p:cNvPr id="19496" name="Freeform 38"/>
                <p:cNvSpPr>
                  <a:spLocks/>
                </p:cNvSpPr>
                <p:nvPr/>
              </p:nvSpPr>
              <p:spPr bwMode="auto">
                <a:xfrm>
                  <a:off x="3405" y="2415"/>
                  <a:ext cx="180" cy="185"/>
                </a:xfrm>
                <a:custGeom>
                  <a:avLst/>
                  <a:gdLst>
                    <a:gd name="T0" fmla="*/ 0 w 180"/>
                    <a:gd name="T1" fmla="*/ 185 h 185"/>
                    <a:gd name="T2" fmla="*/ 180 w 180"/>
                    <a:gd name="T3" fmla="*/ 0 h 185"/>
                    <a:gd name="T4" fmla="*/ 0 60000 65536"/>
                    <a:gd name="T5" fmla="*/ 0 60000 65536"/>
                    <a:gd name="T6" fmla="*/ 0 w 180"/>
                    <a:gd name="T7" fmla="*/ 0 h 185"/>
                    <a:gd name="T8" fmla="*/ 180 w 180"/>
                    <a:gd name="T9" fmla="*/ 185 h 185"/>
                  </a:gdLst>
                  <a:ahLst/>
                  <a:cxnLst>
                    <a:cxn ang="T4">
                      <a:pos x="T0" y="T1"/>
                    </a:cxn>
                    <a:cxn ang="T5">
                      <a:pos x="T2" y="T3"/>
                    </a:cxn>
                  </a:cxnLst>
                  <a:rect l="T6" t="T7" r="T8" b="T9"/>
                  <a:pathLst>
                    <a:path w="180" h="185">
                      <a:moveTo>
                        <a:pt x="0" y="185"/>
                      </a:moveTo>
                      <a:lnTo>
                        <a:pt x="180" y="0"/>
                      </a:lnTo>
                    </a:path>
                  </a:pathLst>
                </a:custGeom>
                <a:noFill/>
                <a:ln w="28575">
                  <a:solidFill>
                    <a:srgbClr val="000000"/>
                  </a:solidFill>
                  <a:round/>
                  <a:headEnd type="none" w="med" len="med"/>
                  <a:tailEnd type="none" w="med" len="med"/>
                </a:ln>
              </p:spPr>
              <p:txBody>
                <a:bodyPr/>
                <a:lstStyle/>
                <a:p>
                  <a:endParaRPr lang="en-US">
                    <a:solidFill>
                      <a:srgbClr val="000000"/>
                    </a:solidFill>
                  </a:endParaRPr>
                </a:p>
              </p:txBody>
            </p:sp>
          </p:grpSp>
          <p:grpSp>
            <p:nvGrpSpPr>
              <p:cNvPr id="19483" name="Group 39"/>
              <p:cNvGrpSpPr>
                <a:grpSpLocks/>
              </p:cNvGrpSpPr>
              <p:nvPr/>
            </p:nvGrpSpPr>
            <p:grpSpPr bwMode="auto">
              <a:xfrm>
                <a:off x="5540" y="2160"/>
                <a:ext cx="700" cy="743"/>
                <a:chOff x="8766" y="2294"/>
                <a:chExt cx="700" cy="923"/>
              </a:xfrm>
            </p:grpSpPr>
            <p:sp>
              <p:nvSpPr>
                <p:cNvPr id="19484" name="Freeform 40"/>
                <p:cNvSpPr>
                  <a:spLocks/>
                </p:cNvSpPr>
                <p:nvPr/>
              </p:nvSpPr>
              <p:spPr bwMode="auto">
                <a:xfrm>
                  <a:off x="9012" y="2294"/>
                  <a:ext cx="217" cy="207"/>
                </a:xfrm>
                <a:custGeom>
                  <a:avLst/>
                  <a:gdLst>
                    <a:gd name="T0" fmla="*/ 1 w 432"/>
                    <a:gd name="T1" fmla="*/ 1 h 412"/>
                    <a:gd name="T2" fmla="*/ 1 w 432"/>
                    <a:gd name="T3" fmla="*/ 1 h 412"/>
                    <a:gd name="T4" fmla="*/ 1 w 432"/>
                    <a:gd name="T5" fmla="*/ 1 h 412"/>
                    <a:gd name="T6" fmla="*/ 1 w 432"/>
                    <a:gd name="T7" fmla="*/ 1 h 412"/>
                    <a:gd name="T8" fmla="*/ 1 w 432"/>
                    <a:gd name="T9" fmla="*/ 1 h 412"/>
                    <a:gd name="T10" fmla="*/ 1 w 432"/>
                    <a:gd name="T11" fmla="*/ 0 h 412"/>
                    <a:gd name="T12" fmla="*/ 1 w 432"/>
                    <a:gd name="T13" fmla="*/ 1 h 412"/>
                    <a:gd name="T14" fmla="*/ 1 w 432"/>
                    <a:gd name="T15" fmla="*/ 1 h 412"/>
                    <a:gd name="T16" fmla="*/ 1 w 432"/>
                    <a:gd name="T17" fmla="*/ 1 h 412"/>
                    <a:gd name="T18" fmla="*/ 1 w 432"/>
                    <a:gd name="T19" fmla="*/ 1 h 412"/>
                    <a:gd name="T20" fmla="*/ 1 w 432"/>
                    <a:gd name="T21" fmla="*/ 1 h 412"/>
                    <a:gd name="T22" fmla="*/ 1 w 432"/>
                    <a:gd name="T23" fmla="*/ 1 h 412"/>
                    <a:gd name="T24" fmla="*/ 1 w 432"/>
                    <a:gd name="T25" fmla="*/ 1 h 412"/>
                    <a:gd name="T26" fmla="*/ 1 w 432"/>
                    <a:gd name="T27" fmla="*/ 1 h 412"/>
                    <a:gd name="T28" fmla="*/ 1 w 432"/>
                    <a:gd name="T29" fmla="*/ 1 h 412"/>
                    <a:gd name="T30" fmla="*/ 1 w 432"/>
                    <a:gd name="T31" fmla="*/ 1 h 412"/>
                    <a:gd name="T32" fmla="*/ 1 w 432"/>
                    <a:gd name="T33" fmla="*/ 1 h 412"/>
                    <a:gd name="T34" fmla="*/ 1 w 432"/>
                    <a:gd name="T35" fmla="*/ 1 h 412"/>
                    <a:gd name="T36" fmla="*/ 1 w 432"/>
                    <a:gd name="T37" fmla="*/ 1 h 412"/>
                    <a:gd name="T38" fmla="*/ 1 w 432"/>
                    <a:gd name="T39" fmla="*/ 1 h 412"/>
                    <a:gd name="T40" fmla="*/ 1 w 432"/>
                    <a:gd name="T41" fmla="*/ 1 h 412"/>
                    <a:gd name="T42" fmla="*/ 1 w 432"/>
                    <a:gd name="T43" fmla="*/ 1 h 412"/>
                    <a:gd name="T44" fmla="*/ 1 w 432"/>
                    <a:gd name="T45" fmla="*/ 1 h 412"/>
                    <a:gd name="T46" fmla="*/ 1 w 432"/>
                    <a:gd name="T47" fmla="*/ 1 h 412"/>
                    <a:gd name="T48" fmla="*/ 1 w 432"/>
                    <a:gd name="T49" fmla="*/ 1 h 412"/>
                    <a:gd name="T50" fmla="*/ 1 w 432"/>
                    <a:gd name="T51" fmla="*/ 1 h 412"/>
                    <a:gd name="T52" fmla="*/ 1 w 432"/>
                    <a:gd name="T53" fmla="*/ 1 h 412"/>
                    <a:gd name="T54" fmla="*/ 1 w 432"/>
                    <a:gd name="T55" fmla="*/ 1 h 412"/>
                    <a:gd name="T56" fmla="*/ 0 w 432"/>
                    <a:gd name="T57" fmla="*/ 1 h 412"/>
                    <a:gd name="T58" fmla="*/ 1 w 432"/>
                    <a:gd name="T59" fmla="*/ 1 h 412"/>
                    <a:gd name="T60" fmla="*/ 1 w 432"/>
                    <a:gd name="T61" fmla="*/ 1 h 412"/>
                    <a:gd name="T62" fmla="*/ 1 w 432"/>
                    <a:gd name="T63" fmla="*/ 1 h 412"/>
                    <a:gd name="T64" fmla="*/ 1 w 432"/>
                    <a:gd name="T65" fmla="*/ 1 h 412"/>
                    <a:gd name="T66" fmla="*/ 1 w 432"/>
                    <a:gd name="T67" fmla="*/ 1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2"/>
                    <a:gd name="T103" fmla="*/ 0 h 412"/>
                    <a:gd name="T104" fmla="*/ 432 w 432"/>
                    <a:gd name="T105" fmla="*/ 412 h 4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2" h="412">
                      <a:moveTo>
                        <a:pt x="124" y="237"/>
                      </a:moveTo>
                      <a:lnTo>
                        <a:pt x="159" y="152"/>
                      </a:lnTo>
                      <a:lnTo>
                        <a:pt x="195" y="86"/>
                      </a:lnTo>
                      <a:lnTo>
                        <a:pt x="245" y="39"/>
                      </a:lnTo>
                      <a:lnTo>
                        <a:pt x="294" y="14"/>
                      </a:lnTo>
                      <a:lnTo>
                        <a:pt x="344" y="0"/>
                      </a:lnTo>
                      <a:lnTo>
                        <a:pt x="387" y="13"/>
                      </a:lnTo>
                      <a:lnTo>
                        <a:pt x="409" y="37"/>
                      </a:lnTo>
                      <a:lnTo>
                        <a:pt x="425" y="79"/>
                      </a:lnTo>
                      <a:lnTo>
                        <a:pt x="431" y="117"/>
                      </a:lnTo>
                      <a:lnTo>
                        <a:pt x="432" y="159"/>
                      </a:lnTo>
                      <a:lnTo>
                        <a:pt x="426" y="221"/>
                      </a:lnTo>
                      <a:lnTo>
                        <a:pt x="415" y="263"/>
                      </a:lnTo>
                      <a:lnTo>
                        <a:pt x="398" y="305"/>
                      </a:lnTo>
                      <a:lnTo>
                        <a:pt x="370" y="346"/>
                      </a:lnTo>
                      <a:lnTo>
                        <a:pt x="338" y="381"/>
                      </a:lnTo>
                      <a:lnTo>
                        <a:pt x="305" y="401"/>
                      </a:lnTo>
                      <a:lnTo>
                        <a:pt x="267" y="412"/>
                      </a:lnTo>
                      <a:lnTo>
                        <a:pt x="224" y="412"/>
                      </a:lnTo>
                      <a:lnTo>
                        <a:pt x="195" y="396"/>
                      </a:lnTo>
                      <a:lnTo>
                        <a:pt x="168" y="376"/>
                      </a:lnTo>
                      <a:lnTo>
                        <a:pt x="146" y="350"/>
                      </a:lnTo>
                      <a:lnTo>
                        <a:pt x="130" y="310"/>
                      </a:lnTo>
                      <a:lnTo>
                        <a:pt x="114" y="308"/>
                      </a:lnTo>
                      <a:lnTo>
                        <a:pt x="81" y="323"/>
                      </a:lnTo>
                      <a:lnTo>
                        <a:pt x="47" y="354"/>
                      </a:lnTo>
                      <a:lnTo>
                        <a:pt x="25" y="359"/>
                      </a:lnTo>
                      <a:lnTo>
                        <a:pt x="9" y="350"/>
                      </a:lnTo>
                      <a:lnTo>
                        <a:pt x="0" y="323"/>
                      </a:lnTo>
                      <a:lnTo>
                        <a:pt x="4" y="303"/>
                      </a:lnTo>
                      <a:lnTo>
                        <a:pt x="21" y="284"/>
                      </a:lnTo>
                      <a:lnTo>
                        <a:pt x="59" y="268"/>
                      </a:lnTo>
                      <a:lnTo>
                        <a:pt x="97" y="255"/>
                      </a:lnTo>
                      <a:lnTo>
                        <a:pt x="124" y="237"/>
                      </a:lnTo>
                      <a:close/>
                    </a:path>
                  </a:pathLst>
                </a:custGeom>
                <a:solidFill>
                  <a:srgbClr val="000000"/>
                </a:solidFill>
                <a:ln w="28575">
                  <a:noFill/>
                  <a:round/>
                  <a:headEnd/>
                  <a:tailEnd/>
                </a:ln>
              </p:spPr>
              <p:txBody>
                <a:bodyPr/>
                <a:lstStyle/>
                <a:p>
                  <a:endParaRPr lang="en-US">
                    <a:solidFill>
                      <a:srgbClr val="000000"/>
                    </a:solidFill>
                  </a:endParaRPr>
                </a:p>
              </p:txBody>
            </p:sp>
            <p:sp>
              <p:nvSpPr>
                <p:cNvPr id="19485" name="Freeform 41"/>
                <p:cNvSpPr>
                  <a:spLocks/>
                </p:cNvSpPr>
                <p:nvPr/>
              </p:nvSpPr>
              <p:spPr bwMode="auto">
                <a:xfrm>
                  <a:off x="9030" y="2516"/>
                  <a:ext cx="190" cy="327"/>
                </a:xfrm>
                <a:custGeom>
                  <a:avLst/>
                  <a:gdLst>
                    <a:gd name="T0" fmla="*/ 1 w 380"/>
                    <a:gd name="T1" fmla="*/ 1 h 654"/>
                    <a:gd name="T2" fmla="*/ 1 w 380"/>
                    <a:gd name="T3" fmla="*/ 1 h 654"/>
                    <a:gd name="T4" fmla="*/ 1 w 380"/>
                    <a:gd name="T5" fmla="*/ 0 h 654"/>
                    <a:gd name="T6" fmla="*/ 1 w 380"/>
                    <a:gd name="T7" fmla="*/ 1 h 654"/>
                    <a:gd name="T8" fmla="*/ 1 w 380"/>
                    <a:gd name="T9" fmla="*/ 1 h 654"/>
                    <a:gd name="T10" fmla="*/ 1 w 380"/>
                    <a:gd name="T11" fmla="*/ 1 h 654"/>
                    <a:gd name="T12" fmla="*/ 1 w 380"/>
                    <a:gd name="T13" fmla="*/ 1 h 654"/>
                    <a:gd name="T14" fmla="*/ 1 w 380"/>
                    <a:gd name="T15" fmla="*/ 1 h 654"/>
                    <a:gd name="T16" fmla="*/ 1 w 380"/>
                    <a:gd name="T17" fmla="*/ 1 h 654"/>
                    <a:gd name="T18" fmla="*/ 1 w 380"/>
                    <a:gd name="T19" fmla="*/ 1 h 654"/>
                    <a:gd name="T20" fmla="*/ 1 w 380"/>
                    <a:gd name="T21" fmla="*/ 1 h 654"/>
                    <a:gd name="T22" fmla="*/ 1 w 380"/>
                    <a:gd name="T23" fmla="*/ 1 h 654"/>
                    <a:gd name="T24" fmla="*/ 1 w 380"/>
                    <a:gd name="T25" fmla="*/ 1 h 654"/>
                    <a:gd name="T26" fmla="*/ 1 w 380"/>
                    <a:gd name="T27" fmla="*/ 1 h 654"/>
                    <a:gd name="T28" fmla="*/ 1 w 380"/>
                    <a:gd name="T29" fmla="*/ 1 h 654"/>
                    <a:gd name="T30" fmla="*/ 1 w 380"/>
                    <a:gd name="T31" fmla="*/ 1 h 654"/>
                    <a:gd name="T32" fmla="*/ 1 w 380"/>
                    <a:gd name="T33" fmla="*/ 1 h 654"/>
                    <a:gd name="T34" fmla="*/ 1 w 380"/>
                    <a:gd name="T35" fmla="*/ 1 h 654"/>
                    <a:gd name="T36" fmla="*/ 1 w 380"/>
                    <a:gd name="T37" fmla="*/ 1 h 654"/>
                    <a:gd name="T38" fmla="*/ 1 w 380"/>
                    <a:gd name="T39" fmla="*/ 1 h 654"/>
                    <a:gd name="T40" fmla="*/ 1 w 380"/>
                    <a:gd name="T41" fmla="*/ 1 h 654"/>
                    <a:gd name="T42" fmla="*/ 1 w 380"/>
                    <a:gd name="T43" fmla="*/ 1 h 654"/>
                    <a:gd name="T44" fmla="*/ 1 w 380"/>
                    <a:gd name="T45" fmla="*/ 1 h 654"/>
                    <a:gd name="T46" fmla="*/ 1 w 380"/>
                    <a:gd name="T47" fmla="*/ 1 h 654"/>
                    <a:gd name="T48" fmla="*/ 1 w 380"/>
                    <a:gd name="T49" fmla="*/ 1 h 654"/>
                    <a:gd name="T50" fmla="*/ 1 w 380"/>
                    <a:gd name="T51" fmla="*/ 1 h 654"/>
                    <a:gd name="T52" fmla="*/ 1 w 380"/>
                    <a:gd name="T53" fmla="*/ 1 h 654"/>
                    <a:gd name="T54" fmla="*/ 1 w 380"/>
                    <a:gd name="T55" fmla="*/ 1 h 654"/>
                    <a:gd name="T56" fmla="*/ 1 w 380"/>
                    <a:gd name="T57" fmla="*/ 1 h 654"/>
                    <a:gd name="T58" fmla="*/ 1 w 380"/>
                    <a:gd name="T59" fmla="*/ 1 h 654"/>
                    <a:gd name="T60" fmla="*/ 1 w 380"/>
                    <a:gd name="T61" fmla="*/ 1 h 654"/>
                    <a:gd name="T62" fmla="*/ 1 w 380"/>
                    <a:gd name="T63" fmla="*/ 1 h 654"/>
                    <a:gd name="T64" fmla="*/ 0 w 380"/>
                    <a:gd name="T65" fmla="*/ 1 h 654"/>
                    <a:gd name="T66" fmla="*/ 0 w 380"/>
                    <a:gd name="T67" fmla="*/ 1 h 654"/>
                    <a:gd name="T68" fmla="*/ 1 w 380"/>
                    <a:gd name="T69" fmla="*/ 1 h 654"/>
                    <a:gd name="T70" fmla="*/ 1 w 380"/>
                    <a:gd name="T71" fmla="*/ 1 h 654"/>
                    <a:gd name="T72" fmla="*/ 1 w 380"/>
                    <a:gd name="T73" fmla="*/ 1 h 654"/>
                    <a:gd name="T74" fmla="*/ 1 w 380"/>
                    <a:gd name="T75" fmla="*/ 1 h 654"/>
                    <a:gd name="T76" fmla="*/ 1 w 380"/>
                    <a:gd name="T77" fmla="*/ 1 h 654"/>
                    <a:gd name="T78" fmla="*/ 1 w 380"/>
                    <a:gd name="T79" fmla="*/ 1 h 6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0"/>
                    <a:gd name="T121" fmla="*/ 0 h 654"/>
                    <a:gd name="T122" fmla="*/ 380 w 380"/>
                    <a:gd name="T123" fmla="*/ 654 h 6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0" h="654">
                      <a:moveTo>
                        <a:pt x="115" y="29"/>
                      </a:moveTo>
                      <a:lnTo>
                        <a:pt x="157" y="6"/>
                      </a:lnTo>
                      <a:lnTo>
                        <a:pt x="210" y="0"/>
                      </a:lnTo>
                      <a:lnTo>
                        <a:pt x="248" y="2"/>
                      </a:lnTo>
                      <a:lnTo>
                        <a:pt x="287" y="18"/>
                      </a:lnTo>
                      <a:lnTo>
                        <a:pt x="310" y="40"/>
                      </a:lnTo>
                      <a:lnTo>
                        <a:pt x="325" y="71"/>
                      </a:lnTo>
                      <a:lnTo>
                        <a:pt x="326" y="115"/>
                      </a:lnTo>
                      <a:lnTo>
                        <a:pt x="319" y="151"/>
                      </a:lnTo>
                      <a:lnTo>
                        <a:pt x="309" y="188"/>
                      </a:lnTo>
                      <a:lnTo>
                        <a:pt x="282" y="230"/>
                      </a:lnTo>
                      <a:lnTo>
                        <a:pt x="272" y="264"/>
                      </a:lnTo>
                      <a:lnTo>
                        <a:pt x="272" y="294"/>
                      </a:lnTo>
                      <a:lnTo>
                        <a:pt x="278" y="323"/>
                      </a:lnTo>
                      <a:lnTo>
                        <a:pt x="297" y="349"/>
                      </a:lnTo>
                      <a:lnTo>
                        <a:pt x="335" y="394"/>
                      </a:lnTo>
                      <a:lnTo>
                        <a:pt x="363" y="433"/>
                      </a:lnTo>
                      <a:lnTo>
                        <a:pt x="377" y="472"/>
                      </a:lnTo>
                      <a:lnTo>
                        <a:pt x="380" y="508"/>
                      </a:lnTo>
                      <a:lnTo>
                        <a:pt x="374" y="545"/>
                      </a:lnTo>
                      <a:lnTo>
                        <a:pt x="355" y="578"/>
                      </a:lnTo>
                      <a:lnTo>
                        <a:pt x="338" y="605"/>
                      </a:lnTo>
                      <a:lnTo>
                        <a:pt x="310" y="630"/>
                      </a:lnTo>
                      <a:lnTo>
                        <a:pt x="281" y="647"/>
                      </a:lnTo>
                      <a:lnTo>
                        <a:pt x="232" y="654"/>
                      </a:lnTo>
                      <a:lnTo>
                        <a:pt x="188" y="654"/>
                      </a:lnTo>
                      <a:lnTo>
                        <a:pt x="154" y="643"/>
                      </a:lnTo>
                      <a:lnTo>
                        <a:pt x="121" y="625"/>
                      </a:lnTo>
                      <a:lnTo>
                        <a:pt x="89" y="596"/>
                      </a:lnTo>
                      <a:lnTo>
                        <a:pt x="55" y="545"/>
                      </a:lnTo>
                      <a:lnTo>
                        <a:pt x="30" y="493"/>
                      </a:lnTo>
                      <a:lnTo>
                        <a:pt x="12" y="433"/>
                      </a:lnTo>
                      <a:lnTo>
                        <a:pt x="0" y="367"/>
                      </a:lnTo>
                      <a:lnTo>
                        <a:pt x="0" y="289"/>
                      </a:lnTo>
                      <a:lnTo>
                        <a:pt x="12" y="217"/>
                      </a:lnTo>
                      <a:lnTo>
                        <a:pt x="28" y="156"/>
                      </a:lnTo>
                      <a:lnTo>
                        <a:pt x="50" y="109"/>
                      </a:lnTo>
                      <a:lnTo>
                        <a:pt x="77" y="71"/>
                      </a:lnTo>
                      <a:lnTo>
                        <a:pt x="111" y="40"/>
                      </a:lnTo>
                      <a:lnTo>
                        <a:pt x="115" y="29"/>
                      </a:lnTo>
                      <a:close/>
                    </a:path>
                  </a:pathLst>
                </a:custGeom>
                <a:solidFill>
                  <a:srgbClr val="000000"/>
                </a:solidFill>
                <a:ln w="28575">
                  <a:noFill/>
                  <a:round/>
                  <a:headEnd/>
                  <a:tailEnd/>
                </a:ln>
              </p:spPr>
              <p:txBody>
                <a:bodyPr/>
                <a:lstStyle/>
                <a:p>
                  <a:endParaRPr lang="en-US">
                    <a:solidFill>
                      <a:srgbClr val="000000"/>
                    </a:solidFill>
                  </a:endParaRPr>
                </a:p>
              </p:txBody>
            </p:sp>
            <p:sp>
              <p:nvSpPr>
                <p:cNvPr id="19486" name="Freeform 42"/>
                <p:cNvSpPr>
                  <a:spLocks/>
                </p:cNvSpPr>
                <p:nvPr/>
              </p:nvSpPr>
              <p:spPr bwMode="auto">
                <a:xfrm>
                  <a:off x="8766" y="2462"/>
                  <a:ext cx="364" cy="165"/>
                </a:xfrm>
                <a:custGeom>
                  <a:avLst/>
                  <a:gdLst>
                    <a:gd name="T0" fmla="*/ 1 w 728"/>
                    <a:gd name="T1" fmla="*/ 0 h 331"/>
                    <a:gd name="T2" fmla="*/ 1 w 728"/>
                    <a:gd name="T3" fmla="*/ 0 h 331"/>
                    <a:gd name="T4" fmla="*/ 1 w 728"/>
                    <a:gd name="T5" fmla="*/ 0 h 331"/>
                    <a:gd name="T6" fmla="*/ 1 w 728"/>
                    <a:gd name="T7" fmla="*/ 0 h 331"/>
                    <a:gd name="T8" fmla="*/ 1 w 728"/>
                    <a:gd name="T9" fmla="*/ 0 h 331"/>
                    <a:gd name="T10" fmla="*/ 1 w 728"/>
                    <a:gd name="T11" fmla="*/ 0 h 331"/>
                    <a:gd name="T12" fmla="*/ 1 w 728"/>
                    <a:gd name="T13" fmla="*/ 0 h 331"/>
                    <a:gd name="T14" fmla="*/ 1 w 728"/>
                    <a:gd name="T15" fmla="*/ 0 h 331"/>
                    <a:gd name="T16" fmla="*/ 1 w 728"/>
                    <a:gd name="T17" fmla="*/ 0 h 331"/>
                    <a:gd name="T18" fmla="*/ 1 w 728"/>
                    <a:gd name="T19" fmla="*/ 0 h 331"/>
                    <a:gd name="T20" fmla="*/ 1 w 728"/>
                    <a:gd name="T21" fmla="*/ 0 h 331"/>
                    <a:gd name="T22" fmla="*/ 1 w 728"/>
                    <a:gd name="T23" fmla="*/ 0 h 331"/>
                    <a:gd name="T24" fmla="*/ 1 w 728"/>
                    <a:gd name="T25" fmla="*/ 0 h 331"/>
                    <a:gd name="T26" fmla="*/ 1 w 728"/>
                    <a:gd name="T27" fmla="*/ 0 h 331"/>
                    <a:gd name="T28" fmla="*/ 1 w 728"/>
                    <a:gd name="T29" fmla="*/ 0 h 331"/>
                    <a:gd name="T30" fmla="*/ 1 w 728"/>
                    <a:gd name="T31" fmla="*/ 0 h 331"/>
                    <a:gd name="T32" fmla="*/ 1 w 728"/>
                    <a:gd name="T33" fmla="*/ 0 h 331"/>
                    <a:gd name="T34" fmla="*/ 1 w 728"/>
                    <a:gd name="T35" fmla="*/ 0 h 331"/>
                    <a:gd name="T36" fmla="*/ 1 w 728"/>
                    <a:gd name="T37" fmla="*/ 0 h 331"/>
                    <a:gd name="T38" fmla="*/ 1 w 728"/>
                    <a:gd name="T39" fmla="*/ 0 h 331"/>
                    <a:gd name="T40" fmla="*/ 1 w 728"/>
                    <a:gd name="T41" fmla="*/ 0 h 331"/>
                    <a:gd name="T42" fmla="*/ 1 w 728"/>
                    <a:gd name="T43" fmla="*/ 0 h 331"/>
                    <a:gd name="T44" fmla="*/ 1 w 728"/>
                    <a:gd name="T45" fmla="*/ 0 h 331"/>
                    <a:gd name="T46" fmla="*/ 1 w 728"/>
                    <a:gd name="T47" fmla="*/ 0 h 331"/>
                    <a:gd name="T48" fmla="*/ 1 w 728"/>
                    <a:gd name="T49" fmla="*/ 0 h 331"/>
                    <a:gd name="T50" fmla="*/ 1 w 728"/>
                    <a:gd name="T51" fmla="*/ 0 h 331"/>
                    <a:gd name="T52" fmla="*/ 1 w 728"/>
                    <a:gd name="T53" fmla="*/ 0 h 331"/>
                    <a:gd name="T54" fmla="*/ 1 w 728"/>
                    <a:gd name="T55" fmla="*/ 0 h 331"/>
                    <a:gd name="T56" fmla="*/ 0 w 728"/>
                    <a:gd name="T57" fmla="*/ 0 h 331"/>
                    <a:gd name="T58" fmla="*/ 0 w 728"/>
                    <a:gd name="T59" fmla="*/ 0 h 331"/>
                    <a:gd name="T60" fmla="*/ 1 w 728"/>
                    <a:gd name="T61" fmla="*/ 0 h 331"/>
                    <a:gd name="T62" fmla="*/ 1 w 728"/>
                    <a:gd name="T63" fmla="*/ 0 h 331"/>
                    <a:gd name="T64" fmla="*/ 1 w 728"/>
                    <a:gd name="T65" fmla="*/ 0 h 331"/>
                    <a:gd name="T66" fmla="*/ 1 w 728"/>
                    <a:gd name="T67" fmla="*/ 0 h 331"/>
                    <a:gd name="T68" fmla="*/ 1 w 728"/>
                    <a:gd name="T69" fmla="*/ 0 h 331"/>
                    <a:gd name="T70" fmla="*/ 1 w 728"/>
                    <a:gd name="T71" fmla="*/ 0 h 331"/>
                    <a:gd name="T72" fmla="*/ 1 w 728"/>
                    <a:gd name="T73" fmla="*/ 0 h 331"/>
                    <a:gd name="T74" fmla="*/ 1 w 728"/>
                    <a:gd name="T75" fmla="*/ 0 h 331"/>
                    <a:gd name="T76" fmla="*/ 1 w 728"/>
                    <a:gd name="T77" fmla="*/ 0 h 331"/>
                    <a:gd name="T78" fmla="*/ 1 w 728"/>
                    <a:gd name="T79" fmla="*/ 0 h 331"/>
                    <a:gd name="T80" fmla="*/ 1 w 728"/>
                    <a:gd name="T81" fmla="*/ 0 h 331"/>
                    <a:gd name="T82" fmla="*/ 1 w 728"/>
                    <a:gd name="T83" fmla="*/ 0 h 331"/>
                    <a:gd name="T84" fmla="*/ 1 w 728"/>
                    <a:gd name="T85" fmla="*/ 0 h 331"/>
                    <a:gd name="T86" fmla="*/ 1 w 728"/>
                    <a:gd name="T87" fmla="*/ 0 h 331"/>
                    <a:gd name="T88" fmla="*/ 1 w 728"/>
                    <a:gd name="T89" fmla="*/ 0 h 331"/>
                    <a:gd name="T90" fmla="*/ 1 w 728"/>
                    <a:gd name="T91" fmla="*/ 0 h 331"/>
                    <a:gd name="T92" fmla="*/ 1 w 728"/>
                    <a:gd name="T93" fmla="*/ 0 h 3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8"/>
                    <a:gd name="T142" fmla="*/ 0 h 331"/>
                    <a:gd name="T143" fmla="*/ 728 w 728"/>
                    <a:gd name="T144" fmla="*/ 331 h 3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8" h="331">
                      <a:moveTo>
                        <a:pt x="546" y="146"/>
                      </a:moveTo>
                      <a:lnTo>
                        <a:pt x="635" y="180"/>
                      </a:lnTo>
                      <a:lnTo>
                        <a:pt x="698" y="211"/>
                      </a:lnTo>
                      <a:lnTo>
                        <a:pt x="728" y="253"/>
                      </a:lnTo>
                      <a:lnTo>
                        <a:pt x="710" y="309"/>
                      </a:lnTo>
                      <a:lnTo>
                        <a:pt x="639" y="331"/>
                      </a:lnTo>
                      <a:lnTo>
                        <a:pt x="584" y="294"/>
                      </a:lnTo>
                      <a:lnTo>
                        <a:pt x="518" y="205"/>
                      </a:lnTo>
                      <a:lnTo>
                        <a:pt x="441" y="132"/>
                      </a:lnTo>
                      <a:lnTo>
                        <a:pt x="378" y="72"/>
                      </a:lnTo>
                      <a:lnTo>
                        <a:pt x="332" y="62"/>
                      </a:lnTo>
                      <a:lnTo>
                        <a:pt x="285" y="83"/>
                      </a:lnTo>
                      <a:lnTo>
                        <a:pt x="233" y="115"/>
                      </a:lnTo>
                      <a:lnTo>
                        <a:pt x="198" y="151"/>
                      </a:lnTo>
                      <a:lnTo>
                        <a:pt x="184" y="192"/>
                      </a:lnTo>
                      <a:lnTo>
                        <a:pt x="184" y="200"/>
                      </a:lnTo>
                      <a:lnTo>
                        <a:pt x="207" y="253"/>
                      </a:lnTo>
                      <a:lnTo>
                        <a:pt x="211" y="289"/>
                      </a:lnTo>
                      <a:lnTo>
                        <a:pt x="190" y="300"/>
                      </a:lnTo>
                      <a:lnTo>
                        <a:pt x="156" y="294"/>
                      </a:lnTo>
                      <a:lnTo>
                        <a:pt x="140" y="270"/>
                      </a:lnTo>
                      <a:lnTo>
                        <a:pt x="140" y="231"/>
                      </a:lnTo>
                      <a:lnTo>
                        <a:pt x="148" y="180"/>
                      </a:lnTo>
                      <a:lnTo>
                        <a:pt x="146" y="140"/>
                      </a:lnTo>
                      <a:lnTo>
                        <a:pt x="125" y="127"/>
                      </a:lnTo>
                      <a:lnTo>
                        <a:pt x="87" y="122"/>
                      </a:lnTo>
                      <a:lnTo>
                        <a:pt x="44" y="132"/>
                      </a:lnTo>
                      <a:lnTo>
                        <a:pt x="13" y="127"/>
                      </a:lnTo>
                      <a:lnTo>
                        <a:pt x="0" y="104"/>
                      </a:lnTo>
                      <a:lnTo>
                        <a:pt x="0" y="78"/>
                      </a:lnTo>
                      <a:lnTo>
                        <a:pt x="24" y="62"/>
                      </a:lnTo>
                      <a:lnTo>
                        <a:pt x="55" y="59"/>
                      </a:lnTo>
                      <a:lnTo>
                        <a:pt x="52" y="36"/>
                      </a:lnTo>
                      <a:lnTo>
                        <a:pt x="69" y="23"/>
                      </a:lnTo>
                      <a:lnTo>
                        <a:pt x="102" y="29"/>
                      </a:lnTo>
                      <a:lnTo>
                        <a:pt x="125" y="55"/>
                      </a:lnTo>
                      <a:lnTo>
                        <a:pt x="156" y="78"/>
                      </a:lnTo>
                      <a:lnTo>
                        <a:pt x="186" y="85"/>
                      </a:lnTo>
                      <a:lnTo>
                        <a:pt x="236" y="72"/>
                      </a:lnTo>
                      <a:lnTo>
                        <a:pt x="288" y="41"/>
                      </a:lnTo>
                      <a:lnTo>
                        <a:pt x="342" y="12"/>
                      </a:lnTo>
                      <a:lnTo>
                        <a:pt x="387" y="0"/>
                      </a:lnTo>
                      <a:lnTo>
                        <a:pt x="416" y="16"/>
                      </a:lnTo>
                      <a:lnTo>
                        <a:pt x="453" y="54"/>
                      </a:lnTo>
                      <a:lnTo>
                        <a:pt x="493" y="91"/>
                      </a:lnTo>
                      <a:lnTo>
                        <a:pt x="525" y="125"/>
                      </a:lnTo>
                      <a:lnTo>
                        <a:pt x="546" y="146"/>
                      </a:lnTo>
                      <a:close/>
                    </a:path>
                  </a:pathLst>
                </a:custGeom>
                <a:solidFill>
                  <a:srgbClr val="000000"/>
                </a:solidFill>
                <a:ln w="28575">
                  <a:noFill/>
                  <a:round/>
                  <a:headEnd/>
                  <a:tailEnd/>
                </a:ln>
              </p:spPr>
              <p:txBody>
                <a:bodyPr/>
                <a:lstStyle/>
                <a:p>
                  <a:endParaRPr lang="en-US">
                    <a:solidFill>
                      <a:srgbClr val="000000"/>
                    </a:solidFill>
                  </a:endParaRPr>
                </a:p>
              </p:txBody>
            </p:sp>
            <p:sp>
              <p:nvSpPr>
                <p:cNvPr id="19487" name="Freeform 43"/>
                <p:cNvSpPr>
                  <a:spLocks/>
                </p:cNvSpPr>
                <p:nvPr/>
              </p:nvSpPr>
              <p:spPr bwMode="auto">
                <a:xfrm>
                  <a:off x="9123" y="2497"/>
                  <a:ext cx="343" cy="219"/>
                </a:xfrm>
                <a:custGeom>
                  <a:avLst/>
                  <a:gdLst>
                    <a:gd name="T0" fmla="*/ 0 w 687"/>
                    <a:gd name="T1" fmla="*/ 1 h 438"/>
                    <a:gd name="T2" fmla="*/ 0 w 687"/>
                    <a:gd name="T3" fmla="*/ 1 h 438"/>
                    <a:gd name="T4" fmla="*/ 0 w 687"/>
                    <a:gd name="T5" fmla="*/ 1 h 438"/>
                    <a:gd name="T6" fmla="*/ 0 w 687"/>
                    <a:gd name="T7" fmla="*/ 1 h 438"/>
                    <a:gd name="T8" fmla="*/ 0 w 687"/>
                    <a:gd name="T9" fmla="*/ 1 h 438"/>
                    <a:gd name="T10" fmla="*/ 0 w 687"/>
                    <a:gd name="T11" fmla="*/ 1 h 438"/>
                    <a:gd name="T12" fmla="*/ 0 w 687"/>
                    <a:gd name="T13" fmla="*/ 1 h 438"/>
                    <a:gd name="T14" fmla="*/ 0 w 687"/>
                    <a:gd name="T15" fmla="*/ 1 h 438"/>
                    <a:gd name="T16" fmla="*/ 0 w 687"/>
                    <a:gd name="T17" fmla="*/ 1 h 438"/>
                    <a:gd name="T18" fmla="*/ 0 w 687"/>
                    <a:gd name="T19" fmla="*/ 1 h 438"/>
                    <a:gd name="T20" fmla="*/ 0 w 687"/>
                    <a:gd name="T21" fmla="*/ 1 h 438"/>
                    <a:gd name="T22" fmla="*/ 0 w 687"/>
                    <a:gd name="T23" fmla="*/ 1 h 438"/>
                    <a:gd name="T24" fmla="*/ 0 w 687"/>
                    <a:gd name="T25" fmla="*/ 1 h 438"/>
                    <a:gd name="T26" fmla="*/ 0 w 687"/>
                    <a:gd name="T27" fmla="*/ 1 h 438"/>
                    <a:gd name="T28" fmla="*/ 0 w 687"/>
                    <a:gd name="T29" fmla="*/ 1 h 438"/>
                    <a:gd name="T30" fmla="*/ 0 w 687"/>
                    <a:gd name="T31" fmla="*/ 1 h 438"/>
                    <a:gd name="T32" fmla="*/ 0 w 687"/>
                    <a:gd name="T33" fmla="*/ 1 h 438"/>
                    <a:gd name="T34" fmla="*/ 0 w 687"/>
                    <a:gd name="T35" fmla="*/ 1 h 438"/>
                    <a:gd name="T36" fmla="*/ 0 w 687"/>
                    <a:gd name="T37" fmla="*/ 1 h 438"/>
                    <a:gd name="T38" fmla="*/ 0 w 687"/>
                    <a:gd name="T39" fmla="*/ 1 h 438"/>
                    <a:gd name="T40" fmla="*/ 0 w 687"/>
                    <a:gd name="T41" fmla="*/ 1 h 438"/>
                    <a:gd name="T42" fmla="*/ 0 w 687"/>
                    <a:gd name="T43" fmla="*/ 1 h 438"/>
                    <a:gd name="T44" fmla="*/ 0 w 687"/>
                    <a:gd name="T45" fmla="*/ 1 h 438"/>
                    <a:gd name="T46" fmla="*/ 0 w 687"/>
                    <a:gd name="T47" fmla="*/ 1 h 438"/>
                    <a:gd name="T48" fmla="*/ 0 w 687"/>
                    <a:gd name="T49" fmla="*/ 1 h 438"/>
                    <a:gd name="T50" fmla="*/ 0 w 687"/>
                    <a:gd name="T51" fmla="*/ 1 h 438"/>
                    <a:gd name="T52" fmla="*/ 0 w 687"/>
                    <a:gd name="T53" fmla="*/ 1 h 438"/>
                    <a:gd name="T54" fmla="*/ 0 w 687"/>
                    <a:gd name="T55" fmla="*/ 1 h 438"/>
                    <a:gd name="T56" fmla="*/ 0 w 687"/>
                    <a:gd name="T57" fmla="*/ 1 h 438"/>
                    <a:gd name="T58" fmla="*/ 0 w 687"/>
                    <a:gd name="T59" fmla="*/ 1 h 438"/>
                    <a:gd name="T60" fmla="*/ 0 w 687"/>
                    <a:gd name="T61" fmla="*/ 1 h 438"/>
                    <a:gd name="T62" fmla="*/ 0 w 687"/>
                    <a:gd name="T63" fmla="*/ 1 h 438"/>
                    <a:gd name="T64" fmla="*/ 0 w 687"/>
                    <a:gd name="T65" fmla="*/ 1 h 438"/>
                    <a:gd name="T66" fmla="*/ 0 w 687"/>
                    <a:gd name="T67" fmla="*/ 1 h 438"/>
                    <a:gd name="T68" fmla="*/ 0 w 687"/>
                    <a:gd name="T69" fmla="*/ 1 h 438"/>
                    <a:gd name="T70" fmla="*/ 0 w 687"/>
                    <a:gd name="T71" fmla="*/ 1 h 438"/>
                    <a:gd name="T72" fmla="*/ 0 w 687"/>
                    <a:gd name="T73" fmla="*/ 1 h 438"/>
                    <a:gd name="T74" fmla="*/ 0 w 687"/>
                    <a:gd name="T75" fmla="*/ 1 h 438"/>
                    <a:gd name="T76" fmla="*/ 0 w 687"/>
                    <a:gd name="T77" fmla="*/ 1 h 438"/>
                    <a:gd name="T78" fmla="*/ 0 w 687"/>
                    <a:gd name="T79" fmla="*/ 1 h 438"/>
                    <a:gd name="T80" fmla="*/ 0 w 687"/>
                    <a:gd name="T81" fmla="*/ 1 h 438"/>
                    <a:gd name="T82" fmla="*/ 0 w 687"/>
                    <a:gd name="T83" fmla="*/ 1 h 438"/>
                    <a:gd name="T84" fmla="*/ 0 w 687"/>
                    <a:gd name="T85" fmla="*/ 1 h 438"/>
                    <a:gd name="T86" fmla="*/ 0 w 687"/>
                    <a:gd name="T87" fmla="*/ 1 h 438"/>
                    <a:gd name="T88" fmla="*/ 0 w 687"/>
                    <a:gd name="T89" fmla="*/ 1 h 438"/>
                    <a:gd name="T90" fmla="*/ 0 w 687"/>
                    <a:gd name="T91" fmla="*/ 1 h 438"/>
                    <a:gd name="T92" fmla="*/ 0 w 687"/>
                    <a:gd name="T93" fmla="*/ 1 h 438"/>
                    <a:gd name="T94" fmla="*/ 0 w 687"/>
                    <a:gd name="T95" fmla="*/ 1 h 438"/>
                    <a:gd name="T96" fmla="*/ 0 w 687"/>
                    <a:gd name="T97" fmla="*/ 0 h 438"/>
                    <a:gd name="T98" fmla="*/ 0 w 687"/>
                    <a:gd name="T99" fmla="*/ 1 h 438"/>
                    <a:gd name="T100" fmla="*/ 0 w 687"/>
                    <a:gd name="T101" fmla="*/ 1 h 438"/>
                    <a:gd name="T102" fmla="*/ 0 w 687"/>
                    <a:gd name="T103" fmla="*/ 1 h 438"/>
                    <a:gd name="T104" fmla="*/ 0 w 687"/>
                    <a:gd name="T105" fmla="*/ 1 h 438"/>
                    <a:gd name="T106" fmla="*/ 0 w 687"/>
                    <a:gd name="T107" fmla="*/ 1 h 438"/>
                    <a:gd name="T108" fmla="*/ 0 w 687"/>
                    <a:gd name="T109" fmla="*/ 1 h 4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7"/>
                    <a:gd name="T166" fmla="*/ 0 h 438"/>
                    <a:gd name="T167" fmla="*/ 687 w 687"/>
                    <a:gd name="T168" fmla="*/ 438 h 4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7" h="438">
                      <a:moveTo>
                        <a:pt x="71" y="77"/>
                      </a:moveTo>
                      <a:lnTo>
                        <a:pt x="30" y="103"/>
                      </a:lnTo>
                      <a:lnTo>
                        <a:pt x="0" y="151"/>
                      </a:lnTo>
                      <a:lnTo>
                        <a:pt x="17" y="193"/>
                      </a:lnTo>
                      <a:lnTo>
                        <a:pt x="67" y="212"/>
                      </a:lnTo>
                      <a:lnTo>
                        <a:pt x="117" y="199"/>
                      </a:lnTo>
                      <a:lnTo>
                        <a:pt x="188" y="159"/>
                      </a:lnTo>
                      <a:lnTo>
                        <a:pt x="259" y="116"/>
                      </a:lnTo>
                      <a:lnTo>
                        <a:pt x="325" y="86"/>
                      </a:lnTo>
                      <a:lnTo>
                        <a:pt x="363" y="84"/>
                      </a:lnTo>
                      <a:lnTo>
                        <a:pt x="396" y="86"/>
                      </a:lnTo>
                      <a:lnTo>
                        <a:pt x="413" y="115"/>
                      </a:lnTo>
                      <a:lnTo>
                        <a:pt x="444" y="157"/>
                      </a:lnTo>
                      <a:lnTo>
                        <a:pt x="473" y="211"/>
                      </a:lnTo>
                      <a:lnTo>
                        <a:pt x="483" y="254"/>
                      </a:lnTo>
                      <a:lnTo>
                        <a:pt x="486" y="295"/>
                      </a:lnTo>
                      <a:lnTo>
                        <a:pt x="478" y="326"/>
                      </a:lnTo>
                      <a:lnTo>
                        <a:pt x="458" y="350"/>
                      </a:lnTo>
                      <a:lnTo>
                        <a:pt x="428" y="362"/>
                      </a:lnTo>
                      <a:lnTo>
                        <a:pt x="402" y="384"/>
                      </a:lnTo>
                      <a:lnTo>
                        <a:pt x="390" y="407"/>
                      </a:lnTo>
                      <a:lnTo>
                        <a:pt x="402" y="426"/>
                      </a:lnTo>
                      <a:lnTo>
                        <a:pt x="418" y="431"/>
                      </a:lnTo>
                      <a:lnTo>
                        <a:pt x="444" y="438"/>
                      </a:lnTo>
                      <a:lnTo>
                        <a:pt x="467" y="415"/>
                      </a:lnTo>
                      <a:lnTo>
                        <a:pt x="489" y="384"/>
                      </a:lnTo>
                      <a:lnTo>
                        <a:pt x="496" y="362"/>
                      </a:lnTo>
                      <a:lnTo>
                        <a:pt x="508" y="355"/>
                      </a:lnTo>
                      <a:lnTo>
                        <a:pt x="518" y="355"/>
                      </a:lnTo>
                      <a:lnTo>
                        <a:pt x="555" y="371"/>
                      </a:lnTo>
                      <a:lnTo>
                        <a:pt x="579" y="415"/>
                      </a:lnTo>
                      <a:lnTo>
                        <a:pt x="617" y="438"/>
                      </a:lnTo>
                      <a:lnTo>
                        <a:pt x="645" y="428"/>
                      </a:lnTo>
                      <a:lnTo>
                        <a:pt x="648" y="410"/>
                      </a:lnTo>
                      <a:lnTo>
                        <a:pt x="633" y="379"/>
                      </a:lnTo>
                      <a:lnTo>
                        <a:pt x="661" y="386"/>
                      </a:lnTo>
                      <a:lnTo>
                        <a:pt x="687" y="368"/>
                      </a:lnTo>
                      <a:lnTo>
                        <a:pt x="681" y="336"/>
                      </a:lnTo>
                      <a:lnTo>
                        <a:pt x="642" y="319"/>
                      </a:lnTo>
                      <a:lnTo>
                        <a:pt x="601" y="318"/>
                      </a:lnTo>
                      <a:lnTo>
                        <a:pt x="557" y="311"/>
                      </a:lnTo>
                      <a:lnTo>
                        <a:pt x="535" y="287"/>
                      </a:lnTo>
                      <a:lnTo>
                        <a:pt x="524" y="241"/>
                      </a:lnTo>
                      <a:lnTo>
                        <a:pt x="512" y="176"/>
                      </a:lnTo>
                      <a:lnTo>
                        <a:pt x="496" y="134"/>
                      </a:lnTo>
                      <a:lnTo>
                        <a:pt x="478" y="86"/>
                      </a:lnTo>
                      <a:lnTo>
                        <a:pt x="442" y="42"/>
                      </a:lnTo>
                      <a:lnTo>
                        <a:pt x="397" y="6"/>
                      </a:lnTo>
                      <a:lnTo>
                        <a:pt x="375" y="0"/>
                      </a:lnTo>
                      <a:lnTo>
                        <a:pt x="343" y="1"/>
                      </a:lnTo>
                      <a:lnTo>
                        <a:pt x="281" y="19"/>
                      </a:lnTo>
                      <a:lnTo>
                        <a:pt x="220" y="35"/>
                      </a:lnTo>
                      <a:lnTo>
                        <a:pt x="151" y="56"/>
                      </a:lnTo>
                      <a:lnTo>
                        <a:pt x="96" y="74"/>
                      </a:lnTo>
                      <a:lnTo>
                        <a:pt x="71" y="77"/>
                      </a:lnTo>
                      <a:close/>
                    </a:path>
                  </a:pathLst>
                </a:custGeom>
                <a:solidFill>
                  <a:srgbClr val="000000"/>
                </a:solidFill>
                <a:ln w="28575">
                  <a:noFill/>
                  <a:round/>
                  <a:headEnd/>
                  <a:tailEnd/>
                </a:ln>
              </p:spPr>
              <p:txBody>
                <a:bodyPr/>
                <a:lstStyle/>
                <a:p>
                  <a:endParaRPr lang="en-US">
                    <a:solidFill>
                      <a:srgbClr val="000000"/>
                    </a:solidFill>
                  </a:endParaRPr>
                </a:p>
              </p:txBody>
            </p:sp>
            <p:sp>
              <p:nvSpPr>
                <p:cNvPr id="19488" name="Freeform 44"/>
                <p:cNvSpPr>
                  <a:spLocks/>
                </p:cNvSpPr>
                <p:nvPr/>
              </p:nvSpPr>
              <p:spPr bwMode="auto">
                <a:xfrm>
                  <a:off x="9136" y="2759"/>
                  <a:ext cx="181" cy="458"/>
                </a:xfrm>
                <a:custGeom>
                  <a:avLst/>
                  <a:gdLst>
                    <a:gd name="T0" fmla="*/ 0 w 363"/>
                    <a:gd name="T1" fmla="*/ 0 h 917"/>
                    <a:gd name="T2" fmla="*/ 0 w 363"/>
                    <a:gd name="T3" fmla="*/ 0 h 917"/>
                    <a:gd name="T4" fmla="*/ 0 w 363"/>
                    <a:gd name="T5" fmla="*/ 0 h 917"/>
                    <a:gd name="T6" fmla="*/ 0 w 363"/>
                    <a:gd name="T7" fmla="*/ 0 h 917"/>
                    <a:gd name="T8" fmla="*/ 0 w 363"/>
                    <a:gd name="T9" fmla="*/ 0 h 917"/>
                    <a:gd name="T10" fmla="*/ 0 w 363"/>
                    <a:gd name="T11" fmla="*/ 0 h 917"/>
                    <a:gd name="T12" fmla="*/ 0 w 363"/>
                    <a:gd name="T13" fmla="*/ 0 h 917"/>
                    <a:gd name="T14" fmla="*/ 0 w 363"/>
                    <a:gd name="T15" fmla="*/ 0 h 917"/>
                    <a:gd name="T16" fmla="*/ 0 w 363"/>
                    <a:gd name="T17" fmla="*/ 0 h 917"/>
                    <a:gd name="T18" fmla="*/ 0 w 363"/>
                    <a:gd name="T19" fmla="*/ 0 h 917"/>
                    <a:gd name="T20" fmla="*/ 0 w 363"/>
                    <a:gd name="T21" fmla="*/ 0 h 917"/>
                    <a:gd name="T22" fmla="*/ 0 w 363"/>
                    <a:gd name="T23" fmla="*/ 0 h 917"/>
                    <a:gd name="T24" fmla="*/ 0 w 363"/>
                    <a:gd name="T25" fmla="*/ 0 h 917"/>
                    <a:gd name="T26" fmla="*/ 0 w 363"/>
                    <a:gd name="T27" fmla="*/ 0 h 917"/>
                    <a:gd name="T28" fmla="*/ 0 w 363"/>
                    <a:gd name="T29" fmla="*/ 0 h 917"/>
                    <a:gd name="T30" fmla="*/ 0 w 363"/>
                    <a:gd name="T31" fmla="*/ 0 h 917"/>
                    <a:gd name="T32" fmla="*/ 0 w 363"/>
                    <a:gd name="T33" fmla="*/ 0 h 917"/>
                    <a:gd name="T34" fmla="*/ 0 w 363"/>
                    <a:gd name="T35" fmla="*/ 0 h 917"/>
                    <a:gd name="T36" fmla="*/ 0 w 363"/>
                    <a:gd name="T37" fmla="*/ 0 h 917"/>
                    <a:gd name="T38" fmla="*/ 0 w 363"/>
                    <a:gd name="T39" fmla="*/ 0 h 917"/>
                    <a:gd name="T40" fmla="*/ 0 w 363"/>
                    <a:gd name="T41" fmla="*/ 0 h 917"/>
                    <a:gd name="T42" fmla="*/ 0 w 363"/>
                    <a:gd name="T43" fmla="*/ 0 h 917"/>
                    <a:gd name="T44" fmla="*/ 0 w 363"/>
                    <a:gd name="T45" fmla="*/ 0 h 917"/>
                    <a:gd name="T46" fmla="*/ 0 w 363"/>
                    <a:gd name="T47" fmla="*/ 0 h 917"/>
                    <a:gd name="T48" fmla="*/ 0 w 363"/>
                    <a:gd name="T49" fmla="*/ 0 h 917"/>
                    <a:gd name="T50" fmla="*/ 0 w 363"/>
                    <a:gd name="T51" fmla="*/ 0 h 917"/>
                    <a:gd name="T52" fmla="*/ 0 w 363"/>
                    <a:gd name="T53" fmla="*/ 0 h 917"/>
                    <a:gd name="T54" fmla="*/ 0 w 363"/>
                    <a:gd name="T55" fmla="*/ 0 h 917"/>
                    <a:gd name="T56" fmla="*/ 0 w 363"/>
                    <a:gd name="T57" fmla="*/ 0 h 917"/>
                    <a:gd name="T58" fmla="*/ 0 w 363"/>
                    <a:gd name="T59" fmla="*/ 0 h 917"/>
                    <a:gd name="T60" fmla="*/ 0 w 363"/>
                    <a:gd name="T61" fmla="*/ 0 h 917"/>
                    <a:gd name="T62" fmla="*/ 0 w 363"/>
                    <a:gd name="T63" fmla="*/ 0 h 917"/>
                    <a:gd name="T64" fmla="*/ 0 w 363"/>
                    <a:gd name="T65" fmla="*/ 0 h 917"/>
                    <a:gd name="T66" fmla="*/ 0 w 363"/>
                    <a:gd name="T67" fmla="*/ 0 h 917"/>
                    <a:gd name="T68" fmla="*/ 0 w 363"/>
                    <a:gd name="T69" fmla="*/ 0 h 917"/>
                    <a:gd name="T70" fmla="*/ 0 w 363"/>
                    <a:gd name="T71" fmla="*/ 0 h 917"/>
                    <a:gd name="T72" fmla="*/ 0 w 363"/>
                    <a:gd name="T73" fmla="*/ 0 h 917"/>
                    <a:gd name="T74" fmla="*/ 0 w 363"/>
                    <a:gd name="T75" fmla="*/ 0 h 917"/>
                    <a:gd name="T76" fmla="*/ 0 w 363"/>
                    <a:gd name="T77" fmla="*/ 0 h 917"/>
                    <a:gd name="T78" fmla="*/ 0 w 363"/>
                    <a:gd name="T79" fmla="*/ 0 h 917"/>
                    <a:gd name="T80" fmla="*/ 0 w 363"/>
                    <a:gd name="T81" fmla="*/ 0 h 917"/>
                    <a:gd name="T82" fmla="*/ 0 w 363"/>
                    <a:gd name="T83" fmla="*/ 0 h 917"/>
                    <a:gd name="T84" fmla="*/ 0 w 363"/>
                    <a:gd name="T85" fmla="*/ 0 h 917"/>
                    <a:gd name="T86" fmla="*/ 0 w 363"/>
                    <a:gd name="T87" fmla="*/ 0 h 917"/>
                    <a:gd name="T88" fmla="*/ 0 w 363"/>
                    <a:gd name="T89" fmla="*/ 0 h 917"/>
                    <a:gd name="T90" fmla="*/ 0 w 363"/>
                    <a:gd name="T91" fmla="*/ 0 h 917"/>
                    <a:gd name="T92" fmla="*/ 0 w 363"/>
                    <a:gd name="T93" fmla="*/ 0 h 917"/>
                    <a:gd name="T94" fmla="*/ 0 w 363"/>
                    <a:gd name="T95" fmla="*/ 0 h 917"/>
                    <a:gd name="T96" fmla="*/ 0 w 363"/>
                    <a:gd name="T97" fmla="*/ 0 h 917"/>
                    <a:gd name="T98" fmla="*/ 0 w 363"/>
                    <a:gd name="T99" fmla="*/ 0 h 9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3"/>
                    <a:gd name="T151" fmla="*/ 0 h 917"/>
                    <a:gd name="T152" fmla="*/ 363 w 363"/>
                    <a:gd name="T153" fmla="*/ 917 h 9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3" h="917">
                      <a:moveTo>
                        <a:pt x="77" y="20"/>
                      </a:moveTo>
                      <a:lnTo>
                        <a:pt x="111" y="60"/>
                      </a:lnTo>
                      <a:lnTo>
                        <a:pt x="149" y="102"/>
                      </a:lnTo>
                      <a:lnTo>
                        <a:pt x="180" y="153"/>
                      </a:lnTo>
                      <a:lnTo>
                        <a:pt x="198" y="206"/>
                      </a:lnTo>
                      <a:lnTo>
                        <a:pt x="213" y="276"/>
                      </a:lnTo>
                      <a:lnTo>
                        <a:pt x="213" y="343"/>
                      </a:lnTo>
                      <a:lnTo>
                        <a:pt x="208" y="404"/>
                      </a:lnTo>
                      <a:lnTo>
                        <a:pt x="194" y="466"/>
                      </a:lnTo>
                      <a:lnTo>
                        <a:pt x="177" y="526"/>
                      </a:lnTo>
                      <a:lnTo>
                        <a:pt x="148" y="593"/>
                      </a:lnTo>
                      <a:lnTo>
                        <a:pt x="127" y="651"/>
                      </a:lnTo>
                      <a:lnTo>
                        <a:pt x="114" y="708"/>
                      </a:lnTo>
                      <a:lnTo>
                        <a:pt x="114" y="735"/>
                      </a:lnTo>
                      <a:lnTo>
                        <a:pt x="121" y="755"/>
                      </a:lnTo>
                      <a:lnTo>
                        <a:pt x="148" y="766"/>
                      </a:lnTo>
                      <a:lnTo>
                        <a:pt x="197" y="771"/>
                      </a:lnTo>
                      <a:lnTo>
                        <a:pt x="273" y="784"/>
                      </a:lnTo>
                      <a:lnTo>
                        <a:pt x="334" y="813"/>
                      </a:lnTo>
                      <a:lnTo>
                        <a:pt x="363" y="846"/>
                      </a:lnTo>
                      <a:lnTo>
                        <a:pt x="363" y="864"/>
                      </a:lnTo>
                      <a:lnTo>
                        <a:pt x="363" y="873"/>
                      </a:lnTo>
                      <a:lnTo>
                        <a:pt x="352" y="888"/>
                      </a:lnTo>
                      <a:lnTo>
                        <a:pt x="309" y="917"/>
                      </a:lnTo>
                      <a:lnTo>
                        <a:pt x="281" y="906"/>
                      </a:lnTo>
                      <a:lnTo>
                        <a:pt x="259" y="881"/>
                      </a:lnTo>
                      <a:lnTo>
                        <a:pt x="229" y="852"/>
                      </a:lnTo>
                      <a:lnTo>
                        <a:pt x="160" y="817"/>
                      </a:lnTo>
                      <a:lnTo>
                        <a:pt x="111" y="808"/>
                      </a:lnTo>
                      <a:lnTo>
                        <a:pt x="87" y="821"/>
                      </a:lnTo>
                      <a:lnTo>
                        <a:pt x="62" y="826"/>
                      </a:lnTo>
                      <a:lnTo>
                        <a:pt x="43" y="810"/>
                      </a:lnTo>
                      <a:lnTo>
                        <a:pt x="27" y="784"/>
                      </a:lnTo>
                      <a:lnTo>
                        <a:pt x="33" y="747"/>
                      </a:lnTo>
                      <a:lnTo>
                        <a:pt x="46" y="711"/>
                      </a:lnTo>
                      <a:lnTo>
                        <a:pt x="73" y="666"/>
                      </a:lnTo>
                      <a:lnTo>
                        <a:pt x="89" y="602"/>
                      </a:lnTo>
                      <a:lnTo>
                        <a:pt x="98" y="533"/>
                      </a:lnTo>
                      <a:lnTo>
                        <a:pt x="111" y="472"/>
                      </a:lnTo>
                      <a:lnTo>
                        <a:pt x="132" y="430"/>
                      </a:lnTo>
                      <a:lnTo>
                        <a:pt x="139" y="380"/>
                      </a:lnTo>
                      <a:lnTo>
                        <a:pt x="127" y="313"/>
                      </a:lnTo>
                      <a:lnTo>
                        <a:pt x="110" y="240"/>
                      </a:lnTo>
                      <a:lnTo>
                        <a:pt x="73" y="182"/>
                      </a:lnTo>
                      <a:lnTo>
                        <a:pt x="33" y="140"/>
                      </a:lnTo>
                      <a:lnTo>
                        <a:pt x="0" y="89"/>
                      </a:lnTo>
                      <a:lnTo>
                        <a:pt x="2" y="31"/>
                      </a:lnTo>
                      <a:lnTo>
                        <a:pt x="27" y="5"/>
                      </a:lnTo>
                      <a:lnTo>
                        <a:pt x="56" y="0"/>
                      </a:lnTo>
                      <a:lnTo>
                        <a:pt x="77" y="20"/>
                      </a:lnTo>
                      <a:close/>
                    </a:path>
                  </a:pathLst>
                </a:custGeom>
                <a:solidFill>
                  <a:srgbClr val="000000"/>
                </a:solidFill>
                <a:ln w="28575">
                  <a:noFill/>
                  <a:round/>
                  <a:headEnd/>
                  <a:tailEnd/>
                </a:ln>
              </p:spPr>
              <p:txBody>
                <a:bodyPr/>
                <a:lstStyle/>
                <a:p>
                  <a:endParaRPr lang="en-US">
                    <a:solidFill>
                      <a:srgbClr val="000000"/>
                    </a:solidFill>
                  </a:endParaRPr>
                </a:p>
              </p:txBody>
            </p:sp>
            <p:sp>
              <p:nvSpPr>
                <p:cNvPr id="19489" name="Freeform 45"/>
                <p:cNvSpPr>
                  <a:spLocks/>
                </p:cNvSpPr>
                <p:nvPr/>
              </p:nvSpPr>
              <p:spPr bwMode="auto">
                <a:xfrm>
                  <a:off x="8937" y="2772"/>
                  <a:ext cx="196" cy="408"/>
                </a:xfrm>
                <a:custGeom>
                  <a:avLst/>
                  <a:gdLst>
                    <a:gd name="T0" fmla="*/ 1 w 391"/>
                    <a:gd name="T1" fmla="*/ 1 h 815"/>
                    <a:gd name="T2" fmla="*/ 1 w 391"/>
                    <a:gd name="T3" fmla="*/ 1 h 815"/>
                    <a:gd name="T4" fmla="*/ 1 w 391"/>
                    <a:gd name="T5" fmla="*/ 0 h 815"/>
                    <a:gd name="T6" fmla="*/ 1 w 391"/>
                    <a:gd name="T7" fmla="*/ 1 h 815"/>
                    <a:gd name="T8" fmla="*/ 1 w 391"/>
                    <a:gd name="T9" fmla="*/ 1 h 815"/>
                    <a:gd name="T10" fmla="*/ 1 w 391"/>
                    <a:gd name="T11" fmla="*/ 1 h 815"/>
                    <a:gd name="T12" fmla="*/ 1 w 391"/>
                    <a:gd name="T13" fmla="*/ 1 h 815"/>
                    <a:gd name="T14" fmla="*/ 1 w 391"/>
                    <a:gd name="T15" fmla="*/ 1 h 815"/>
                    <a:gd name="T16" fmla="*/ 1 w 391"/>
                    <a:gd name="T17" fmla="*/ 1 h 815"/>
                    <a:gd name="T18" fmla="*/ 1 w 391"/>
                    <a:gd name="T19" fmla="*/ 1 h 815"/>
                    <a:gd name="T20" fmla="*/ 1 w 391"/>
                    <a:gd name="T21" fmla="*/ 1 h 815"/>
                    <a:gd name="T22" fmla="*/ 1 w 391"/>
                    <a:gd name="T23" fmla="*/ 1 h 815"/>
                    <a:gd name="T24" fmla="*/ 1 w 391"/>
                    <a:gd name="T25" fmla="*/ 1 h 815"/>
                    <a:gd name="T26" fmla="*/ 1 w 391"/>
                    <a:gd name="T27" fmla="*/ 1 h 815"/>
                    <a:gd name="T28" fmla="*/ 1 w 391"/>
                    <a:gd name="T29" fmla="*/ 1 h 815"/>
                    <a:gd name="T30" fmla="*/ 1 w 391"/>
                    <a:gd name="T31" fmla="*/ 1 h 815"/>
                    <a:gd name="T32" fmla="*/ 1 w 391"/>
                    <a:gd name="T33" fmla="*/ 1 h 815"/>
                    <a:gd name="T34" fmla="*/ 1 w 391"/>
                    <a:gd name="T35" fmla="*/ 1 h 815"/>
                    <a:gd name="T36" fmla="*/ 1 w 391"/>
                    <a:gd name="T37" fmla="*/ 1 h 815"/>
                    <a:gd name="T38" fmla="*/ 1 w 391"/>
                    <a:gd name="T39" fmla="*/ 1 h 815"/>
                    <a:gd name="T40" fmla="*/ 1 w 391"/>
                    <a:gd name="T41" fmla="*/ 1 h 815"/>
                    <a:gd name="T42" fmla="*/ 1 w 391"/>
                    <a:gd name="T43" fmla="*/ 1 h 815"/>
                    <a:gd name="T44" fmla="*/ 1 w 391"/>
                    <a:gd name="T45" fmla="*/ 1 h 815"/>
                    <a:gd name="T46" fmla="*/ 1 w 391"/>
                    <a:gd name="T47" fmla="*/ 1 h 815"/>
                    <a:gd name="T48" fmla="*/ 1 w 391"/>
                    <a:gd name="T49" fmla="*/ 1 h 815"/>
                    <a:gd name="T50" fmla="*/ 1 w 391"/>
                    <a:gd name="T51" fmla="*/ 1 h 815"/>
                    <a:gd name="T52" fmla="*/ 0 w 391"/>
                    <a:gd name="T53" fmla="*/ 1 h 815"/>
                    <a:gd name="T54" fmla="*/ 1 w 391"/>
                    <a:gd name="T55" fmla="*/ 1 h 815"/>
                    <a:gd name="T56" fmla="*/ 1 w 391"/>
                    <a:gd name="T57" fmla="*/ 1 h 815"/>
                    <a:gd name="T58" fmla="*/ 1 w 391"/>
                    <a:gd name="T59" fmla="*/ 1 h 815"/>
                    <a:gd name="T60" fmla="*/ 1 w 391"/>
                    <a:gd name="T61" fmla="*/ 1 h 815"/>
                    <a:gd name="T62" fmla="*/ 1 w 391"/>
                    <a:gd name="T63" fmla="*/ 1 h 815"/>
                    <a:gd name="T64" fmla="*/ 1 w 391"/>
                    <a:gd name="T65" fmla="*/ 1 h 815"/>
                    <a:gd name="T66" fmla="*/ 1 w 391"/>
                    <a:gd name="T67" fmla="*/ 1 h 815"/>
                    <a:gd name="T68" fmla="*/ 1 w 391"/>
                    <a:gd name="T69" fmla="*/ 1 h 815"/>
                    <a:gd name="T70" fmla="*/ 1 w 391"/>
                    <a:gd name="T71" fmla="*/ 1 h 815"/>
                    <a:gd name="T72" fmla="*/ 1 w 391"/>
                    <a:gd name="T73" fmla="*/ 1 h 815"/>
                    <a:gd name="T74" fmla="*/ 1 w 391"/>
                    <a:gd name="T75" fmla="*/ 1 h 815"/>
                    <a:gd name="T76" fmla="*/ 1 w 391"/>
                    <a:gd name="T77" fmla="*/ 1 h 815"/>
                    <a:gd name="T78" fmla="*/ 1 w 391"/>
                    <a:gd name="T79" fmla="*/ 1 h 815"/>
                    <a:gd name="T80" fmla="*/ 1 w 391"/>
                    <a:gd name="T81" fmla="*/ 1 h 815"/>
                    <a:gd name="T82" fmla="*/ 1 w 391"/>
                    <a:gd name="T83" fmla="*/ 1 h 815"/>
                    <a:gd name="T84" fmla="*/ 1 w 391"/>
                    <a:gd name="T85" fmla="*/ 1 h 815"/>
                    <a:gd name="T86" fmla="*/ 1 w 391"/>
                    <a:gd name="T87" fmla="*/ 1 h 8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1"/>
                    <a:gd name="T133" fmla="*/ 0 h 815"/>
                    <a:gd name="T134" fmla="*/ 391 w 391"/>
                    <a:gd name="T135" fmla="*/ 815 h 8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1" h="815">
                      <a:moveTo>
                        <a:pt x="231" y="130"/>
                      </a:moveTo>
                      <a:lnTo>
                        <a:pt x="275" y="35"/>
                      </a:lnTo>
                      <a:lnTo>
                        <a:pt x="319" y="0"/>
                      </a:lnTo>
                      <a:lnTo>
                        <a:pt x="374" y="11"/>
                      </a:lnTo>
                      <a:lnTo>
                        <a:pt x="391" y="63"/>
                      </a:lnTo>
                      <a:lnTo>
                        <a:pt x="386" y="118"/>
                      </a:lnTo>
                      <a:lnTo>
                        <a:pt x="366" y="136"/>
                      </a:lnTo>
                      <a:lnTo>
                        <a:pt x="318" y="198"/>
                      </a:lnTo>
                      <a:lnTo>
                        <a:pt x="285" y="253"/>
                      </a:lnTo>
                      <a:lnTo>
                        <a:pt x="265" y="311"/>
                      </a:lnTo>
                      <a:lnTo>
                        <a:pt x="254" y="367"/>
                      </a:lnTo>
                      <a:lnTo>
                        <a:pt x="254" y="431"/>
                      </a:lnTo>
                      <a:lnTo>
                        <a:pt x="275" y="516"/>
                      </a:lnTo>
                      <a:lnTo>
                        <a:pt x="287" y="560"/>
                      </a:lnTo>
                      <a:lnTo>
                        <a:pt x="290" y="618"/>
                      </a:lnTo>
                      <a:lnTo>
                        <a:pt x="287" y="680"/>
                      </a:lnTo>
                      <a:lnTo>
                        <a:pt x="297" y="733"/>
                      </a:lnTo>
                      <a:lnTo>
                        <a:pt x="303" y="764"/>
                      </a:lnTo>
                      <a:lnTo>
                        <a:pt x="293" y="789"/>
                      </a:lnTo>
                      <a:lnTo>
                        <a:pt x="259" y="795"/>
                      </a:lnTo>
                      <a:lnTo>
                        <a:pt x="203" y="789"/>
                      </a:lnTo>
                      <a:lnTo>
                        <a:pt x="136" y="782"/>
                      </a:lnTo>
                      <a:lnTo>
                        <a:pt x="82" y="793"/>
                      </a:lnTo>
                      <a:lnTo>
                        <a:pt x="45" y="806"/>
                      </a:lnTo>
                      <a:lnTo>
                        <a:pt x="17" y="815"/>
                      </a:lnTo>
                      <a:lnTo>
                        <a:pt x="2" y="795"/>
                      </a:lnTo>
                      <a:lnTo>
                        <a:pt x="0" y="772"/>
                      </a:lnTo>
                      <a:lnTo>
                        <a:pt x="17" y="733"/>
                      </a:lnTo>
                      <a:lnTo>
                        <a:pt x="59" y="706"/>
                      </a:lnTo>
                      <a:lnTo>
                        <a:pt x="95" y="706"/>
                      </a:lnTo>
                      <a:lnTo>
                        <a:pt x="155" y="711"/>
                      </a:lnTo>
                      <a:lnTo>
                        <a:pt x="204" y="722"/>
                      </a:lnTo>
                      <a:lnTo>
                        <a:pt x="226" y="706"/>
                      </a:lnTo>
                      <a:lnTo>
                        <a:pt x="241" y="668"/>
                      </a:lnTo>
                      <a:lnTo>
                        <a:pt x="232" y="613"/>
                      </a:lnTo>
                      <a:lnTo>
                        <a:pt x="208" y="534"/>
                      </a:lnTo>
                      <a:lnTo>
                        <a:pt x="186" y="464"/>
                      </a:lnTo>
                      <a:lnTo>
                        <a:pt x="177" y="414"/>
                      </a:lnTo>
                      <a:lnTo>
                        <a:pt x="177" y="365"/>
                      </a:lnTo>
                      <a:lnTo>
                        <a:pt x="182" y="323"/>
                      </a:lnTo>
                      <a:lnTo>
                        <a:pt x="197" y="264"/>
                      </a:lnTo>
                      <a:lnTo>
                        <a:pt x="210" y="196"/>
                      </a:lnTo>
                      <a:lnTo>
                        <a:pt x="220" y="154"/>
                      </a:lnTo>
                      <a:lnTo>
                        <a:pt x="231" y="130"/>
                      </a:lnTo>
                      <a:close/>
                    </a:path>
                  </a:pathLst>
                </a:custGeom>
                <a:solidFill>
                  <a:srgbClr val="000000"/>
                </a:solidFill>
                <a:ln w="28575">
                  <a:noFill/>
                  <a:round/>
                  <a:headEnd/>
                  <a:tailEnd/>
                </a:ln>
              </p:spPr>
              <p:txBody>
                <a:bodyPr/>
                <a:lstStyle/>
                <a:p>
                  <a:endParaRPr lang="en-US">
                    <a:solidFill>
                      <a:srgbClr val="000000"/>
                    </a:solidFill>
                  </a:endParaRPr>
                </a:p>
              </p:txBody>
            </p:sp>
          </p:grpSp>
        </p:grpSp>
      </p:grpSp>
      <p:sp>
        <p:nvSpPr>
          <p:cNvPr id="19464" name="Rectangle 46"/>
          <p:cNvSpPr>
            <a:spLocks noChangeArrowheads="1"/>
          </p:cNvSpPr>
          <p:nvPr/>
        </p:nvSpPr>
        <p:spPr bwMode="auto">
          <a:xfrm>
            <a:off x="1806575" y="2006600"/>
            <a:ext cx="539750" cy="519113"/>
          </a:xfrm>
          <a:prstGeom prst="rect">
            <a:avLst/>
          </a:prstGeom>
          <a:noFill/>
          <a:ln w="9525" algn="ctr">
            <a:noFill/>
            <a:miter lim="800000"/>
            <a:headEnd/>
            <a:tailEnd/>
          </a:ln>
        </p:spPr>
        <p:txBody>
          <a:bodyPr wrap="none" anchor="ctr">
            <a:spAutoFit/>
          </a:bodyPr>
          <a:lstStyle/>
          <a:p>
            <a:pPr algn="l"/>
            <a:r>
              <a:rPr lang="en-US" b="1">
                <a:solidFill>
                  <a:srgbClr val="000000"/>
                </a:solidFill>
              </a:rPr>
              <a:t>A </a:t>
            </a:r>
          </a:p>
        </p:txBody>
      </p:sp>
      <p:sp>
        <p:nvSpPr>
          <p:cNvPr id="378927" name="Rectangle 47"/>
          <p:cNvSpPr>
            <a:spLocks noChangeArrowheads="1"/>
          </p:cNvSpPr>
          <p:nvPr/>
        </p:nvSpPr>
        <p:spPr bwMode="auto">
          <a:xfrm>
            <a:off x="417513" y="4184650"/>
            <a:ext cx="5467350" cy="519113"/>
          </a:xfrm>
          <a:prstGeom prst="rect">
            <a:avLst/>
          </a:prstGeom>
          <a:noFill/>
          <a:ln w="9525" algn="ctr">
            <a:noFill/>
            <a:miter lim="800000"/>
            <a:headEnd/>
            <a:tailEnd/>
          </a:ln>
        </p:spPr>
        <p:txBody>
          <a:bodyPr wrap="none" anchor="ctr">
            <a:spAutoFit/>
          </a:bodyPr>
          <a:lstStyle/>
          <a:p>
            <a:pPr algn="l"/>
            <a:r>
              <a:rPr lang="en-US">
                <a:solidFill>
                  <a:srgbClr val="FF0000"/>
                </a:solidFill>
              </a:rPr>
              <a:t>a. How long before A catches B? </a:t>
            </a:r>
          </a:p>
        </p:txBody>
      </p:sp>
      <p:sp>
        <p:nvSpPr>
          <p:cNvPr id="378928" name="Rectangle 48"/>
          <p:cNvSpPr>
            <a:spLocks noChangeArrowheads="1"/>
          </p:cNvSpPr>
          <p:nvPr/>
        </p:nvSpPr>
        <p:spPr bwMode="auto">
          <a:xfrm>
            <a:off x="414338" y="5216525"/>
            <a:ext cx="6257925" cy="519113"/>
          </a:xfrm>
          <a:prstGeom prst="rect">
            <a:avLst/>
          </a:prstGeom>
          <a:noFill/>
          <a:ln w="9525" algn="ctr">
            <a:noFill/>
            <a:miter lim="800000"/>
            <a:headEnd/>
            <a:tailEnd/>
          </a:ln>
        </p:spPr>
        <p:txBody>
          <a:bodyPr wrap="none" anchor="ctr">
            <a:spAutoFit/>
          </a:bodyPr>
          <a:lstStyle/>
          <a:p>
            <a:pPr algn="l"/>
            <a:r>
              <a:rPr lang="en-US">
                <a:solidFill>
                  <a:srgbClr val="FF0000"/>
                </a:solidFill>
              </a:rPr>
              <a:t>b. How far do A and B go in this time? </a:t>
            </a:r>
          </a:p>
        </p:txBody>
      </p:sp>
      <p:sp>
        <p:nvSpPr>
          <p:cNvPr id="378929" name="Rectangle 49"/>
          <p:cNvSpPr>
            <a:spLocks noChangeArrowheads="1"/>
          </p:cNvSpPr>
          <p:nvPr/>
        </p:nvSpPr>
        <p:spPr bwMode="auto">
          <a:xfrm>
            <a:off x="617538" y="4689475"/>
            <a:ext cx="6948487" cy="519113"/>
          </a:xfrm>
          <a:prstGeom prst="rect">
            <a:avLst/>
          </a:prstGeom>
          <a:noFill/>
          <a:ln w="9525" algn="ctr">
            <a:noFill/>
            <a:miter lim="800000"/>
            <a:headEnd/>
            <a:tailEnd/>
          </a:ln>
        </p:spPr>
        <p:txBody>
          <a:bodyPr anchor="ctr">
            <a:spAutoFit/>
          </a:bodyPr>
          <a:lstStyle/>
          <a:p>
            <a:pPr algn="l"/>
            <a:r>
              <a:rPr lang="en-US">
                <a:solidFill>
                  <a:srgbClr val="000000"/>
                </a:solidFill>
              </a:rPr>
              <a:t> 15 m to make up; 1.5 m/s “closing speed”</a:t>
            </a:r>
          </a:p>
        </p:txBody>
      </p:sp>
      <p:sp>
        <p:nvSpPr>
          <p:cNvPr id="378930" name="Rectangle 50"/>
          <p:cNvSpPr>
            <a:spLocks noChangeArrowheads="1"/>
          </p:cNvSpPr>
          <p:nvPr/>
        </p:nvSpPr>
        <p:spPr bwMode="auto">
          <a:xfrm>
            <a:off x="2546350" y="1992313"/>
            <a:ext cx="1289050" cy="519112"/>
          </a:xfrm>
          <a:prstGeom prst="rect">
            <a:avLst/>
          </a:prstGeom>
          <a:noFill/>
          <a:ln w="9525" algn="ctr">
            <a:noFill/>
            <a:miter lim="800000"/>
            <a:headEnd/>
            <a:tailEnd/>
          </a:ln>
        </p:spPr>
        <p:txBody>
          <a:bodyPr anchor="ctr">
            <a:spAutoFit/>
          </a:bodyPr>
          <a:lstStyle/>
          <a:p>
            <a:pPr algn="l"/>
            <a:r>
              <a:rPr lang="en-US">
                <a:solidFill>
                  <a:srgbClr val="000000"/>
                </a:solidFill>
              </a:rPr>
              <a:t>185 kg </a:t>
            </a:r>
          </a:p>
        </p:txBody>
      </p:sp>
      <p:sp>
        <p:nvSpPr>
          <p:cNvPr id="378931" name="Rectangle 51"/>
          <p:cNvSpPr>
            <a:spLocks noChangeArrowheads="1"/>
          </p:cNvSpPr>
          <p:nvPr/>
        </p:nvSpPr>
        <p:spPr bwMode="auto">
          <a:xfrm>
            <a:off x="2547938" y="2455863"/>
            <a:ext cx="2000250" cy="519112"/>
          </a:xfrm>
          <a:prstGeom prst="rect">
            <a:avLst/>
          </a:prstGeom>
          <a:noFill/>
          <a:ln w="9525" algn="ctr">
            <a:noFill/>
            <a:miter lim="800000"/>
            <a:headEnd/>
            <a:tailEnd/>
          </a:ln>
        </p:spPr>
        <p:txBody>
          <a:bodyPr anchor="ctr">
            <a:spAutoFit/>
          </a:bodyPr>
          <a:lstStyle/>
          <a:p>
            <a:pPr algn="l"/>
            <a:r>
              <a:rPr lang="en-US">
                <a:solidFill>
                  <a:srgbClr val="000000"/>
                </a:solidFill>
              </a:rPr>
              <a:t>3.5 m/s </a:t>
            </a:r>
            <a:r>
              <a:rPr lang="en-US">
                <a:solidFill>
                  <a:srgbClr val="000000"/>
                </a:solidFill>
                <a:sym typeface="Wingdings" pitchFamily="2" charset="2"/>
              </a:rPr>
              <a:t></a:t>
            </a:r>
            <a:r>
              <a:rPr lang="en-US">
                <a:solidFill>
                  <a:srgbClr val="000000"/>
                </a:solidFill>
              </a:rPr>
              <a:t> </a:t>
            </a:r>
          </a:p>
        </p:txBody>
      </p:sp>
      <p:sp>
        <p:nvSpPr>
          <p:cNvPr id="378932" name="Rectangle 52"/>
          <p:cNvSpPr>
            <a:spLocks noChangeArrowheads="1"/>
          </p:cNvSpPr>
          <p:nvPr/>
        </p:nvSpPr>
        <p:spPr bwMode="auto">
          <a:xfrm>
            <a:off x="7056438" y="1941513"/>
            <a:ext cx="1289050" cy="519112"/>
          </a:xfrm>
          <a:prstGeom prst="rect">
            <a:avLst/>
          </a:prstGeom>
          <a:noFill/>
          <a:ln w="9525" algn="ctr">
            <a:noFill/>
            <a:miter lim="800000"/>
            <a:headEnd/>
            <a:tailEnd/>
          </a:ln>
        </p:spPr>
        <p:txBody>
          <a:bodyPr anchor="ctr">
            <a:spAutoFit/>
          </a:bodyPr>
          <a:lstStyle/>
          <a:p>
            <a:pPr algn="l"/>
            <a:r>
              <a:rPr lang="en-US">
                <a:solidFill>
                  <a:srgbClr val="000000"/>
                </a:solidFill>
              </a:rPr>
              <a:t>150 kg </a:t>
            </a:r>
          </a:p>
        </p:txBody>
      </p:sp>
      <p:sp>
        <p:nvSpPr>
          <p:cNvPr id="378933" name="Rectangle 53"/>
          <p:cNvSpPr>
            <a:spLocks noChangeArrowheads="1"/>
          </p:cNvSpPr>
          <p:nvPr/>
        </p:nvSpPr>
        <p:spPr bwMode="auto">
          <a:xfrm>
            <a:off x="7058025" y="2405063"/>
            <a:ext cx="1825625" cy="519112"/>
          </a:xfrm>
          <a:prstGeom prst="rect">
            <a:avLst/>
          </a:prstGeom>
          <a:noFill/>
          <a:ln w="9525" algn="ctr">
            <a:noFill/>
            <a:miter lim="800000"/>
            <a:headEnd/>
            <a:tailEnd/>
          </a:ln>
        </p:spPr>
        <p:txBody>
          <a:bodyPr anchor="ctr">
            <a:spAutoFit/>
          </a:bodyPr>
          <a:lstStyle/>
          <a:p>
            <a:pPr algn="l"/>
            <a:r>
              <a:rPr lang="en-US">
                <a:solidFill>
                  <a:srgbClr val="000000"/>
                </a:solidFill>
              </a:rPr>
              <a:t>2.0 m/s </a:t>
            </a:r>
            <a:r>
              <a:rPr lang="en-US">
                <a:solidFill>
                  <a:srgbClr val="000000"/>
                </a:solidFill>
                <a:sym typeface="Wingdings" pitchFamily="2" charset="2"/>
              </a:rPr>
              <a:t></a:t>
            </a:r>
            <a:r>
              <a:rPr lang="en-US">
                <a:solidFill>
                  <a:srgbClr val="000000"/>
                </a:solidFill>
              </a:rPr>
              <a:t> </a:t>
            </a:r>
          </a:p>
        </p:txBody>
      </p:sp>
      <p:grpSp>
        <p:nvGrpSpPr>
          <p:cNvPr id="10" name="Group 95"/>
          <p:cNvGrpSpPr>
            <a:grpSpLocks/>
          </p:cNvGrpSpPr>
          <p:nvPr/>
        </p:nvGrpSpPr>
        <p:grpSpPr bwMode="auto">
          <a:xfrm>
            <a:off x="1933575" y="3424238"/>
            <a:ext cx="4521200" cy="571500"/>
            <a:chOff x="1218" y="2157"/>
            <a:chExt cx="2848" cy="360"/>
          </a:xfrm>
        </p:grpSpPr>
        <p:sp>
          <p:nvSpPr>
            <p:cNvPr id="19476" name="Line 87"/>
            <p:cNvSpPr>
              <a:spLocks noChangeShapeType="1"/>
            </p:cNvSpPr>
            <p:nvPr/>
          </p:nvSpPr>
          <p:spPr bwMode="auto">
            <a:xfrm>
              <a:off x="1220" y="2157"/>
              <a:ext cx="0" cy="360"/>
            </a:xfrm>
            <a:prstGeom prst="line">
              <a:avLst/>
            </a:prstGeom>
            <a:noFill/>
            <a:ln w="25400">
              <a:solidFill>
                <a:srgbClr val="000000"/>
              </a:solidFill>
              <a:round/>
              <a:headEnd/>
              <a:tailEnd/>
            </a:ln>
          </p:spPr>
          <p:txBody>
            <a:bodyPr/>
            <a:lstStyle/>
            <a:p>
              <a:endParaRPr lang="en-US">
                <a:solidFill>
                  <a:srgbClr val="000000"/>
                </a:solidFill>
              </a:endParaRPr>
            </a:p>
          </p:txBody>
        </p:sp>
        <p:sp>
          <p:nvSpPr>
            <p:cNvPr id="19477" name="Line 88"/>
            <p:cNvSpPr>
              <a:spLocks noChangeShapeType="1"/>
            </p:cNvSpPr>
            <p:nvPr/>
          </p:nvSpPr>
          <p:spPr bwMode="auto">
            <a:xfrm>
              <a:off x="4066" y="2157"/>
              <a:ext cx="0" cy="360"/>
            </a:xfrm>
            <a:prstGeom prst="line">
              <a:avLst/>
            </a:prstGeom>
            <a:noFill/>
            <a:ln w="25400">
              <a:solidFill>
                <a:srgbClr val="000000"/>
              </a:solidFill>
              <a:round/>
              <a:headEnd/>
              <a:tailEnd/>
            </a:ln>
          </p:spPr>
          <p:txBody>
            <a:bodyPr/>
            <a:lstStyle/>
            <a:p>
              <a:endParaRPr lang="en-US">
                <a:solidFill>
                  <a:srgbClr val="000000"/>
                </a:solidFill>
              </a:endParaRPr>
            </a:p>
          </p:txBody>
        </p:sp>
        <p:sp>
          <p:nvSpPr>
            <p:cNvPr id="19478" name="Line 89"/>
            <p:cNvSpPr>
              <a:spLocks noChangeShapeType="1"/>
            </p:cNvSpPr>
            <p:nvPr/>
          </p:nvSpPr>
          <p:spPr bwMode="auto">
            <a:xfrm>
              <a:off x="1218" y="2445"/>
              <a:ext cx="2840" cy="0"/>
            </a:xfrm>
            <a:prstGeom prst="line">
              <a:avLst/>
            </a:prstGeom>
            <a:noFill/>
            <a:ln w="25400">
              <a:solidFill>
                <a:srgbClr val="000000"/>
              </a:solidFill>
              <a:round/>
              <a:headEnd type="triangle" w="lg" len="lg"/>
              <a:tailEnd type="triangle" w="lg" len="lg"/>
            </a:ln>
          </p:spPr>
          <p:txBody>
            <a:bodyPr/>
            <a:lstStyle/>
            <a:p>
              <a:endParaRPr lang="en-US">
                <a:solidFill>
                  <a:srgbClr val="000000"/>
                </a:solidFill>
              </a:endParaRPr>
            </a:p>
          </p:txBody>
        </p:sp>
        <p:sp>
          <p:nvSpPr>
            <p:cNvPr id="19479" name="Text Box 90"/>
            <p:cNvSpPr txBox="1">
              <a:spLocks noChangeArrowheads="1"/>
            </p:cNvSpPr>
            <p:nvPr/>
          </p:nvSpPr>
          <p:spPr bwMode="auto">
            <a:xfrm>
              <a:off x="2213" y="2166"/>
              <a:ext cx="822" cy="288"/>
            </a:xfrm>
            <a:prstGeom prst="rect">
              <a:avLst/>
            </a:prstGeom>
            <a:noFill/>
            <a:ln w="25400">
              <a:noFill/>
              <a:miter lim="800000"/>
              <a:headEnd/>
              <a:tailEnd/>
            </a:ln>
          </p:spPr>
          <p:txBody>
            <a:bodyPr/>
            <a:lstStyle/>
            <a:p>
              <a:r>
                <a:rPr lang="en-US">
                  <a:solidFill>
                    <a:srgbClr val="000000"/>
                  </a:solidFill>
                </a:rPr>
                <a:t>15 m</a:t>
              </a:r>
            </a:p>
          </p:txBody>
        </p:sp>
      </p:grpSp>
      <p:sp>
        <p:nvSpPr>
          <p:cNvPr id="378976" name="Rectangle 96"/>
          <p:cNvSpPr>
            <a:spLocks noChangeArrowheads="1"/>
          </p:cNvSpPr>
          <p:nvPr/>
        </p:nvSpPr>
        <p:spPr bwMode="auto">
          <a:xfrm>
            <a:off x="7243763" y="4710113"/>
            <a:ext cx="1636712" cy="519112"/>
          </a:xfrm>
          <a:prstGeom prst="rect">
            <a:avLst/>
          </a:prstGeom>
          <a:noFill/>
          <a:ln w="9525" algn="ctr">
            <a:noFill/>
            <a:miter lim="800000"/>
            <a:headEnd/>
            <a:tailEnd/>
          </a:ln>
        </p:spPr>
        <p:txBody>
          <a:bodyPr anchor="ctr">
            <a:spAutoFit/>
          </a:bodyPr>
          <a:lstStyle/>
          <a:p>
            <a:pPr algn="l"/>
            <a:r>
              <a:rPr lang="en-US">
                <a:solidFill>
                  <a:srgbClr val="000000"/>
                </a:solidFill>
              </a:rPr>
              <a:t> </a:t>
            </a:r>
            <a:r>
              <a:rPr lang="en-US">
                <a:solidFill>
                  <a:srgbClr val="000000"/>
                </a:solidFill>
                <a:sym typeface="Wingdings" pitchFamily="2" charset="2"/>
              </a:rPr>
              <a:t>  10. s</a:t>
            </a:r>
            <a:endParaRPr lang="en-US">
              <a:solidFill>
                <a:srgbClr val="000000"/>
              </a:solidFill>
            </a:endParaRPr>
          </a:p>
        </p:txBody>
      </p:sp>
      <p:sp>
        <p:nvSpPr>
          <p:cNvPr id="378978" name="Rectangle 98"/>
          <p:cNvSpPr>
            <a:spLocks noChangeArrowheads="1"/>
          </p:cNvSpPr>
          <p:nvPr/>
        </p:nvSpPr>
        <p:spPr bwMode="auto">
          <a:xfrm>
            <a:off x="381000" y="5854700"/>
            <a:ext cx="4286250" cy="519113"/>
          </a:xfrm>
          <a:prstGeom prst="rect">
            <a:avLst/>
          </a:prstGeom>
          <a:noFill/>
          <a:ln w="9525" algn="ctr">
            <a:noFill/>
            <a:miter lim="800000"/>
            <a:headEnd/>
            <a:tailEnd/>
          </a:ln>
        </p:spPr>
        <p:txBody>
          <a:bodyPr wrap="none" anchor="ctr">
            <a:spAutoFit/>
          </a:bodyPr>
          <a:lstStyle/>
          <a:p>
            <a:pPr algn="l"/>
            <a:r>
              <a:rPr lang="en-US">
                <a:solidFill>
                  <a:srgbClr val="000000"/>
                </a:solidFill>
              </a:rPr>
              <a:t>A: 3.5 m/s (10. s) =  35 m </a:t>
            </a:r>
          </a:p>
        </p:txBody>
      </p:sp>
      <p:sp>
        <p:nvSpPr>
          <p:cNvPr id="378979" name="Rectangle 99"/>
          <p:cNvSpPr>
            <a:spLocks noChangeArrowheads="1"/>
          </p:cNvSpPr>
          <p:nvPr/>
        </p:nvSpPr>
        <p:spPr bwMode="auto">
          <a:xfrm>
            <a:off x="4718050" y="5865813"/>
            <a:ext cx="4384675" cy="519112"/>
          </a:xfrm>
          <a:prstGeom prst="rect">
            <a:avLst/>
          </a:prstGeom>
          <a:noFill/>
          <a:ln w="9525" algn="ctr">
            <a:noFill/>
            <a:miter lim="800000"/>
            <a:headEnd/>
            <a:tailEnd/>
          </a:ln>
        </p:spPr>
        <p:txBody>
          <a:bodyPr wrap="none" anchor="ctr">
            <a:spAutoFit/>
          </a:bodyPr>
          <a:lstStyle/>
          <a:p>
            <a:pPr algn="l"/>
            <a:r>
              <a:rPr lang="en-US">
                <a:solidFill>
                  <a:srgbClr val="000000"/>
                </a:solidFill>
              </a:rPr>
              <a:t>B: 2.0 m/s (10. s) =  20. m </a:t>
            </a:r>
          </a:p>
        </p:txBody>
      </p:sp>
    </p:spTree>
    <p:extLst>
      <p:ext uri="{BB962C8B-B14F-4D97-AF65-F5344CB8AC3E}">
        <p14:creationId xmlns:p14="http://schemas.microsoft.com/office/powerpoint/2010/main" val="2494679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30"/>
                                        </p:tgtEl>
                                        <p:attrNameLst>
                                          <p:attrName>style.visibility</p:attrName>
                                        </p:attrNameLst>
                                      </p:cBhvr>
                                      <p:to>
                                        <p:strVal val="visible"/>
                                      </p:to>
                                    </p:set>
                                    <p:animEffect transition="in" filter="dissolve">
                                      <p:cBhvr>
                                        <p:cTn id="7" dur="500"/>
                                        <p:tgtEl>
                                          <p:spTgt spid="3789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31"/>
                                        </p:tgtEl>
                                        <p:attrNameLst>
                                          <p:attrName>style.visibility</p:attrName>
                                        </p:attrNameLst>
                                      </p:cBhvr>
                                      <p:to>
                                        <p:strVal val="visible"/>
                                      </p:to>
                                    </p:set>
                                    <p:animEffect transition="in" filter="dissolve">
                                      <p:cBhvr>
                                        <p:cTn id="12" dur="500"/>
                                        <p:tgtEl>
                                          <p:spTgt spid="3789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32"/>
                                        </p:tgtEl>
                                        <p:attrNameLst>
                                          <p:attrName>style.visibility</p:attrName>
                                        </p:attrNameLst>
                                      </p:cBhvr>
                                      <p:to>
                                        <p:strVal val="visible"/>
                                      </p:to>
                                    </p:set>
                                    <p:animEffect transition="in" filter="dissolve">
                                      <p:cBhvr>
                                        <p:cTn id="17" dur="500"/>
                                        <p:tgtEl>
                                          <p:spTgt spid="3789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33"/>
                                        </p:tgtEl>
                                        <p:attrNameLst>
                                          <p:attrName>style.visibility</p:attrName>
                                        </p:attrNameLst>
                                      </p:cBhvr>
                                      <p:to>
                                        <p:strVal val="visible"/>
                                      </p:to>
                                    </p:set>
                                    <p:animEffect transition="in" filter="dissolve">
                                      <p:cBhvr>
                                        <p:cTn id="22" dur="500"/>
                                        <p:tgtEl>
                                          <p:spTgt spid="3789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378927"/>
                                        </p:tgtEl>
                                        <p:attrNameLst>
                                          <p:attrName>style.visibility</p:attrName>
                                        </p:attrNameLst>
                                      </p:cBhvr>
                                      <p:to>
                                        <p:strVal val="visible"/>
                                      </p:to>
                                    </p:set>
                                    <p:anim from="(-#ppt_w/2)" to="(#ppt_x)" calcmode="lin" valueType="num">
                                      <p:cBhvr>
                                        <p:cTn id="32" dur="600" fill="hold">
                                          <p:stCondLst>
                                            <p:cond delay="0"/>
                                          </p:stCondLst>
                                        </p:cTn>
                                        <p:tgtEl>
                                          <p:spTgt spid="378927"/>
                                        </p:tgtEl>
                                        <p:attrNameLst>
                                          <p:attrName>ppt_x</p:attrName>
                                        </p:attrNameLst>
                                      </p:cBhvr>
                                    </p:anim>
                                    <p:anim from="0" to="-1.0" calcmode="lin" valueType="num">
                                      <p:cBhvr>
                                        <p:cTn id="33" dur="200" decel="50000" autoRev="1" fill="hold">
                                          <p:stCondLst>
                                            <p:cond delay="600"/>
                                          </p:stCondLst>
                                        </p:cTn>
                                        <p:tgtEl>
                                          <p:spTgt spid="378927"/>
                                        </p:tgtEl>
                                        <p:attrNameLst>
                                          <p:attrName>xshear</p:attrName>
                                        </p:attrNameLst>
                                      </p:cBhvr>
                                    </p:anim>
                                    <p:animScale>
                                      <p:cBhvr>
                                        <p:cTn id="34" dur="200" decel="100000" autoRev="1" fill="hold">
                                          <p:stCondLst>
                                            <p:cond delay="600"/>
                                          </p:stCondLst>
                                        </p:cTn>
                                        <p:tgtEl>
                                          <p:spTgt spid="378927"/>
                                        </p:tgtEl>
                                      </p:cBhvr>
                                      <p:from x="100000" y="100000"/>
                                      <p:to x="80000" y="100000"/>
                                    </p:animScale>
                                    <p:anim by="(#ppt_h/3+#ppt_w*0.1)" calcmode="lin" valueType="num">
                                      <p:cBhvr additive="sum">
                                        <p:cTn id="35" dur="200" decel="100000" autoRev="1" fill="hold">
                                          <p:stCondLst>
                                            <p:cond delay="600"/>
                                          </p:stCondLst>
                                        </p:cTn>
                                        <p:tgtEl>
                                          <p:spTgt spid="378927"/>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8929"/>
                                        </p:tgtEl>
                                        <p:attrNameLst>
                                          <p:attrName>style.visibility</p:attrName>
                                        </p:attrNameLst>
                                      </p:cBhvr>
                                      <p:to>
                                        <p:strVal val="visible"/>
                                      </p:to>
                                    </p:set>
                                    <p:animEffect transition="in" filter="wipe(left)">
                                      <p:cBhvr>
                                        <p:cTn id="40" dur="2000"/>
                                        <p:tgtEl>
                                          <p:spTgt spid="378929"/>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378976"/>
                                        </p:tgtEl>
                                        <p:attrNameLst>
                                          <p:attrName>style.visibility</p:attrName>
                                        </p:attrNameLst>
                                      </p:cBhvr>
                                      <p:to>
                                        <p:strVal val="visible"/>
                                      </p:to>
                                    </p:set>
                                    <p:anim calcmode="lin" valueType="num">
                                      <p:cBhvr>
                                        <p:cTn id="45" dur="1000" fill="hold"/>
                                        <p:tgtEl>
                                          <p:spTgt spid="378976"/>
                                        </p:tgtEl>
                                        <p:attrNameLst>
                                          <p:attrName>ppt_x</p:attrName>
                                        </p:attrNameLst>
                                      </p:cBhvr>
                                      <p:tavLst>
                                        <p:tav tm="0">
                                          <p:val>
                                            <p:strVal val="#ppt_x-.2"/>
                                          </p:val>
                                        </p:tav>
                                        <p:tav tm="100000">
                                          <p:val>
                                            <p:strVal val="#ppt_x"/>
                                          </p:val>
                                        </p:tav>
                                      </p:tavLst>
                                    </p:anim>
                                    <p:anim calcmode="lin" valueType="num">
                                      <p:cBhvr>
                                        <p:cTn id="46" dur="1000" fill="hold"/>
                                        <p:tgtEl>
                                          <p:spTgt spid="378976"/>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78976"/>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378981"/>
                                        </p:tgtEl>
                                        <p:attrNameLst>
                                          <p:attrName>style.visibility</p:attrName>
                                        </p:attrNameLst>
                                      </p:cBhvr>
                                      <p:to>
                                        <p:strVal val="visible"/>
                                      </p:to>
                                    </p:set>
                                    <p:animEffect transition="in" filter="dissolve">
                                      <p:cBhvr>
                                        <p:cTn id="51" dur="500"/>
                                        <p:tgtEl>
                                          <p:spTgt spid="378981"/>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378928"/>
                                        </p:tgtEl>
                                        <p:attrNameLst>
                                          <p:attrName>style.visibility</p:attrName>
                                        </p:attrNameLst>
                                      </p:cBhvr>
                                      <p:to>
                                        <p:strVal val="visible"/>
                                      </p:to>
                                    </p:set>
                                    <p:anim from="(-#ppt_w/2)" to="(#ppt_x)" calcmode="lin" valueType="num">
                                      <p:cBhvr>
                                        <p:cTn id="56" dur="600" fill="hold">
                                          <p:stCondLst>
                                            <p:cond delay="0"/>
                                          </p:stCondLst>
                                        </p:cTn>
                                        <p:tgtEl>
                                          <p:spTgt spid="378928"/>
                                        </p:tgtEl>
                                        <p:attrNameLst>
                                          <p:attrName>ppt_x</p:attrName>
                                        </p:attrNameLst>
                                      </p:cBhvr>
                                    </p:anim>
                                    <p:anim from="0" to="-1.0" calcmode="lin" valueType="num">
                                      <p:cBhvr>
                                        <p:cTn id="57" dur="200" decel="50000" autoRev="1" fill="hold">
                                          <p:stCondLst>
                                            <p:cond delay="600"/>
                                          </p:stCondLst>
                                        </p:cTn>
                                        <p:tgtEl>
                                          <p:spTgt spid="378928"/>
                                        </p:tgtEl>
                                        <p:attrNameLst>
                                          <p:attrName>xshear</p:attrName>
                                        </p:attrNameLst>
                                      </p:cBhvr>
                                    </p:anim>
                                    <p:animScale>
                                      <p:cBhvr>
                                        <p:cTn id="58" dur="200" decel="100000" autoRev="1" fill="hold">
                                          <p:stCondLst>
                                            <p:cond delay="600"/>
                                          </p:stCondLst>
                                        </p:cTn>
                                        <p:tgtEl>
                                          <p:spTgt spid="378928"/>
                                        </p:tgtEl>
                                      </p:cBhvr>
                                      <p:from x="100000" y="100000"/>
                                      <p:to x="80000" y="100000"/>
                                    </p:animScale>
                                    <p:anim by="(#ppt_h/3+#ppt_w*0.1)" calcmode="lin" valueType="num">
                                      <p:cBhvr additive="sum">
                                        <p:cTn id="59" dur="200" decel="100000" autoRev="1" fill="hold">
                                          <p:stCondLst>
                                            <p:cond delay="600"/>
                                          </p:stCondLst>
                                        </p:cTn>
                                        <p:tgtEl>
                                          <p:spTgt spid="378928"/>
                                        </p:tgtEl>
                                        <p:attrNameLst>
                                          <p:attrName>ppt_x</p:attrName>
                                        </p:attrNameLst>
                                      </p:cBhvr>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378978"/>
                                        </p:tgtEl>
                                        <p:attrNameLst>
                                          <p:attrName>style.visibility</p:attrName>
                                        </p:attrNameLst>
                                      </p:cBhvr>
                                      <p:to>
                                        <p:strVal val="visible"/>
                                      </p:to>
                                    </p:set>
                                    <p:animEffect transition="in" filter="fade">
                                      <p:cBhvr>
                                        <p:cTn id="64" dur="1000"/>
                                        <p:tgtEl>
                                          <p:spTgt spid="378978"/>
                                        </p:tgtEl>
                                      </p:cBhvr>
                                    </p:animEffect>
                                    <p:anim calcmode="lin" valueType="num">
                                      <p:cBhvr>
                                        <p:cTn id="65" dur="1000" fill="hold"/>
                                        <p:tgtEl>
                                          <p:spTgt spid="378978"/>
                                        </p:tgtEl>
                                        <p:attrNameLst>
                                          <p:attrName>ppt_x</p:attrName>
                                        </p:attrNameLst>
                                      </p:cBhvr>
                                      <p:tavLst>
                                        <p:tav tm="0">
                                          <p:val>
                                            <p:strVal val="#ppt_x"/>
                                          </p:val>
                                        </p:tav>
                                        <p:tav tm="100000">
                                          <p:val>
                                            <p:strVal val="#ppt_x"/>
                                          </p:val>
                                        </p:tav>
                                      </p:tavLst>
                                    </p:anim>
                                    <p:anim calcmode="lin" valueType="num">
                                      <p:cBhvr>
                                        <p:cTn id="66" dur="1000" fill="hold"/>
                                        <p:tgtEl>
                                          <p:spTgt spid="378978"/>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9" presetClass="entr" presetSubtype="0" fill="hold" grpId="0" nodeType="afterEffect">
                                  <p:stCondLst>
                                    <p:cond delay="0"/>
                                  </p:stCondLst>
                                  <p:childTnLst>
                                    <p:set>
                                      <p:cBhvr>
                                        <p:cTn id="69" dur="1" fill="hold">
                                          <p:stCondLst>
                                            <p:cond delay="0"/>
                                          </p:stCondLst>
                                        </p:cTn>
                                        <p:tgtEl>
                                          <p:spTgt spid="378980"/>
                                        </p:tgtEl>
                                        <p:attrNameLst>
                                          <p:attrName>style.visibility</p:attrName>
                                        </p:attrNameLst>
                                      </p:cBhvr>
                                      <p:to>
                                        <p:strVal val="visible"/>
                                      </p:to>
                                    </p:set>
                                    <p:animEffect transition="in" filter="dissolve">
                                      <p:cBhvr>
                                        <p:cTn id="70" dur="500"/>
                                        <p:tgtEl>
                                          <p:spTgt spid="378980"/>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78979"/>
                                        </p:tgtEl>
                                        <p:attrNameLst>
                                          <p:attrName>style.visibility</p:attrName>
                                        </p:attrNameLst>
                                      </p:cBhvr>
                                      <p:to>
                                        <p:strVal val="visible"/>
                                      </p:to>
                                    </p:set>
                                    <p:animEffect transition="in" filter="fade">
                                      <p:cBhvr>
                                        <p:cTn id="75" dur="1000"/>
                                        <p:tgtEl>
                                          <p:spTgt spid="378979"/>
                                        </p:tgtEl>
                                      </p:cBhvr>
                                    </p:animEffect>
                                    <p:anim calcmode="lin" valueType="num">
                                      <p:cBhvr>
                                        <p:cTn id="76" dur="1000" fill="hold"/>
                                        <p:tgtEl>
                                          <p:spTgt spid="378979"/>
                                        </p:tgtEl>
                                        <p:attrNameLst>
                                          <p:attrName>ppt_x</p:attrName>
                                        </p:attrNameLst>
                                      </p:cBhvr>
                                      <p:tavLst>
                                        <p:tav tm="0">
                                          <p:val>
                                            <p:strVal val="#ppt_x"/>
                                          </p:val>
                                        </p:tav>
                                        <p:tav tm="100000">
                                          <p:val>
                                            <p:strVal val="#ppt_x"/>
                                          </p:val>
                                        </p:tav>
                                      </p:tavLst>
                                    </p:anim>
                                    <p:anim calcmode="lin" valueType="num">
                                      <p:cBhvr>
                                        <p:cTn id="77" dur="1000" fill="hold"/>
                                        <p:tgtEl>
                                          <p:spTgt spid="378979"/>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9" presetClass="entr" presetSubtype="0" fill="hold" grpId="0" nodeType="afterEffect">
                                  <p:stCondLst>
                                    <p:cond delay="0"/>
                                  </p:stCondLst>
                                  <p:childTnLst>
                                    <p:set>
                                      <p:cBhvr>
                                        <p:cTn id="80" dur="1" fill="hold">
                                          <p:stCondLst>
                                            <p:cond delay="0"/>
                                          </p:stCondLst>
                                        </p:cTn>
                                        <p:tgtEl>
                                          <p:spTgt spid="378982"/>
                                        </p:tgtEl>
                                        <p:attrNameLst>
                                          <p:attrName>style.visibility</p:attrName>
                                        </p:attrNameLst>
                                      </p:cBhvr>
                                      <p:to>
                                        <p:strVal val="visible"/>
                                      </p:to>
                                    </p:set>
                                    <p:animEffect transition="in" filter="dissolve">
                                      <p:cBhvr>
                                        <p:cTn id="81" dur="500"/>
                                        <p:tgtEl>
                                          <p:spTgt spid="378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0" grpId="0" animBg="1"/>
      <p:bldP spid="378981" grpId="0" animBg="1"/>
      <p:bldP spid="378982" grpId="0" animBg="1"/>
      <p:bldP spid="378927" grpId="0"/>
      <p:bldP spid="378928" grpId="0"/>
      <p:bldP spid="378929" grpId="0"/>
      <p:bldP spid="378930" grpId="0"/>
      <p:bldP spid="378931" grpId="0"/>
      <p:bldP spid="378932" grpId="0"/>
      <p:bldP spid="378933" grpId="0"/>
      <p:bldP spid="378976" grpId="0"/>
      <p:bldP spid="378978" grpId="0"/>
      <p:bldP spid="3789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016" name="Rectangle 112"/>
          <p:cNvSpPr>
            <a:spLocks noChangeArrowheads="1"/>
          </p:cNvSpPr>
          <p:nvPr/>
        </p:nvSpPr>
        <p:spPr bwMode="auto">
          <a:xfrm>
            <a:off x="6648450" y="5965825"/>
            <a:ext cx="1812925" cy="595313"/>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79906" name="Rectangle 2"/>
          <p:cNvSpPr>
            <a:spLocks noChangeArrowheads="1"/>
          </p:cNvSpPr>
          <p:nvPr/>
        </p:nvSpPr>
        <p:spPr bwMode="auto">
          <a:xfrm>
            <a:off x="6573838" y="4438650"/>
            <a:ext cx="1865312" cy="519113"/>
          </a:xfrm>
          <a:prstGeom prst="rect">
            <a:avLst/>
          </a:prstGeom>
          <a:noFill/>
          <a:ln w="9525" algn="ctr">
            <a:noFill/>
            <a:miter lim="800000"/>
            <a:headEnd/>
            <a:tailEnd/>
          </a:ln>
        </p:spPr>
        <p:txBody>
          <a:bodyPr anchor="ctr">
            <a:spAutoFit/>
          </a:bodyPr>
          <a:lstStyle/>
          <a:p>
            <a:pPr algn="l"/>
            <a:r>
              <a:rPr lang="en-US">
                <a:solidFill>
                  <a:srgbClr val="000000"/>
                </a:solidFill>
              </a:rPr>
              <a:t>= 1433 J </a:t>
            </a:r>
          </a:p>
        </p:txBody>
      </p:sp>
      <p:sp>
        <p:nvSpPr>
          <p:cNvPr id="10246" name="Rectangle 6"/>
          <p:cNvSpPr>
            <a:spLocks noChangeArrowheads="1"/>
          </p:cNvSpPr>
          <p:nvPr/>
        </p:nvSpPr>
        <p:spPr bwMode="auto">
          <a:xfrm>
            <a:off x="400050" y="298450"/>
            <a:ext cx="8313738" cy="519113"/>
          </a:xfrm>
          <a:prstGeom prst="rect">
            <a:avLst/>
          </a:prstGeom>
          <a:noFill/>
          <a:ln w="9525" algn="ctr">
            <a:noFill/>
            <a:miter lim="800000"/>
            <a:headEnd/>
            <a:tailEnd/>
          </a:ln>
        </p:spPr>
        <p:txBody>
          <a:bodyPr wrap="none" anchor="ctr">
            <a:spAutoFit/>
          </a:bodyPr>
          <a:lstStyle/>
          <a:p>
            <a:pPr algn="l"/>
            <a:r>
              <a:rPr lang="en-US" dirty="0">
                <a:solidFill>
                  <a:srgbClr val="FF0000"/>
                </a:solidFill>
              </a:rPr>
              <a:t>c. What % of initial </a:t>
            </a:r>
            <a:r>
              <a:rPr lang="en-US" dirty="0" err="1">
                <a:solidFill>
                  <a:srgbClr val="FF0000"/>
                </a:solidFill>
              </a:rPr>
              <a:t>KE</a:t>
            </a:r>
            <a:r>
              <a:rPr lang="en-US" dirty="0">
                <a:solidFill>
                  <a:srgbClr val="FF0000"/>
                </a:solidFill>
              </a:rPr>
              <a:t> is “lost” if handcarts couple? </a:t>
            </a:r>
          </a:p>
        </p:txBody>
      </p:sp>
      <p:grpSp>
        <p:nvGrpSpPr>
          <p:cNvPr id="10247" name="Group 9"/>
          <p:cNvGrpSpPr>
            <a:grpSpLocks/>
          </p:cNvGrpSpPr>
          <p:nvPr/>
        </p:nvGrpSpPr>
        <p:grpSpPr bwMode="auto">
          <a:xfrm>
            <a:off x="784225" y="758825"/>
            <a:ext cx="1328738" cy="1258888"/>
            <a:chOff x="3109" y="2016"/>
            <a:chExt cx="1496" cy="1418"/>
          </a:xfrm>
        </p:grpSpPr>
        <p:grpSp>
          <p:nvGrpSpPr>
            <p:cNvPr id="10318" name="Group 10"/>
            <p:cNvGrpSpPr>
              <a:grpSpLocks/>
            </p:cNvGrpSpPr>
            <p:nvPr/>
          </p:nvGrpSpPr>
          <p:grpSpPr bwMode="auto">
            <a:xfrm>
              <a:off x="3109" y="2415"/>
              <a:ext cx="1496" cy="1019"/>
              <a:chOff x="3109" y="2415"/>
              <a:chExt cx="1496" cy="1019"/>
            </a:xfrm>
          </p:grpSpPr>
          <p:sp>
            <p:nvSpPr>
              <p:cNvPr id="10326" name="Oval 11"/>
              <p:cNvSpPr>
                <a:spLocks noChangeArrowheads="1"/>
              </p:cNvSpPr>
              <p:nvPr/>
            </p:nvSpPr>
            <p:spPr bwMode="auto">
              <a:xfrm>
                <a:off x="3296" y="3053"/>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327" name="Oval 12"/>
              <p:cNvSpPr>
                <a:spLocks noChangeArrowheads="1"/>
              </p:cNvSpPr>
              <p:nvPr/>
            </p:nvSpPr>
            <p:spPr bwMode="auto">
              <a:xfrm>
                <a:off x="4044" y="3060"/>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328" name="Line 13"/>
              <p:cNvSpPr>
                <a:spLocks noChangeShapeType="1"/>
              </p:cNvSpPr>
              <p:nvPr/>
            </p:nvSpPr>
            <p:spPr bwMode="auto">
              <a:xfrm flipV="1">
                <a:off x="3857" y="2520"/>
                <a:ext cx="0" cy="36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329" name="Line 14"/>
              <p:cNvSpPr>
                <a:spLocks noChangeShapeType="1"/>
              </p:cNvSpPr>
              <p:nvPr/>
            </p:nvSpPr>
            <p:spPr bwMode="auto">
              <a:xfrm>
                <a:off x="3483" y="2520"/>
                <a:ext cx="74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330" name="Rectangle 15"/>
              <p:cNvSpPr>
                <a:spLocks noChangeArrowheads="1"/>
              </p:cNvSpPr>
              <p:nvPr/>
            </p:nvSpPr>
            <p:spPr bwMode="auto">
              <a:xfrm>
                <a:off x="3109" y="2880"/>
                <a:ext cx="1496" cy="180"/>
              </a:xfrm>
              <a:prstGeom prst="rect">
                <a:avLst/>
              </a:prstGeom>
              <a:noFill/>
              <a:ln w="22225">
                <a:solidFill>
                  <a:srgbClr val="000000"/>
                </a:solidFill>
                <a:miter lim="800000"/>
                <a:headEnd/>
                <a:tailEnd/>
              </a:ln>
            </p:spPr>
            <p:txBody>
              <a:bodyPr/>
              <a:lstStyle/>
              <a:p>
                <a:endParaRPr lang="en-US">
                  <a:solidFill>
                    <a:srgbClr val="000000"/>
                  </a:solidFill>
                </a:endParaRPr>
              </a:p>
            </p:txBody>
          </p:sp>
          <p:sp>
            <p:nvSpPr>
              <p:cNvPr id="10331" name="Freeform 16"/>
              <p:cNvSpPr>
                <a:spLocks/>
              </p:cNvSpPr>
              <p:nvPr/>
            </p:nvSpPr>
            <p:spPr bwMode="auto">
              <a:xfrm>
                <a:off x="4130" y="2435"/>
                <a:ext cx="185" cy="185"/>
              </a:xfrm>
              <a:custGeom>
                <a:avLst/>
                <a:gdLst>
                  <a:gd name="T0" fmla="*/ 0 w 185"/>
                  <a:gd name="T1" fmla="*/ 185 h 185"/>
                  <a:gd name="T2" fmla="*/ 185 w 185"/>
                  <a:gd name="T3" fmla="*/ 0 h 185"/>
                  <a:gd name="T4" fmla="*/ 0 60000 65536"/>
                  <a:gd name="T5" fmla="*/ 0 60000 65536"/>
                  <a:gd name="T6" fmla="*/ 0 w 185"/>
                  <a:gd name="T7" fmla="*/ 0 h 185"/>
                  <a:gd name="T8" fmla="*/ 185 w 185"/>
                  <a:gd name="T9" fmla="*/ 185 h 185"/>
                </a:gdLst>
                <a:ahLst/>
                <a:cxnLst>
                  <a:cxn ang="T4">
                    <a:pos x="T0" y="T1"/>
                  </a:cxn>
                  <a:cxn ang="T5">
                    <a:pos x="T2" y="T3"/>
                  </a:cxn>
                </a:cxnLst>
                <a:rect l="T6" t="T7" r="T8" b="T9"/>
                <a:pathLst>
                  <a:path w="185" h="185">
                    <a:moveTo>
                      <a:pt x="0" y="185"/>
                    </a:moveTo>
                    <a:lnTo>
                      <a:pt x="18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10332" name="Freeform 17"/>
              <p:cNvSpPr>
                <a:spLocks/>
              </p:cNvSpPr>
              <p:nvPr/>
            </p:nvSpPr>
            <p:spPr bwMode="auto">
              <a:xfrm>
                <a:off x="3405" y="2415"/>
                <a:ext cx="180" cy="185"/>
              </a:xfrm>
              <a:custGeom>
                <a:avLst/>
                <a:gdLst>
                  <a:gd name="T0" fmla="*/ 0 w 180"/>
                  <a:gd name="T1" fmla="*/ 185 h 185"/>
                  <a:gd name="T2" fmla="*/ 180 w 180"/>
                  <a:gd name="T3" fmla="*/ 0 h 185"/>
                  <a:gd name="T4" fmla="*/ 0 60000 65536"/>
                  <a:gd name="T5" fmla="*/ 0 60000 65536"/>
                  <a:gd name="T6" fmla="*/ 0 w 180"/>
                  <a:gd name="T7" fmla="*/ 0 h 185"/>
                  <a:gd name="T8" fmla="*/ 180 w 180"/>
                  <a:gd name="T9" fmla="*/ 185 h 185"/>
                </a:gdLst>
                <a:ahLst/>
                <a:cxnLst>
                  <a:cxn ang="T4">
                    <a:pos x="T0" y="T1"/>
                  </a:cxn>
                  <a:cxn ang="T5">
                    <a:pos x="T2" y="T3"/>
                  </a:cxn>
                </a:cxnLst>
                <a:rect l="T6" t="T7" r="T8" b="T9"/>
                <a:pathLst>
                  <a:path w="180" h="185">
                    <a:moveTo>
                      <a:pt x="0" y="185"/>
                    </a:moveTo>
                    <a:lnTo>
                      <a:pt x="18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grpSp>
          <p:nvGrpSpPr>
            <p:cNvPr id="10319" name="Group 18"/>
            <p:cNvGrpSpPr>
              <a:grpSpLocks/>
            </p:cNvGrpSpPr>
            <p:nvPr/>
          </p:nvGrpSpPr>
          <p:grpSpPr bwMode="auto">
            <a:xfrm>
              <a:off x="3109" y="2016"/>
              <a:ext cx="561" cy="864"/>
              <a:chOff x="5540" y="2340"/>
              <a:chExt cx="626" cy="937"/>
            </a:xfrm>
          </p:grpSpPr>
          <p:sp>
            <p:nvSpPr>
              <p:cNvPr id="10320" name="Freeform 19"/>
              <p:cNvSpPr>
                <a:spLocks/>
              </p:cNvSpPr>
              <p:nvPr/>
            </p:nvSpPr>
            <p:spPr bwMode="auto">
              <a:xfrm>
                <a:off x="5671" y="2659"/>
                <a:ext cx="230" cy="333"/>
              </a:xfrm>
              <a:custGeom>
                <a:avLst/>
                <a:gdLst>
                  <a:gd name="T0" fmla="*/ 1 w 459"/>
                  <a:gd name="T1" fmla="*/ 1 h 666"/>
                  <a:gd name="T2" fmla="*/ 1 w 459"/>
                  <a:gd name="T3" fmla="*/ 1 h 666"/>
                  <a:gd name="T4" fmla="*/ 1 w 459"/>
                  <a:gd name="T5" fmla="*/ 0 h 666"/>
                  <a:gd name="T6" fmla="*/ 1 w 459"/>
                  <a:gd name="T7" fmla="*/ 0 h 666"/>
                  <a:gd name="T8" fmla="*/ 1 w 459"/>
                  <a:gd name="T9" fmla="*/ 1 h 666"/>
                  <a:gd name="T10" fmla="*/ 1 w 459"/>
                  <a:gd name="T11" fmla="*/ 1 h 666"/>
                  <a:gd name="T12" fmla="*/ 1 w 459"/>
                  <a:gd name="T13" fmla="*/ 1 h 666"/>
                  <a:gd name="T14" fmla="*/ 1 w 459"/>
                  <a:gd name="T15" fmla="*/ 1 h 666"/>
                  <a:gd name="T16" fmla="*/ 1 w 459"/>
                  <a:gd name="T17" fmla="*/ 1 h 666"/>
                  <a:gd name="T18" fmla="*/ 1 w 459"/>
                  <a:gd name="T19" fmla="*/ 1 h 666"/>
                  <a:gd name="T20" fmla="*/ 1 w 459"/>
                  <a:gd name="T21" fmla="*/ 1 h 666"/>
                  <a:gd name="T22" fmla="*/ 1 w 459"/>
                  <a:gd name="T23" fmla="*/ 1 h 666"/>
                  <a:gd name="T24" fmla="*/ 1 w 459"/>
                  <a:gd name="T25" fmla="*/ 1 h 666"/>
                  <a:gd name="T26" fmla="*/ 1 w 459"/>
                  <a:gd name="T27" fmla="*/ 1 h 666"/>
                  <a:gd name="T28" fmla="*/ 1 w 459"/>
                  <a:gd name="T29" fmla="*/ 1 h 666"/>
                  <a:gd name="T30" fmla="*/ 1 w 459"/>
                  <a:gd name="T31" fmla="*/ 1 h 666"/>
                  <a:gd name="T32" fmla="*/ 1 w 459"/>
                  <a:gd name="T33" fmla="*/ 1 h 666"/>
                  <a:gd name="T34" fmla="*/ 1 w 459"/>
                  <a:gd name="T35" fmla="*/ 1 h 666"/>
                  <a:gd name="T36" fmla="*/ 1 w 459"/>
                  <a:gd name="T37" fmla="*/ 1 h 666"/>
                  <a:gd name="T38" fmla="*/ 1 w 459"/>
                  <a:gd name="T39" fmla="*/ 1 h 666"/>
                  <a:gd name="T40" fmla="*/ 1 w 459"/>
                  <a:gd name="T41" fmla="*/ 1 h 666"/>
                  <a:gd name="T42" fmla="*/ 1 w 459"/>
                  <a:gd name="T43" fmla="*/ 1 h 666"/>
                  <a:gd name="T44" fmla="*/ 1 w 459"/>
                  <a:gd name="T45" fmla="*/ 1 h 666"/>
                  <a:gd name="T46" fmla="*/ 1 w 459"/>
                  <a:gd name="T47" fmla="*/ 1 h 666"/>
                  <a:gd name="T48" fmla="*/ 1 w 459"/>
                  <a:gd name="T49" fmla="*/ 1 h 666"/>
                  <a:gd name="T50" fmla="*/ 1 w 459"/>
                  <a:gd name="T51" fmla="*/ 1 h 666"/>
                  <a:gd name="T52" fmla="*/ 0 w 459"/>
                  <a:gd name="T53" fmla="*/ 1 h 666"/>
                  <a:gd name="T54" fmla="*/ 1 w 459"/>
                  <a:gd name="T55" fmla="*/ 1 h 666"/>
                  <a:gd name="T56" fmla="*/ 1 w 459"/>
                  <a:gd name="T57" fmla="*/ 1 h 666"/>
                  <a:gd name="T58" fmla="*/ 1 w 459"/>
                  <a:gd name="T59" fmla="*/ 1 h 666"/>
                  <a:gd name="T60" fmla="*/ 1 w 459"/>
                  <a:gd name="T61" fmla="*/ 1 h 666"/>
                  <a:gd name="T62" fmla="*/ 1 w 459"/>
                  <a:gd name="T63" fmla="*/ 1 h 666"/>
                  <a:gd name="T64" fmla="*/ 1 w 459"/>
                  <a:gd name="T65" fmla="*/ 1 h 666"/>
                  <a:gd name="T66" fmla="*/ 1 w 459"/>
                  <a:gd name="T67" fmla="*/ 1 h 666"/>
                  <a:gd name="T68" fmla="*/ 1 w 459"/>
                  <a:gd name="T69" fmla="*/ 1 h 666"/>
                  <a:gd name="T70" fmla="*/ 1 w 459"/>
                  <a:gd name="T71" fmla="*/ 1 h 666"/>
                  <a:gd name="T72" fmla="*/ 1 w 459"/>
                  <a:gd name="T73" fmla="*/ 1 h 666"/>
                  <a:gd name="T74" fmla="*/ 1 w 459"/>
                  <a:gd name="T75" fmla="*/ 1 h 666"/>
                  <a:gd name="T76" fmla="*/ 1 w 459"/>
                  <a:gd name="T77" fmla="*/ 1 h 666"/>
                  <a:gd name="T78" fmla="*/ 1 w 459"/>
                  <a:gd name="T79" fmla="*/ 1 h 6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9"/>
                  <a:gd name="T121" fmla="*/ 0 h 666"/>
                  <a:gd name="T122" fmla="*/ 459 w 459"/>
                  <a:gd name="T123" fmla="*/ 666 h 6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9" h="666">
                    <a:moveTo>
                      <a:pt x="194" y="26"/>
                    </a:moveTo>
                    <a:lnTo>
                      <a:pt x="219" y="6"/>
                    </a:lnTo>
                    <a:lnTo>
                      <a:pt x="251" y="0"/>
                    </a:lnTo>
                    <a:lnTo>
                      <a:pt x="293" y="0"/>
                    </a:lnTo>
                    <a:lnTo>
                      <a:pt x="337" y="9"/>
                    </a:lnTo>
                    <a:lnTo>
                      <a:pt x="369" y="26"/>
                    </a:lnTo>
                    <a:lnTo>
                      <a:pt x="394" y="55"/>
                    </a:lnTo>
                    <a:lnTo>
                      <a:pt x="418" y="84"/>
                    </a:lnTo>
                    <a:lnTo>
                      <a:pt x="443" y="136"/>
                    </a:lnTo>
                    <a:lnTo>
                      <a:pt x="459" y="187"/>
                    </a:lnTo>
                    <a:lnTo>
                      <a:pt x="459" y="247"/>
                    </a:lnTo>
                    <a:lnTo>
                      <a:pt x="453" y="308"/>
                    </a:lnTo>
                    <a:lnTo>
                      <a:pt x="443" y="366"/>
                    </a:lnTo>
                    <a:lnTo>
                      <a:pt x="427" y="423"/>
                    </a:lnTo>
                    <a:lnTo>
                      <a:pt x="403" y="463"/>
                    </a:lnTo>
                    <a:lnTo>
                      <a:pt x="371" y="512"/>
                    </a:lnTo>
                    <a:lnTo>
                      <a:pt x="337" y="554"/>
                    </a:lnTo>
                    <a:lnTo>
                      <a:pt x="301" y="587"/>
                    </a:lnTo>
                    <a:lnTo>
                      <a:pt x="269" y="611"/>
                    </a:lnTo>
                    <a:lnTo>
                      <a:pt x="209" y="640"/>
                    </a:lnTo>
                    <a:lnTo>
                      <a:pt x="150" y="661"/>
                    </a:lnTo>
                    <a:lnTo>
                      <a:pt x="103" y="664"/>
                    </a:lnTo>
                    <a:lnTo>
                      <a:pt x="98" y="666"/>
                    </a:lnTo>
                    <a:lnTo>
                      <a:pt x="62" y="657"/>
                    </a:lnTo>
                    <a:lnTo>
                      <a:pt x="34" y="635"/>
                    </a:lnTo>
                    <a:lnTo>
                      <a:pt x="9" y="600"/>
                    </a:lnTo>
                    <a:lnTo>
                      <a:pt x="0" y="556"/>
                    </a:lnTo>
                    <a:lnTo>
                      <a:pt x="5" y="490"/>
                    </a:lnTo>
                    <a:lnTo>
                      <a:pt x="25" y="447"/>
                    </a:lnTo>
                    <a:lnTo>
                      <a:pt x="62" y="405"/>
                    </a:lnTo>
                    <a:lnTo>
                      <a:pt x="105" y="377"/>
                    </a:lnTo>
                    <a:lnTo>
                      <a:pt x="134" y="342"/>
                    </a:lnTo>
                    <a:lnTo>
                      <a:pt x="151" y="297"/>
                    </a:lnTo>
                    <a:lnTo>
                      <a:pt x="159" y="249"/>
                    </a:lnTo>
                    <a:lnTo>
                      <a:pt x="155" y="198"/>
                    </a:lnTo>
                    <a:lnTo>
                      <a:pt x="150" y="141"/>
                    </a:lnTo>
                    <a:lnTo>
                      <a:pt x="151" y="94"/>
                    </a:lnTo>
                    <a:lnTo>
                      <a:pt x="151" y="101"/>
                    </a:lnTo>
                    <a:lnTo>
                      <a:pt x="171" y="52"/>
                    </a:lnTo>
                    <a:lnTo>
                      <a:pt x="194" y="26"/>
                    </a:lnTo>
                    <a:close/>
                  </a:path>
                </a:pathLst>
              </a:custGeom>
              <a:solidFill>
                <a:srgbClr val="000000"/>
              </a:solidFill>
              <a:ln w="22225">
                <a:noFill/>
                <a:round/>
                <a:headEnd/>
                <a:tailEnd/>
              </a:ln>
            </p:spPr>
            <p:txBody>
              <a:bodyPr/>
              <a:lstStyle/>
              <a:p>
                <a:endParaRPr lang="en-US">
                  <a:solidFill>
                    <a:srgbClr val="000000"/>
                  </a:solidFill>
                </a:endParaRPr>
              </a:p>
            </p:txBody>
          </p:sp>
          <p:sp>
            <p:nvSpPr>
              <p:cNvPr id="10321" name="Freeform 20"/>
              <p:cNvSpPr>
                <a:spLocks/>
              </p:cNvSpPr>
              <p:nvPr/>
            </p:nvSpPr>
            <p:spPr bwMode="auto">
              <a:xfrm>
                <a:off x="5818" y="2665"/>
                <a:ext cx="348" cy="177"/>
              </a:xfrm>
              <a:custGeom>
                <a:avLst/>
                <a:gdLst>
                  <a:gd name="T0" fmla="*/ 1 w 696"/>
                  <a:gd name="T1" fmla="*/ 0 h 355"/>
                  <a:gd name="T2" fmla="*/ 1 w 696"/>
                  <a:gd name="T3" fmla="*/ 0 h 355"/>
                  <a:gd name="T4" fmla="*/ 1 w 696"/>
                  <a:gd name="T5" fmla="*/ 0 h 355"/>
                  <a:gd name="T6" fmla="*/ 1 w 696"/>
                  <a:gd name="T7" fmla="*/ 0 h 355"/>
                  <a:gd name="T8" fmla="*/ 1 w 696"/>
                  <a:gd name="T9" fmla="*/ 0 h 355"/>
                  <a:gd name="T10" fmla="*/ 1 w 696"/>
                  <a:gd name="T11" fmla="*/ 0 h 355"/>
                  <a:gd name="T12" fmla="*/ 1 w 696"/>
                  <a:gd name="T13" fmla="*/ 0 h 355"/>
                  <a:gd name="T14" fmla="*/ 1 w 696"/>
                  <a:gd name="T15" fmla="*/ 0 h 355"/>
                  <a:gd name="T16" fmla="*/ 1 w 696"/>
                  <a:gd name="T17" fmla="*/ 0 h 355"/>
                  <a:gd name="T18" fmla="*/ 1 w 696"/>
                  <a:gd name="T19" fmla="*/ 0 h 355"/>
                  <a:gd name="T20" fmla="*/ 1 w 696"/>
                  <a:gd name="T21" fmla="*/ 0 h 355"/>
                  <a:gd name="T22" fmla="*/ 1 w 696"/>
                  <a:gd name="T23" fmla="*/ 0 h 355"/>
                  <a:gd name="T24" fmla="*/ 1 w 696"/>
                  <a:gd name="T25" fmla="*/ 0 h 355"/>
                  <a:gd name="T26" fmla="*/ 1 w 696"/>
                  <a:gd name="T27" fmla="*/ 0 h 355"/>
                  <a:gd name="T28" fmla="*/ 1 w 696"/>
                  <a:gd name="T29" fmla="*/ 0 h 355"/>
                  <a:gd name="T30" fmla="*/ 1 w 696"/>
                  <a:gd name="T31" fmla="*/ 0 h 355"/>
                  <a:gd name="T32" fmla="*/ 1 w 696"/>
                  <a:gd name="T33" fmla="*/ 0 h 355"/>
                  <a:gd name="T34" fmla="*/ 1 w 696"/>
                  <a:gd name="T35" fmla="*/ 0 h 355"/>
                  <a:gd name="T36" fmla="*/ 1 w 696"/>
                  <a:gd name="T37" fmla="*/ 0 h 355"/>
                  <a:gd name="T38" fmla="*/ 1 w 696"/>
                  <a:gd name="T39" fmla="*/ 0 h 355"/>
                  <a:gd name="T40" fmla="*/ 1 w 696"/>
                  <a:gd name="T41" fmla="*/ 0 h 355"/>
                  <a:gd name="T42" fmla="*/ 1 w 696"/>
                  <a:gd name="T43" fmla="*/ 0 h 355"/>
                  <a:gd name="T44" fmla="*/ 1 w 696"/>
                  <a:gd name="T45" fmla="*/ 0 h 355"/>
                  <a:gd name="T46" fmla="*/ 1 w 696"/>
                  <a:gd name="T47" fmla="*/ 0 h 355"/>
                  <a:gd name="T48" fmla="*/ 1 w 696"/>
                  <a:gd name="T49" fmla="*/ 0 h 355"/>
                  <a:gd name="T50" fmla="*/ 1 w 696"/>
                  <a:gd name="T51" fmla="*/ 0 h 355"/>
                  <a:gd name="T52" fmla="*/ 1 w 696"/>
                  <a:gd name="T53" fmla="*/ 0 h 355"/>
                  <a:gd name="T54" fmla="*/ 1 w 696"/>
                  <a:gd name="T55" fmla="*/ 0 h 355"/>
                  <a:gd name="T56" fmla="*/ 1 w 696"/>
                  <a:gd name="T57" fmla="*/ 0 h 355"/>
                  <a:gd name="T58" fmla="*/ 1 w 696"/>
                  <a:gd name="T59" fmla="*/ 0 h 355"/>
                  <a:gd name="T60" fmla="*/ 1 w 696"/>
                  <a:gd name="T61" fmla="*/ 0 h 355"/>
                  <a:gd name="T62" fmla="*/ 1 w 696"/>
                  <a:gd name="T63" fmla="*/ 0 h 355"/>
                  <a:gd name="T64" fmla="*/ 1 w 696"/>
                  <a:gd name="T65" fmla="*/ 0 h 355"/>
                  <a:gd name="T66" fmla="*/ 1 w 696"/>
                  <a:gd name="T67" fmla="*/ 0 h 355"/>
                  <a:gd name="T68" fmla="*/ 1 w 696"/>
                  <a:gd name="T69" fmla="*/ 0 h 355"/>
                  <a:gd name="T70" fmla="*/ 1 w 696"/>
                  <a:gd name="T71" fmla="*/ 0 h 355"/>
                  <a:gd name="T72" fmla="*/ 1 w 696"/>
                  <a:gd name="T73" fmla="*/ 0 h 355"/>
                  <a:gd name="T74" fmla="*/ 1 w 696"/>
                  <a:gd name="T75" fmla="*/ 0 h 355"/>
                  <a:gd name="T76" fmla="*/ 1 w 696"/>
                  <a:gd name="T77" fmla="*/ 0 h 355"/>
                  <a:gd name="T78" fmla="*/ 1 w 696"/>
                  <a:gd name="T79" fmla="*/ 0 h 355"/>
                  <a:gd name="T80" fmla="*/ 1 w 696"/>
                  <a:gd name="T81" fmla="*/ 0 h 355"/>
                  <a:gd name="T82" fmla="*/ 1 w 696"/>
                  <a:gd name="T83" fmla="*/ 0 h 355"/>
                  <a:gd name="T84" fmla="*/ 1 w 696"/>
                  <a:gd name="T85" fmla="*/ 0 h 355"/>
                  <a:gd name="T86" fmla="*/ 1 w 696"/>
                  <a:gd name="T87" fmla="*/ 0 h 355"/>
                  <a:gd name="T88" fmla="*/ 1 w 696"/>
                  <a:gd name="T89" fmla="*/ 0 h 355"/>
                  <a:gd name="T90" fmla="*/ 1 w 696"/>
                  <a:gd name="T91" fmla="*/ 0 h 3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355"/>
                  <a:gd name="T140" fmla="*/ 696 w 696"/>
                  <a:gd name="T141" fmla="*/ 355 h 3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355">
                    <a:moveTo>
                      <a:pt x="21" y="0"/>
                    </a:moveTo>
                    <a:lnTo>
                      <a:pt x="73" y="4"/>
                    </a:lnTo>
                    <a:lnTo>
                      <a:pt x="125" y="33"/>
                    </a:lnTo>
                    <a:lnTo>
                      <a:pt x="167" y="70"/>
                    </a:lnTo>
                    <a:lnTo>
                      <a:pt x="173" y="73"/>
                    </a:lnTo>
                    <a:lnTo>
                      <a:pt x="235" y="108"/>
                    </a:lnTo>
                    <a:lnTo>
                      <a:pt x="280" y="130"/>
                    </a:lnTo>
                    <a:lnTo>
                      <a:pt x="337" y="147"/>
                    </a:lnTo>
                    <a:lnTo>
                      <a:pt x="396" y="152"/>
                    </a:lnTo>
                    <a:lnTo>
                      <a:pt x="475" y="158"/>
                    </a:lnTo>
                    <a:lnTo>
                      <a:pt x="523" y="154"/>
                    </a:lnTo>
                    <a:lnTo>
                      <a:pt x="530" y="154"/>
                    </a:lnTo>
                    <a:lnTo>
                      <a:pt x="539" y="154"/>
                    </a:lnTo>
                    <a:lnTo>
                      <a:pt x="544" y="150"/>
                    </a:lnTo>
                    <a:lnTo>
                      <a:pt x="555" y="147"/>
                    </a:lnTo>
                    <a:lnTo>
                      <a:pt x="559" y="141"/>
                    </a:lnTo>
                    <a:lnTo>
                      <a:pt x="564" y="137"/>
                    </a:lnTo>
                    <a:lnTo>
                      <a:pt x="571" y="134"/>
                    </a:lnTo>
                    <a:lnTo>
                      <a:pt x="577" y="128"/>
                    </a:lnTo>
                    <a:lnTo>
                      <a:pt x="584" y="121"/>
                    </a:lnTo>
                    <a:lnTo>
                      <a:pt x="589" y="116"/>
                    </a:lnTo>
                    <a:lnTo>
                      <a:pt x="594" y="112"/>
                    </a:lnTo>
                    <a:lnTo>
                      <a:pt x="600" y="105"/>
                    </a:lnTo>
                    <a:lnTo>
                      <a:pt x="607" y="99"/>
                    </a:lnTo>
                    <a:lnTo>
                      <a:pt x="611" y="92"/>
                    </a:lnTo>
                    <a:lnTo>
                      <a:pt x="616" y="86"/>
                    </a:lnTo>
                    <a:lnTo>
                      <a:pt x="623" y="84"/>
                    </a:lnTo>
                    <a:lnTo>
                      <a:pt x="632" y="79"/>
                    </a:lnTo>
                    <a:lnTo>
                      <a:pt x="639" y="73"/>
                    </a:lnTo>
                    <a:lnTo>
                      <a:pt x="648" y="72"/>
                    </a:lnTo>
                    <a:lnTo>
                      <a:pt x="655" y="70"/>
                    </a:lnTo>
                    <a:lnTo>
                      <a:pt x="666" y="72"/>
                    </a:lnTo>
                    <a:lnTo>
                      <a:pt x="673" y="73"/>
                    </a:lnTo>
                    <a:lnTo>
                      <a:pt x="677" y="79"/>
                    </a:lnTo>
                    <a:lnTo>
                      <a:pt x="682" y="86"/>
                    </a:lnTo>
                    <a:lnTo>
                      <a:pt x="686" y="95"/>
                    </a:lnTo>
                    <a:lnTo>
                      <a:pt x="686" y="103"/>
                    </a:lnTo>
                    <a:lnTo>
                      <a:pt x="682" y="108"/>
                    </a:lnTo>
                    <a:lnTo>
                      <a:pt x="677" y="116"/>
                    </a:lnTo>
                    <a:lnTo>
                      <a:pt x="668" y="121"/>
                    </a:lnTo>
                    <a:lnTo>
                      <a:pt x="661" y="128"/>
                    </a:lnTo>
                    <a:lnTo>
                      <a:pt x="653" y="130"/>
                    </a:lnTo>
                    <a:lnTo>
                      <a:pt x="648" y="132"/>
                    </a:lnTo>
                    <a:lnTo>
                      <a:pt x="641" y="136"/>
                    </a:lnTo>
                    <a:lnTo>
                      <a:pt x="636" y="137"/>
                    </a:lnTo>
                    <a:lnTo>
                      <a:pt x="628" y="145"/>
                    </a:lnTo>
                    <a:lnTo>
                      <a:pt x="623" y="147"/>
                    </a:lnTo>
                    <a:lnTo>
                      <a:pt x="616" y="150"/>
                    </a:lnTo>
                    <a:lnTo>
                      <a:pt x="609" y="154"/>
                    </a:lnTo>
                    <a:lnTo>
                      <a:pt x="603" y="158"/>
                    </a:lnTo>
                    <a:lnTo>
                      <a:pt x="594" y="165"/>
                    </a:lnTo>
                    <a:lnTo>
                      <a:pt x="587" y="170"/>
                    </a:lnTo>
                    <a:lnTo>
                      <a:pt x="587" y="178"/>
                    </a:lnTo>
                    <a:lnTo>
                      <a:pt x="591" y="183"/>
                    </a:lnTo>
                    <a:lnTo>
                      <a:pt x="596" y="187"/>
                    </a:lnTo>
                    <a:lnTo>
                      <a:pt x="603" y="190"/>
                    </a:lnTo>
                    <a:lnTo>
                      <a:pt x="609" y="190"/>
                    </a:lnTo>
                    <a:lnTo>
                      <a:pt x="616" y="190"/>
                    </a:lnTo>
                    <a:lnTo>
                      <a:pt x="623" y="190"/>
                    </a:lnTo>
                    <a:lnTo>
                      <a:pt x="632" y="187"/>
                    </a:lnTo>
                    <a:lnTo>
                      <a:pt x="644" y="187"/>
                    </a:lnTo>
                    <a:lnTo>
                      <a:pt x="650" y="183"/>
                    </a:lnTo>
                    <a:lnTo>
                      <a:pt x="657" y="183"/>
                    </a:lnTo>
                    <a:lnTo>
                      <a:pt x="666" y="183"/>
                    </a:lnTo>
                    <a:lnTo>
                      <a:pt x="677" y="187"/>
                    </a:lnTo>
                    <a:lnTo>
                      <a:pt x="682" y="192"/>
                    </a:lnTo>
                    <a:lnTo>
                      <a:pt x="687" y="198"/>
                    </a:lnTo>
                    <a:lnTo>
                      <a:pt x="693" y="203"/>
                    </a:lnTo>
                    <a:lnTo>
                      <a:pt x="696" y="211"/>
                    </a:lnTo>
                    <a:lnTo>
                      <a:pt x="696" y="216"/>
                    </a:lnTo>
                    <a:lnTo>
                      <a:pt x="693" y="227"/>
                    </a:lnTo>
                    <a:lnTo>
                      <a:pt x="689" y="236"/>
                    </a:lnTo>
                    <a:lnTo>
                      <a:pt x="686" y="245"/>
                    </a:lnTo>
                    <a:lnTo>
                      <a:pt x="680" y="245"/>
                    </a:lnTo>
                    <a:lnTo>
                      <a:pt x="673" y="253"/>
                    </a:lnTo>
                    <a:lnTo>
                      <a:pt x="668" y="253"/>
                    </a:lnTo>
                    <a:lnTo>
                      <a:pt x="657" y="253"/>
                    </a:lnTo>
                    <a:lnTo>
                      <a:pt x="652" y="255"/>
                    </a:lnTo>
                    <a:lnTo>
                      <a:pt x="644" y="255"/>
                    </a:lnTo>
                    <a:lnTo>
                      <a:pt x="637" y="249"/>
                    </a:lnTo>
                    <a:lnTo>
                      <a:pt x="632" y="247"/>
                    </a:lnTo>
                    <a:lnTo>
                      <a:pt x="625" y="242"/>
                    </a:lnTo>
                    <a:lnTo>
                      <a:pt x="619" y="236"/>
                    </a:lnTo>
                    <a:lnTo>
                      <a:pt x="612" y="233"/>
                    </a:lnTo>
                    <a:lnTo>
                      <a:pt x="607" y="229"/>
                    </a:lnTo>
                    <a:lnTo>
                      <a:pt x="600" y="227"/>
                    </a:lnTo>
                    <a:lnTo>
                      <a:pt x="594" y="220"/>
                    </a:lnTo>
                    <a:lnTo>
                      <a:pt x="587" y="220"/>
                    </a:lnTo>
                    <a:lnTo>
                      <a:pt x="578" y="216"/>
                    </a:lnTo>
                    <a:lnTo>
                      <a:pt x="575" y="223"/>
                    </a:lnTo>
                    <a:lnTo>
                      <a:pt x="575" y="229"/>
                    </a:lnTo>
                    <a:lnTo>
                      <a:pt x="578" y="236"/>
                    </a:lnTo>
                    <a:lnTo>
                      <a:pt x="580" y="244"/>
                    </a:lnTo>
                    <a:lnTo>
                      <a:pt x="584" y="253"/>
                    </a:lnTo>
                    <a:lnTo>
                      <a:pt x="587" y="258"/>
                    </a:lnTo>
                    <a:lnTo>
                      <a:pt x="593" y="265"/>
                    </a:lnTo>
                    <a:lnTo>
                      <a:pt x="600" y="276"/>
                    </a:lnTo>
                    <a:lnTo>
                      <a:pt x="603" y="282"/>
                    </a:lnTo>
                    <a:lnTo>
                      <a:pt x="605" y="293"/>
                    </a:lnTo>
                    <a:lnTo>
                      <a:pt x="607" y="306"/>
                    </a:lnTo>
                    <a:lnTo>
                      <a:pt x="607" y="315"/>
                    </a:lnTo>
                    <a:lnTo>
                      <a:pt x="607" y="322"/>
                    </a:lnTo>
                    <a:lnTo>
                      <a:pt x="603" y="328"/>
                    </a:lnTo>
                    <a:lnTo>
                      <a:pt x="603" y="335"/>
                    </a:lnTo>
                    <a:lnTo>
                      <a:pt x="600" y="344"/>
                    </a:lnTo>
                    <a:lnTo>
                      <a:pt x="594" y="350"/>
                    </a:lnTo>
                    <a:lnTo>
                      <a:pt x="587" y="353"/>
                    </a:lnTo>
                    <a:lnTo>
                      <a:pt x="577" y="355"/>
                    </a:lnTo>
                    <a:lnTo>
                      <a:pt x="566" y="351"/>
                    </a:lnTo>
                    <a:lnTo>
                      <a:pt x="560" y="350"/>
                    </a:lnTo>
                    <a:lnTo>
                      <a:pt x="552" y="348"/>
                    </a:lnTo>
                    <a:lnTo>
                      <a:pt x="546" y="339"/>
                    </a:lnTo>
                    <a:lnTo>
                      <a:pt x="544" y="328"/>
                    </a:lnTo>
                    <a:lnTo>
                      <a:pt x="544" y="319"/>
                    </a:lnTo>
                    <a:lnTo>
                      <a:pt x="544" y="311"/>
                    </a:lnTo>
                    <a:lnTo>
                      <a:pt x="544" y="306"/>
                    </a:lnTo>
                    <a:lnTo>
                      <a:pt x="544" y="298"/>
                    </a:lnTo>
                    <a:lnTo>
                      <a:pt x="543" y="291"/>
                    </a:lnTo>
                    <a:lnTo>
                      <a:pt x="543" y="282"/>
                    </a:lnTo>
                    <a:lnTo>
                      <a:pt x="543" y="275"/>
                    </a:lnTo>
                    <a:lnTo>
                      <a:pt x="543" y="265"/>
                    </a:lnTo>
                    <a:lnTo>
                      <a:pt x="543" y="258"/>
                    </a:lnTo>
                    <a:lnTo>
                      <a:pt x="539" y="247"/>
                    </a:lnTo>
                    <a:lnTo>
                      <a:pt x="535" y="240"/>
                    </a:lnTo>
                    <a:lnTo>
                      <a:pt x="534" y="231"/>
                    </a:lnTo>
                    <a:lnTo>
                      <a:pt x="528" y="225"/>
                    </a:lnTo>
                    <a:lnTo>
                      <a:pt x="521" y="220"/>
                    </a:lnTo>
                    <a:lnTo>
                      <a:pt x="519" y="212"/>
                    </a:lnTo>
                    <a:lnTo>
                      <a:pt x="514" y="211"/>
                    </a:lnTo>
                    <a:lnTo>
                      <a:pt x="473" y="203"/>
                    </a:lnTo>
                    <a:lnTo>
                      <a:pt x="373" y="194"/>
                    </a:lnTo>
                    <a:lnTo>
                      <a:pt x="291" y="178"/>
                    </a:lnTo>
                    <a:lnTo>
                      <a:pt x="210" y="154"/>
                    </a:lnTo>
                    <a:lnTo>
                      <a:pt x="92" y="125"/>
                    </a:lnTo>
                    <a:lnTo>
                      <a:pt x="16" y="79"/>
                    </a:lnTo>
                    <a:lnTo>
                      <a:pt x="0" y="39"/>
                    </a:lnTo>
                    <a:lnTo>
                      <a:pt x="12" y="11"/>
                    </a:lnTo>
                    <a:lnTo>
                      <a:pt x="21" y="0"/>
                    </a:lnTo>
                    <a:close/>
                  </a:path>
                </a:pathLst>
              </a:custGeom>
              <a:solidFill>
                <a:srgbClr val="000000"/>
              </a:solidFill>
              <a:ln w="22225">
                <a:noFill/>
                <a:round/>
                <a:headEnd/>
                <a:tailEnd/>
              </a:ln>
            </p:spPr>
            <p:txBody>
              <a:bodyPr/>
              <a:lstStyle/>
              <a:p>
                <a:endParaRPr lang="en-US">
                  <a:solidFill>
                    <a:srgbClr val="000000"/>
                  </a:solidFill>
                </a:endParaRPr>
              </a:p>
            </p:txBody>
          </p:sp>
          <p:sp>
            <p:nvSpPr>
              <p:cNvPr id="10322" name="Freeform 21"/>
              <p:cNvSpPr>
                <a:spLocks/>
              </p:cNvSpPr>
              <p:nvPr/>
            </p:nvSpPr>
            <p:spPr bwMode="auto">
              <a:xfrm>
                <a:off x="5540" y="2340"/>
                <a:ext cx="273" cy="379"/>
              </a:xfrm>
              <a:custGeom>
                <a:avLst/>
                <a:gdLst>
                  <a:gd name="T0" fmla="*/ 0 w 547"/>
                  <a:gd name="T1" fmla="*/ 1 h 757"/>
                  <a:gd name="T2" fmla="*/ 0 w 547"/>
                  <a:gd name="T3" fmla="*/ 1 h 757"/>
                  <a:gd name="T4" fmla="*/ 0 w 547"/>
                  <a:gd name="T5" fmla="*/ 1 h 757"/>
                  <a:gd name="T6" fmla="*/ 0 w 547"/>
                  <a:gd name="T7" fmla="*/ 1 h 757"/>
                  <a:gd name="T8" fmla="*/ 0 w 547"/>
                  <a:gd name="T9" fmla="*/ 1 h 757"/>
                  <a:gd name="T10" fmla="*/ 0 w 547"/>
                  <a:gd name="T11" fmla="*/ 1 h 757"/>
                  <a:gd name="T12" fmla="*/ 0 w 547"/>
                  <a:gd name="T13" fmla="*/ 1 h 757"/>
                  <a:gd name="T14" fmla="*/ 0 w 547"/>
                  <a:gd name="T15" fmla="*/ 1 h 757"/>
                  <a:gd name="T16" fmla="*/ 0 w 547"/>
                  <a:gd name="T17" fmla="*/ 1 h 757"/>
                  <a:gd name="T18" fmla="*/ 0 w 547"/>
                  <a:gd name="T19" fmla="*/ 1 h 757"/>
                  <a:gd name="T20" fmla="*/ 0 w 547"/>
                  <a:gd name="T21" fmla="*/ 1 h 757"/>
                  <a:gd name="T22" fmla="*/ 0 w 547"/>
                  <a:gd name="T23" fmla="*/ 1 h 757"/>
                  <a:gd name="T24" fmla="*/ 0 w 547"/>
                  <a:gd name="T25" fmla="*/ 1 h 757"/>
                  <a:gd name="T26" fmla="*/ 0 w 547"/>
                  <a:gd name="T27" fmla="*/ 1 h 757"/>
                  <a:gd name="T28" fmla="*/ 0 w 547"/>
                  <a:gd name="T29" fmla="*/ 1 h 757"/>
                  <a:gd name="T30" fmla="*/ 0 w 547"/>
                  <a:gd name="T31" fmla="*/ 1 h 757"/>
                  <a:gd name="T32" fmla="*/ 0 w 547"/>
                  <a:gd name="T33" fmla="*/ 1 h 757"/>
                  <a:gd name="T34" fmla="*/ 0 w 547"/>
                  <a:gd name="T35" fmla="*/ 1 h 757"/>
                  <a:gd name="T36" fmla="*/ 0 w 547"/>
                  <a:gd name="T37" fmla="*/ 1 h 757"/>
                  <a:gd name="T38" fmla="*/ 0 w 547"/>
                  <a:gd name="T39" fmla="*/ 1 h 757"/>
                  <a:gd name="T40" fmla="*/ 0 w 547"/>
                  <a:gd name="T41" fmla="*/ 1 h 757"/>
                  <a:gd name="T42" fmla="*/ 0 w 547"/>
                  <a:gd name="T43" fmla="*/ 1 h 757"/>
                  <a:gd name="T44" fmla="*/ 0 w 547"/>
                  <a:gd name="T45" fmla="*/ 1 h 757"/>
                  <a:gd name="T46" fmla="*/ 0 w 547"/>
                  <a:gd name="T47" fmla="*/ 1 h 757"/>
                  <a:gd name="T48" fmla="*/ 0 w 547"/>
                  <a:gd name="T49" fmla="*/ 1 h 757"/>
                  <a:gd name="T50" fmla="*/ 0 w 547"/>
                  <a:gd name="T51" fmla="*/ 1 h 757"/>
                  <a:gd name="T52" fmla="*/ 0 w 547"/>
                  <a:gd name="T53" fmla="*/ 1 h 757"/>
                  <a:gd name="T54" fmla="*/ 0 w 547"/>
                  <a:gd name="T55" fmla="*/ 1 h 757"/>
                  <a:gd name="T56" fmla="*/ 0 w 547"/>
                  <a:gd name="T57" fmla="*/ 1 h 757"/>
                  <a:gd name="T58" fmla="*/ 0 w 547"/>
                  <a:gd name="T59" fmla="*/ 1 h 757"/>
                  <a:gd name="T60" fmla="*/ 0 w 547"/>
                  <a:gd name="T61" fmla="*/ 1 h 757"/>
                  <a:gd name="T62" fmla="*/ 0 w 547"/>
                  <a:gd name="T63" fmla="*/ 1 h 757"/>
                  <a:gd name="T64" fmla="*/ 0 w 547"/>
                  <a:gd name="T65" fmla="*/ 1 h 757"/>
                  <a:gd name="T66" fmla="*/ 0 w 547"/>
                  <a:gd name="T67" fmla="*/ 1 h 757"/>
                  <a:gd name="T68" fmla="*/ 0 w 547"/>
                  <a:gd name="T69" fmla="*/ 1 h 757"/>
                  <a:gd name="T70" fmla="*/ 0 w 547"/>
                  <a:gd name="T71" fmla="*/ 1 h 757"/>
                  <a:gd name="T72" fmla="*/ 0 w 547"/>
                  <a:gd name="T73" fmla="*/ 1 h 757"/>
                  <a:gd name="T74" fmla="*/ 0 w 547"/>
                  <a:gd name="T75" fmla="*/ 1 h 757"/>
                  <a:gd name="T76" fmla="*/ 0 w 547"/>
                  <a:gd name="T77" fmla="*/ 1 h 757"/>
                  <a:gd name="T78" fmla="*/ 0 w 547"/>
                  <a:gd name="T79" fmla="*/ 1 h 757"/>
                  <a:gd name="T80" fmla="*/ 0 w 547"/>
                  <a:gd name="T81" fmla="*/ 1 h 757"/>
                  <a:gd name="T82" fmla="*/ 0 w 547"/>
                  <a:gd name="T83" fmla="*/ 1 h 757"/>
                  <a:gd name="T84" fmla="*/ 0 w 547"/>
                  <a:gd name="T85" fmla="*/ 1 h 757"/>
                  <a:gd name="T86" fmla="*/ 0 w 547"/>
                  <a:gd name="T87" fmla="*/ 1 h 757"/>
                  <a:gd name="T88" fmla="*/ 0 w 547"/>
                  <a:gd name="T89" fmla="*/ 1 h 757"/>
                  <a:gd name="T90" fmla="*/ 0 w 547"/>
                  <a:gd name="T91" fmla="*/ 1 h 757"/>
                  <a:gd name="T92" fmla="*/ 0 w 547"/>
                  <a:gd name="T93" fmla="*/ 1 h 7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7"/>
                  <a:gd name="T142" fmla="*/ 0 h 757"/>
                  <a:gd name="T143" fmla="*/ 547 w 547"/>
                  <a:gd name="T144" fmla="*/ 757 h 7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7" h="757">
                    <a:moveTo>
                      <a:pt x="354" y="616"/>
                    </a:moveTo>
                    <a:lnTo>
                      <a:pt x="423" y="636"/>
                    </a:lnTo>
                    <a:lnTo>
                      <a:pt x="511" y="653"/>
                    </a:lnTo>
                    <a:lnTo>
                      <a:pt x="547" y="677"/>
                    </a:lnTo>
                    <a:lnTo>
                      <a:pt x="532" y="728"/>
                    </a:lnTo>
                    <a:lnTo>
                      <a:pt x="531" y="733"/>
                    </a:lnTo>
                    <a:lnTo>
                      <a:pt x="497" y="757"/>
                    </a:lnTo>
                    <a:lnTo>
                      <a:pt x="441" y="757"/>
                    </a:lnTo>
                    <a:lnTo>
                      <a:pt x="357" y="702"/>
                    </a:lnTo>
                    <a:lnTo>
                      <a:pt x="293" y="669"/>
                    </a:lnTo>
                    <a:lnTo>
                      <a:pt x="207" y="640"/>
                    </a:lnTo>
                    <a:lnTo>
                      <a:pt x="121" y="616"/>
                    </a:lnTo>
                    <a:lnTo>
                      <a:pt x="75" y="600"/>
                    </a:lnTo>
                    <a:lnTo>
                      <a:pt x="50" y="574"/>
                    </a:lnTo>
                    <a:lnTo>
                      <a:pt x="43" y="563"/>
                    </a:lnTo>
                    <a:lnTo>
                      <a:pt x="39" y="541"/>
                    </a:lnTo>
                    <a:lnTo>
                      <a:pt x="50" y="499"/>
                    </a:lnTo>
                    <a:lnTo>
                      <a:pt x="75" y="454"/>
                    </a:lnTo>
                    <a:lnTo>
                      <a:pt x="104" y="397"/>
                    </a:lnTo>
                    <a:lnTo>
                      <a:pt x="114" y="324"/>
                    </a:lnTo>
                    <a:lnTo>
                      <a:pt x="118" y="262"/>
                    </a:lnTo>
                    <a:lnTo>
                      <a:pt x="114" y="210"/>
                    </a:lnTo>
                    <a:lnTo>
                      <a:pt x="98" y="163"/>
                    </a:lnTo>
                    <a:lnTo>
                      <a:pt x="91" y="155"/>
                    </a:lnTo>
                    <a:lnTo>
                      <a:pt x="88" y="150"/>
                    </a:lnTo>
                    <a:lnTo>
                      <a:pt x="82" y="143"/>
                    </a:lnTo>
                    <a:lnTo>
                      <a:pt x="79" y="137"/>
                    </a:lnTo>
                    <a:lnTo>
                      <a:pt x="73" y="132"/>
                    </a:lnTo>
                    <a:lnTo>
                      <a:pt x="66" y="126"/>
                    </a:lnTo>
                    <a:lnTo>
                      <a:pt x="61" y="124"/>
                    </a:lnTo>
                    <a:lnTo>
                      <a:pt x="57" y="119"/>
                    </a:lnTo>
                    <a:lnTo>
                      <a:pt x="54" y="113"/>
                    </a:lnTo>
                    <a:lnTo>
                      <a:pt x="45" y="110"/>
                    </a:lnTo>
                    <a:lnTo>
                      <a:pt x="38" y="104"/>
                    </a:lnTo>
                    <a:lnTo>
                      <a:pt x="30" y="102"/>
                    </a:lnTo>
                    <a:lnTo>
                      <a:pt x="25" y="101"/>
                    </a:lnTo>
                    <a:lnTo>
                      <a:pt x="16" y="97"/>
                    </a:lnTo>
                    <a:lnTo>
                      <a:pt x="11" y="93"/>
                    </a:lnTo>
                    <a:lnTo>
                      <a:pt x="5" y="88"/>
                    </a:lnTo>
                    <a:lnTo>
                      <a:pt x="2" y="80"/>
                    </a:lnTo>
                    <a:lnTo>
                      <a:pt x="0" y="75"/>
                    </a:lnTo>
                    <a:lnTo>
                      <a:pt x="0" y="68"/>
                    </a:lnTo>
                    <a:lnTo>
                      <a:pt x="0" y="62"/>
                    </a:lnTo>
                    <a:lnTo>
                      <a:pt x="5" y="57"/>
                    </a:lnTo>
                    <a:lnTo>
                      <a:pt x="13" y="51"/>
                    </a:lnTo>
                    <a:lnTo>
                      <a:pt x="21" y="48"/>
                    </a:lnTo>
                    <a:lnTo>
                      <a:pt x="29" y="46"/>
                    </a:lnTo>
                    <a:lnTo>
                      <a:pt x="38" y="46"/>
                    </a:lnTo>
                    <a:lnTo>
                      <a:pt x="43" y="51"/>
                    </a:lnTo>
                    <a:lnTo>
                      <a:pt x="46" y="59"/>
                    </a:lnTo>
                    <a:lnTo>
                      <a:pt x="50" y="64"/>
                    </a:lnTo>
                    <a:lnTo>
                      <a:pt x="57" y="71"/>
                    </a:lnTo>
                    <a:lnTo>
                      <a:pt x="63" y="75"/>
                    </a:lnTo>
                    <a:lnTo>
                      <a:pt x="66" y="80"/>
                    </a:lnTo>
                    <a:lnTo>
                      <a:pt x="71" y="90"/>
                    </a:lnTo>
                    <a:lnTo>
                      <a:pt x="77" y="97"/>
                    </a:lnTo>
                    <a:lnTo>
                      <a:pt x="82" y="102"/>
                    </a:lnTo>
                    <a:lnTo>
                      <a:pt x="88" y="108"/>
                    </a:lnTo>
                    <a:lnTo>
                      <a:pt x="95" y="113"/>
                    </a:lnTo>
                    <a:lnTo>
                      <a:pt x="102" y="113"/>
                    </a:lnTo>
                    <a:lnTo>
                      <a:pt x="107" y="108"/>
                    </a:lnTo>
                    <a:lnTo>
                      <a:pt x="107" y="102"/>
                    </a:lnTo>
                    <a:lnTo>
                      <a:pt x="111" y="97"/>
                    </a:lnTo>
                    <a:lnTo>
                      <a:pt x="111" y="90"/>
                    </a:lnTo>
                    <a:lnTo>
                      <a:pt x="111" y="80"/>
                    </a:lnTo>
                    <a:lnTo>
                      <a:pt x="111" y="73"/>
                    </a:lnTo>
                    <a:lnTo>
                      <a:pt x="107" y="64"/>
                    </a:lnTo>
                    <a:lnTo>
                      <a:pt x="104" y="57"/>
                    </a:lnTo>
                    <a:lnTo>
                      <a:pt x="102" y="48"/>
                    </a:lnTo>
                    <a:lnTo>
                      <a:pt x="95" y="40"/>
                    </a:lnTo>
                    <a:lnTo>
                      <a:pt x="95" y="35"/>
                    </a:lnTo>
                    <a:lnTo>
                      <a:pt x="95" y="26"/>
                    </a:lnTo>
                    <a:lnTo>
                      <a:pt x="95" y="16"/>
                    </a:lnTo>
                    <a:lnTo>
                      <a:pt x="95" y="11"/>
                    </a:lnTo>
                    <a:lnTo>
                      <a:pt x="102" y="5"/>
                    </a:lnTo>
                    <a:lnTo>
                      <a:pt x="107" y="0"/>
                    </a:lnTo>
                    <a:lnTo>
                      <a:pt x="114" y="0"/>
                    </a:lnTo>
                    <a:lnTo>
                      <a:pt x="120" y="5"/>
                    </a:lnTo>
                    <a:lnTo>
                      <a:pt x="127" y="5"/>
                    </a:lnTo>
                    <a:lnTo>
                      <a:pt x="130" y="13"/>
                    </a:lnTo>
                    <a:lnTo>
                      <a:pt x="134" y="18"/>
                    </a:lnTo>
                    <a:lnTo>
                      <a:pt x="136" y="26"/>
                    </a:lnTo>
                    <a:lnTo>
                      <a:pt x="139" y="35"/>
                    </a:lnTo>
                    <a:lnTo>
                      <a:pt x="143" y="40"/>
                    </a:lnTo>
                    <a:lnTo>
                      <a:pt x="143" y="46"/>
                    </a:lnTo>
                    <a:lnTo>
                      <a:pt x="143" y="51"/>
                    </a:lnTo>
                    <a:lnTo>
                      <a:pt x="143" y="59"/>
                    </a:lnTo>
                    <a:lnTo>
                      <a:pt x="143" y="68"/>
                    </a:lnTo>
                    <a:lnTo>
                      <a:pt x="143" y="75"/>
                    </a:lnTo>
                    <a:lnTo>
                      <a:pt x="139" y="80"/>
                    </a:lnTo>
                    <a:lnTo>
                      <a:pt x="139" y="90"/>
                    </a:lnTo>
                    <a:lnTo>
                      <a:pt x="139" y="97"/>
                    </a:lnTo>
                    <a:lnTo>
                      <a:pt x="143" y="104"/>
                    </a:lnTo>
                    <a:lnTo>
                      <a:pt x="143" y="110"/>
                    </a:lnTo>
                    <a:lnTo>
                      <a:pt x="143" y="117"/>
                    </a:lnTo>
                    <a:lnTo>
                      <a:pt x="143" y="123"/>
                    </a:lnTo>
                    <a:lnTo>
                      <a:pt x="143" y="130"/>
                    </a:lnTo>
                    <a:lnTo>
                      <a:pt x="143" y="135"/>
                    </a:lnTo>
                    <a:lnTo>
                      <a:pt x="146" y="143"/>
                    </a:lnTo>
                    <a:lnTo>
                      <a:pt x="152" y="143"/>
                    </a:lnTo>
                    <a:lnTo>
                      <a:pt x="159" y="143"/>
                    </a:lnTo>
                    <a:lnTo>
                      <a:pt x="164" y="146"/>
                    </a:lnTo>
                    <a:lnTo>
                      <a:pt x="171" y="143"/>
                    </a:lnTo>
                    <a:lnTo>
                      <a:pt x="177" y="143"/>
                    </a:lnTo>
                    <a:lnTo>
                      <a:pt x="182" y="134"/>
                    </a:lnTo>
                    <a:lnTo>
                      <a:pt x="188" y="130"/>
                    </a:lnTo>
                    <a:lnTo>
                      <a:pt x="195" y="123"/>
                    </a:lnTo>
                    <a:lnTo>
                      <a:pt x="200" y="119"/>
                    </a:lnTo>
                    <a:lnTo>
                      <a:pt x="207" y="113"/>
                    </a:lnTo>
                    <a:lnTo>
                      <a:pt x="216" y="113"/>
                    </a:lnTo>
                    <a:lnTo>
                      <a:pt x="223" y="113"/>
                    </a:lnTo>
                    <a:lnTo>
                      <a:pt x="232" y="117"/>
                    </a:lnTo>
                    <a:lnTo>
                      <a:pt x="241" y="119"/>
                    </a:lnTo>
                    <a:lnTo>
                      <a:pt x="248" y="126"/>
                    </a:lnTo>
                    <a:lnTo>
                      <a:pt x="248" y="134"/>
                    </a:lnTo>
                    <a:lnTo>
                      <a:pt x="248" y="143"/>
                    </a:lnTo>
                    <a:lnTo>
                      <a:pt x="245" y="148"/>
                    </a:lnTo>
                    <a:lnTo>
                      <a:pt x="245" y="155"/>
                    </a:lnTo>
                    <a:lnTo>
                      <a:pt x="239" y="159"/>
                    </a:lnTo>
                    <a:lnTo>
                      <a:pt x="236" y="166"/>
                    </a:lnTo>
                    <a:lnTo>
                      <a:pt x="227" y="172"/>
                    </a:lnTo>
                    <a:lnTo>
                      <a:pt x="220" y="176"/>
                    </a:lnTo>
                    <a:lnTo>
                      <a:pt x="211" y="179"/>
                    </a:lnTo>
                    <a:lnTo>
                      <a:pt x="204" y="181"/>
                    </a:lnTo>
                    <a:lnTo>
                      <a:pt x="197" y="183"/>
                    </a:lnTo>
                    <a:lnTo>
                      <a:pt x="191" y="183"/>
                    </a:lnTo>
                    <a:lnTo>
                      <a:pt x="184" y="183"/>
                    </a:lnTo>
                    <a:lnTo>
                      <a:pt x="179" y="183"/>
                    </a:lnTo>
                    <a:lnTo>
                      <a:pt x="171" y="183"/>
                    </a:lnTo>
                    <a:lnTo>
                      <a:pt x="166" y="183"/>
                    </a:lnTo>
                    <a:lnTo>
                      <a:pt x="159" y="188"/>
                    </a:lnTo>
                    <a:lnTo>
                      <a:pt x="155" y="194"/>
                    </a:lnTo>
                    <a:lnTo>
                      <a:pt x="152" y="241"/>
                    </a:lnTo>
                    <a:lnTo>
                      <a:pt x="150" y="335"/>
                    </a:lnTo>
                    <a:lnTo>
                      <a:pt x="139" y="421"/>
                    </a:lnTo>
                    <a:lnTo>
                      <a:pt x="127" y="487"/>
                    </a:lnTo>
                    <a:lnTo>
                      <a:pt x="116" y="541"/>
                    </a:lnTo>
                    <a:lnTo>
                      <a:pt x="127" y="558"/>
                    </a:lnTo>
                    <a:lnTo>
                      <a:pt x="166" y="571"/>
                    </a:lnTo>
                    <a:lnTo>
                      <a:pt x="223" y="587"/>
                    </a:lnTo>
                    <a:lnTo>
                      <a:pt x="288" y="600"/>
                    </a:lnTo>
                    <a:lnTo>
                      <a:pt x="354" y="616"/>
                    </a:lnTo>
                    <a:close/>
                  </a:path>
                </a:pathLst>
              </a:custGeom>
              <a:solidFill>
                <a:srgbClr val="000000"/>
              </a:solidFill>
              <a:ln w="22225">
                <a:noFill/>
                <a:round/>
                <a:headEnd/>
                <a:tailEnd/>
              </a:ln>
            </p:spPr>
            <p:txBody>
              <a:bodyPr/>
              <a:lstStyle/>
              <a:p>
                <a:endParaRPr lang="en-US">
                  <a:solidFill>
                    <a:srgbClr val="000000"/>
                  </a:solidFill>
                </a:endParaRPr>
              </a:p>
            </p:txBody>
          </p:sp>
          <p:sp>
            <p:nvSpPr>
              <p:cNvPr id="10323" name="Freeform 22"/>
              <p:cNvSpPr>
                <a:spLocks/>
              </p:cNvSpPr>
              <p:nvPr/>
            </p:nvSpPr>
            <p:spPr bwMode="auto">
              <a:xfrm>
                <a:off x="5796" y="2431"/>
                <a:ext cx="212" cy="206"/>
              </a:xfrm>
              <a:custGeom>
                <a:avLst/>
                <a:gdLst>
                  <a:gd name="T0" fmla="*/ 1 w 423"/>
                  <a:gd name="T1" fmla="*/ 0 h 413"/>
                  <a:gd name="T2" fmla="*/ 1 w 423"/>
                  <a:gd name="T3" fmla="*/ 0 h 413"/>
                  <a:gd name="T4" fmla="*/ 1 w 423"/>
                  <a:gd name="T5" fmla="*/ 0 h 413"/>
                  <a:gd name="T6" fmla="*/ 1 w 423"/>
                  <a:gd name="T7" fmla="*/ 0 h 413"/>
                  <a:gd name="T8" fmla="*/ 1 w 423"/>
                  <a:gd name="T9" fmla="*/ 0 h 413"/>
                  <a:gd name="T10" fmla="*/ 1 w 423"/>
                  <a:gd name="T11" fmla="*/ 0 h 413"/>
                  <a:gd name="T12" fmla="*/ 1 w 423"/>
                  <a:gd name="T13" fmla="*/ 0 h 413"/>
                  <a:gd name="T14" fmla="*/ 1 w 423"/>
                  <a:gd name="T15" fmla="*/ 0 h 413"/>
                  <a:gd name="T16" fmla="*/ 1 w 423"/>
                  <a:gd name="T17" fmla="*/ 0 h 413"/>
                  <a:gd name="T18" fmla="*/ 1 w 423"/>
                  <a:gd name="T19" fmla="*/ 0 h 413"/>
                  <a:gd name="T20" fmla="*/ 1 w 423"/>
                  <a:gd name="T21" fmla="*/ 0 h 413"/>
                  <a:gd name="T22" fmla="*/ 1 w 423"/>
                  <a:gd name="T23" fmla="*/ 0 h 413"/>
                  <a:gd name="T24" fmla="*/ 1 w 423"/>
                  <a:gd name="T25" fmla="*/ 0 h 413"/>
                  <a:gd name="T26" fmla="*/ 1 w 423"/>
                  <a:gd name="T27" fmla="*/ 0 h 413"/>
                  <a:gd name="T28" fmla="*/ 1 w 423"/>
                  <a:gd name="T29" fmla="*/ 0 h 413"/>
                  <a:gd name="T30" fmla="*/ 1 w 423"/>
                  <a:gd name="T31" fmla="*/ 0 h 413"/>
                  <a:gd name="T32" fmla="*/ 0 w 423"/>
                  <a:gd name="T33" fmla="*/ 0 h 413"/>
                  <a:gd name="T34" fmla="*/ 1 w 423"/>
                  <a:gd name="T35" fmla="*/ 0 h 413"/>
                  <a:gd name="T36" fmla="*/ 1 w 423"/>
                  <a:gd name="T37" fmla="*/ 0 h 413"/>
                  <a:gd name="T38" fmla="*/ 1 w 423"/>
                  <a:gd name="T39" fmla="*/ 0 h 413"/>
                  <a:gd name="T40" fmla="*/ 1 w 423"/>
                  <a:gd name="T41" fmla="*/ 0 h 413"/>
                  <a:gd name="T42" fmla="*/ 1 w 423"/>
                  <a:gd name="T43" fmla="*/ 0 h 413"/>
                  <a:gd name="T44" fmla="*/ 1 w 423"/>
                  <a:gd name="T45" fmla="*/ 0 h 413"/>
                  <a:gd name="T46" fmla="*/ 1 w 423"/>
                  <a:gd name="T47" fmla="*/ 0 h 413"/>
                  <a:gd name="T48" fmla="*/ 1 w 423"/>
                  <a:gd name="T49" fmla="*/ 0 h 413"/>
                  <a:gd name="T50" fmla="*/ 1 w 423"/>
                  <a:gd name="T51" fmla="*/ 0 h 413"/>
                  <a:gd name="T52" fmla="*/ 1 w 423"/>
                  <a:gd name="T53" fmla="*/ 0 h 413"/>
                  <a:gd name="T54" fmla="*/ 1 w 423"/>
                  <a:gd name="T55" fmla="*/ 0 h 413"/>
                  <a:gd name="T56" fmla="*/ 1 w 423"/>
                  <a:gd name="T57" fmla="*/ 0 h 413"/>
                  <a:gd name="T58" fmla="*/ 1 w 423"/>
                  <a:gd name="T59" fmla="*/ 0 h 413"/>
                  <a:gd name="T60" fmla="*/ 1 w 423"/>
                  <a:gd name="T61" fmla="*/ 0 h 413"/>
                  <a:gd name="T62" fmla="*/ 1 w 423"/>
                  <a:gd name="T63" fmla="*/ 0 h 413"/>
                  <a:gd name="T64" fmla="*/ 1 w 423"/>
                  <a:gd name="T65" fmla="*/ 0 h 413"/>
                  <a:gd name="T66" fmla="*/ 1 w 423"/>
                  <a:gd name="T67" fmla="*/ 0 h 413"/>
                  <a:gd name="T68" fmla="*/ 1 w 423"/>
                  <a:gd name="T69" fmla="*/ 0 h 413"/>
                  <a:gd name="T70" fmla="*/ 1 w 423"/>
                  <a:gd name="T71" fmla="*/ 0 h 413"/>
                  <a:gd name="T72" fmla="*/ 1 w 423"/>
                  <a:gd name="T73" fmla="*/ 0 h 413"/>
                  <a:gd name="T74" fmla="*/ 1 w 423"/>
                  <a:gd name="T75" fmla="*/ 0 h 413"/>
                  <a:gd name="T76" fmla="*/ 1 w 423"/>
                  <a:gd name="T77" fmla="*/ 0 h 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3"/>
                  <a:gd name="T118" fmla="*/ 0 h 413"/>
                  <a:gd name="T119" fmla="*/ 423 w 423"/>
                  <a:gd name="T120" fmla="*/ 413 h 4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3" h="413">
                    <a:moveTo>
                      <a:pt x="302" y="252"/>
                    </a:moveTo>
                    <a:lnTo>
                      <a:pt x="309" y="187"/>
                    </a:lnTo>
                    <a:lnTo>
                      <a:pt x="302" y="135"/>
                    </a:lnTo>
                    <a:lnTo>
                      <a:pt x="296" y="99"/>
                    </a:lnTo>
                    <a:lnTo>
                      <a:pt x="282" y="73"/>
                    </a:lnTo>
                    <a:lnTo>
                      <a:pt x="264" y="44"/>
                    </a:lnTo>
                    <a:lnTo>
                      <a:pt x="235" y="24"/>
                    </a:lnTo>
                    <a:lnTo>
                      <a:pt x="203" y="7"/>
                    </a:lnTo>
                    <a:lnTo>
                      <a:pt x="171" y="0"/>
                    </a:lnTo>
                    <a:lnTo>
                      <a:pt x="130" y="0"/>
                    </a:lnTo>
                    <a:lnTo>
                      <a:pt x="100" y="13"/>
                    </a:lnTo>
                    <a:lnTo>
                      <a:pt x="71" y="37"/>
                    </a:lnTo>
                    <a:lnTo>
                      <a:pt x="43" y="77"/>
                    </a:lnTo>
                    <a:lnTo>
                      <a:pt x="26" y="115"/>
                    </a:lnTo>
                    <a:lnTo>
                      <a:pt x="10" y="174"/>
                    </a:lnTo>
                    <a:lnTo>
                      <a:pt x="1" y="232"/>
                    </a:lnTo>
                    <a:lnTo>
                      <a:pt x="0" y="287"/>
                    </a:lnTo>
                    <a:lnTo>
                      <a:pt x="7" y="326"/>
                    </a:lnTo>
                    <a:lnTo>
                      <a:pt x="23" y="359"/>
                    </a:lnTo>
                    <a:lnTo>
                      <a:pt x="48" y="388"/>
                    </a:lnTo>
                    <a:lnTo>
                      <a:pt x="80" y="404"/>
                    </a:lnTo>
                    <a:lnTo>
                      <a:pt x="112" y="413"/>
                    </a:lnTo>
                    <a:lnTo>
                      <a:pt x="143" y="412"/>
                    </a:lnTo>
                    <a:lnTo>
                      <a:pt x="175" y="404"/>
                    </a:lnTo>
                    <a:lnTo>
                      <a:pt x="205" y="388"/>
                    </a:lnTo>
                    <a:lnTo>
                      <a:pt x="235" y="360"/>
                    </a:lnTo>
                    <a:lnTo>
                      <a:pt x="257" y="329"/>
                    </a:lnTo>
                    <a:lnTo>
                      <a:pt x="278" y="309"/>
                    </a:lnTo>
                    <a:lnTo>
                      <a:pt x="302" y="309"/>
                    </a:lnTo>
                    <a:lnTo>
                      <a:pt x="330" y="329"/>
                    </a:lnTo>
                    <a:lnTo>
                      <a:pt x="369" y="366"/>
                    </a:lnTo>
                    <a:lnTo>
                      <a:pt x="386" y="377"/>
                    </a:lnTo>
                    <a:lnTo>
                      <a:pt x="405" y="371"/>
                    </a:lnTo>
                    <a:lnTo>
                      <a:pt x="423" y="355"/>
                    </a:lnTo>
                    <a:lnTo>
                      <a:pt x="419" y="333"/>
                    </a:lnTo>
                    <a:lnTo>
                      <a:pt x="394" y="313"/>
                    </a:lnTo>
                    <a:lnTo>
                      <a:pt x="339" y="287"/>
                    </a:lnTo>
                    <a:lnTo>
                      <a:pt x="312" y="273"/>
                    </a:lnTo>
                    <a:lnTo>
                      <a:pt x="302" y="252"/>
                    </a:lnTo>
                    <a:close/>
                  </a:path>
                </a:pathLst>
              </a:custGeom>
              <a:solidFill>
                <a:srgbClr val="000000"/>
              </a:solidFill>
              <a:ln w="22225">
                <a:noFill/>
                <a:round/>
                <a:headEnd/>
                <a:tailEnd/>
              </a:ln>
            </p:spPr>
            <p:txBody>
              <a:bodyPr/>
              <a:lstStyle/>
              <a:p>
                <a:endParaRPr lang="en-US">
                  <a:solidFill>
                    <a:srgbClr val="000000"/>
                  </a:solidFill>
                </a:endParaRPr>
              </a:p>
            </p:txBody>
          </p:sp>
          <p:sp>
            <p:nvSpPr>
              <p:cNvPr id="10324" name="Freeform 23"/>
              <p:cNvSpPr>
                <a:spLocks/>
              </p:cNvSpPr>
              <p:nvPr/>
            </p:nvSpPr>
            <p:spPr bwMode="auto">
              <a:xfrm>
                <a:off x="5720" y="2929"/>
                <a:ext cx="258" cy="338"/>
              </a:xfrm>
              <a:custGeom>
                <a:avLst/>
                <a:gdLst>
                  <a:gd name="T0" fmla="*/ 1 w 514"/>
                  <a:gd name="T1" fmla="*/ 0 h 677"/>
                  <a:gd name="T2" fmla="*/ 1 w 514"/>
                  <a:gd name="T3" fmla="*/ 0 h 677"/>
                  <a:gd name="T4" fmla="*/ 1 w 514"/>
                  <a:gd name="T5" fmla="*/ 0 h 677"/>
                  <a:gd name="T6" fmla="*/ 1 w 514"/>
                  <a:gd name="T7" fmla="*/ 0 h 677"/>
                  <a:gd name="T8" fmla="*/ 1 w 514"/>
                  <a:gd name="T9" fmla="*/ 0 h 677"/>
                  <a:gd name="T10" fmla="*/ 1 w 514"/>
                  <a:gd name="T11" fmla="*/ 0 h 677"/>
                  <a:gd name="T12" fmla="*/ 1 w 514"/>
                  <a:gd name="T13" fmla="*/ 0 h 677"/>
                  <a:gd name="T14" fmla="*/ 1 w 514"/>
                  <a:gd name="T15" fmla="*/ 0 h 677"/>
                  <a:gd name="T16" fmla="*/ 1 w 514"/>
                  <a:gd name="T17" fmla="*/ 0 h 677"/>
                  <a:gd name="T18" fmla="*/ 1 w 514"/>
                  <a:gd name="T19" fmla="*/ 0 h 677"/>
                  <a:gd name="T20" fmla="*/ 1 w 514"/>
                  <a:gd name="T21" fmla="*/ 0 h 677"/>
                  <a:gd name="T22" fmla="*/ 1 w 514"/>
                  <a:gd name="T23" fmla="*/ 0 h 677"/>
                  <a:gd name="T24" fmla="*/ 1 w 514"/>
                  <a:gd name="T25" fmla="*/ 0 h 677"/>
                  <a:gd name="T26" fmla="*/ 1 w 514"/>
                  <a:gd name="T27" fmla="*/ 0 h 677"/>
                  <a:gd name="T28" fmla="*/ 1 w 514"/>
                  <a:gd name="T29" fmla="*/ 0 h 677"/>
                  <a:gd name="T30" fmla="*/ 1 w 514"/>
                  <a:gd name="T31" fmla="*/ 0 h 677"/>
                  <a:gd name="T32" fmla="*/ 1 w 514"/>
                  <a:gd name="T33" fmla="*/ 0 h 677"/>
                  <a:gd name="T34" fmla="*/ 1 w 514"/>
                  <a:gd name="T35" fmla="*/ 0 h 677"/>
                  <a:gd name="T36" fmla="*/ 1 w 514"/>
                  <a:gd name="T37" fmla="*/ 0 h 677"/>
                  <a:gd name="T38" fmla="*/ 1 w 514"/>
                  <a:gd name="T39" fmla="*/ 0 h 677"/>
                  <a:gd name="T40" fmla="*/ 1 w 514"/>
                  <a:gd name="T41" fmla="*/ 0 h 677"/>
                  <a:gd name="T42" fmla="*/ 1 w 514"/>
                  <a:gd name="T43" fmla="*/ 0 h 677"/>
                  <a:gd name="T44" fmla="*/ 1 w 514"/>
                  <a:gd name="T45" fmla="*/ 0 h 677"/>
                  <a:gd name="T46" fmla="*/ 1 w 514"/>
                  <a:gd name="T47" fmla="*/ 0 h 677"/>
                  <a:gd name="T48" fmla="*/ 1 w 514"/>
                  <a:gd name="T49" fmla="*/ 0 h 677"/>
                  <a:gd name="T50" fmla="*/ 1 w 514"/>
                  <a:gd name="T51" fmla="*/ 0 h 677"/>
                  <a:gd name="T52" fmla="*/ 1 w 514"/>
                  <a:gd name="T53" fmla="*/ 0 h 677"/>
                  <a:gd name="T54" fmla="*/ 1 w 514"/>
                  <a:gd name="T55" fmla="*/ 0 h 677"/>
                  <a:gd name="T56" fmla="*/ 1 w 514"/>
                  <a:gd name="T57" fmla="*/ 0 h 677"/>
                  <a:gd name="T58" fmla="*/ 1 w 514"/>
                  <a:gd name="T59" fmla="*/ 0 h 677"/>
                  <a:gd name="T60" fmla="*/ 1 w 514"/>
                  <a:gd name="T61" fmla="*/ 0 h 677"/>
                  <a:gd name="T62" fmla="*/ 1 w 514"/>
                  <a:gd name="T63" fmla="*/ 0 h 677"/>
                  <a:gd name="T64" fmla="*/ 1 w 514"/>
                  <a:gd name="T65" fmla="*/ 0 h 677"/>
                  <a:gd name="T66" fmla="*/ 1 w 514"/>
                  <a:gd name="T67" fmla="*/ 0 h 677"/>
                  <a:gd name="T68" fmla="*/ 1 w 514"/>
                  <a:gd name="T69" fmla="*/ 0 h 677"/>
                  <a:gd name="T70" fmla="*/ 1 w 514"/>
                  <a:gd name="T71" fmla="*/ 0 h 677"/>
                  <a:gd name="T72" fmla="*/ 1 w 514"/>
                  <a:gd name="T73" fmla="*/ 0 h 677"/>
                  <a:gd name="T74" fmla="*/ 1 w 514"/>
                  <a:gd name="T75" fmla="*/ 0 h 677"/>
                  <a:gd name="T76" fmla="*/ 1 w 514"/>
                  <a:gd name="T77" fmla="*/ 0 h 677"/>
                  <a:gd name="T78" fmla="*/ 1 w 514"/>
                  <a:gd name="T79" fmla="*/ 0 h 677"/>
                  <a:gd name="T80" fmla="*/ 1 w 514"/>
                  <a:gd name="T81" fmla="*/ 0 h 677"/>
                  <a:gd name="T82" fmla="*/ 1 w 514"/>
                  <a:gd name="T83" fmla="*/ 0 h 677"/>
                  <a:gd name="T84" fmla="*/ 1 w 514"/>
                  <a:gd name="T85" fmla="*/ 0 h 677"/>
                  <a:gd name="T86" fmla="*/ 1 w 514"/>
                  <a:gd name="T87" fmla="*/ 0 h 677"/>
                  <a:gd name="T88" fmla="*/ 1 w 514"/>
                  <a:gd name="T89" fmla="*/ 0 h 677"/>
                  <a:gd name="T90" fmla="*/ 1 w 514"/>
                  <a:gd name="T91" fmla="*/ 0 h 677"/>
                  <a:gd name="T92" fmla="*/ 1 w 514"/>
                  <a:gd name="T93" fmla="*/ 0 h 677"/>
                  <a:gd name="T94" fmla="*/ 1 w 514"/>
                  <a:gd name="T95" fmla="*/ 0 h 677"/>
                  <a:gd name="T96" fmla="*/ 1 w 514"/>
                  <a:gd name="T97" fmla="*/ 0 h 677"/>
                  <a:gd name="T98" fmla="*/ 1 w 514"/>
                  <a:gd name="T99" fmla="*/ 0 h 677"/>
                  <a:gd name="T100" fmla="*/ 0 w 514"/>
                  <a:gd name="T101" fmla="*/ 0 h 677"/>
                  <a:gd name="T102" fmla="*/ 1 w 514"/>
                  <a:gd name="T103" fmla="*/ 0 h 677"/>
                  <a:gd name="T104" fmla="*/ 1 w 514"/>
                  <a:gd name="T105" fmla="*/ 0 h 677"/>
                  <a:gd name="T106" fmla="*/ 1 w 514"/>
                  <a:gd name="T107" fmla="*/ 0 h 677"/>
                  <a:gd name="T108" fmla="*/ 1 w 514"/>
                  <a:gd name="T109" fmla="*/ 0 h 6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4"/>
                  <a:gd name="T166" fmla="*/ 0 h 677"/>
                  <a:gd name="T167" fmla="*/ 514 w 514"/>
                  <a:gd name="T168" fmla="*/ 677 h 6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4" h="677">
                    <a:moveTo>
                      <a:pt x="68" y="0"/>
                    </a:moveTo>
                    <a:lnTo>
                      <a:pt x="157" y="24"/>
                    </a:lnTo>
                    <a:lnTo>
                      <a:pt x="227" y="49"/>
                    </a:lnTo>
                    <a:lnTo>
                      <a:pt x="280" y="82"/>
                    </a:lnTo>
                    <a:lnTo>
                      <a:pt x="327" y="121"/>
                    </a:lnTo>
                    <a:lnTo>
                      <a:pt x="364" y="161"/>
                    </a:lnTo>
                    <a:lnTo>
                      <a:pt x="380" y="192"/>
                    </a:lnTo>
                    <a:lnTo>
                      <a:pt x="386" y="212"/>
                    </a:lnTo>
                    <a:lnTo>
                      <a:pt x="386" y="239"/>
                    </a:lnTo>
                    <a:lnTo>
                      <a:pt x="373" y="261"/>
                    </a:lnTo>
                    <a:lnTo>
                      <a:pt x="357" y="283"/>
                    </a:lnTo>
                    <a:lnTo>
                      <a:pt x="323" y="320"/>
                    </a:lnTo>
                    <a:lnTo>
                      <a:pt x="291" y="369"/>
                    </a:lnTo>
                    <a:lnTo>
                      <a:pt x="275" y="411"/>
                    </a:lnTo>
                    <a:lnTo>
                      <a:pt x="264" y="450"/>
                    </a:lnTo>
                    <a:lnTo>
                      <a:pt x="262" y="488"/>
                    </a:lnTo>
                    <a:lnTo>
                      <a:pt x="271" y="519"/>
                    </a:lnTo>
                    <a:lnTo>
                      <a:pt x="287" y="547"/>
                    </a:lnTo>
                    <a:lnTo>
                      <a:pt x="311" y="569"/>
                    </a:lnTo>
                    <a:lnTo>
                      <a:pt x="352" y="580"/>
                    </a:lnTo>
                    <a:lnTo>
                      <a:pt x="416" y="589"/>
                    </a:lnTo>
                    <a:lnTo>
                      <a:pt x="473" y="598"/>
                    </a:lnTo>
                    <a:lnTo>
                      <a:pt x="507" y="618"/>
                    </a:lnTo>
                    <a:lnTo>
                      <a:pt x="514" y="634"/>
                    </a:lnTo>
                    <a:lnTo>
                      <a:pt x="502" y="651"/>
                    </a:lnTo>
                    <a:lnTo>
                      <a:pt x="480" y="664"/>
                    </a:lnTo>
                    <a:lnTo>
                      <a:pt x="446" y="677"/>
                    </a:lnTo>
                    <a:lnTo>
                      <a:pt x="425" y="669"/>
                    </a:lnTo>
                    <a:lnTo>
                      <a:pt x="402" y="653"/>
                    </a:lnTo>
                    <a:lnTo>
                      <a:pt x="361" y="625"/>
                    </a:lnTo>
                    <a:lnTo>
                      <a:pt x="300" y="607"/>
                    </a:lnTo>
                    <a:lnTo>
                      <a:pt x="250" y="605"/>
                    </a:lnTo>
                    <a:lnTo>
                      <a:pt x="218" y="603"/>
                    </a:lnTo>
                    <a:lnTo>
                      <a:pt x="198" y="585"/>
                    </a:lnTo>
                    <a:lnTo>
                      <a:pt x="195" y="565"/>
                    </a:lnTo>
                    <a:lnTo>
                      <a:pt x="195" y="543"/>
                    </a:lnTo>
                    <a:lnTo>
                      <a:pt x="202" y="506"/>
                    </a:lnTo>
                    <a:lnTo>
                      <a:pt x="221" y="457"/>
                    </a:lnTo>
                    <a:lnTo>
                      <a:pt x="237" y="382"/>
                    </a:lnTo>
                    <a:lnTo>
                      <a:pt x="250" y="324"/>
                    </a:lnTo>
                    <a:lnTo>
                      <a:pt x="264" y="278"/>
                    </a:lnTo>
                    <a:lnTo>
                      <a:pt x="284" y="245"/>
                    </a:lnTo>
                    <a:lnTo>
                      <a:pt x="296" y="225"/>
                    </a:lnTo>
                    <a:lnTo>
                      <a:pt x="295" y="205"/>
                    </a:lnTo>
                    <a:lnTo>
                      <a:pt x="275" y="190"/>
                    </a:lnTo>
                    <a:lnTo>
                      <a:pt x="239" y="166"/>
                    </a:lnTo>
                    <a:lnTo>
                      <a:pt x="182" y="144"/>
                    </a:lnTo>
                    <a:lnTo>
                      <a:pt x="121" y="124"/>
                    </a:lnTo>
                    <a:lnTo>
                      <a:pt x="55" y="108"/>
                    </a:lnTo>
                    <a:lnTo>
                      <a:pt x="12" y="86"/>
                    </a:lnTo>
                    <a:lnTo>
                      <a:pt x="0" y="46"/>
                    </a:lnTo>
                    <a:lnTo>
                      <a:pt x="7" y="22"/>
                    </a:lnTo>
                    <a:lnTo>
                      <a:pt x="36" y="7"/>
                    </a:lnTo>
                    <a:lnTo>
                      <a:pt x="50" y="0"/>
                    </a:lnTo>
                    <a:lnTo>
                      <a:pt x="68" y="0"/>
                    </a:lnTo>
                    <a:close/>
                  </a:path>
                </a:pathLst>
              </a:custGeom>
              <a:solidFill>
                <a:srgbClr val="000000"/>
              </a:solidFill>
              <a:ln w="22225">
                <a:noFill/>
                <a:round/>
                <a:headEnd/>
                <a:tailEnd/>
              </a:ln>
            </p:spPr>
            <p:txBody>
              <a:bodyPr/>
              <a:lstStyle/>
              <a:p>
                <a:endParaRPr lang="en-US">
                  <a:solidFill>
                    <a:srgbClr val="000000"/>
                  </a:solidFill>
                </a:endParaRPr>
              </a:p>
            </p:txBody>
          </p:sp>
          <p:sp>
            <p:nvSpPr>
              <p:cNvPr id="10325" name="Freeform 24"/>
              <p:cNvSpPr>
                <a:spLocks/>
              </p:cNvSpPr>
              <p:nvPr/>
            </p:nvSpPr>
            <p:spPr bwMode="auto">
              <a:xfrm>
                <a:off x="5605" y="2912"/>
                <a:ext cx="182" cy="365"/>
              </a:xfrm>
              <a:custGeom>
                <a:avLst/>
                <a:gdLst>
                  <a:gd name="T0" fmla="*/ 0 w 365"/>
                  <a:gd name="T1" fmla="*/ 1 h 730"/>
                  <a:gd name="T2" fmla="*/ 0 w 365"/>
                  <a:gd name="T3" fmla="*/ 1 h 730"/>
                  <a:gd name="T4" fmla="*/ 0 w 365"/>
                  <a:gd name="T5" fmla="*/ 1 h 730"/>
                  <a:gd name="T6" fmla="*/ 0 w 365"/>
                  <a:gd name="T7" fmla="*/ 1 h 730"/>
                  <a:gd name="T8" fmla="*/ 0 w 365"/>
                  <a:gd name="T9" fmla="*/ 1 h 730"/>
                  <a:gd name="T10" fmla="*/ 0 w 365"/>
                  <a:gd name="T11" fmla="*/ 1 h 730"/>
                  <a:gd name="T12" fmla="*/ 0 w 365"/>
                  <a:gd name="T13" fmla="*/ 1 h 730"/>
                  <a:gd name="T14" fmla="*/ 0 w 365"/>
                  <a:gd name="T15" fmla="*/ 1 h 730"/>
                  <a:gd name="T16" fmla="*/ 0 w 365"/>
                  <a:gd name="T17" fmla="*/ 1 h 730"/>
                  <a:gd name="T18" fmla="*/ 0 w 365"/>
                  <a:gd name="T19" fmla="*/ 1 h 730"/>
                  <a:gd name="T20" fmla="*/ 0 w 365"/>
                  <a:gd name="T21" fmla="*/ 1 h 730"/>
                  <a:gd name="T22" fmla="*/ 0 w 365"/>
                  <a:gd name="T23" fmla="*/ 1 h 730"/>
                  <a:gd name="T24" fmla="*/ 0 w 365"/>
                  <a:gd name="T25" fmla="*/ 1 h 730"/>
                  <a:gd name="T26" fmla="*/ 0 w 365"/>
                  <a:gd name="T27" fmla="*/ 1 h 730"/>
                  <a:gd name="T28" fmla="*/ 0 w 365"/>
                  <a:gd name="T29" fmla="*/ 1 h 730"/>
                  <a:gd name="T30" fmla="*/ 0 w 365"/>
                  <a:gd name="T31" fmla="*/ 1 h 730"/>
                  <a:gd name="T32" fmla="*/ 0 w 365"/>
                  <a:gd name="T33" fmla="*/ 1 h 730"/>
                  <a:gd name="T34" fmla="*/ 0 w 365"/>
                  <a:gd name="T35" fmla="*/ 1 h 730"/>
                  <a:gd name="T36" fmla="*/ 0 w 365"/>
                  <a:gd name="T37" fmla="*/ 1 h 730"/>
                  <a:gd name="T38" fmla="*/ 0 w 365"/>
                  <a:gd name="T39" fmla="*/ 1 h 730"/>
                  <a:gd name="T40" fmla="*/ 0 w 365"/>
                  <a:gd name="T41" fmla="*/ 1 h 730"/>
                  <a:gd name="T42" fmla="*/ 0 w 365"/>
                  <a:gd name="T43" fmla="*/ 1 h 730"/>
                  <a:gd name="T44" fmla="*/ 0 w 365"/>
                  <a:gd name="T45" fmla="*/ 1 h 730"/>
                  <a:gd name="T46" fmla="*/ 0 w 365"/>
                  <a:gd name="T47" fmla="*/ 1 h 730"/>
                  <a:gd name="T48" fmla="*/ 0 w 365"/>
                  <a:gd name="T49" fmla="*/ 1 h 730"/>
                  <a:gd name="T50" fmla="*/ 0 w 365"/>
                  <a:gd name="T51" fmla="*/ 1 h 730"/>
                  <a:gd name="T52" fmla="*/ 0 w 365"/>
                  <a:gd name="T53" fmla="*/ 1 h 730"/>
                  <a:gd name="T54" fmla="*/ 0 w 365"/>
                  <a:gd name="T55" fmla="*/ 1 h 730"/>
                  <a:gd name="T56" fmla="*/ 0 w 365"/>
                  <a:gd name="T57" fmla="*/ 1 h 730"/>
                  <a:gd name="T58" fmla="*/ 0 w 365"/>
                  <a:gd name="T59" fmla="*/ 1 h 730"/>
                  <a:gd name="T60" fmla="*/ 0 w 365"/>
                  <a:gd name="T61" fmla="*/ 1 h 730"/>
                  <a:gd name="T62" fmla="*/ 0 w 365"/>
                  <a:gd name="T63" fmla="*/ 1 h 730"/>
                  <a:gd name="T64" fmla="*/ 0 w 365"/>
                  <a:gd name="T65" fmla="*/ 1 h 730"/>
                  <a:gd name="T66" fmla="*/ 0 w 365"/>
                  <a:gd name="T67" fmla="*/ 1 h 730"/>
                  <a:gd name="T68" fmla="*/ 0 w 365"/>
                  <a:gd name="T69" fmla="*/ 1 h 730"/>
                  <a:gd name="T70" fmla="*/ 0 w 365"/>
                  <a:gd name="T71" fmla="*/ 1 h 730"/>
                  <a:gd name="T72" fmla="*/ 0 w 365"/>
                  <a:gd name="T73" fmla="*/ 1 h 730"/>
                  <a:gd name="T74" fmla="*/ 0 w 365"/>
                  <a:gd name="T75" fmla="*/ 1 h 730"/>
                  <a:gd name="T76" fmla="*/ 0 w 365"/>
                  <a:gd name="T77" fmla="*/ 1 h 730"/>
                  <a:gd name="T78" fmla="*/ 0 w 365"/>
                  <a:gd name="T79" fmla="*/ 1 h 730"/>
                  <a:gd name="T80" fmla="*/ 0 w 365"/>
                  <a:gd name="T81" fmla="*/ 1 h 730"/>
                  <a:gd name="T82" fmla="*/ 0 w 365"/>
                  <a:gd name="T83" fmla="*/ 1 h 730"/>
                  <a:gd name="T84" fmla="*/ 0 w 365"/>
                  <a:gd name="T85" fmla="*/ 1 h 730"/>
                  <a:gd name="T86" fmla="*/ 0 w 365"/>
                  <a:gd name="T87" fmla="*/ 1 h 730"/>
                  <a:gd name="T88" fmla="*/ 0 w 365"/>
                  <a:gd name="T89" fmla="*/ 1 h 730"/>
                  <a:gd name="T90" fmla="*/ 0 w 365"/>
                  <a:gd name="T91" fmla="*/ 1 h 730"/>
                  <a:gd name="T92" fmla="*/ 0 w 365"/>
                  <a:gd name="T93" fmla="*/ 1 h 730"/>
                  <a:gd name="T94" fmla="*/ 0 w 365"/>
                  <a:gd name="T95" fmla="*/ 1 h 730"/>
                  <a:gd name="T96" fmla="*/ 0 w 365"/>
                  <a:gd name="T97" fmla="*/ 1 h 730"/>
                  <a:gd name="T98" fmla="*/ 0 w 365"/>
                  <a:gd name="T99" fmla="*/ 1 h 730"/>
                  <a:gd name="T100" fmla="*/ 0 w 365"/>
                  <a:gd name="T101" fmla="*/ 1 h 730"/>
                  <a:gd name="T102" fmla="*/ 0 w 365"/>
                  <a:gd name="T103" fmla="*/ 1 h 730"/>
                  <a:gd name="T104" fmla="*/ 0 w 365"/>
                  <a:gd name="T105" fmla="*/ 1 h 730"/>
                  <a:gd name="T106" fmla="*/ 0 w 365"/>
                  <a:gd name="T107" fmla="*/ 1 h 730"/>
                  <a:gd name="T108" fmla="*/ 0 w 365"/>
                  <a:gd name="T109" fmla="*/ 1 h 730"/>
                  <a:gd name="T110" fmla="*/ 0 w 365"/>
                  <a:gd name="T111" fmla="*/ 0 h 730"/>
                  <a:gd name="T112" fmla="*/ 0 w 365"/>
                  <a:gd name="T113" fmla="*/ 1 h 7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730"/>
                  <a:gd name="T173" fmla="*/ 365 w 365"/>
                  <a:gd name="T174" fmla="*/ 730 h 7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730">
                    <a:moveTo>
                      <a:pt x="154" y="15"/>
                    </a:moveTo>
                    <a:lnTo>
                      <a:pt x="140" y="60"/>
                    </a:lnTo>
                    <a:lnTo>
                      <a:pt x="147" y="99"/>
                    </a:lnTo>
                    <a:lnTo>
                      <a:pt x="168" y="144"/>
                    </a:lnTo>
                    <a:lnTo>
                      <a:pt x="195" y="177"/>
                    </a:lnTo>
                    <a:lnTo>
                      <a:pt x="233" y="212"/>
                    </a:lnTo>
                    <a:lnTo>
                      <a:pt x="272" y="258"/>
                    </a:lnTo>
                    <a:lnTo>
                      <a:pt x="284" y="276"/>
                    </a:lnTo>
                    <a:lnTo>
                      <a:pt x="284" y="293"/>
                    </a:lnTo>
                    <a:lnTo>
                      <a:pt x="274" y="316"/>
                    </a:lnTo>
                    <a:lnTo>
                      <a:pt x="245" y="331"/>
                    </a:lnTo>
                    <a:lnTo>
                      <a:pt x="200" y="344"/>
                    </a:lnTo>
                    <a:lnTo>
                      <a:pt x="147" y="369"/>
                    </a:lnTo>
                    <a:lnTo>
                      <a:pt x="100" y="399"/>
                    </a:lnTo>
                    <a:lnTo>
                      <a:pt x="68" y="432"/>
                    </a:lnTo>
                    <a:lnTo>
                      <a:pt x="45" y="472"/>
                    </a:lnTo>
                    <a:lnTo>
                      <a:pt x="33" y="508"/>
                    </a:lnTo>
                    <a:lnTo>
                      <a:pt x="22" y="556"/>
                    </a:lnTo>
                    <a:lnTo>
                      <a:pt x="11" y="598"/>
                    </a:lnTo>
                    <a:lnTo>
                      <a:pt x="0" y="631"/>
                    </a:lnTo>
                    <a:lnTo>
                      <a:pt x="6" y="651"/>
                    </a:lnTo>
                    <a:lnTo>
                      <a:pt x="16" y="664"/>
                    </a:lnTo>
                    <a:lnTo>
                      <a:pt x="41" y="667"/>
                    </a:lnTo>
                    <a:lnTo>
                      <a:pt x="74" y="658"/>
                    </a:lnTo>
                    <a:lnTo>
                      <a:pt x="124" y="667"/>
                    </a:lnTo>
                    <a:lnTo>
                      <a:pt x="179" y="691"/>
                    </a:lnTo>
                    <a:lnTo>
                      <a:pt x="200" y="721"/>
                    </a:lnTo>
                    <a:lnTo>
                      <a:pt x="224" y="730"/>
                    </a:lnTo>
                    <a:lnTo>
                      <a:pt x="261" y="721"/>
                    </a:lnTo>
                    <a:lnTo>
                      <a:pt x="301" y="700"/>
                    </a:lnTo>
                    <a:lnTo>
                      <a:pt x="304" y="686"/>
                    </a:lnTo>
                    <a:lnTo>
                      <a:pt x="297" y="671"/>
                    </a:lnTo>
                    <a:lnTo>
                      <a:pt x="252" y="642"/>
                    </a:lnTo>
                    <a:lnTo>
                      <a:pt x="186" y="627"/>
                    </a:lnTo>
                    <a:lnTo>
                      <a:pt x="118" y="622"/>
                    </a:lnTo>
                    <a:lnTo>
                      <a:pt x="90" y="611"/>
                    </a:lnTo>
                    <a:lnTo>
                      <a:pt x="77" y="598"/>
                    </a:lnTo>
                    <a:lnTo>
                      <a:pt x="68" y="576"/>
                    </a:lnTo>
                    <a:lnTo>
                      <a:pt x="74" y="543"/>
                    </a:lnTo>
                    <a:lnTo>
                      <a:pt x="84" y="505"/>
                    </a:lnTo>
                    <a:lnTo>
                      <a:pt x="109" y="472"/>
                    </a:lnTo>
                    <a:lnTo>
                      <a:pt x="152" y="441"/>
                    </a:lnTo>
                    <a:lnTo>
                      <a:pt x="202" y="415"/>
                    </a:lnTo>
                    <a:lnTo>
                      <a:pt x="261" y="389"/>
                    </a:lnTo>
                    <a:lnTo>
                      <a:pt x="320" y="366"/>
                    </a:lnTo>
                    <a:lnTo>
                      <a:pt x="345" y="347"/>
                    </a:lnTo>
                    <a:lnTo>
                      <a:pt x="359" y="322"/>
                    </a:lnTo>
                    <a:lnTo>
                      <a:pt x="365" y="294"/>
                    </a:lnTo>
                    <a:lnTo>
                      <a:pt x="358" y="269"/>
                    </a:lnTo>
                    <a:lnTo>
                      <a:pt x="338" y="232"/>
                    </a:lnTo>
                    <a:lnTo>
                      <a:pt x="313" y="183"/>
                    </a:lnTo>
                    <a:lnTo>
                      <a:pt x="288" y="111"/>
                    </a:lnTo>
                    <a:lnTo>
                      <a:pt x="259" y="47"/>
                    </a:lnTo>
                    <a:lnTo>
                      <a:pt x="224" y="4"/>
                    </a:lnTo>
                    <a:lnTo>
                      <a:pt x="217" y="4"/>
                    </a:lnTo>
                    <a:lnTo>
                      <a:pt x="192" y="0"/>
                    </a:lnTo>
                    <a:lnTo>
                      <a:pt x="154" y="15"/>
                    </a:lnTo>
                    <a:close/>
                  </a:path>
                </a:pathLst>
              </a:custGeom>
              <a:solidFill>
                <a:srgbClr val="000000"/>
              </a:solidFill>
              <a:ln w="22225">
                <a:noFill/>
                <a:round/>
                <a:headEnd/>
                <a:tailEnd/>
              </a:ln>
            </p:spPr>
            <p:txBody>
              <a:bodyPr/>
              <a:lstStyle/>
              <a:p>
                <a:endParaRPr lang="en-US">
                  <a:solidFill>
                    <a:srgbClr val="000000"/>
                  </a:solidFill>
                </a:endParaRPr>
              </a:p>
            </p:txBody>
          </p:sp>
        </p:grpSp>
      </p:grpSp>
      <p:grpSp>
        <p:nvGrpSpPr>
          <p:cNvPr id="10248" name="Group 25"/>
          <p:cNvGrpSpPr>
            <a:grpSpLocks/>
          </p:cNvGrpSpPr>
          <p:nvPr/>
        </p:nvGrpSpPr>
        <p:grpSpPr bwMode="auto">
          <a:xfrm>
            <a:off x="2767013" y="901700"/>
            <a:ext cx="1495425" cy="1117600"/>
            <a:chOff x="5540" y="2160"/>
            <a:chExt cx="1683" cy="1260"/>
          </a:xfrm>
        </p:grpSpPr>
        <p:grpSp>
          <p:nvGrpSpPr>
            <p:cNvPr id="10303" name="Group 26"/>
            <p:cNvGrpSpPr>
              <a:grpSpLocks/>
            </p:cNvGrpSpPr>
            <p:nvPr/>
          </p:nvGrpSpPr>
          <p:grpSpPr bwMode="auto">
            <a:xfrm>
              <a:off x="5727" y="2401"/>
              <a:ext cx="1496" cy="1019"/>
              <a:chOff x="3109" y="2415"/>
              <a:chExt cx="1496" cy="1019"/>
            </a:xfrm>
          </p:grpSpPr>
          <p:sp>
            <p:nvSpPr>
              <p:cNvPr id="10311" name="Oval 27"/>
              <p:cNvSpPr>
                <a:spLocks noChangeArrowheads="1"/>
              </p:cNvSpPr>
              <p:nvPr/>
            </p:nvSpPr>
            <p:spPr bwMode="auto">
              <a:xfrm>
                <a:off x="3296" y="3053"/>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312" name="Oval 28"/>
              <p:cNvSpPr>
                <a:spLocks noChangeArrowheads="1"/>
              </p:cNvSpPr>
              <p:nvPr/>
            </p:nvSpPr>
            <p:spPr bwMode="auto">
              <a:xfrm>
                <a:off x="4044" y="3060"/>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313" name="Line 29"/>
              <p:cNvSpPr>
                <a:spLocks noChangeShapeType="1"/>
              </p:cNvSpPr>
              <p:nvPr/>
            </p:nvSpPr>
            <p:spPr bwMode="auto">
              <a:xfrm flipV="1">
                <a:off x="3857" y="2520"/>
                <a:ext cx="0" cy="36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314" name="Line 30"/>
              <p:cNvSpPr>
                <a:spLocks noChangeShapeType="1"/>
              </p:cNvSpPr>
              <p:nvPr/>
            </p:nvSpPr>
            <p:spPr bwMode="auto">
              <a:xfrm>
                <a:off x="3483" y="2520"/>
                <a:ext cx="74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315" name="Rectangle 31"/>
              <p:cNvSpPr>
                <a:spLocks noChangeArrowheads="1"/>
              </p:cNvSpPr>
              <p:nvPr/>
            </p:nvSpPr>
            <p:spPr bwMode="auto">
              <a:xfrm>
                <a:off x="3109" y="2880"/>
                <a:ext cx="1496" cy="180"/>
              </a:xfrm>
              <a:prstGeom prst="rect">
                <a:avLst/>
              </a:prstGeom>
              <a:noFill/>
              <a:ln w="22225">
                <a:solidFill>
                  <a:srgbClr val="000000"/>
                </a:solidFill>
                <a:miter lim="800000"/>
                <a:headEnd/>
                <a:tailEnd/>
              </a:ln>
            </p:spPr>
            <p:txBody>
              <a:bodyPr/>
              <a:lstStyle/>
              <a:p>
                <a:endParaRPr lang="en-US">
                  <a:solidFill>
                    <a:srgbClr val="000000"/>
                  </a:solidFill>
                </a:endParaRPr>
              </a:p>
            </p:txBody>
          </p:sp>
          <p:sp>
            <p:nvSpPr>
              <p:cNvPr id="10316" name="Freeform 32"/>
              <p:cNvSpPr>
                <a:spLocks/>
              </p:cNvSpPr>
              <p:nvPr/>
            </p:nvSpPr>
            <p:spPr bwMode="auto">
              <a:xfrm>
                <a:off x="4130" y="2435"/>
                <a:ext cx="185" cy="185"/>
              </a:xfrm>
              <a:custGeom>
                <a:avLst/>
                <a:gdLst>
                  <a:gd name="T0" fmla="*/ 0 w 185"/>
                  <a:gd name="T1" fmla="*/ 185 h 185"/>
                  <a:gd name="T2" fmla="*/ 185 w 185"/>
                  <a:gd name="T3" fmla="*/ 0 h 185"/>
                  <a:gd name="T4" fmla="*/ 0 60000 65536"/>
                  <a:gd name="T5" fmla="*/ 0 60000 65536"/>
                  <a:gd name="T6" fmla="*/ 0 w 185"/>
                  <a:gd name="T7" fmla="*/ 0 h 185"/>
                  <a:gd name="T8" fmla="*/ 185 w 185"/>
                  <a:gd name="T9" fmla="*/ 185 h 185"/>
                </a:gdLst>
                <a:ahLst/>
                <a:cxnLst>
                  <a:cxn ang="T4">
                    <a:pos x="T0" y="T1"/>
                  </a:cxn>
                  <a:cxn ang="T5">
                    <a:pos x="T2" y="T3"/>
                  </a:cxn>
                </a:cxnLst>
                <a:rect l="T6" t="T7" r="T8" b="T9"/>
                <a:pathLst>
                  <a:path w="185" h="185">
                    <a:moveTo>
                      <a:pt x="0" y="185"/>
                    </a:moveTo>
                    <a:lnTo>
                      <a:pt x="18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10317" name="Freeform 33"/>
              <p:cNvSpPr>
                <a:spLocks/>
              </p:cNvSpPr>
              <p:nvPr/>
            </p:nvSpPr>
            <p:spPr bwMode="auto">
              <a:xfrm>
                <a:off x="3405" y="2415"/>
                <a:ext cx="180" cy="185"/>
              </a:xfrm>
              <a:custGeom>
                <a:avLst/>
                <a:gdLst>
                  <a:gd name="T0" fmla="*/ 0 w 180"/>
                  <a:gd name="T1" fmla="*/ 185 h 185"/>
                  <a:gd name="T2" fmla="*/ 180 w 180"/>
                  <a:gd name="T3" fmla="*/ 0 h 185"/>
                  <a:gd name="T4" fmla="*/ 0 60000 65536"/>
                  <a:gd name="T5" fmla="*/ 0 60000 65536"/>
                  <a:gd name="T6" fmla="*/ 0 w 180"/>
                  <a:gd name="T7" fmla="*/ 0 h 185"/>
                  <a:gd name="T8" fmla="*/ 180 w 180"/>
                  <a:gd name="T9" fmla="*/ 185 h 185"/>
                </a:gdLst>
                <a:ahLst/>
                <a:cxnLst>
                  <a:cxn ang="T4">
                    <a:pos x="T0" y="T1"/>
                  </a:cxn>
                  <a:cxn ang="T5">
                    <a:pos x="T2" y="T3"/>
                  </a:cxn>
                </a:cxnLst>
                <a:rect l="T6" t="T7" r="T8" b="T9"/>
                <a:pathLst>
                  <a:path w="180" h="185">
                    <a:moveTo>
                      <a:pt x="0" y="185"/>
                    </a:moveTo>
                    <a:lnTo>
                      <a:pt x="18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grpSp>
          <p:nvGrpSpPr>
            <p:cNvPr id="10304" name="Group 34"/>
            <p:cNvGrpSpPr>
              <a:grpSpLocks/>
            </p:cNvGrpSpPr>
            <p:nvPr/>
          </p:nvGrpSpPr>
          <p:grpSpPr bwMode="auto">
            <a:xfrm>
              <a:off x="5540" y="2160"/>
              <a:ext cx="700" cy="743"/>
              <a:chOff x="8766" y="2294"/>
              <a:chExt cx="700" cy="923"/>
            </a:xfrm>
          </p:grpSpPr>
          <p:sp>
            <p:nvSpPr>
              <p:cNvPr id="10305" name="Freeform 35"/>
              <p:cNvSpPr>
                <a:spLocks/>
              </p:cNvSpPr>
              <p:nvPr/>
            </p:nvSpPr>
            <p:spPr bwMode="auto">
              <a:xfrm>
                <a:off x="9012" y="2294"/>
                <a:ext cx="217" cy="207"/>
              </a:xfrm>
              <a:custGeom>
                <a:avLst/>
                <a:gdLst>
                  <a:gd name="T0" fmla="*/ 1 w 432"/>
                  <a:gd name="T1" fmla="*/ 1 h 412"/>
                  <a:gd name="T2" fmla="*/ 1 w 432"/>
                  <a:gd name="T3" fmla="*/ 1 h 412"/>
                  <a:gd name="T4" fmla="*/ 1 w 432"/>
                  <a:gd name="T5" fmla="*/ 1 h 412"/>
                  <a:gd name="T6" fmla="*/ 1 w 432"/>
                  <a:gd name="T7" fmla="*/ 1 h 412"/>
                  <a:gd name="T8" fmla="*/ 1 w 432"/>
                  <a:gd name="T9" fmla="*/ 1 h 412"/>
                  <a:gd name="T10" fmla="*/ 1 w 432"/>
                  <a:gd name="T11" fmla="*/ 0 h 412"/>
                  <a:gd name="T12" fmla="*/ 1 w 432"/>
                  <a:gd name="T13" fmla="*/ 1 h 412"/>
                  <a:gd name="T14" fmla="*/ 1 w 432"/>
                  <a:gd name="T15" fmla="*/ 1 h 412"/>
                  <a:gd name="T16" fmla="*/ 1 w 432"/>
                  <a:gd name="T17" fmla="*/ 1 h 412"/>
                  <a:gd name="T18" fmla="*/ 1 w 432"/>
                  <a:gd name="T19" fmla="*/ 1 h 412"/>
                  <a:gd name="T20" fmla="*/ 1 w 432"/>
                  <a:gd name="T21" fmla="*/ 1 h 412"/>
                  <a:gd name="T22" fmla="*/ 1 w 432"/>
                  <a:gd name="T23" fmla="*/ 1 h 412"/>
                  <a:gd name="T24" fmla="*/ 1 w 432"/>
                  <a:gd name="T25" fmla="*/ 1 h 412"/>
                  <a:gd name="T26" fmla="*/ 1 w 432"/>
                  <a:gd name="T27" fmla="*/ 1 h 412"/>
                  <a:gd name="T28" fmla="*/ 1 w 432"/>
                  <a:gd name="T29" fmla="*/ 1 h 412"/>
                  <a:gd name="T30" fmla="*/ 1 w 432"/>
                  <a:gd name="T31" fmla="*/ 1 h 412"/>
                  <a:gd name="T32" fmla="*/ 1 w 432"/>
                  <a:gd name="T33" fmla="*/ 1 h 412"/>
                  <a:gd name="T34" fmla="*/ 1 w 432"/>
                  <a:gd name="T35" fmla="*/ 1 h 412"/>
                  <a:gd name="T36" fmla="*/ 1 w 432"/>
                  <a:gd name="T37" fmla="*/ 1 h 412"/>
                  <a:gd name="T38" fmla="*/ 1 w 432"/>
                  <a:gd name="T39" fmla="*/ 1 h 412"/>
                  <a:gd name="T40" fmla="*/ 1 w 432"/>
                  <a:gd name="T41" fmla="*/ 1 h 412"/>
                  <a:gd name="T42" fmla="*/ 1 w 432"/>
                  <a:gd name="T43" fmla="*/ 1 h 412"/>
                  <a:gd name="T44" fmla="*/ 1 w 432"/>
                  <a:gd name="T45" fmla="*/ 1 h 412"/>
                  <a:gd name="T46" fmla="*/ 1 w 432"/>
                  <a:gd name="T47" fmla="*/ 1 h 412"/>
                  <a:gd name="T48" fmla="*/ 1 w 432"/>
                  <a:gd name="T49" fmla="*/ 1 h 412"/>
                  <a:gd name="T50" fmla="*/ 1 w 432"/>
                  <a:gd name="T51" fmla="*/ 1 h 412"/>
                  <a:gd name="T52" fmla="*/ 1 w 432"/>
                  <a:gd name="T53" fmla="*/ 1 h 412"/>
                  <a:gd name="T54" fmla="*/ 1 w 432"/>
                  <a:gd name="T55" fmla="*/ 1 h 412"/>
                  <a:gd name="T56" fmla="*/ 0 w 432"/>
                  <a:gd name="T57" fmla="*/ 1 h 412"/>
                  <a:gd name="T58" fmla="*/ 1 w 432"/>
                  <a:gd name="T59" fmla="*/ 1 h 412"/>
                  <a:gd name="T60" fmla="*/ 1 w 432"/>
                  <a:gd name="T61" fmla="*/ 1 h 412"/>
                  <a:gd name="T62" fmla="*/ 1 w 432"/>
                  <a:gd name="T63" fmla="*/ 1 h 412"/>
                  <a:gd name="T64" fmla="*/ 1 w 432"/>
                  <a:gd name="T65" fmla="*/ 1 h 412"/>
                  <a:gd name="T66" fmla="*/ 1 w 432"/>
                  <a:gd name="T67" fmla="*/ 1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2"/>
                  <a:gd name="T103" fmla="*/ 0 h 412"/>
                  <a:gd name="T104" fmla="*/ 432 w 432"/>
                  <a:gd name="T105" fmla="*/ 412 h 4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2" h="412">
                    <a:moveTo>
                      <a:pt x="124" y="237"/>
                    </a:moveTo>
                    <a:lnTo>
                      <a:pt x="159" y="152"/>
                    </a:lnTo>
                    <a:lnTo>
                      <a:pt x="195" y="86"/>
                    </a:lnTo>
                    <a:lnTo>
                      <a:pt x="245" y="39"/>
                    </a:lnTo>
                    <a:lnTo>
                      <a:pt x="294" y="14"/>
                    </a:lnTo>
                    <a:lnTo>
                      <a:pt x="344" y="0"/>
                    </a:lnTo>
                    <a:lnTo>
                      <a:pt x="387" y="13"/>
                    </a:lnTo>
                    <a:lnTo>
                      <a:pt x="409" y="37"/>
                    </a:lnTo>
                    <a:lnTo>
                      <a:pt x="425" y="79"/>
                    </a:lnTo>
                    <a:lnTo>
                      <a:pt x="431" y="117"/>
                    </a:lnTo>
                    <a:lnTo>
                      <a:pt x="432" y="159"/>
                    </a:lnTo>
                    <a:lnTo>
                      <a:pt x="426" y="221"/>
                    </a:lnTo>
                    <a:lnTo>
                      <a:pt x="415" y="263"/>
                    </a:lnTo>
                    <a:lnTo>
                      <a:pt x="398" y="305"/>
                    </a:lnTo>
                    <a:lnTo>
                      <a:pt x="370" y="346"/>
                    </a:lnTo>
                    <a:lnTo>
                      <a:pt x="338" y="381"/>
                    </a:lnTo>
                    <a:lnTo>
                      <a:pt x="305" y="401"/>
                    </a:lnTo>
                    <a:lnTo>
                      <a:pt x="267" y="412"/>
                    </a:lnTo>
                    <a:lnTo>
                      <a:pt x="224" y="412"/>
                    </a:lnTo>
                    <a:lnTo>
                      <a:pt x="195" y="396"/>
                    </a:lnTo>
                    <a:lnTo>
                      <a:pt x="168" y="376"/>
                    </a:lnTo>
                    <a:lnTo>
                      <a:pt x="146" y="350"/>
                    </a:lnTo>
                    <a:lnTo>
                      <a:pt x="130" y="310"/>
                    </a:lnTo>
                    <a:lnTo>
                      <a:pt x="114" y="308"/>
                    </a:lnTo>
                    <a:lnTo>
                      <a:pt x="81" y="323"/>
                    </a:lnTo>
                    <a:lnTo>
                      <a:pt x="47" y="354"/>
                    </a:lnTo>
                    <a:lnTo>
                      <a:pt x="25" y="359"/>
                    </a:lnTo>
                    <a:lnTo>
                      <a:pt x="9" y="350"/>
                    </a:lnTo>
                    <a:lnTo>
                      <a:pt x="0" y="323"/>
                    </a:lnTo>
                    <a:lnTo>
                      <a:pt x="4" y="303"/>
                    </a:lnTo>
                    <a:lnTo>
                      <a:pt x="21" y="284"/>
                    </a:lnTo>
                    <a:lnTo>
                      <a:pt x="59" y="268"/>
                    </a:lnTo>
                    <a:lnTo>
                      <a:pt x="97" y="255"/>
                    </a:lnTo>
                    <a:lnTo>
                      <a:pt x="124" y="237"/>
                    </a:lnTo>
                    <a:close/>
                  </a:path>
                </a:pathLst>
              </a:custGeom>
              <a:solidFill>
                <a:srgbClr val="000000"/>
              </a:solidFill>
              <a:ln w="22225">
                <a:noFill/>
                <a:round/>
                <a:headEnd/>
                <a:tailEnd/>
              </a:ln>
            </p:spPr>
            <p:txBody>
              <a:bodyPr/>
              <a:lstStyle/>
              <a:p>
                <a:endParaRPr lang="en-US">
                  <a:solidFill>
                    <a:srgbClr val="000000"/>
                  </a:solidFill>
                </a:endParaRPr>
              </a:p>
            </p:txBody>
          </p:sp>
          <p:sp>
            <p:nvSpPr>
              <p:cNvPr id="10306" name="Freeform 36"/>
              <p:cNvSpPr>
                <a:spLocks/>
              </p:cNvSpPr>
              <p:nvPr/>
            </p:nvSpPr>
            <p:spPr bwMode="auto">
              <a:xfrm>
                <a:off x="9030" y="2516"/>
                <a:ext cx="190" cy="327"/>
              </a:xfrm>
              <a:custGeom>
                <a:avLst/>
                <a:gdLst>
                  <a:gd name="T0" fmla="*/ 1 w 380"/>
                  <a:gd name="T1" fmla="*/ 1 h 654"/>
                  <a:gd name="T2" fmla="*/ 1 w 380"/>
                  <a:gd name="T3" fmla="*/ 1 h 654"/>
                  <a:gd name="T4" fmla="*/ 1 w 380"/>
                  <a:gd name="T5" fmla="*/ 0 h 654"/>
                  <a:gd name="T6" fmla="*/ 1 w 380"/>
                  <a:gd name="T7" fmla="*/ 1 h 654"/>
                  <a:gd name="T8" fmla="*/ 1 w 380"/>
                  <a:gd name="T9" fmla="*/ 1 h 654"/>
                  <a:gd name="T10" fmla="*/ 1 w 380"/>
                  <a:gd name="T11" fmla="*/ 1 h 654"/>
                  <a:gd name="T12" fmla="*/ 1 w 380"/>
                  <a:gd name="T13" fmla="*/ 1 h 654"/>
                  <a:gd name="T14" fmla="*/ 1 w 380"/>
                  <a:gd name="T15" fmla="*/ 1 h 654"/>
                  <a:gd name="T16" fmla="*/ 1 w 380"/>
                  <a:gd name="T17" fmla="*/ 1 h 654"/>
                  <a:gd name="T18" fmla="*/ 1 w 380"/>
                  <a:gd name="T19" fmla="*/ 1 h 654"/>
                  <a:gd name="T20" fmla="*/ 1 w 380"/>
                  <a:gd name="T21" fmla="*/ 1 h 654"/>
                  <a:gd name="T22" fmla="*/ 1 w 380"/>
                  <a:gd name="T23" fmla="*/ 1 h 654"/>
                  <a:gd name="T24" fmla="*/ 1 w 380"/>
                  <a:gd name="T25" fmla="*/ 1 h 654"/>
                  <a:gd name="T26" fmla="*/ 1 w 380"/>
                  <a:gd name="T27" fmla="*/ 1 h 654"/>
                  <a:gd name="T28" fmla="*/ 1 w 380"/>
                  <a:gd name="T29" fmla="*/ 1 h 654"/>
                  <a:gd name="T30" fmla="*/ 1 w 380"/>
                  <a:gd name="T31" fmla="*/ 1 h 654"/>
                  <a:gd name="T32" fmla="*/ 1 w 380"/>
                  <a:gd name="T33" fmla="*/ 1 h 654"/>
                  <a:gd name="T34" fmla="*/ 1 w 380"/>
                  <a:gd name="T35" fmla="*/ 1 h 654"/>
                  <a:gd name="T36" fmla="*/ 1 w 380"/>
                  <a:gd name="T37" fmla="*/ 1 h 654"/>
                  <a:gd name="T38" fmla="*/ 1 w 380"/>
                  <a:gd name="T39" fmla="*/ 1 h 654"/>
                  <a:gd name="T40" fmla="*/ 1 w 380"/>
                  <a:gd name="T41" fmla="*/ 1 h 654"/>
                  <a:gd name="T42" fmla="*/ 1 w 380"/>
                  <a:gd name="T43" fmla="*/ 1 h 654"/>
                  <a:gd name="T44" fmla="*/ 1 w 380"/>
                  <a:gd name="T45" fmla="*/ 1 h 654"/>
                  <a:gd name="T46" fmla="*/ 1 w 380"/>
                  <a:gd name="T47" fmla="*/ 1 h 654"/>
                  <a:gd name="T48" fmla="*/ 1 w 380"/>
                  <a:gd name="T49" fmla="*/ 1 h 654"/>
                  <a:gd name="T50" fmla="*/ 1 w 380"/>
                  <a:gd name="T51" fmla="*/ 1 h 654"/>
                  <a:gd name="T52" fmla="*/ 1 w 380"/>
                  <a:gd name="T53" fmla="*/ 1 h 654"/>
                  <a:gd name="T54" fmla="*/ 1 w 380"/>
                  <a:gd name="T55" fmla="*/ 1 h 654"/>
                  <a:gd name="T56" fmla="*/ 1 w 380"/>
                  <a:gd name="T57" fmla="*/ 1 h 654"/>
                  <a:gd name="T58" fmla="*/ 1 w 380"/>
                  <a:gd name="T59" fmla="*/ 1 h 654"/>
                  <a:gd name="T60" fmla="*/ 1 w 380"/>
                  <a:gd name="T61" fmla="*/ 1 h 654"/>
                  <a:gd name="T62" fmla="*/ 1 w 380"/>
                  <a:gd name="T63" fmla="*/ 1 h 654"/>
                  <a:gd name="T64" fmla="*/ 0 w 380"/>
                  <a:gd name="T65" fmla="*/ 1 h 654"/>
                  <a:gd name="T66" fmla="*/ 0 w 380"/>
                  <a:gd name="T67" fmla="*/ 1 h 654"/>
                  <a:gd name="T68" fmla="*/ 1 w 380"/>
                  <a:gd name="T69" fmla="*/ 1 h 654"/>
                  <a:gd name="T70" fmla="*/ 1 w 380"/>
                  <a:gd name="T71" fmla="*/ 1 h 654"/>
                  <a:gd name="T72" fmla="*/ 1 w 380"/>
                  <a:gd name="T73" fmla="*/ 1 h 654"/>
                  <a:gd name="T74" fmla="*/ 1 w 380"/>
                  <a:gd name="T75" fmla="*/ 1 h 654"/>
                  <a:gd name="T76" fmla="*/ 1 w 380"/>
                  <a:gd name="T77" fmla="*/ 1 h 654"/>
                  <a:gd name="T78" fmla="*/ 1 w 380"/>
                  <a:gd name="T79" fmla="*/ 1 h 6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0"/>
                  <a:gd name="T121" fmla="*/ 0 h 654"/>
                  <a:gd name="T122" fmla="*/ 380 w 380"/>
                  <a:gd name="T123" fmla="*/ 654 h 6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0" h="654">
                    <a:moveTo>
                      <a:pt x="115" y="29"/>
                    </a:moveTo>
                    <a:lnTo>
                      <a:pt x="157" y="6"/>
                    </a:lnTo>
                    <a:lnTo>
                      <a:pt x="210" y="0"/>
                    </a:lnTo>
                    <a:lnTo>
                      <a:pt x="248" y="2"/>
                    </a:lnTo>
                    <a:lnTo>
                      <a:pt x="287" y="18"/>
                    </a:lnTo>
                    <a:lnTo>
                      <a:pt x="310" y="40"/>
                    </a:lnTo>
                    <a:lnTo>
                      <a:pt x="325" y="71"/>
                    </a:lnTo>
                    <a:lnTo>
                      <a:pt x="326" y="115"/>
                    </a:lnTo>
                    <a:lnTo>
                      <a:pt x="319" y="151"/>
                    </a:lnTo>
                    <a:lnTo>
                      <a:pt x="309" y="188"/>
                    </a:lnTo>
                    <a:lnTo>
                      <a:pt x="282" y="230"/>
                    </a:lnTo>
                    <a:lnTo>
                      <a:pt x="272" y="264"/>
                    </a:lnTo>
                    <a:lnTo>
                      <a:pt x="272" y="294"/>
                    </a:lnTo>
                    <a:lnTo>
                      <a:pt x="278" y="323"/>
                    </a:lnTo>
                    <a:lnTo>
                      <a:pt x="297" y="349"/>
                    </a:lnTo>
                    <a:lnTo>
                      <a:pt x="335" y="394"/>
                    </a:lnTo>
                    <a:lnTo>
                      <a:pt x="363" y="433"/>
                    </a:lnTo>
                    <a:lnTo>
                      <a:pt x="377" y="472"/>
                    </a:lnTo>
                    <a:lnTo>
                      <a:pt x="380" y="508"/>
                    </a:lnTo>
                    <a:lnTo>
                      <a:pt x="374" y="545"/>
                    </a:lnTo>
                    <a:lnTo>
                      <a:pt x="355" y="578"/>
                    </a:lnTo>
                    <a:lnTo>
                      <a:pt x="338" y="605"/>
                    </a:lnTo>
                    <a:lnTo>
                      <a:pt x="310" y="630"/>
                    </a:lnTo>
                    <a:lnTo>
                      <a:pt x="281" y="647"/>
                    </a:lnTo>
                    <a:lnTo>
                      <a:pt x="232" y="654"/>
                    </a:lnTo>
                    <a:lnTo>
                      <a:pt x="188" y="654"/>
                    </a:lnTo>
                    <a:lnTo>
                      <a:pt x="154" y="643"/>
                    </a:lnTo>
                    <a:lnTo>
                      <a:pt x="121" y="625"/>
                    </a:lnTo>
                    <a:lnTo>
                      <a:pt x="89" y="596"/>
                    </a:lnTo>
                    <a:lnTo>
                      <a:pt x="55" y="545"/>
                    </a:lnTo>
                    <a:lnTo>
                      <a:pt x="30" y="493"/>
                    </a:lnTo>
                    <a:lnTo>
                      <a:pt x="12" y="433"/>
                    </a:lnTo>
                    <a:lnTo>
                      <a:pt x="0" y="367"/>
                    </a:lnTo>
                    <a:lnTo>
                      <a:pt x="0" y="289"/>
                    </a:lnTo>
                    <a:lnTo>
                      <a:pt x="12" y="217"/>
                    </a:lnTo>
                    <a:lnTo>
                      <a:pt x="28" y="156"/>
                    </a:lnTo>
                    <a:lnTo>
                      <a:pt x="50" y="109"/>
                    </a:lnTo>
                    <a:lnTo>
                      <a:pt x="77" y="71"/>
                    </a:lnTo>
                    <a:lnTo>
                      <a:pt x="111" y="40"/>
                    </a:lnTo>
                    <a:lnTo>
                      <a:pt x="115" y="29"/>
                    </a:lnTo>
                    <a:close/>
                  </a:path>
                </a:pathLst>
              </a:custGeom>
              <a:solidFill>
                <a:srgbClr val="000000"/>
              </a:solidFill>
              <a:ln w="22225">
                <a:noFill/>
                <a:round/>
                <a:headEnd/>
                <a:tailEnd/>
              </a:ln>
            </p:spPr>
            <p:txBody>
              <a:bodyPr/>
              <a:lstStyle/>
              <a:p>
                <a:endParaRPr lang="en-US">
                  <a:solidFill>
                    <a:srgbClr val="000000"/>
                  </a:solidFill>
                </a:endParaRPr>
              </a:p>
            </p:txBody>
          </p:sp>
          <p:sp>
            <p:nvSpPr>
              <p:cNvPr id="10307" name="Freeform 37"/>
              <p:cNvSpPr>
                <a:spLocks/>
              </p:cNvSpPr>
              <p:nvPr/>
            </p:nvSpPr>
            <p:spPr bwMode="auto">
              <a:xfrm>
                <a:off x="8766" y="2462"/>
                <a:ext cx="364" cy="165"/>
              </a:xfrm>
              <a:custGeom>
                <a:avLst/>
                <a:gdLst>
                  <a:gd name="T0" fmla="*/ 1 w 728"/>
                  <a:gd name="T1" fmla="*/ 0 h 331"/>
                  <a:gd name="T2" fmla="*/ 1 w 728"/>
                  <a:gd name="T3" fmla="*/ 0 h 331"/>
                  <a:gd name="T4" fmla="*/ 1 w 728"/>
                  <a:gd name="T5" fmla="*/ 0 h 331"/>
                  <a:gd name="T6" fmla="*/ 1 w 728"/>
                  <a:gd name="T7" fmla="*/ 0 h 331"/>
                  <a:gd name="T8" fmla="*/ 1 w 728"/>
                  <a:gd name="T9" fmla="*/ 0 h 331"/>
                  <a:gd name="T10" fmla="*/ 1 w 728"/>
                  <a:gd name="T11" fmla="*/ 0 h 331"/>
                  <a:gd name="T12" fmla="*/ 1 w 728"/>
                  <a:gd name="T13" fmla="*/ 0 h 331"/>
                  <a:gd name="T14" fmla="*/ 1 w 728"/>
                  <a:gd name="T15" fmla="*/ 0 h 331"/>
                  <a:gd name="T16" fmla="*/ 1 w 728"/>
                  <a:gd name="T17" fmla="*/ 0 h 331"/>
                  <a:gd name="T18" fmla="*/ 1 w 728"/>
                  <a:gd name="T19" fmla="*/ 0 h 331"/>
                  <a:gd name="T20" fmla="*/ 1 w 728"/>
                  <a:gd name="T21" fmla="*/ 0 h 331"/>
                  <a:gd name="T22" fmla="*/ 1 w 728"/>
                  <a:gd name="T23" fmla="*/ 0 h 331"/>
                  <a:gd name="T24" fmla="*/ 1 w 728"/>
                  <a:gd name="T25" fmla="*/ 0 h 331"/>
                  <a:gd name="T26" fmla="*/ 1 w 728"/>
                  <a:gd name="T27" fmla="*/ 0 h 331"/>
                  <a:gd name="T28" fmla="*/ 1 w 728"/>
                  <a:gd name="T29" fmla="*/ 0 h 331"/>
                  <a:gd name="T30" fmla="*/ 1 w 728"/>
                  <a:gd name="T31" fmla="*/ 0 h 331"/>
                  <a:gd name="T32" fmla="*/ 1 w 728"/>
                  <a:gd name="T33" fmla="*/ 0 h 331"/>
                  <a:gd name="T34" fmla="*/ 1 w 728"/>
                  <a:gd name="T35" fmla="*/ 0 h 331"/>
                  <a:gd name="T36" fmla="*/ 1 w 728"/>
                  <a:gd name="T37" fmla="*/ 0 h 331"/>
                  <a:gd name="T38" fmla="*/ 1 w 728"/>
                  <a:gd name="T39" fmla="*/ 0 h 331"/>
                  <a:gd name="T40" fmla="*/ 1 w 728"/>
                  <a:gd name="T41" fmla="*/ 0 h 331"/>
                  <a:gd name="T42" fmla="*/ 1 w 728"/>
                  <a:gd name="T43" fmla="*/ 0 h 331"/>
                  <a:gd name="T44" fmla="*/ 1 w 728"/>
                  <a:gd name="T45" fmla="*/ 0 h 331"/>
                  <a:gd name="T46" fmla="*/ 1 w 728"/>
                  <a:gd name="T47" fmla="*/ 0 h 331"/>
                  <a:gd name="T48" fmla="*/ 1 w 728"/>
                  <a:gd name="T49" fmla="*/ 0 h 331"/>
                  <a:gd name="T50" fmla="*/ 1 w 728"/>
                  <a:gd name="T51" fmla="*/ 0 h 331"/>
                  <a:gd name="T52" fmla="*/ 1 w 728"/>
                  <a:gd name="T53" fmla="*/ 0 h 331"/>
                  <a:gd name="T54" fmla="*/ 1 w 728"/>
                  <a:gd name="T55" fmla="*/ 0 h 331"/>
                  <a:gd name="T56" fmla="*/ 0 w 728"/>
                  <a:gd name="T57" fmla="*/ 0 h 331"/>
                  <a:gd name="T58" fmla="*/ 0 w 728"/>
                  <a:gd name="T59" fmla="*/ 0 h 331"/>
                  <a:gd name="T60" fmla="*/ 1 w 728"/>
                  <a:gd name="T61" fmla="*/ 0 h 331"/>
                  <a:gd name="T62" fmla="*/ 1 w 728"/>
                  <a:gd name="T63" fmla="*/ 0 h 331"/>
                  <a:gd name="T64" fmla="*/ 1 w 728"/>
                  <a:gd name="T65" fmla="*/ 0 h 331"/>
                  <a:gd name="T66" fmla="*/ 1 w 728"/>
                  <a:gd name="T67" fmla="*/ 0 h 331"/>
                  <a:gd name="T68" fmla="*/ 1 w 728"/>
                  <a:gd name="T69" fmla="*/ 0 h 331"/>
                  <a:gd name="T70" fmla="*/ 1 w 728"/>
                  <a:gd name="T71" fmla="*/ 0 h 331"/>
                  <a:gd name="T72" fmla="*/ 1 w 728"/>
                  <a:gd name="T73" fmla="*/ 0 h 331"/>
                  <a:gd name="T74" fmla="*/ 1 w 728"/>
                  <a:gd name="T75" fmla="*/ 0 h 331"/>
                  <a:gd name="T76" fmla="*/ 1 w 728"/>
                  <a:gd name="T77" fmla="*/ 0 h 331"/>
                  <a:gd name="T78" fmla="*/ 1 w 728"/>
                  <a:gd name="T79" fmla="*/ 0 h 331"/>
                  <a:gd name="T80" fmla="*/ 1 w 728"/>
                  <a:gd name="T81" fmla="*/ 0 h 331"/>
                  <a:gd name="T82" fmla="*/ 1 w 728"/>
                  <a:gd name="T83" fmla="*/ 0 h 331"/>
                  <a:gd name="T84" fmla="*/ 1 w 728"/>
                  <a:gd name="T85" fmla="*/ 0 h 331"/>
                  <a:gd name="T86" fmla="*/ 1 w 728"/>
                  <a:gd name="T87" fmla="*/ 0 h 331"/>
                  <a:gd name="T88" fmla="*/ 1 w 728"/>
                  <a:gd name="T89" fmla="*/ 0 h 331"/>
                  <a:gd name="T90" fmla="*/ 1 w 728"/>
                  <a:gd name="T91" fmla="*/ 0 h 331"/>
                  <a:gd name="T92" fmla="*/ 1 w 728"/>
                  <a:gd name="T93" fmla="*/ 0 h 3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8"/>
                  <a:gd name="T142" fmla="*/ 0 h 331"/>
                  <a:gd name="T143" fmla="*/ 728 w 728"/>
                  <a:gd name="T144" fmla="*/ 331 h 3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8" h="331">
                    <a:moveTo>
                      <a:pt x="546" y="146"/>
                    </a:moveTo>
                    <a:lnTo>
                      <a:pt x="635" y="180"/>
                    </a:lnTo>
                    <a:lnTo>
                      <a:pt x="698" y="211"/>
                    </a:lnTo>
                    <a:lnTo>
                      <a:pt x="728" y="253"/>
                    </a:lnTo>
                    <a:lnTo>
                      <a:pt x="710" y="309"/>
                    </a:lnTo>
                    <a:lnTo>
                      <a:pt x="639" y="331"/>
                    </a:lnTo>
                    <a:lnTo>
                      <a:pt x="584" y="294"/>
                    </a:lnTo>
                    <a:lnTo>
                      <a:pt x="518" y="205"/>
                    </a:lnTo>
                    <a:lnTo>
                      <a:pt x="441" y="132"/>
                    </a:lnTo>
                    <a:lnTo>
                      <a:pt x="378" y="72"/>
                    </a:lnTo>
                    <a:lnTo>
                      <a:pt x="332" y="62"/>
                    </a:lnTo>
                    <a:lnTo>
                      <a:pt x="285" y="83"/>
                    </a:lnTo>
                    <a:lnTo>
                      <a:pt x="233" y="115"/>
                    </a:lnTo>
                    <a:lnTo>
                      <a:pt x="198" y="151"/>
                    </a:lnTo>
                    <a:lnTo>
                      <a:pt x="184" y="192"/>
                    </a:lnTo>
                    <a:lnTo>
                      <a:pt x="184" y="200"/>
                    </a:lnTo>
                    <a:lnTo>
                      <a:pt x="207" y="253"/>
                    </a:lnTo>
                    <a:lnTo>
                      <a:pt x="211" y="289"/>
                    </a:lnTo>
                    <a:lnTo>
                      <a:pt x="190" y="300"/>
                    </a:lnTo>
                    <a:lnTo>
                      <a:pt x="156" y="294"/>
                    </a:lnTo>
                    <a:lnTo>
                      <a:pt x="140" y="270"/>
                    </a:lnTo>
                    <a:lnTo>
                      <a:pt x="140" y="231"/>
                    </a:lnTo>
                    <a:lnTo>
                      <a:pt x="148" y="180"/>
                    </a:lnTo>
                    <a:lnTo>
                      <a:pt x="146" y="140"/>
                    </a:lnTo>
                    <a:lnTo>
                      <a:pt x="125" y="127"/>
                    </a:lnTo>
                    <a:lnTo>
                      <a:pt x="87" y="122"/>
                    </a:lnTo>
                    <a:lnTo>
                      <a:pt x="44" y="132"/>
                    </a:lnTo>
                    <a:lnTo>
                      <a:pt x="13" y="127"/>
                    </a:lnTo>
                    <a:lnTo>
                      <a:pt x="0" y="104"/>
                    </a:lnTo>
                    <a:lnTo>
                      <a:pt x="0" y="78"/>
                    </a:lnTo>
                    <a:lnTo>
                      <a:pt x="24" y="62"/>
                    </a:lnTo>
                    <a:lnTo>
                      <a:pt x="55" y="59"/>
                    </a:lnTo>
                    <a:lnTo>
                      <a:pt x="52" y="36"/>
                    </a:lnTo>
                    <a:lnTo>
                      <a:pt x="69" y="23"/>
                    </a:lnTo>
                    <a:lnTo>
                      <a:pt x="102" y="29"/>
                    </a:lnTo>
                    <a:lnTo>
                      <a:pt x="125" y="55"/>
                    </a:lnTo>
                    <a:lnTo>
                      <a:pt x="156" y="78"/>
                    </a:lnTo>
                    <a:lnTo>
                      <a:pt x="186" y="85"/>
                    </a:lnTo>
                    <a:lnTo>
                      <a:pt x="236" y="72"/>
                    </a:lnTo>
                    <a:lnTo>
                      <a:pt x="288" y="41"/>
                    </a:lnTo>
                    <a:lnTo>
                      <a:pt x="342" y="12"/>
                    </a:lnTo>
                    <a:lnTo>
                      <a:pt x="387" y="0"/>
                    </a:lnTo>
                    <a:lnTo>
                      <a:pt x="416" y="16"/>
                    </a:lnTo>
                    <a:lnTo>
                      <a:pt x="453" y="54"/>
                    </a:lnTo>
                    <a:lnTo>
                      <a:pt x="493" y="91"/>
                    </a:lnTo>
                    <a:lnTo>
                      <a:pt x="525" y="125"/>
                    </a:lnTo>
                    <a:lnTo>
                      <a:pt x="546" y="146"/>
                    </a:lnTo>
                    <a:close/>
                  </a:path>
                </a:pathLst>
              </a:custGeom>
              <a:solidFill>
                <a:srgbClr val="000000"/>
              </a:solidFill>
              <a:ln w="22225">
                <a:noFill/>
                <a:round/>
                <a:headEnd/>
                <a:tailEnd/>
              </a:ln>
            </p:spPr>
            <p:txBody>
              <a:bodyPr/>
              <a:lstStyle/>
              <a:p>
                <a:endParaRPr lang="en-US">
                  <a:solidFill>
                    <a:srgbClr val="000000"/>
                  </a:solidFill>
                </a:endParaRPr>
              </a:p>
            </p:txBody>
          </p:sp>
          <p:sp>
            <p:nvSpPr>
              <p:cNvPr id="10308" name="Freeform 38"/>
              <p:cNvSpPr>
                <a:spLocks/>
              </p:cNvSpPr>
              <p:nvPr/>
            </p:nvSpPr>
            <p:spPr bwMode="auto">
              <a:xfrm>
                <a:off x="9123" y="2497"/>
                <a:ext cx="343" cy="219"/>
              </a:xfrm>
              <a:custGeom>
                <a:avLst/>
                <a:gdLst>
                  <a:gd name="T0" fmla="*/ 0 w 687"/>
                  <a:gd name="T1" fmla="*/ 1 h 438"/>
                  <a:gd name="T2" fmla="*/ 0 w 687"/>
                  <a:gd name="T3" fmla="*/ 1 h 438"/>
                  <a:gd name="T4" fmla="*/ 0 w 687"/>
                  <a:gd name="T5" fmla="*/ 1 h 438"/>
                  <a:gd name="T6" fmla="*/ 0 w 687"/>
                  <a:gd name="T7" fmla="*/ 1 h 438"/>
                  <a:gd name="T8" fmla="*/ 0 w 687"/>
                  <a:gd name="T9" fmla="*/ 1 h 438"/>
                  <a:gd name="T10" fmla="*/ 0 w 687"/>
                  <a:gd name="T11" fmla="*/ 1 h 438"/>
                  <a:gd name="T12" fmla="*/ 0 w 687"/>
                  <a:gd name="T13" fmla="*/ 1 h 438"/>
                  <a:gd name="T14" fmla="*/ 0 w 687"/>
                  <a:gd name="T15" fmla="*/ 1 h 438"/>
                  <a:gd name="T16" fmla="*/ 0 w 687"/>
                  <a:gd name="T17" fmla="*/ 1 h 438"/>
                  <a:gd name="T18" fmla="*/ 0 w 687"/>
                  <a:gd name="T19" fmla="*/ 1 h 438"/>
                  <a:gd name="T20" fmla="*/ 0 w 687"/>
                  <a:gd name="T21" fmla="*/ 1 h 438"/>
                  <a:gd name="T22" fmla="*/ 0 w 687"/>
                  <a:gd name="T23" fmla="*/ 1 h 438"/>
                  <a:gd name="T24" fmla="*/ 0 w 687"/>
                  <a:gd name="T25" fmla="*/ 1 h 438"/>
                  <a:gd name="T26" fmla="*/ 0 w 687"/>
                  <a:gd name="T27" fmla="*/ 1 h 438"/>
                  <a:gd name="T28" fmla="*/ 0 w 687"/>
                  <a:gd name="T29" fmla="*/ 1 h 438"/>
                  <a:gd name="T30" fmla="*/ 0 w 687"/>
                  <a:gd name="T31" fmla="*/ 1 h 438"/>
                  <a:gd name="T32" fmla="*/ 0 w 687"/>
                  <a:gd name="T33" fmla="*/ 1 h 438"/>
                  <a:gd name="T34" fmla="*/ 0 w 687"/>
                  <a:gd name="T35" fmla="*/ 1 h 438"/>
                  <a:gd name="T36" fmla="*/ 0 w 687"/>
                  <a:gd name="T37" fmla="*/ 1 h 438"/>
                  <a:gd name="T38" fmla="*/ 0 w 687"/>
                  <a:gd name="T39" fmla="*/ 1 h 438"/>
                  <a:gd name="T40" fmla="*/ 0 w 687"/>
                  <a:gd name="T41" fmla="*/ 1 h 438"/>
                  <a:gd name="T42" fmla="*/ 0 w 687"/>
                  <a:gd name="T43" fmla="*/ 1 h 438"/>
                  <a:gd name="T44" fmla="*/ 0 w 687"/>
                  <a:gd name="T45" fmla="*/ 1 h 438"/>
                  <a:gd name="T46" fmla="*/ 0 w 687"/>
                  <a:gd name="T47" fmla="*/ 1 h 438"/>
                  <a:gd name="T48" fmla="*/ 0 w 687"/>
                  <a:gd name="T49" fmla="*/ 1 h 438"/>
                  <a:gd name="T50" fmla="*/ 0 w 687"/>
                  <a:gd name="T51" fmla="*/ 1 h 438"/>
                  <a:gd name="T52" fmla="*/ 0 w 687"/>
                  <a:gd name="T53" fmla="*/ 1 h 438"/>
                  <a:gd name="T54" fmla="*/ 0 w 687"/>
                  <a:gd name="T55" fmla="*/ 1 h 438"/>
                  <a:gd name="T56" fmla="*/ 0 w 687"/>
                  <a:gd name="T57" fmla="*/ 1 h 438"/>
                  <a:gd name="T58" fmla="*/ 0 w 687"/>
                  <a:gd name="T59" fmla="*/ 1 h 438"/>
                  <a:gd name="T60" fmla="*/ 0 w 687"/>
                  <a:gd name="T61" fmla="*/ 1 h 438"/>
                  <a:gd name="T62" fmla="*/ 0 w 687"/>
                  <a:gd name="T63" fmla="*/ 1 h 438"/>
                  <a:gd name="T64" fmla="*/ 0 w 687"/>
                  <a:gd name="T65" fmla="*/ 1 h 438"/>
                  <a:gd name="T66" fmla="*/ 0 w 687"/>
                  <a:gd name="T67" fmla="*/ 1 h 438"/>
                  <a:gd name="T68" fmla="*/ 0 w 687"/>
                  <a:gd name="T69" fmla="*/ 1 h 438"/>
                  <a:gd name="T70" fmla="*/ 0 w 687"/>
                  <a:gd name="T71" fmla="*/ 1 h 438"/>
                  <a:gd name="T72" fmla="*/ 0 w 687"/>
                  <a:gd name="T73" fmla="*/ 1 h 438"/>
                  <a:gd name="T74" fmla="*/ 0 w 687"/>
                  <a:gd name="T75" fmla="*/ 1 h 438"/>
                  <a:gd name="T76" fmla="*/ 0 w 687"/>
                  <a:gd name="T77" fmla="*/ 1 h 438"/>
                  <a:gd name="T78" fmla="*/ 0 w 687"/>
                  <a:gd name="T79" fmla="*/ 1 h 438"/>
                  <a:gd name="T80" fmla="*/ 0 w 687"/>
                  <a:gd name="T81" fmla="*/ 1 h 438"/>
                  <a:gd name="T82" fmla="*/ 0 w 687"/>
                  <a:gd name="T83" fmla="*/ 1 h 438"/>
                  <a:gd name="T84" fmla="*/ 0 w 687"/>
                  <a:gd name="T85" fmla="*/ 1 h 438"/>
                  <a:gd name="T86" fmla="*/ 0 w 687"/>
                  <a:gd name="T87" fmla="*/ 1 h 438"/>
                  <a:gd name="T88" fmla="*/ 0 w 687"/>
                  <a:gd name="T89" fmla="*/ 1 h 438"/>
                  <a:gd name="T90" fmla="*/ 0 w 687"/>
                  <a:gd name="T91" fmla="*/ 1 h 438"/>
                  <a:gd name="T92" fmla="*/ 0 w 687"/>
                  <a:gd name="T93" fmla="*/ 1 h 438"/>
                  <a:gd name="T94" fmla="*/ 0 w 687"/>
                  <a:gd name="T95" fmla="*/ 1 h 438"/>
                  <a:gd name="T96" fmla="*/ 0 w 687"/>
                  <a:gd name="T97" fmla="*/ 0 h 438"/>
                  <a:gd name="T98" fmla="*/ 0 w 687"/>
                  <a:gd name="T99" fmla="*/ 1 h 438"/>
                  <a:gd name="T100" fmla="*/ 0 w 687"/>
                  <a:gd name="T101" fmla="*/ 1 h 438"/>
                  <a:gd name="T102" fmla="*/ 0 w 687"/>
                  <a:gd name="T103" fmla="*/ 1 h 438"/>
                  <a:gd name="T104" fmla="*/ 0 w 687"/>
                  <a:gd name="T105" fmla="*/ 1 h 438"/>
                  <a:gd name="T106" fmla="*/ 0 w 687"/>
                  <a:gd name="T107" fmla="*/ 1 h 438"/>
                  <a:gd name="T108" fmla="*/ 0 w 687"/>
                  <a:gd name="T109" fmla="*/ 1 h 4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7"/>
                  <a:gd name="T166" fmla="*/ 0 h 438"/>
                  <a:gd name="T167" fmla="*/ 687 w 687"/>
                  <a:gd name="T168" fmla="*/ 438 h 4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7" h="438">
                    <a:moveTo>
                      <a:pt x="71" y="77"/>
                    </a:moveTo>
                    <a:lnTo>
                      <a:pt x="30" y="103"/>
                    </a:lnTo>
                    <a:lnTo>
                      <a:pt x="0" y="151"/>
                    </a:lnTo>
                    <a:lnTo>
                      <a:pt x="17" y="193"/>
                    </a:lnTo>
                    <a:lnTo>
                      <a:pt x="67" y="212"/>
                    </a:lnTo>
                    <a:lnTo>
                      <a:pt x="117" y="199"/>
                    </a:lnTo>
                    <a:lnTo>
                      <a:pt x="188" y="159"/>
                    </a:lnTo>
                    <a:lnTo>
                      <a:pt x="259" y="116"/>
                    </a:lnTo>
                    <a:lnTo>
                      <a:pt x="325" y="86"/>
                    </a:lnTo>
                    <a:lnTo>
                      <a:pt x="363" y="84"/>
                    </a:lnTo>
                    <a:lnTo>
                      <a:pt x="396" y="86"/>
                    </a:lnTo>
                    <a:lnTo>
                      <a:pt x="413" y="115"/>
                    </a:lnTo>
                    <a:lnTo>
                      <a:pt x="444" y="157"/>
                    </a:lnTo>
                    <a:lnTo>
                      <a:pt x="473" y="211"/>
                    </a:lnTo>
                    <a:lnTo>
                      <a:pt x="483" y="254"/>
                    </a:lnTo>
                    <a:lnTo>
                      <a:pt x="486" y="295"/>
                    </a:lnTo>
                    <a:lnTo>
                      <a:pt x="478" y="326"/>
                    </a:lnTo>
                    <a:lnTo>
                      <a:pt x="458" y="350"/>
                    </a:lnTo>
                    <a:lnTo>
                      <a:pt x="428" y="362"/>
                    </a:lnTo>
                    <a:lnTo>
                      <a:pt x="402" y="384"/>
                    </a:lnTo>
                    <a:lnTo>
                      <a:pt x="390" y="407"/>
                    </a:lnTo>
                    <a:lnTo>
                      <a:pt x="402" y="426"/>
                    </a:lnTo>
                    <a:lnTo>
                      <a:pt x="418" y="431"/>
                    </a:lnTo>
                    <a:lnTo>
                      <a:pt x="444" y="438"/>
                    </a:lnTo>
                    <a:lnTo>
                      <a:pt x="467" y="415"/>
                    </a:lnTo>
                    <a:lnTo>
                      <a:pt x="489" y="384"/>
                    </a:lnTo>
                    <a:lnTo>
                      <a:pt x="496" y="362"/>
                    </a:lnTo>
                    <a:lnTo>
                      <a:pt x="508" y="355"/>
                    </a:lnTo>
                    <a:lnTo>
                      <a:pt x="518" y="355"/>
                    </a:lnTo>
                    <a:lnTo>
                      <a:pt x="555" y="371"/>
                    </a:lnTo>
                    <a:lnTo>
                      <a:pt x="579" y="415"/>
                    </a:lnTo>
                    <a:lnTo>
                      <a:pt x="617" y="438"/>
                    </a:lnTo>
                    <a:lnTo>
                      <a:pt x="645" y="428"/>
                    </a:lnTo>
                    <a:lnTo>
                      <a:pt x="648" y="410"/>
                    </a:lnTo>
                    <a:lnTo>
                      <a:pt x="633" y="379"/>
                    </a:lnTo>
                    <a:lnTo>
                      <a:pt x="661" y="386"/>
                    </a:lnTo>
                    <a:lnTo>
                      <a:pt x="687" y="368"/>
                    </a:lnTo>
                    <a:lnTo>
                      <a:pt x="681" y="336"/>
                    </a:lnTo>
                    <a:lnTo>
                      <a:pt x="642" y="319"/>
                    </a:lnTo>
                    <a:lnTo>
                      <a:pt x="601" y="318"/>
                    </a:lnTo>
                    <a:lnTo>
                      <a:pt x="557" y="311"/>
                    </a:lnTo>
                    <a:lnTo>
                      <a:pt x="535" y="287"/>
                    </a:lnTo>
                    <a:lnTo>
                      <a:pt x="524" y="241"/>
                    </a:lnTo>
                    <a:lnTo>
                      <a:pt x="512" y="176"/>
                    </a:lnTo>
                    <a:lnTo>
                      <a:pt x="496" y="134"/>
                    </a:lnTo>
                    <a:lnTo>
                      <a:pt x="478" y="86"/>
                    </a:lnTo>
                    <a:lnTo>
                      <a:pt x="442" y="42"/>
                    </a:lnTo>
                    <a:lnTo>
                      <a:pt x="397" y="6"/>
                    </a:lnTo>
                    <a:lnTo>
                      <a:pt x="375" y="0"/>
                    </a:lnTo>
                    <a:lnTo>
                      <a:pt x="343" y="1"/>
                    </a:lnTo>
                    <a:lnTo>
                      <a:pt x="281" y="19"/>
                    </a:lnTo>
                    <a:lnTo>
                      <a:pt x="220" y="35"/>
                    </a:lnTo>
                    <a:lnTo>
                      <a:pt x="151" y="56"/>
                    </a:lnTo>
                    <a:lnTo>
                      <a:pt x="96" y="74"/>
                    </a:lnTo>
                    <a:lnTo>
                      <a:pt x="71" y="77"/>
                    </a:lnTo>
                    <a:close/>
                  </a:path>
                </a:pathLst>
              </a:custGeom>
              <a:solidFill>
                <a:srgbClr val="000000"/>
              </a:solidFill>
              <a:ln w="22225">
                <a:noFill/>
                <a:round/>
                <a:headEnd/>
                <a:tailEnd/>
              </a:ln>
            </p:spPr>
            <p:txBody>
              <a:bodyPr/>
              <a:lstStyle/>
              <a:p>
                <a:endParaRPr lang="en-US">
                  <a:solidFill>
                    <a:srgbClr val="000000"/>
                  </a:solidFill>
                </a:endParaRPr>
              </a:p>
            </p:txBody>
          </p:sp>
          <p:sp>
            <p:nvSpPr>
              <p:cNvPr id="10309" name="Freeform 39"/>
              <p:cNvSpPr>
                <a:spLocks/>
              </p:cNvSpPr>
              <p:nvPr/>
            </p:nvSpPr>
            <p:spPr bwMode="auto">
              <a:xfrm>
                <a:off x="9136" y="2759"/>
                <a:ext cx="181" cy="458"/>
              </a:xfrm>
              <a:custGeom>
                <a:avLst/>
                <a:gdLst>
                  <a:gd name="T0" fmla="*/ 0 w 363"/>
                  <a:gd name="T1" fmla="*/ 0 h 917"/>
                  <a:gd name="T2" fmla="*/ 0 w 363"/>
                  <a:gd name="T3" fmla="*/ 0 h 917"/>
                  <a:gd name="T4" fmla="*/ 0 w 363"/>
                  <a:gd name="T5" fmla="*/ 0 h 917"/>
                  <a:gd name="T6" fmla="*/ 0 w 363"/>
                  <a:gd name="T7" fmla="*/ 0 h 917"/>
                  <a:gd name="T8" fmla="*/ 0 w 363"/>
                  <a:gd name="T9" fmla="*/ 0 h 917"/>
                  <a:gd name="T10" fmla="*/ 0 w 363"/>
                  <a:gd name="T11" fmla="*/ 0 h 917"/>
                  <a:gd name="T12" fmla="*/ 0 w 363"/>
                  <a:gd name="T13" fmla="*/ 0 h 917"/>
                  <a:gd name="T14" fmla="*/ 0 w 363"/>
                  <a:gd name="T15" fmla="*/ 0 h 917"/>
                  <a:gd name="T16" fmla="*/ 0 w 363"/>
                  <a:gd name="T17" fmla="*/ 0 h 917"/>
                  <a:gd name="T18" fmla="*/ 0 w 363"/>
                  <a:gd name="T19" fmla="*/ 0 h 917"/>
                  <a:gd name="T20" fmla="*/ 0 w 363"/>
                  <a:gd name="T21" fmla="*/ 0 h 917"/>
                  <a:gd name="T22" fmla="*/ 0 w 363"/>
                  <a:gd name="T23" fmla="*/ 0 h 917"/>
                  <a:gd name="T24" fmla="*/ 0 w 363"/>
                  <a:gd name="T25" fmla="*/ 0 h 917"/>
                  <a:gd name="T26" fmla="*/ 0 w 363"/>
                  <a:gd name="T27" fmla="*/ 0 h 917"/>
                  <a:gd name="T28" fmla="*/ 0 w 363"/>
                  <a:gd name="T29" fmla="*/ 0 h 917"/>
                  <a:gd name="T30" fmla="*/ 0 w 363"/>
                  <a:gd name="T31" fmla="*/ 0 h 917"/>
                  <a:gd name="T32" fmla="*/ 0 w 363"/>
                  <a:gd name="T33" fmla="*/ 0 h 917"/>
                  <a:gd name="T34" fmla="*/ 0 w 363"/>
                  <a:gd name="T35" fmla="*/ 0 h 917"/>
                  <a:gd name="T36" fmla="*/ 0 w 363"/>
                  <a:gd name="T37" fmla="*/ 0 h 917"/>
                  <a:gd name="T38" fmla="*/ 0 w 363"/>
                  <a:gd name="T39" fmla="*/ 0 h 917"/>
                  <a:gd name="T40" fmla="*/ 0 w 363"/>
                  <a:gd name="T41" fmla="*/ 0 h 917"/>
                  <a:gd name="T42" fmla="*/ 0 w 363"/>
                  <a:gd name="T43" fmla="*/ 0 h 917"/>
                  <a:gd name="T44" fmla="*/ 0 w 363"/>
                  <a:gd name="T45" fmla="*/ 0 h 917"/>
                  <a:gd name="T46" fmla="*/ 0 w 363"/>
                  <a:gd name="T47" fmla="*/ 0 h 917"/>
                  <a:gd name="T48" fmla="*/ 0 w 363"/>
                  <a:gd name="T49" fmla="*/ 0 h 917"/>
                  <a:gd name="T50" fmla="*/ 0 w 363"/>
                  <a:gd name="T51" fmla="*/ 0 h 917"/>
                  <a:gd name="T52" fmla="*/ 0 w 363"/>
                  <a:gd name="T53" fmla="*/ 0 h 917"/>
                  <a:gd name="T54" fmla="*/ 0 w 363"/>
                  <a:gd name="T55" fmla="*/ 0 h 917"/>
                  <a:gd name="T56" fmla="*/ 0 w 363"/>
                  <a:gd name="T57" fmla="*/ 0 h 917"/>
                  <a:gd name="T58" fmla="*/ 0 w 363"/>
                  <a:gd name="T59" fmla="*/ 0 h 917"/>
                  <a:gd name="T60" fmla="*/ 0 w 363"/>
                  <a:gd name="T61" fmla="*/ 0 h 917"/>
                  <a:gd name="T62" fmla="*/ 0 w 363"/>
                  <a:gd name="T63" fmla="*/ 0 h 917"/>
                  <a:gd name="T64" fmla="*/ 0 w 363"/>
                  <a:gd name="T65" fmla="*/ 0 h 917"/>
                  <a:gd name="T66" fmla="*/ 0 w 363"/>
                  <a:gd name="T67" fmla="*/ 0 h 917"/>
                  <a:gd name="T68" fmla="*/ 0 w 363"/>
                  <a:gd name="T69" fmla="*/ 0 h 917"/>
                  <a:gd name="T70" fmla="*/ 0 w 363"/>
                  <a:gd name="T71" fmla="*/ 0 h 917"/>
                  <a:gd name="T72" fmla="*/ 0 w 363"/>
                  <a:gd name="T73" fmla="*/ 0 h 917"/>
                  <a:gd name="T74" fmla="*/ 0 w 363"/>
                  <a:gd name="T75" fmla="*/ 0 h 917"/>
                  <a:gd name="T76" fmla="*/ 0 w 363"/>
                  <a:gd name="T77" fmla="*/ 0 h 917"/>
                  <a:gd name="T78" fmla="*/ 0 w 363"/>
                  <a:gd name="T79" fmla="*/ 0 h 917"/>
                  <a:gd name="T80" fmla="*/ 0 w 363"/>
                  <a:gd name="T81" fmla="*/ 0 h 917"/>
                  <a:gd name="T82" fmla="*/ 0 w 363"/>
                  <a:gd name="T83" fmla="*/ 0 h 917"/>
                  <a:gd name="T84" fmla="*/ 0 w 363"/>
                  <a:gd name="T85" fmla="*/ 0 h 917"/>
                  <a:gd name="T86" fmla="*/ 0 w 363"/>
                  <a:gd name="T87" fmla="*/ 0 h 917"/>
                  <a:gd name="T88" fmla="*/ 0 w 363"/>
                  <a:gd name="T89" fmla="*/ 0 h 917"/>
                  <a:gd name="T90" fmla="*/ 0 w 363"/>
                  <a:gd name="T91" fmla="*/ 0 h 917"/>
                  <a:gd name="T92" fmla="*/ 0 w 363"/>
                  <a:gd name="T93" fmla="*/ 0 h 917"/>
                  <a:gd name="T94" fmla="*/ 0 w 363"/>
                  <a:gd name="T95" fmla="*/ 0 h 917"/>
                  <a:gd name="T96" fmla="*/ 0 w 363"/>
                  <a:gd name="T97" fmla="*/ 0 h 917"/>
                  <a:gd name="T98" fmla="*/ 0 w 363"/>
                  <a:gd name="T99" fmla="*/ 0 h 9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3"/>
                  <a:gd name="T151" fmla="*/ 0 h 917"/>
                  <a:gd name="T152" fmla="*/ 363 w 363"/>
                  <a:gd name="T153" fmla="*/ 917 h 9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3" h="917">
                    <a:moveTo>
                      <a:pt x="77" y="20"/>
                    </a:moveTo>
                    <a:lnTo>
                      <a:pt x="111" y="60"/>
                    </a:lnTo>
                    <a:lnTo>
                      <a:pt x="149" y="102"/>
                    </a:lnTo>
                    <a:lnTo>
                      <a:pt x="180" y="153"/>
                    </a:lnTo>
                    <a:lnTo>
                      <a:pt x="198" y="206"/>
                    </a:lnTo>
                    <a:lnTo>
                      <a:pt x="213" y="276"/>
                    </a:lnTo>
                    <a:lnTo>
                      <a:pt x="213" y="343"/>
                    </a:lnTo>
                    <a:lnTo>
                      <a:pt x="208" y="404"/>
                    </a:lnTo>
                    <a:lnTo>
                      <a:pt x="194" y="466"/>
                    </a:lnTo>
                    <a:lnTo>
                      <a:pt x="177" y="526"/>
                    </a:lnTo>
                    <a:lnTo>
                      <a:pt x="148" y="593"/>
                    </a:lnTo>
                    <a:lnTo>
                      <a:pt x="127" y="651"/>
                    </a:lnTo>
                    <a:lnTo>
                      <a:pt x="114" y="708"/>
                    </a:lnTo>
                    <a:lnTo>
                      <a:pt x="114" y="735"/>
                    </a:lnTo>
                    <a:lnTo>
                      <a:pt x="121" y="755"/>
                    </a:lnTo>
                    <a:lnTo>
                      <a:pt x="148" y="766"/>
                    </a:lnTo>
                    <a:lnTo>
                      <a:pt x="197" y="771"/>
                    </a:lnTo>
                    <a:lnTo>
                      <a:pt x="273" y="784"/>
                    </a:lnTo>
                    <a:lnTo>
                      <a:pt x="334" y="813"/>
                    </a:lnTo>
                    <a:lnTo>
                      <a:pt x="363" y="846"/>
                    </a:lnTo>
                    <a:lnTo>
                      <a:pt x="363" y="864"/>
                    </a:lnTo>
                    <a:lnTo>
                      <a:pt x="363" y="873"/>
                    </a:lnTo>
                    <a:lnTo>
                      <a:pt x="352" y="888"/>
                    </a:lnTo>
                    <a:lnTo>
                      <a:pt x="309" y="917"/>
                    </a:lnTo>
                    <a:lnTo>
                      <a:pt x="281" y="906"/>
                    </a:lnTo>
                    <a:lnTo>
                      <a:pt x="259" y="881"/>
                    </a:lnTo>
                    <a:lnTo>
                      <a:pt x="229" y="852"/>
                    </a:lnTo>
                    <a:lnTo>
                      <a:pt x="160" y="817"/>
                    </a:lnTo>
                    <a:lnTo>
                      <a:pt x="111" y="808"/>
                    </a:lnTo>
                    <a:lnTo>
                      <a:pt x="87" y="821"/>
                    </a:lnTo>
                    <a:lnTo>
                      <a:pt x="62" y="826"/>
                    </a:lnTo>
                    <a:lnTo>
                      <a:pt x="43" y="810"/>
                    </a:lnTo>
                    <a:lnTo>
                      <a:pt x="27" y="784"/>
                    </a:lnTo>
                    <a:lnTo>
                      <a:pt x="33" y="747"/>
                    </a:lnTo>
                    <a:lnTo>
                      <a:pt x="46" y="711"/>
                    </a:lnTo>
                    <a:lnTo>
                      <a:pt x="73" y="666"/>
                    </a:lnTo>
                    <a:lnTo>
                      <a:pt x="89" y="602"/>
                    </a:lnTo>
                    <a:lnTo>
                      <a:pt x="98" y="533"/>
                    </a:lnTo>
                    <a:lnTo>
                      <a:pt x="111" y="472"/>
                    </a:lnTo>
                    <a:lnTo>
                      <a:pt x="132" y="430"/>
                    </a:lnTo>
                    <a:lnTo>
                      <a:pt x="139" y="380"/>
                    </a:lnTo>
                    <a:lnTo>
                      <a:pt x="127" y="313"/>
                    </a:lnTo>
                    <a:lnTo>
                      <a:pt x="110" y="240"/>
                    </a:lnTo>
                    <a:lnTo>
                      <a:pt x="73" y="182"/>
                    </a:lnTo>
                    <a:lnTo>
                      <a:pt x="33" y="140"/>
                    </a:lnTo>
                    <a:lnTo>
                      <a:pt x="0" y="89"/>
                    </a:lnTo>
                    <a:lnTo>
                      <a:pt x="2" y="31"/>
                    </a:lnTo>
                    <a:lnTo>
                      <a:pt x="27" y="5"/>
                    </a:lnTo>
                    <a:lnTo>
                      <a:pt x="56" y="0"/>
                    </a:lnTo>
                    <a:lnTo>
                      <a:pt x="77" y="20"/>
                    </a:lnTo>
                    <a:close/>
                  </a:path>
                </a:pathLst>
              </a:custGeom>
              <a:solidFill>
                <a:srgbClr val="000000"/>
              </a:solidFill>
              <a:ln w="22225">
                <a:noFill/>
                <a:round/>
                <a:headEnd/>
                <a:tailEnd/>
              </a:ln>
            </p:spPr>
            <p:txBody>
              <a:bodyPr/>
              <a:lstStyle/>
              <a:p>
                <a:endParaRPr lang="en-US">
                  <a:solidFill>
                    <a:srgbClr val="000000"/>
                  </a:solidFill>
                </a:endParaRPr>
              </a:p>
            </p:txBody>
          </p:sp>
          <p:sp>
            <p:nvSpPr>
              <p:cNvPr id="10310" name="Freeform 40"/>
              <p:cNvSpPr>
                <a:spLocks/>
              </p:cNvSpPr>
              <p:nvPr/>
            </p:nvSpPr>
            <p:spPr bwMode="auto">
              <a:xfrm>
                <a:off x="8937" y="2772"/>
                <a:ext cx="196" cy="408"/>
              </a:xfrm>
              <a:custGeom>
                <a:avLst/>
                <a:gdLst>
                  <a:gd name="T0" fmla="*/ 1 w 391"/>
                  <a:gd name="T1" fmla="*/ 1 h 815"/>
                  <a:gd name="T2" fmla="*/ 1 w 391"/>
                  <a:gd name="T3" fmla="*/ 1 h 815"/>
                  <a:gd name="T4" fmla="*/ 1 w 391"/>
                  <a:gd name="T5" fmla="*/ 0 h 815"/>
                  <a:gd name="T6" fmla="*/ 1 w 391"/>
                  <a:gd name="T7" fmla="*/ 1 h 815"/>
                  <a:gd name="T8" fmla="*/ 1 w 391"/>
                  <a:gd name="T9" fmla="*/ 1 h 815"/>
                  <a:gd name="T10" fmla="*/ 1 w 391"/>
                  <a:gd name="T11" fmla="*/ 1 h 815"/>
                  <a:gd name="T12" fmla="*/ 1 w 391"/>
                  <a:gd name="T13" fmla="*/ 1 h 815"/>
                  <a:gd name="T14" fmla="*/ 1 w 391"/>
                  <a:gd name="T15" fmla="*/ 1 h 815"/>
                  <a:gd name="T16" fmla="*/ 1 w 391"/>
                  <a:gd name="T17" fmla="*/ 1 h 815"/>
                  <a:gd name="T18" fmla="*/ 1 w 391"/>
                  <a:gd name="T19" fmla="*/ 1 h 815"/>
                  <a:gd name="T20" fmla="*/ 1 w 391"/>
                  <a:gd name="T21" fmla="*/ 1 h 815"/>
                  <a:gd name="T22" fmla="*/ 1 w 391"/>
                  <a:gd name="T23" fmla="*/ 1 h 815"/>
                  <a:gd name="T24" fmla="*/ 1 w 391"/>
                  <a:gd name="T25" fmla="*/ 1 h 815"/>
                  <a:gd name="T26" fmla="*/ 1 w 391"/>
                  <a:gd name="T27" fmla="*/ 1 h 815"/>
                  <a:gd name="T28" fmla="*/ 1 w 391"/>
                  <a:gd name="T29" fmla="*/ 1 h 815"/>
                  <a:gd name="T30" fmla="*/ 1 w 391"/>
                  <a:gd name="T31" fmla="*/ 1 h 815"/>
                  <a:gd name="T32" fmla="*/ 1 w 391"/>
                  <a:gd name="T33" fmla="*/ 1 h 815"/>
                  <a:gd name="T34" fmla="*/ 1 w 391"/>
                  <a:gd name="T35" fmla="*/ 1 h 815"/>
                  <a:gd name="T36" fmla="*/ 1 w 391"/>
                  <a:gd name="T37" fmla="*/ 1 h 815"/>
                  <a:gd name="T38" fmla="*/ 1 w 391"/>
                  <a:gd name="T39" fmla="*/ 1 h 815"/>
                  <a:gd name="T40" fmla="*/ 1 w 391"/>
                  <a:gd name="T41" fmla="*/ 1 h 815"/>
                  <a:gd name="T42" fmla="*/ 1 w 391"/>
                  <a:gd name="T43" fmla="*/ 1 h 815"/>
                  <a:gd name="T44" fmla="*/ 1 w 391"/>
                  <a:gd name="T45" fmla="*/ 1 h 815"/>
                  <a:gd name="T46" fmla="*/ 1 w 391"/>
                  <a:gd name="T47" fmla="*/ 1 h 815"/>
                  <a:gd name="T48" fmla="*/ 1 w 391"/>
                  <a:gd name="T49" fmla="*/ 1 h 815"/>
                  <a:gd name="T50" fmla="*/ 1 w 391"/>
                  <a:gd name="T51" fmla="*/ 1 h 815"/>
                  <a:gd name="T52" fmla="*/ 0 w 391"/>
                  <a:gd name="T53" fmla="*/ 1 h 815"/>
                  <a:gd name="T54" fmla="*/ 1 w 391"/>
                  <a:gd name="T55" fmla="*/ 1 h 815"/>
                  <a:gd name="T56" fmla="*/ 1 w 391"/>
                  <a:gd name="T57" fmla="*/ 1 h 815"/>
                  <a:gd name="T58" fmla="*/ 1 w 391"/>
                  <a:gd name="T59" fmla="*/ 1 h 815"/>
                  <a:gd name="T60" fmla="*/ 1 w 391"/>
                  <a:gd name="T61" fmla="*/ 1 h 815"/>
                  <a:gd name="T62" fmla="*/ 1 w 391"/>
                  <a:gd name="T63" fmla="*/ 1 h 815"/>
                  <a:gd name="T64" fmla="*/ 1 w 391"/>
                  <a:gd name="T65" fmla="*/ 1 h 815"/>
                  <a:gd name="T66" fmla="*/ 1 w 391"/>
                  <a:gd name="T67" fmla="*/ 1 h 815"/>
                  <a:gd name="T68" fmla="*/ 1 w 391"/>
                  <a:gd name="T69" fmla="*/ 1 h 815"/>
                  <a:gd name="T70" fmla="*/ 1 w 391"/>
                  <a:gd name="T71" fmla="*/ 1 h 815"/>
                  <a:gd name="T72" fmla="*/ 1 w 391"/>
                  <a:gd name="T73" fmla="*/ 1 h 815"/>
                  <a:gd name="T74" fmla="*/ 1 w 391"/>
                  <a:gd name="T75" fmla="*/ 1 h 815"/>
                  <a:gd name="T76" fmla="*/ 1 w 391"/>
                  <a:gd name="T77" fmla="*/ 1 h 815"/>
                  <a:gd name="T78" fmla="*/ 1 w 391"/>
                  <a:gd name="T79" fmla="*/ 1 h 815"/>
                  <a:gd name="T80" fmla="*/ 1 w 391"/>
                  <a:gd name="T81" fmla="*/ 1 h 815"/>
                  <a:gd name="T82" fmla="*/ 1 w 391"/>
                  <a:gd name="T83" fmla="*/ 1 h 815"/>
                  <a:gd name="T84" fmla="*/ 1 w 391"/>
                  <a:gd name="T85" fmla="*/ 1 h 815"/>
                  <a:gd name="T86" fmla="*/ 1 w 391"/>
                  <a:gd name="T87" fmla="*/ 1 h 8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1"/>
                  <a:gd name="T133" fmla="*/ 0 h 815"/>
                  <a:gd name="T134" fmla="*/ 391 w 391"/>
                  <a:gd name="T135" fmla="*/ 815 h 8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1" h="815">
                    <a:moveTo>
                      <a:pt x="231" y="130"/>
                    </a:moveTo>
                    <a:lnTo>
                      <a:pt x="275" y="35"/>
                    </a:lnTo>
                    <a:lnTo>
                      <a:pt x="319" y="0"/>
                    </a:lnTo>
                    <a:lnTo>
                      <a:pt x="374" y="11"/>
                    </a:lnTo>
                    <a:lnTo>
                      <a:pt x="391" y="63"/>
                    </a:lnTo>
                    <a:lnTo>
                      <a:pt x="386" y="118"/>
                    </a:lnTo>
                    <a:lnTo>
                      <a:pt x="366" y="136"/>
                    </a:lnTo>
                    <a:lnTo>
                      <a:pt x="318" y="198"/>
                    </a:lnTo>
                    <a:lnTo>
                      <a:pt x="285" y="253"/>
                    </a:lnTo>
                    <a:lnTo>
                      <a:pt x="265" y="311"/>
                    </a:lnTo>
                    <a:lnTo>
                      <a:pt x="254" y="367"/>
                    </a:lnTo>
                    <a:lnTo>
                      <a:pt x="254" y="431"/>
                    </a:lnTo>
                    <a:lnTo>
                      <a:pt x="275" y="516"/>
                    </a:lnTo>
                    <a:lnTo>
                      <a:pt x="287" y="560"/>
                    </a:lnTo>
                    <a:lnTo>
                      <a:pt x="290" y="618"/>
                    </a:lnTo>
                    <a:lnTo>
                      <a:pt x="287" y="680"/>
                    </a:lnTo>
                    <a:lnTo>
                      <a:pt x="297" y="733"/>
                    </a:lnTo>
                    <a:lnTo>
                      <a:pt x="303" y="764"/>
                    </a:lnTo>
                    <a:lnTo>
                      <a:pt x="293" y="789"/>
                    </a:lnTo>
                    <a:lnTo>
                      <a:pt x="259" y="795"/>
                    </a:lnTo>
                    <a:lnTo>
                      <a:pt x="203" y="789"/>
                    </a:lnTo>
                    <a:lnTo>
                      <a:pt x="136" y="782"/>
                    </a:lnTo>
                    <a:lnTo>
                      <a:pt x="82" y="793"/>
                    </a:lnTo>
                    <a:lnTo>
                      <a:pt x="45" y="806"/>
                    </a:lnTo>
                    <a:lnTo>
                      <a:pt x="17" y="815"/>
                    </a:lnTo>
                    <a:lnTo>
                      <a:pt x="2" y="795"/>
                    </a:lnTo>
                    <a:lnTo>
                      <a:pt x="0" y="772"/>
                    </a:lnTo>
                    <a:lnTo>
                      <a:pt x="17" y="733"/>
                    </a:lnTo>
                    <a:lnTo>
                      <a:pt x="59" y="706"/>
                    </a:lnTo>
                    <a:lnTo>
                      <a:pt x="95" y="706"/>
                    </a:lnTo>
                    <a:lnTo>
                      <a:pt x="155" y="711"/>
                    </a:lnTo>
                    <a:lnTo>
                      <a:pt x="204" y="722"/>
                    </a:lnTo>
                    <a:lnTo>
                      <a:pt x="226" y="706"/>
                    </a:lnTo>
                    <a:lnTo>
                      <a:pt x="241" y="668"/>
                    </a:lnTo>
                    <a:lnTo>
                      <a:pt x="232" y="613"/>
                    </a:lnTo>
                    <a:lnTo>
                      <a:pt x="208" y="534"/>
                    </a:lnTo>
                    <a:lnTo>
                      <a:pt x="186" y="464"/>
                    </a:lnTo>
                    <a:lnTo>
                      <a:pt x="177" y="414"/>
                    </a:lnTo>
                    <a:lnTo>
                      <a:pt x="177" y="365"/>
                    </a:lnTo>
                    <a:lnTo>
                      <a:pt x="182" y="323"/>
                    </a:lnTo>
                    <a:lnTo>
                      <a:pt x="197" y="264"/>
                    </a:lnTo>
                    <a:lnTo>
                      <a:pt x="210" y="196"/>
                    </a:lnTo>
                    <a:lnTo>
                      <a:pt x="220" y="154"/>
                    </a:lnTo>
                    <a:lnTo>
                      <a:pt x="231" y="130"/>
                    </a:lnTo>
                    <a:close/>
                  </a:path>
                </a:pathLst>
              </a:custGeom>
              <a:solidFill>
                <a:srgbClr val="000000"/>
              </a:solidFill>
              <a:ln w="22225">
                <a:noFill/>
                <a:round/>
                <a:headEnd/>
                <a:tailEnd/>
              </a:ln>
            </p:spPr>
            <p:txBody>
              <a:bodyPr/>
              <a:lstStyle/>
              <a:p>
                <a:endParaRPr lang="en-US">
                  <a:solidFill>
                    <a:srgbClr val="000000"/>
                  </a:solidFill>
                </a:endParaRPr>
              </a:p>
            </p:txBody>
          </p:sp>
        </p:grpSp>
      </p:grpSp>
      <p:grpSp>
        <p:nvGrpSpPr>
          <p:cNvPr id="10249" name="Group 78"/>
          <p:cNvGrpSpPr>
            <a:grpSpLocks/>
          </p:cNvGrpSpPr>
          <p:nvPr/>
        </p:nvGrpSpPr>
        <p:grpSpPr bwMode="auto">
          <a:xfrm>
            <a:off x="5794375" y="762000"/>
            <a:ext cx="2657475" cy="1258888"/>
            <a:chOff x="3456" y="2296"/>
            <a:chExt cx="1674" cy="793"/>
          </a:xfrm>
        </p:grpSpPr>
        <p:grpSp>
          <p:nvGrpSpPr>
            <p:cNvPr id="10271" name="Group 44"/>
            <p:cNvGrpSpPr>
              <a:grpSpLocks/>
            </p:cNvGrpSpPr>
            <p:nvPr/>
          </p:nvGrpSpPr>
          <p:grpSpPr bwMode="auto">
            <a:xfrm>
              <a:off x="3456" y="2296"/>
              <a:ext cx="837" cy="793"/>
              <a:chOff x="3109" y="2016"/>
              <a:chExt cx="1496" cy="1418"/>
            </a:xfrm>
          </p:grpSpPr>
          <p:grpSp>
            <p:nvGrpSpPr>
              <p:cNvPr id="10288" name="Group 45"/>
              <p:cNvGrpSpPr>
                <a:grpSpLocks/>
              </p:cNvGrpSpPr>
              <p:nvPr/>
            </p:nvGrpSpPr>
            <p:grpSpPr bwMode="auto">
              <a:xfrm>
                <a:off x="3109" y="2415"/>
                <a:ext cx="1496" cy="1019"/>
                <a:chOff x="3109" y="2415"/>
                <a:chExt cx="1496" cy="1019"/>
              </a:xfrm>
            </p:grpSpPr>
            <p:sp>
              <p:nvSpPr>
                <p:cNvPr id="10296" name="Oval 46"/>
                <p:cNvSpPr>
                  <a:spLocks noChangeArrowheads="1"/>
                </p:cNvSpPr>
                <p:nvPr/>
              </p:nvSpPr>
              <p:spPr bwMode="auto">
                <a:xfrm>
                  <a:off x="3296" y="3053"/>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297" name="Oval 47"/>
                <p:cNvSpPr>
                  <a:spLocks noChangeArrowheads="1"/>
                </p:cNvSpPr>
                <p:nvPr/>
              </p:nvSpPr>
              <p:spPr bwMode="auto">
                <a:xfrm>
                  <a:off x="4044" y="3060"/>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298" name="Line 48"/>
                <p:cNvSpPr>
                  <a:spLocks noChangeShapeType="1"/>
                </p:cNvSpPr>
                <p:nvPr/>
              </p:nvSpPr>
              <p:spPr bwMode="auto">
                <a:xfrm flipV="1">
                  <a:off x="3857" y="2520"/>
                  <a:ext cx="0" cy="36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299" name="Line 49"/>
                <p:cNvSpPr>
                  <a:spLocks noChangeShapeType="1"/>
                </p:cNvSpPr>
                <p:nvPr/>
              </p:nvSpPr>
              <p:spPr bwMode="auto">
                <a:xfrm>
                  <a:off x="3483" y="2520"/>
                  <a:ext cx="74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300" name="Rectangle 50"/>
                <p:cNvSpPr>
                  <a:spLocks noChangeArrowheads="1"/>
                </p:cNvSpPr>
                <p:nvPr/>
              </p:nvSpPr>
              <p:spPr bwMode="auto">
                <a:xfrm>
                  <a:off x="3109" y="2880"/>
                  <a:ext cx="1496" cy="180"/>
                </a:xfrm>
                <a:prstGeom prst="rect">
                  <a:avLst/>
                </a:prstGeom>
                <a:noFill/>
                <a:ln w="22225">
                  <a:solidFill>
                    <a:srgbClr val="000000"/>
                  </a:solidFill>
                  <a:miter lim="800000"/>
                  <a:headEnd/>
                  <a:tailEnd/>
                </a:ln>
              </p:spPr>
              <p:txBody>
                <a:bodyPr/>
                <a:lstStyle/>
                <a:p>
                  <a:endParaRPr lang="en-US">
                    <a:solidFill>
                      <a:srgbClr val="000000"/>
                    </a:solidFill>
                  </a:endParaRPr>
                </a:p>
              </p:txBody>
            </p:sp>
            <p:sp>
              <p:nvSpPr>
                <p:cNvPr id="10301" name="Freeform 51"/>
                <p:cNvSpPr>
                  <a:spLocks/>
                </p:cNvSpPr>
                <p:nvPr/>
              </p:nvSpPr>
              <p:spPr bwMode="auto">
                <a:xfrm>
                  <a:off x="4130" y="2435"/>
                  <a:ext cx="185" cy="185"/>
                </a:xfrm>
                <a:custGeom>
                  <a:avLst/>
                  <a:gdLst>
                    <a:gd name="T0" fmla="*/ 0 w 185"/>
                    <a:gd name="T1" fmla="*/ 185 h 185"/>
                    <a:gd name="T2" fmla="*/ 185 w 185"/>
                    <a:gd name="T3" fmla="*/ 0 h 185"/>
                    <a:gd name="T4" fmla="*/ 0 60000 65536"/>
                    <a:gd name="T5" fmla="*/ 0 60000 65536"/>
                    <a:gd name="T6" fmla="*/ 0 w 185"/>
                    <a:gd name="T7" fmla="*/ 0 h 185"/>
                    <a:gd name="T8" fmla="*/ 185 w 185"/>
                    <a:gd name="T9" fmla="*/ 185 h 185"/>
                  </a:gdLst>
                  <a:ahLst/>
                  <a:cxnLst>
                    <a:cxn ang="T4">
                      <a:pos x="T0" y="T1"/>
                    </a:cxn>
                    <a:cxn ang="T5">
                      <a:pos x="T2" y="T3"/>
                    </a:cxn>
                  </a:cxnLst>
                  <a:rect l="T6" t="T7" r="T8" b="T9"/>
                  <a:pathLst>
                    <a:path w="185" h="185">
                      <a:moveTo>
                        <a:pt x="0" y="185"/>
                      </a:moveTo>
                      <a:lnTo>
                        <a:pt x="18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10302" name="Freeform 52"/>
                <p:cNvSpPr>
                  <a:spLocks/>
                </p:cNvSpPr>
                <p:nvPr/>
              </p:nvSpPr>
              <p:spPr bwMode="auto">
                <a:xfrm>
                  <a:off x="3405" y="2415"/>
                  <a:ext cx="180" cy="185"/>
                </a:xfrm>
                <a:custGeom>
                  <a:avLst/>
                  <a:gdLst>
                    <a:gd name="T0" fmla="*/ 0 w 180"/>
                    <a:gd name="T1" fmla="*/ 185 h 185"/>
                    <a:gd name="T2" fmla="*/ 180 w 180"/>
                    <a:gd name="T3" fmla="*/ 0 h 185"/>
                    <a:gd name="T4" fmla="*/ 0 60000 65536"/>
                    <a:gd name="T5" fmla="*/ 0 60000 65536"/>
                    <a:gd name="T6" fmla="*/ 0 w 180"/>
                    <a:gd name="T7" fmla="*/ 0 h 185"/>
                    <a:gd name="T8" fmla="*/ 180 w 180"/>
                    <a:gd name="T9" fmla="*/ 185 h 185"/>
                  </a:gdLst>
                  <a:ahLst/>
                  <a:cxnLst>
                    <a:cxn ang="T4">
                      <a:pos x="T0" y="T1"/>
                    </a:cxn>
                    <a:cxn ang="T5">
                      <a:pos x="T2" y="T3"/>
                    </a:cxn>
                  </a:cxnLst>
                  <a:rect l="T6" t="T7" r="T8" b="T9"/>
                  <a:pathLst>
                    <a:path w="180" h="185">
                      <a:moveTo>
                        <a:pt x="0" y="185"/>
                      </a:moveTo>
                      <a:lnTo>
                        <a:pt x="18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grpSp>
            <p:nvGrpSpPr>
              <p:cNvPr id="10289" name="Group 53"/>
              <p:cNvGrpSpPr>
                <a:grpSpLocks/>
              </p:cNvGrpSpPr>
              <p:nvPr/>
            </p:nvGrpSpPr>
            <p:grpSpPr bwMode="auto">
              <a:xfrm>
                <a:off x="3109" y="2016"/>
                <a:ext cx="561" cy="864"/>
                <a:chOff x="5540" y="2340"/>
                <a:chExt cx="626" cy="937"/>
              </a:xfrm>
            </p:grpSpPr>
            <p:sp>
              <p:nvSpPr>
                <p:cNvPr id="10290" name="Freeform 54"/>
                <p:cNvSpPr>
                  <a:spLocks/>
                </p:cNvSpPr>
                <p:nvPr/>
              </p:nvSpPr>
              <p:spPr bwMode="auto">
                <a:xfrm>
                  <a:off x="5671" y="2659"/>
                  <a:ext cx="230" cy="333"/>
                </a:xfrm>
                <a:custGeom>
                  <a:avLst/>
                  <a:gdLst>
                    <a:gd name="T0" fmla="*/ 1 w 459"/>
                    <a:gd name="T1" fmla="*/ 1 h 666"/>
                    <a:gd name="T2" fmla="*/ 1 w 459"/>
                    <a:gd name="T3" fmla="*/ 1 h 666"/>
                    <a:gd name="T4" fmla="*/ 1 w 459"/>
                    <a:gd name="T5" fmla="*/ 0 h 666"/>
                    <a:gd name="T6" fmla="*/ 1 w 459"/>
                    <a:gd name="T7" fmla="*/ 0 h 666"/>
                    <a:gd name="T8" fmla="*/ 1 w 459"/>
                    <a:gd name="T9" fmla="*/ 1 h 666"/>
                    <a:gd name="T10" fmla="*/ 1 w 459"/>
                    <a:gd name="T11" fmla="*/ 1 h 666"/>
                    <a:gd name="T12" fmla="*/ 1 w 459"/>
                    <a:gd name="T13" fmla="*/ 1 h 666"/>
                    <a:gd name="T14" fmla="*/ 1 w 459"/>
                    <a:gd name="T15" fmla="*/ 1 h 666"/>
                    <a:gd name="T16" fmla="*/ 1 w 459"/>
                    <a:gd name="T17" fmla="*/ 1 h 666"/>
                    <a:gd name="T18" fmla="*/ 1 w 459"/>
                    <a:gd name="T19" fmla="*/ 1 h 666"/>
                    <a:gd name="T20" fmla="*/ 1 w 459"/>
                    <a:gd name="T21" fmla="*/ 1 h 666"/>
                    <a:gd name="T22" fmla="*/ 1 w 459"/>
                    <a:gd name="T23" fmla="*/ 1 h 666"/>
                    <a:gd name="T24" fmla="*/ 1 w 459"/>
                    <a:gd name="T25" fmla="*/ 1 h 666"/>
                    <a:gd name="T26" fmla="*/ 1 w 459"/>
                    <a:gd name="T27" fmla="*/ 1 h 666"/>
                    <a:gd name="T28" fmla="*/ 1 w 459"/>
                    <a:gd name="T29" fmla="*/ 1 h 666"/>
                    <a:gd name="T30" fmla="*/ 1 w 459"/>
                    <a:gd name="T31" fmla="*/ 1 h 666"/>
                    <a:gd name="T32" fmla="*/ 1 w 459"/>
                    <a:gd name="T33" fmla="*/ 1 h 666"/>
                    <a:gd name="T34" fmla="*/ 1 w 459"/>
                    <a:gd name="T35" fmla="*/ 1 h 666"/>
                    <a:gd name="T36" fmla="*/ 1 w 459"/>
                    <a:gd name="T37" fmla="*/ 1 h 666"/>
                    <a:gd name="T38" fmla="*/ 1 w 459"/>
                    <a:gd name="T39" fmla="*/ 1 h 666"/>
                    <a:gd name="T40" fmla="*/ 1 w 459"/>
                    <a:gd name="T41" fmla="*/ 1 h 666"/>
                    <a:gd name="T42" fmla="*/ 1 w 459"/>
                    <a:gd name="T43" fmla="*/ 1 h 666"/>
                    <a:gd name="T44" fmla="*/ 1 w 459"/>
                    <a:gd name="T45" fmla="*/ 1 h 666"/>
                    <a:gd name="T46" fmla="*/ 1 w 459"/>
                    <a:gd name="T47" fmla="*/ 1 h 666"/>
                    <a:gd name="T48" fmla="*/ 1 w 459"/>
                    <a:gd name="T49" fmla="*/ 1 h 666"/>
                    <a:gd name="T50" fmla="*/ 1 w 459"/>
                    <a:gd name="T51" fmla="*/ 1 h 666"/>
                    <a:gd name="T52" fmla="*/ 0 w 459"/>
                    <a:gd name="T53" fmla="*/ 1 h 666"/>
                    <a:gd name="T54" fmla="*/ 1 w 459"/>
                    <a:gd name="T55" fmla="*/ 1 h 666"/>
                    <a:gd name="T56" fmla="*/ 1 w 459"/>
                    <a:gd name="T57" fmla="*/ 1 h 666"/>
                    <a:gd name="T58" fmla="*/ 1 w 459"/>
                    <a:gd name="T59" fmla="*/ 1 h 666"/>
                    <a:gd name="T60" fmla="*/ 1 w 459"/>
                    <a:gd name="T61" fmla="*/ 1 h 666"/>
                    <a:gd name="T62" fmla="*/ 1 w 459"/>
                    <a:gd name="T63" fmla="*/ 1 h 666"/>
                    <a:gd name="T64" fmla="*/ 1 w 459"/>
                    <a:gd name="T65" fmla="*/ 1 h 666"/>
                    <a:gd name="T66" fmla="*/ 1 w 459"/>
                    <a:gd name="T67" fmla="*/ 1 h 666"/>
                    <a:gd name="T68" fmla="*/ 1 w 459"/>
                    <a:gd name="T69" fmla="*/ 1 h 666"/>
                    <a:gd name="T70" fmla="*/ 1 w 459"/>
                    <a:gd name="T71" fmla="*/ 1 h 666"/>
                    <a:gd name="T72" fmla="*/ 1 w 459"/>
                    <a:gd name="T73" fmla="*/ 1 h 666"/>
                    <a:gd name="T74" fmla="*/ 1 w 459"/>
                    <a:gd name="T75" fmla="*/ 1 h 666"/>
                    <a:gd name="T76" fmla="*/ 1 w 459"/>
                    <a:gd name="T77" fmla="*/ 1 h 666"/>
                    <a:gd name="T78" fmla="*/ 1 w 459"/>
                    <a:gd name="T79" fmla="*/ 1 h 6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9"/>
                    <a:gd name="T121" fmla="*/ 0 h 666"/>
                    <a:gd name="T122" fmla="*/ 459 w 459"/>
                    <a:gd name="T123" fmla="*/ 666 h 6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9" h="666">
                      <a:moveTo>
                        <a:pt x="194" y="26"/>
                      </a:moveTo>
                      <a:lnTo>
                        <a:pt x="219" y="6"/>
                      </a:lnTo>
                      <a:lnTo>
                        <a:pt x="251" y="0"/>
                      </a:lnTo>
                      <a:lnTo>
                        <a:pt x="293" y="0"/>
                      </a:lnTo>
                      <a:lnTo>
                        <a:pt x="337" y="9"/>
                      </a:lnTo>
                      <a:lnTo>
                        <a:pt x="369" y="26"/>
                      </a:lnTo>
                      <a:lnTo>
                        <a:pt x="394" y="55"/>
                      </a:lnTo>
                      <a:lnTo>
                        <a:pt x="418" y="84"/>
                      </a:lnTo>
                      <a:lnTo>
                        <a:pt x="443" y="136"/>
                      </a:lnTo>
                      <a:lnTo>
                        <a:pt x="459" y="187"/>
                      </a:lnTo>
                      <a:lnTo>
                        <a:pt x="459" y="247"/>
                      </a:lnTo>
                      <a:lnTo>
                        <a:pt x="453" y="308"/>
                      </a:lnTo>
                      <a:lnTo>
                        <a:pt x="443" y="366"/>
                      </a:lnTo>
                      <a:lnTo>
                        <a:pt x="427" y="423"/>
                      </a:lnTo>
                      <a:lnTo>
                        <a:pt x="403" y="463"/>
                      </a:lnTo>
                      <a:lnTo>
                        <a:pt x="371" y="512"/>
                      </a:lnTo>
                      <a:lnTo>
                        <a:pt x="337" y="554"/>
                      </a:lnTo>
                      <a:lnTo>
                        <a:pt x="301" y="587"/>
                      </a:lnTo>
                      <a:lnTo>
                        <a:pt x="269" y="611"/>
                      </a:lnTo>
                      <a:lnTo>
                        <a:pt x="209" y="640"/>
                      </a:lnTo>
                      <a:lnTo>
                        <a:pt x="150" y="661"/>
                      </a:lnTo>
                      <a:lnTo>
                        <a:pt x="103" y="664"/>
                      </a:lnTo>
                      <a:lnTo>
                        <a:pt x="98" y="666"/>
                      </a:lnTo>
                      <a:lnTo>
                        <a:pt x="62" y="657"/>
                      </a:lnTo>
                      <a:lnTo>
                        <a:pt x="34" y="635"/>
                      </a:lnTo>
                      <a:lnTo>
                        <a:pt x="9" y="600"/>
                      </a:lnTo>
                      <a:lnTo>
                        <a:pt x="0" y="556"/>
                      </a:lnTo>
                      <a:lnTo>
                        <a:pt x="5" y="490"/>
                      </a:lnTo>
                      <a:lnTo>
                        <a:pt x="25" y="447"/>
                      </a:lnTo>
                      <a:lnTo>
                        <a:pt x="62" y="405"/>
                      </a:lnTo>
                      <a:lnTo>
                        <a:pt x="105" y="377"/>
                      </a:lnTo>
                      <a:lnTo>
                        <a:pt x="134" y="342"/>
                      </a:lnTo>
                      <a:lnTo>
                        <a:pt x="151" y="297"/>
                      </a:lnTo>
                      <a:lnTo>
                        <a:pt x="159" y="249"/>
                      </a:lnTo>
                      <a:lnTo>
                        <a:pt x="155" y="198"/>
                      </a:lnTo>
                      <a:lnTo>
                        <a:pt x="150" y="141"/>
                      </a:lnTo>
                      <a:lnTo>
                        <a:pt x="151" y="94"/>
                      </a:lnTo>
                      <a:lnTo>
                        <a:pt x="151" y="101"/>
                      </a:lnTo>
                      <a:lnTo>
                        <a:pt x="171" y="52"/>
                      </a:lnTo>
                      <a:lnTo>
                        <a:pt x="194" y="26"/>
                      </a:lnTo>
                      <a:close/>
                    </a:path>
                  </a:pathLst>
                </a:custGeom>
                <a:solidFill>
                  <a:srgbClr val="000000"/>
                </a:solidFill>
                <a:ln w="22225">
                  <a:noFill/>
                  <a:round/>
                  <a:headEnd/>
                  <a:tailEnd/>
                </a:ln>
              </p:spPr>
              <p:txBody>
                <a:bodyPr/>
                <a:lstStyle/>
                <a:p>
                  <a:endParaRPr lang="en-US">
                    <a:solidFill>
                      <a:srgbClr val="000000"/>
                    </a:solidFill>
                  </a:endParaRPr>
                </a:p>
              </p:txBody>
            </p:sp>
            <p:sp>
              <p:nvSpPr>
                <p:cNvPr id="10291" name="Freeform 55"/>
                <p:cNvSpPr>
                  <a:spLocks/>
                </p:cNvSpPr>
                <p:nvPr/>
              </p:nvSpPr>
              <p:spPr bwMode="auto">
                <a:xfrm>
                  <a:off x="5818" y="2665"/>
                  <a:ext cx="348" cy="177"/>
                </a:xfrm>
                <a:custGeom>
                  <a:avLst/>
                  <a:gdLst>
                    <a:gd name="T0" fmla="*/ 1 w 696"/>
                    <a:gd name="T1" fmla="*/ 0 h 355"/>
                    <a:gd name="T2" fmla="*/ 1 w 696"/>
                    <a:gd name="T3" fmla="*/ 0 h 355"/>
                    <a:gd name="T4" fmla="*/ 1 w 696"/>
                    <a:gd name="T5" fmla="*/ 0 h 355"/>
                    <a:gd name="T6" fmla="*/ 1 w 696"/>
                    <a:gd name="T7" fmla="*/ 0 h 355"/>
                    <a:gd name="T8" fmla="*/ 1 w 696"/>
                    <a:gd name="T9" fmla="*/ 0 h 355"/>
                    <a:gd name="T10" fmla="*/ 1 w 696"/>
                    <a:gd name="T11" fmla="*/ 0 h 355"/>
                    <a:gd name="T12" fmla="*/ 1 w 696"/>
                    <a:gd name="T13" fmla="*/ 0 h 355"/>
                    <a:gd name="T14" fmla="*/ 1 w 696"/>
                    <a:gd name="T15" fmla="*/ 0 h 355"/>
                    <a:gd name="T16" fmla="*/ 1 w 696"/>
                    <a:gd name="T17" fmla="*/ 0 h 355"/>
                    <a:gd name="T18" fmla="*/ 1 w 696"/>
                    <a:gd name="T19" fmla="*/ 0 h 355"/>
                    <a:gd name="T20" fmla="*/ 1 w 696"/>
                    <a:gd name="T21" fmla="*/ 0 h 355"/>
                    <a:gd name="T22" fmla="*/ 1 w 696"/>
                    <a:gd name="T23" fmla="*/ 0 h 355"/>
                    <a:gd name="T24" fmla="*/ 1 w 696"/>
                    <a:gd name="T25" fmla="*/ 0 h 355"/>
                    <a:gd name="T26" fmla="*/ 1 w 696"/>
                    <a:gd name="T27" fmla="*/ 0 h 355"/>
                    <a:gd name="T28" fmla="*/ 1 w 696"/>
                    <a:gd name="T29" fmla="*/ 0 h 355"/>
                    <a:gd name="T30" fmla="*/ 1 w 696"/>
                    <a:gd name="T31" fmla="*/ 0 h 355"/>
                    <a:gd name="T32" fmla="*/ 1 w 696"/>
                    <a:gd name="T33" fmla="*/ 0 h 355"/>
                    <a:gd name="T34" fmla="*/ 1 w 696"/>
                    <a:gd name="T35" fmla="*/ 0 h 355"/>
                    <a:gd name="T36" fmla="*/ 1 w 696"/>
                    <a:gd name="T37" fmla="*/ 0 h 355"/>
                    <a:gd name="T38" fmla="*/ 1 w 696"/>
                    <a:gd name="T39" fmla="*/ 0 h 355"/>
                    <a:gd name="T40" fmla="*/ 1 w 696"/>
                    <a:gd name="T41" fmla="*/ 0 h 355"/>
                    <a:gd name="T42" fmla="*/ 1 w 696"/>
                    <a:gd name="T43" fmla="*/ 0 h 355"/>
                    <a:gd name="T44" fmla="*/ 1 w 696"/>
                    <a:gd name="T45" fmla="*/ 0 h 355"/>
                    <a:gd name="T46" fmla="*/ 1 w 696"/>
                    <a:gd name="T47" fmla="*/ 0 h 355"/>
                    <a:gd name="T48" fmla="*/ 1 w 696"/>
                    <a:gd name="T49" fmla="*/ 0 h 355"/>
                    <a:gd name="T50" fmla="*/ 1 w 696"/>
                    <a:gd name="T51" fmla="*/ 0 h 355"/>
                    <a:gd name="T52" fmla="*/ 1 w 696"/>
                    <a:gd name="T53" fmla="*/ 0 h 355"/>
                    <a:gd name="T54" fmla="*/ 1 w 696"/>
                    <a:gd name="T55" fmla="*/ 0 h 355"/>
                    <a:gd name="T56" fmla="*/ 1 w 696"/>
                    <a:gd name="T57" fmla="*/ 0 h 355"/>
                    <a:gd name="T58" fmla="*/ 1 w 696"/>
                    <a:gd name="T59" fmla="*/ 0 h 355"/>
                    <a:gd name="T60" fmla="*/ 1 w 696"/>
                    <a:gd name="T61" fmla="*/ 0 h 355"/>
                    <a:gd name="T62" fmla="*/ 1 w 696"/>
                    <a:gd name="T63" fmla="*/ 0 h 355"/>
                    <a:gd name="T64" fmla="*/ 1 w 696"/>
                    <a:gd name="T65" fmla="*/ 0 h 355"/>
                    <a:gd name="T66" fmla="*/ 1 w 696"/>
                    <a:gd name="T67" fmla="*/ 0 h 355"/>
                    <a:gd name="T68" fmla="*/ 1 w 696"/>
                    <a:gd name="T69" fmla="*/ 0 h 355"/>
                    <a:gd name="T70" fmla="*/ 1 w 696"/>
                    <a:gd name="T71" fmla="*/ 0 h 355"/>
                    <a:gd name="T72" fmla="*/ 1 w 696"/>
                    <a:gd name="T73" fmla="*/ 0 h 355"/>
                    <a:gd name="T74" fmla="*/ 1 w 696"/>
                    <a:gd name="T75" fmla="*/ 0 h 355"/>
                    <a:gd name="T76" fmla="*/ 1 w 696"/>
                    <a:gd name="T77" fmla="*/ 0 h 355"/>
                    <a:gd name="T78" fmla="*/ 1 w 696"/>
                    <a:gd name="T79" fmla="*/ 0 h 355"/>
                    <a:gd name="T80" fmla="*/ 1 w 696"/>
                    <a:gd name="T81" fmla="*/ 0 h 355"/>
                    <a:gd name="T82" fmla="*/ 1 w 696"/>
                    <a:gd name="T83" fmla="*/ 0 h 355"/>
                    <a:gd name="T84" fmla="*/ 1 w 696"/>
                    <a:gd name="T85" fmla="*/ 0 h 355"/>
                    <a:gd name="T86" fmla="*/ 1 w 696"/>
                    <a:gd name="T87" fmla="*/ 0 h 355"/>
                    <a:gd name="T88" fmla="*/ 1 w 696"/>
                    <a:gd name="T89" fmla="*/ 0 h 355"/>
                    <a:gd name="T90" fmla="*/ 1 w 696"/>
                    <a:gd name="T91" fmla="*/ 0 h 3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355"/>
                    <a:gd name="T140" fmla="*/ 696 w 696"/>
                    <a:gd name="T141" fmla="*/ 355 h 3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355">
                      <a:moveTo>
                        <a:pt x="21" y="0"/>
                      </a:moveTo>
                      <a:lnTo>
                        <a:pt x="73" y="4"/>
                      </a:lnTo>
                      <a:lnTo>
                        <a:pt x="125" y="33"/>
                      </a:lnTo>
                      <a:lnTo>
                        <a:pt x="167" y="70"/>
                      </a:lnTo>
                      <a:lnTo>
                        <a:pt x="173" y="73"/>
                      </a:lnTo>
                      <a:lnTo>
                        <a:pt x="235" y="108"/>
                      </a:lnTo>
                      <a:lnTo>
                        <a:pt x="280" y="130"/>
                      </a:lnTo>
                      <a:lnTo>
                        <a:pt x="337" y="147"/>
                      </a:lnTo>
                      <a:lnTo>
                        <a:pt x="396" y="152"/>
                      </a:lnTo>
                      <a:lnTo>
                        <a:pt x="475" y="158"/>
                      </a:lnTo>
                      <a:lnTo>
                        <a:pt x="523" y="154"/>
                      </a:lnTo>
                      <a:lnTo>
                        <a:pt x="530" y="154"/>
                      </a:lnTo>
                      <a:lnTo>
                        <a:pt x="539" y="154"/>
                      </a:lnTo>
                      <a:lnTo>
                        <a:pt x="544" y="150"/>
                      </a:lnTo>
                      <a:lnTo>
                        <a:pt x="555" y="147"/>
                      </a:lnTo>
                      <a:lnTo>
                        <a:pt x="559" y="141"/>
                      </a:lnTo>
                      <a:lnTo>
                        <a:pt x="564" y="137"/>
                      </a:lnTo>
                      <a:lnTo>
                        <a:pt x="571" y="134"/>
                      </a:lnTo>
                      <a:lnTo>
                        <a:pt x="577" y="128"/>
                      </a:lnTo>
                      <a:lnTo>
                        <a:pt x="584" y="121"/>
                      </a:lnTo>
                      <a:lnTo>
                        <a:pt x="589" y="116"/>
                      </a:lnTo>
                      <a:lnTo>
                        <a:pt x="594" y="112"/>
                      </a:lnTo>
                      <a:lnTo>
                        <a:pt x="600" y="105"/>
                      </a:lnTo>
                      <a:lnTo>
                        <a:pt x="607" y="99"/>
                      </a:lnTo>
                      <a:lnTo>
                        <a:pt x="611" y="92"/>
                      </a:lnTo>
                      <a:lnTo>
                        <a:pt x="616" y="86"/>
                      </a:lnTo>
                      <a:lnTo>
                        <a:pt x="623" y="84"/>
                      </a:lnTo>
                      <a:lnTo>
                        <a:pt x="632" y="79"/>
                      </a:lnTo>
                      <a:lnTo>
                        <a:pt x="639" y="73"/>
                      </a:lnTo>
                      <a:lnTo>
                        <a:pt x="648" y="72"/>
                      </a:lnTo>
                      <a:lnTo>
                        <a:pt x="655" y="70"/>
                      </a:lnTo>
                      <a:lnTo>
                        <a:pt x="666" y="72"/>
                      </a:lnTo>
                      <a:lnTo>
                        <a:pt x="673" y="73"/>
                      </a:lnTo>
                      <a:lnTo>
                        <a:pt x="677" y="79"/>
                      </a:lnTo>
                      <a:lnTo>
                        <a:pt x="682" y="86"/>
                      </a:lnTo>
                      <a:lnTo>
                        <a:pt x="686" y="95"/>
                      </a:lnTo>
                      <a:lnTo>
                        <a:pt x="686" y="103"/>
                      </a:lnTo>
                      <a:lnTo>
                        <a:pt x="682" y="108"/>
                      </a:lnTo>
                      <a:lnTo>
                        <a:pt x="677" y="116"/>
                      </a:lnTo>
                      <a:lnTo>
                        <a:pt x="668" y="121"/>
                      </a:lnTo>
                      <a:lnTo>
                        <a:pt x="661" y="128"/>
                      </a:lnTo>
                      <a:lnTo>
                        <a:pt x="653" y="130"/>
                      </a:lnTo>
                      <a:lnTo>
                        <a:pt x="648" y="132"/>
                      </a:lnTo>
                      <a:lnTo>
                        <a:pt x="641" y="136"/>
                      </a:lnTo>
                      <a:lnTo>
                        <a:pt x="636" y="137"/>
                      </a:lnTo>
                      <a:lnTo>
                        <a:pt x="628" y="145"/>
                      </a:lnTo>
                      <a:lnTo>
                        <a:pt x="623" y="147"/>
                      </a:lnTo>
                      <a:lnTo>
                        <a:pt x="616" y="150"/>
                      </a:lnTo>
                      <a:lnTo>
                        <a:pt x="609" y="154"/>
                      </a:lnTo>
                      <a:lnTo>
                        <a:pt x="603" y="158"/>
                      </a:lnTo>
                      <a:lnTo>
                        <a:pt x="594" y="165"/>
                      </a:lnTo>
                      <a:lnTo>
                        <a:pt x="587" y="170"/>
                      </a:lnTo>
                      <a:lnTo>
                        <a:pt x="587" y="178"/>
                      </a:lnTo>
                      <a:lnTo>
                        <a:pt x="591" y="183"/>
                      </a:lnTo>
                      <a:lnTo>
                        <a:pt x="596" y="187"/>
                      </a:lnTo>
                      <a:lnTo>
                        <a:pt x="603" y="190"/>
                      </a:lnTo>
                      <a:lnTo>
                        <a:pt x="609" y="190"/>
                      </a:lnTo>
                      <a:lnTo>
                        <a:pt x="616" y="190"/>
                      </a:lnTo>
                      <a:lnTo>
                        <a:pt x="623" y="190"/>
                      </a:lnTo>
                      <a:lnTo>
                        <a:pt x="632" y="187"/>
                      </a:lnTo>
                      <a:lnTo>
                        <a:pt x="644" y="187"/>
                      </a:lnTo>
                      <a:lnTo>
                        <a:pt x="650" y="183"/>
                      </a:lnTo>
                      <a:lnTo>
                        <a:pt x="657" y="183"/>
                      </a:lnTo>
                      <a:lnTo>
                        <a:pt x="666" y="183"/>
                      </a:lnTo>
                      <a:lnTo>
                        <a:pt x="677" y="187"/>
                      </a:lnTo>
                      <a:lnTo>
                        <a:pt x="682" y="192"/>
                      </a:lnTo>
                      <a:lnTo>
                        <a:pt x="687" y="198"/>
                      </a:lnTo>
                      <a:lnTo>
                        <a:pt x="693" y="203"/>
                      </a:lnTo>
                      <a:lnTo>
                        <a:pt x="696" y="211"/>
                      </a:lnTo>
                      <a:lnTo>
                        <a:pt x="696" y="216"/>
                      </a:lnTo>
                      <a:lnTo>
                        <a:pt x="693" y="227"/>
                      </a:lnTo>
                      <a:lnTo>
                        <a:pt x="689" y="236"/>
                      </a:lnTo>
                      <a:lnTo>
                        <a:pt x="686" y="245"/>
                      </a:lnTo>
                      <a:lnTo>
                        <a:pt x="680" y="245"/>
                      </a:lnTo>
                      <a:lnTo>
                        <a:pt x="673" y="253"/>
                      </a:lnTo>
                      <a:lnTo>
                        <a:pt x="668" y="253"/>
                      </a:lnTo>
                      <a:lnTo>
                        <a:pt x="657" y="253"/>
                      </a:lnTo>
                      <a:lnTo>
                        <a:pt x="652" y="255"/>
                      </a:lnTo>
                      <a:lnTo>
                        <a:pt x="644" y="255"/>
                      </a:lnTo>
                      <a:lnTo>
                        <a:pt x="637" y="249"/>
                      </a:lnTo>
                      <a:lnTo>
                        <a:pt x="632" y="247"/>
                      </a:lnTo>
                      <a:lnTo>
                        <a:pt x="625" y="242"/>
                      </a:lnTo>
                      <a:lnTo>
                        <a:pt x="619" y="236"/>
                      </a:lnTo>
                      <a:lnTo>
                        <a:pt x="612" y="233"/>
                      </a:lnTo>
                      <a:lnTo>
                        <a:pt x="607" y="229"/>
                      </a:lnTo>
                      <a:lnTo>
                        <a:pt x="600" y="227"/>
                      </a:lnTo>
                      <a:lnTo>
                        <a:pt x="594" y="220"/>
                      </a:lnTo>
                      <a:lnTo>
                        <a:pt x="587" y="220"/>
                      </a:lnTo>
                      <a:lnTo>
                        <a:pt x="578" y="216"/>
                      </a:lnTo>
                      <a:lnTo>
                        <a:pt x="575" y="223"/>
                      </a:lnTo>
                      <a:lnTo>
                        <a:pt x="575" y="229"/>
                      </a:lnTo>
                      <a:lnTo>
                        <a:pt x="578" y="236"/>
                      </a:lnTo>
                      <a:lnTo>
                        <a:pt x="580" y="244"/>
                      </a:lnTo>
                      <a:lnTo>
                        <a:pt x="584" y="253"/>
                      </a:lnTo>
                      <a:lnTo>
                        <a:pt x="587" y="258"/>
                      </a:lnTo>
                      <a:lnTo>
                        <a:pt x="593" y="265"/>
                      </a:lnTo>
                      <a:lnTo>
                        <a:pt x="600" y="276"/>
                      </a:lnTo>
                      <a:lnTo>
                        <a:pt x="603" y="282"/>
                      </a:lnTo>
                      <a:lnTo>
                        <a:pt x="605" y="293"/>
                      </a:lnTo>
                      <a:lnTo>
                        <a:pt x="607" y="306"/>
                      </a:lnTo>
                      <a:lnTo>
                        <a:pt x="607" y="315"/>
                      </a:lnTo>
                      <a:lnTo>
                        <a:pt x="607" y="322"/>
                      </a:lnTo>
                      <a:lnTo>
                        <a:pt x="603" y="328"/>
                      </a:lnTo>
                      <a:lnTo>
                        <a:pt x="603" y="335"/>
                      </a:lnTo>
                      <a:lnTo>
                        <a:pt x="600" y="344"/>
                      </a:lnTo>
                      <a:lnTo>
                        <a:pt x="594" y="350"/>
                      </a:lnTo>
                      <a:lnTo>
                        <a:pt x="587" y="353"/>
                      </a:lnTo>
                      <a:lnTo>
                        <a:pt x="577" y="355"/>
                      </a:lnTo>
                      <a:lnTo>
                        <a:pt x="566" y="351"/>
                      </a:lnTo>
                      <a:lnTo>
                        <a:pt x="560" y="350"/>
                      </a:lnTo>
                      <a:lnTo>
                        <a:pt x="552" y="348"/>
                      </a:lnTo>
                      <a:lnTo>
                        <a:pt x="546" y="339"/>
                      </a:lnTo>
                      <a:lnTo>
                        <a:pt x="544" y="328"/>
                      </a:lnTo>
                      <a:lnTo>
                        <a:pt x="544" y="319"/>
                      </a:lnTo>
                      <a:lnTo>
                        <a:pt x="544" y="311"/>
                      </a:lnTo>
                      <a:lnTo>
                        <a:pt x="544" y="306"/>
                      </a:lnTo>
                      <a:lnTo>
                        <a:pt x="544" y="298"/>
                      </a:lnTo>
                      <a:lnTo>
                        <a:pt x="543" y="291"/>
                      </a:lnTo>
                      <a:lnTo>
                        <a:pt x="543" y="282"/>
                      </a:lnTo>
                      <a:lnTo>
                        <a:pt x="543" y="275"/>
                      </a:lnTo>
                      <a:lnTo>
                        <a:pt x="543" y="265"/>
                      </a:lnTo>
                      <a:lnTo>
                        <a:pt x="543" y="258"/>
                      </a:lnTo>
                      <a:lnTo>
                        <a:pt x="539" y="247"/>
                      </a:lnTo>
                      <a:lnTo>
                        <a:pt x="535" y="240"/>
                      </a:lnTo>
                      <a:lnTo>
                        <a:pt x="534" y="231"/>
                      </a:lnTo>
                      <a:lnTo>
                        <a:pt x="528" y="225"/>
                      </a:lnTo>
                      <a:lnTo>
                        <a:pt x="521" y="220"/>
                      </a:lnTo>
                      <a:lnTo>
                        <a:pt x="519" y="212"/>
                      </a:lnTo>
                      <a:lnTo>
                        <a:pt x="514" y="211"/>
                      </a:lnTo>
                      <a:lnTo>
                        <a:pt x="473" y="203"/>
                      </a:lnTo>
                      <a:lnTo>
                        <a:pt x="373" y="194"/>
                      </a:lnTo>
                      <a:lnTo>
                        <a:pt x="291" y="178"/>
                      </a:lnTo>
                      <a:lnTo>
                        <a:pt x="210" y="154"/>
                      </a:lnTo>
                      <a:lnTo>
                        <a:pt x="92" y="125"/>
                      </a:lnTo>
                      <a:lnTo>
                        <a:pt x="16" y="79"/>
                      </a:lnTo>
                      <a:lnTo>
                        <a:pt x="0" y="39"/>
                      </a:lnTo>
                      <a:lnTo>
                        <a:pt x="12" y="11"/>
                      </a:lnTo>
                      <a:lnTo>
                        <a:pt x="21" y="0"/>
                      </a:lnTo>
                      <a:close/>
                    </a:path>
                  </a:pathLst>
                </a:custGeom>
                <a:solidFill>
                  <a:srgbClr val="000000"/>
                </a:solidFill>
                <a:ln w="22225">
                  <a:noFill/>
                  <a:round/>
                  <a:headEnd/>
                  <a:tailEnd/>
                </a:ln>
              </p:spPr>
              <p:txBody>
                <a:bodyPr/>
                <a:lstStyle/>
                <a:p>
                  <a:endParaRPr lang="en-US">
                    <a:solidFill>
                      <a:srgbClr val="000000"/>
                    </a:solidFill>
                  </a:endParaRPr>
                </a:p>
              </p:txBody>
            </p:sp>
            <p:sp>
              <p:nvSpPr>
                <p:cNvPr id="10292" name="Freeform 56"/>
                <p:cNvSpPr>
                  <a:spLocks/>
                </p:cNvSpPr>
                <p:nvPr/>
              </p:nvSpPr>
              <p:spPr bwMode="auto">
                <a:xfrm>
                  <a:off x="5540" y="2340"/>
                  <a:ext cx="273" cy="379"/>
                </a:xfrm>
                <a:custGeom>
                  <a:avLst/>
                  <a:gdLst>
                    <a:gd name="T0" fmla="*/ 0 w 547"/>
                    <a:gd name="T1" fmla="*/ 1 h 757"/>
                    <a:gd name="T2" fmla="*/ 0 w 547"/>
                    <a:gd name="T3" fmla="*/ 1 h 757"/>
                    <a:gd name="T4" fmla="*/ 0 w 547"/>
                    <a:gd name="T5" fmla="*/ 1 h 757"/>
                    <a:gd name="T6" fmla="*/ 0 w 547"/>
                    <a:gd name="T7" fmla="*/ 1 h 757"/>
                    <a:gd name="T8" fmla="*/ 0 w 547"/>
                    <a:gd name="T9" fmla="*/ 1 h 757"/>
                    <a:gd name="T10" fmla="*/ 0 w 547"/>
                    <a:gd name="T11" fmla="*/ 1 h 757"/>
                    <a:gd name="T12" fmla="*/ 0 w 547"/>
                    <a:gd name="T13" fmla="*/ 1 h 757"/>
                    <a:gd name="T14" fmla="*/ 0 w 547"/>
                    <a:gd name="T15" fmla="*/ 1 h 757"/>
                    <a:gd name="T16" fmla="*/ 0 w 547"/>
                    <a:gd name="T17" fmla="*/ 1 h 757"/>
                    <a:gd name="T18" fmla="*/ 0 w 547"/>
                    <a:gd name="T19" fmla="*/ 1 h 757"/>
                    <a:gd name="T20" fmla="*/ 0 w 547"/>
                    <a:gd name="T21" fmla="*/ 1 h 757"/>
                    <a:gd name="T22" fmla="*/ 0 w 547"/>
                    <a:gd name="T23" fmla="*/ 1 h 757"/>
                    <a:gd name="T24" fmla="*/ 0 w 547"/>
                    <a:gd name="T25" fmla="*/ 1 h 757"/>
                    <a:gd name="T26" fmla="*/ 0 w 547"/>
                    <a:gd name="T27" fmla="*/ 1 h 757"/>
                    <a:gd name="T28" fmla="*/ 0 w 547"/>
                    <a:gd name="T29" fmla="*/ 1 h 757"/>
                    <a:gd name="T30" fmla="*/ 0 w 547"/>
                    <a:gd name="T31" fmla="*/ 1 h 757"/>
                    <a:gd name="T32" fmla="*/ 0 w 547"/>
                    <a:gd name="T33" fmla="*/ 1 h 757"/>
                    <a:gd name="T34" fmla="*/ 0 w 547"/>
                    <a:gd name="T35" fmla="*/ 1 h 757"/>
                    <a:gd name="T36" fmla="*/ 0 w 547"/>
                    <a:gd name="T37" fmla="*/ 1 h 757"/>
                    <a:gd name="T38" fmla="*/ 0 w 547"/>
                    <a:gd name="T39" fmla="*/ 1 h 757"/>
                    <a:gd name="T40" fmla="*/ 0 w 547"/>
                    <a:gd name="T41" fmla="*/ 1 h 757"/>
                    <a:gd name="T42" fmla="*/ 0 w 547"/>
                    <a:gd name="T43" fmla="*/ 1 h 757"/>
                    <a:gd name="T44" fmla="*/ 0 w 547"/>
                    <a:gd name="T45" fmla="*/ 1 h 757"/>
                    <a:gd name="T46" fmla="*/ 0 w 547"/>
                    <a:gd name="T47" fmla="*/ 1 h 757"/>
                    <a:gd name="T48" fmla="*/ 0 w 547"/>
                    <a:gd name="T49" fmla="*/ 1 h 757"/>
                    <a:gd name="T50" fmla="*/ 0 w 547"/>
                    <a:gd name="T51" fmla="*/ 1 h 757"/>
                    <a:gd name="T52" fmla="*/ 0 w 547"/>
                    <a:gd name="T53" fmla="*/ 1 h 757"/>
                    <a:gd name="T54" fmla="*/ 0 w 547"/>
                    <a:gd name="T55" fmla="*/ 1 h 757"/>
                    <a:gd name="T56" fmla="*/ 0 w 547"/>
                    <a:gd name="T57" fmla="*/ 1 h 757"/>
                    <a:gd name="T58" fmla="*/ 0 w 547"/>
                    <a:gd name="T59" fmla="*/ 1 h 757"/>
                    <a:gd name="T60" fmla="*/ 0 w 547"/>
                    <a:gd name="T61" fmla="*/ 1 h 757"/>
                    <a:gd name="T62" fmla="*/ 0 w 547"/>
                    <a:gd name="T63" fmla="*/ 1 h 757"/>
                    <a:gd name="T64" fmla="*/ 0 w 547"/>
                    <a:gd name="T65" fmla="*/ 1 h 757"/>
                    <a:gd name="T66" fmla="*/ 0 w 547"/>
                    <a:gd name="T67" fmla="*/ 1 h 757"/>
                    <a:gd name="T68" fmla="*/ 0 w 547"/>
                    <a:gd name="T69" fmla="*/ 1 h 757"/>
                    <a:gd name="T70" fmla="*/ 0 w 547"/>
                    <a:gd name="T71" fmla="*/ 1 h 757"/>
                    <a:gd name="T72" fmla="*/ 0 w 547"/>
                    <a:gd name="T73" fmla="*/ 1 h 757"/>
                    <a:gd name="T74" fmla="*/ 0 w 547"/>
                    <a:gd name="T75" fmla="*/ 1 h 757"/>
                    <a:gd name="T76" fmla="*/ 0 w 547"/>
                    <a:gd name="T77" fmla="*/ 1 h 757"/>
                    <a:gd name="T78" fmla="*/ 0 w 547"/>
                    <a:gd name="T79" fmla="*/ 1 h 757"/>
                    <a:gd name="T80" fmla="*/ 0 w 547"/>
                    <a:gd name="T81" fmla="*/ 1 h 757"/>
                    <a:gd name="T82" fmla="*/ 0 w 547"/>
                    <a:gd name="T83" fmla="*/ 1 h 757"/>
                    <a:gd name="T84" fmla="*/ 0 w 547"/>
                    <a:gd name="T85" fmla="*/ 1 h 757"/>
                    <a:gd name="T86" fmla="*/ 0 w 547"/>
                    <a:gd name="T87" fmla="*/ 1 h 757"/>
                    <a:gd name="T88" fmla="*/ 0 w 547"/>
                    <a:gd name="T89" fmla="*/ 1 h 757"/>
                    <a:gd name="T90" fmla="*/ 0 w 547"/>
                    <a:gd name="T91" fmla="*/ 1 h 757"/>
                    <a:gd name="T92" fmla="*/ 0 w 547"/>
                    <a:gd name="T93" fmla="*/ 1 h 7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7"/>
                    <a:gd name="T142" fmla="*/ 0 h 757"/>
                    <a:gd name="T143" fmla="*/ 547 w 547"/>
                    <a:gd name="T144" fmla="*/ 757 h 7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7" h="757">
                      <a:moveTo>
                        <a:pt x="354" y="616"/>
                      </a:moveTo>
                      <a:lnTo>
                        <a:pt x="423" y="636"/>
                      </a:lnTo>
                      <a:lnTo>
                        <a:pt x="511" y="653"/>
                      </a:lnTo>
                      <a:lnTo>
                        <a:pt x="547" y="677"/>
                      </a:lnTo>
                      <a:lnTo>
                        <a:pt x="532" y="728"/>
                      </a:lnTo>
                      <a:lnTo>
                        <a:pt x="531" y="733"/>
                      </a:lnTo>
                      <a:lnTo>
                        <a:pt x="497" y="757"/>
                      </a:lnTo>
                      <a:lnTo>
                        <a:pt x="441" y="757"/>
                      </a:lnTo>
                      <a:lnTo>
                        <a:pt x="357" y="702"/>
                      </a:lnTo>
                      <a:lnTo>
                        <a:pt x="293" y="669"/>
                      </a:lnTo>
                      <a:lnTo>
                        <a:pt x="207" y="640"/>
                      </a:lnTo>
                      <a:lnTo>
                        <a:pt x="121" y="616"/>
                      </a:lnTo>
                      <a:lnTo>
                        <a:pt x="75" y="600"/>
                      </a:lnTo>
                      <a:lnTo>
                        <a:pt x="50" y="574"/>
                      </a:lnTo>
                      <a:lnTo>
                        <a:pt x="43" y="563"/>
                      </a:lnTo>
                      <a:lnTo>
                        <a:pt x="39" y="541"/>
                      </a:lnTo>
                      <a:lnTo>
                        <a:pt x="50" y="499"/>
                      </a:lnTo>
                      <a:lnTo>
                        <a:pt x="75" y="454"/>
                      </a:lnTo>
                      <a:lnTo>
                        <a:pt x="104" y="397"/>
                      </a:lnTo>
                      <a:lnTo>
                        <a:pt x="114" y="324"/>
                      </a:lnTo>
                      <a:lnTo>
                        <a:pt x="118" y="262"/>
                      </a:lnTo>
                      <a:lnTo>
                        <a:pt x="114" y="210"/>
                      </a:lnTo>
                      <a:lnTo>
                        <a:pt x="98" y="163"/>
                      </a:lnTo>
                      <a:lnTo>
                        <a:pt x="91" y="155"/>
                      </a:lnTo>
                      <a:lnTo>
                        <a:pt x="88" y="150"/>
                      </a:lnTo>
                      <a:lnTo>
                        <a:pt x="82" y="143"/>
                      </a:lnTo>
                      <a:lnTo>
                        <a:pt x="79" y="137"/>
                      </a:lnTo>
                      <a:lnTo>
                        <a:pt x="73" y="132"/>
                      </a:lnTo>
                      <a:lnTo>
                        <a:pt x="66" y="126"/>
                      </a:lnTo>
                      <a:lnTo>
                        <a:pt x="61" y="124"/>
                      </a:lnTo>
                      <a:lnTo>
                        <a:pt x="57" y="119"/>
                      </a:lnTo>
                      <a:lnTo>
                        <a:pt x="54" y="113"/>
                      </a:lnTo>
                      <a:lnTo>
                        <a:pt x="45" y="110"/>
                      </a:lnTo>
                      <a:lnTo>
                        <a:pt x="38" y="104"/>
                      </a:lnTo>
                      <a:lnTo>
                        <a:pt x="30" y="102"/>
                      </a:lnTo>
                      <a:lnTo>
                        <a:pt x="25" y="101"/>
                      </a:lnTo>
                      <a:lnTo>
                        <a:pt x="16" y="97"/>
                      </a:lnTo>
                      <a:lnTo>
                        <a:pt x="11" y="93"/>
                      </a:lnTo>
                      <a:lnTo>
                        <a:pt x="5" y="88"/>
                      </a:lnTo>
                      <a:lnTo>
                        <a:pt x="2" y="80"/>
                      </a:lnTo>
                      <a:lnTo>
                        <a:pt x="0" y="75"/>
                      </a:lnTo>
                      <a:lnTo>
                        <a:pt x="0" y="68"/>
                      </a:lnTo>
                      <a:lnTo>
                        <a:pt x="0" y="62"/>
                      </a:lnTo>
                      <a:lnTo>
                        <a:pt x="5" y="57"/>
                      </a:lnTo>
                      <a:lnTo>
                        <a:pt x="13" y="51"/>
                      </a:lnTo>
                      <a:lnTo>
                        <a:pt x="21" y="48"/>
                      </a:lnTo>
                      <a:lnTo>
                        <a:pt x="29" y="46"/>
                      </a:lnTo>
                      <a:lnTo>
                        <a:pt x="38" y="46"/>
                      </a:lnTo>
                      <a:lnTo>
                        <a:pt x="43" y="51"/>
                      </a:lnTo>
                      <a:lnTo>
                        <a:pt x="46" y="59"/>
                      </a:lnTo>
                      <a:lnTo>
                        <a:pt x="50" y="64"/>
                      </a:lnTo>
                      <a:lnTo>
                        <a:pt x="57" y="71"/>
                      </a:lnTo>
                      <a:lnTo>
                        <a:pt x="63" y="75"/>
                      </a:lnTo>
                      <a:lnTo>
                        <a:pt x="66" y="80"/>
                      </a:lnTo>
                      <a:lnTo>
                        <a:pt x="71" y="90"/>
                      </a:lnTo>
                      <a:lnTo>
                        <a:pt x="77" y="97"/>
                      </a:lnTo>
                      <a:lnTo>
                        <a:pt x="82" y="102"/>
                      </a:lnTo>
                      <a:lnTo>
                        <a:pt x="88" y="108"/>
                      </a:lnTo>
                      <a:lnTo>
                        <a:pt x="95" y="113"/>
                      </a:lnTo>
                      <a:lnTo>
                        <a:pt x="102" y="113"/>
                      </a:lnTo>
                      <a:lnTo>
                        <a:pt x="107" y="108"/>
                      </a:lnTo>
                      <a:lnTo>
                        <a:pt x="107" y="102"/>
                      </a:lnTo>
                      <a:lnTo>
                        <a:pt x="111" y="97"/>
                      </a:lnTo>
                      <a:lnTo>
                        <a:pt x="111" y="90"/>
                      </a:lnTo>
                      <a:lnTo>
                        <a:pt x="111" y="80"/>
                      </a:lnTo>
                      <a:lnTo>
                        <a:pt x="111" y="73"/>
                      </a:lnTo>
                      <a:lnTo>
                        <a:pt x="107" y="64"/>
                      </a:lnTo>
                      <a:lnTo>
                        <a:pt x="104" y="57"/>
                      </a:lnTo>
                      <a:lnTo>
                        <a:pt x="102" y="48"/>
                      </a:lnTo>
                      <a:lnTo>
                        <a:pt x="95" y="40"/>
                      </a:lnTo>
                      <a:lnTo>
                        <a:pt x="95" y="35"/>
                      </a:lnTo>
                      <a:lnTo>
                        <a:pt x="95" y="26"/>
                      </a:lnTo>
                      <a:lnTo>
                        <a:pt x="95" y="16"/>
                      </a:lnTo>
                      <a:lnTo>
                        <a:pt x="95" y="11"/>
                      </a:lnTo>
                      <a:lnTo>
                        <a:pt x="102" y="5"/>
                      </a:lnTo>
                      <a:lnTo>
                        <a:pt x="107" y="0"/>
                      </a:lnTo>
                      <a:lnTo>
                        <a:pt x="114" y="0"/>
                      </a:lnTo>
                      <a:lnTo>
                        <a:pt x="120" y="5"/>
                      </a:lnTo>
                      <a:lnTo>
                        <a:pt x="127" y="5"/>
                      </a:lnTo>
                      <a:lnTo>
                        <a:pt x="130" y="13"/>
                      </a:lnTo>
                      <a:lnTo>
                        <a:pt x="134" y="18"/>
                      </a:lnTo>
                      <a:lnTo>
                        <a:pt x="136" y="26"/>
                      </a:lnTo>
                      <a:lnTo>
                        <a:pt x="139" y="35"/>
                      </a:lnTo>
                      <a:lnTo>
                        <a:pt x="143" y="40"/>
                      </a:lnTo>
                      <a:lnTo>
                        <a:pt x="143" y="46"/>
                      </a:lnTo>
                      <a:lnTo>
                        <a:pt x="143" y="51"/>
                      </a:lnTo>
                      <a:lnTo>
                        <a:pt x="143" y="59"/>
                      </a:lnTo>
                      <a:lnTo>
                        <a:pt x="143" y="68"/>
                      </a:lnTo>
                      <a:lnTo>
                        <a:pt x="143" y="75"/>
                      </a:lnTo>
                      <a:lnTo>
                        <a:pt x="139" y="80"/>
                      </a:lnTo>
                      <a:lnTo>
                        <a:pt x="139" y="90"/>
                      </a:lnTo>
                      <a:lnTo>
                        <a:pt x="139" y="97"/>
                      </a:lnTo>
                      <a:lnTo>
                        <a:pt x="143" y="104"/>
                      </a:lnTo>
                      <a:lnTo>
                        <a:pt x="143" y="110"/>
                      </a:lnTo>
                      <a:lnTo>
                        <a:pt x="143" y="117"/>
                      </a:lnTo>
                      <a:lnTo>
                        <a:pt x="143" y="123"/>
                      </a:lnTo>
                      <a:lnTo>
                        <a:pt x="143" y="130"/>
                      </a:lnTo>
                      <a:lnTo>
                        <a:pt x="143" y="135"/>
                      </a:lnTo>
                      <a:lnTo>
                        <a:pt x="146" y="143"/>
                      </a:lnTo>
                      <a:lnTo>
                        <a:pt x="152" y="143"/>
                      </a:lnTo>
                      <a:lnTo>
                        <a:pt x="159" y="143"/>
                      </a:lnTo>
                      <a:lnTo>
                        <a:pt x="164" y="146"/>
                      </a:lnTo>
                      <a:lnTo>
                        <a:pt x="171" y="143"/>
                      </a:lnTo>
                      <a:lnTo>
                        <a:pt x="177" y="143"/>
                      </a:lnTo>
                      <a:lnTo>
                        <a:pt x="182" y="134"/>
                      </a:lnTo>
                      <a:lnTo>
                        <a:pt x="188" y="130"/>
                      </a:lnTo>
                      <a:lnTo>
                        <a:pt x="195" y="123"/>
                      </a:lnTo>
                      <a:lnTo>
                        <a:pt x="200" y="119"/>
                      </a:lnTo>
                      <a:lnTo>
                        <a:pt x="207" y="113"/>
                      </a:lnTo>
                      <a:lnTo>
                        <a:pt x="216" y="113"/>
                      </a:lnTo>
                      <a:lnTo>
                        <a:pt x="223" y="113"/>
                      </a:lnTo>
                      <a:lnTo>
                        <a:pt x="232" y="117"/>
                      </a:lnTo>
                      <a:lnTo>
                        <a:pt x="241" y="119"/>
                      </a:lnTo>
                      <a:lnTo>
                        <a:pt x="248" y="126"/>
                      </a:lnTo>
                      <a:lnTo>
                        <a:pt x="248" y="134"/>
                      </a:lnTo>
                      <a:lnTo>
                        <a:pt x="248" y="143"/>
                      </a:lnTo>
                      <a:lnTo>
                        <a:pt x="245" y="148"/>
                      </a:lnTo>
                      <a:lnTo>
                        <a:pt x="245" y="155"/>
                      </a:lnTo>
                      <a:lnTo>
                        <a:pt x="239" y="159"/>
                      </a:lnTo>
                      <a:lnTo>
                        <a:pt x="236" y="166"/>
                      </a:lnTo>
                      <a:lnTo>
                        <a:pt x="227" y="172"/>
                      </a:lnTo>
                      <a:lnTo>
                        <a:pt x="220" y="176"/>
                      </a:lnTo>
                      <a:lnTo>
                        <a:pt x="211" y="179"/>
                      </a:lnTo>
                      <a:lnTo>
                        <a:pt x="204" y="181"/>
                      </a:lnTo>
                      <a:lnTo>
                        <a:pt x="197" y="183"/>
                      </a:lnTo>
                      <a:lnTo>
                        <a:pt x="191" y="183"/>
                      </a:lnTo>
                      <a:lnTo>
                        <a:pt x="184" y="183"/>
                      </a:lnTo>
                      <a:lnTo>
                        <a:pt x="179" y="183"/>
                      </a:lnTo>
                      <a:lnTo>
                        <a:pt x="171" y="183"/>
                      </a:lnTo>
                      <a:lnTo>
                        <a:pt x="166" y="183"/>
                      </a:lnTo>
                      <a:lnTo>
                        <a:pt x="159" y="188"/>
                      </a:lnTo>
                      <a:lnTo>
                        <a:pt x="155" y="194"/>
                      </a:lnTo>
                      <a:lnTo>
                        <a:pt x="152" y="241"/>
                      </a:lnTo>
                      <a:lnTo>
                        <a:pt x="150" y="335"/>
                      </a:lnTo>
                      <a:lnTo>
                        <a:pt x="139" y="421"/>
                      </a:lnTo>
                      <a:lnTo>
                        <a:pt x="127" y="487"/>
                      </a:lnTo>
                      <a:lnTo>
                        <a:pt x="116" y="541"/>
                      </a:lnTo>
                      <a:lnTo>
                        <a:pt x="127" y="558"/>
                      </a:lnTo>
                      <a:lnTo>
                        <a:pt x="166" y="571"/>
                      </a:lnTo>
                      <a:lnTo>
                        <a:pt x="223" y="587"/>
                      </a:lnTo>
                      <a:lnTo>
                        <a:pt x="288" y="600"/>
                      </a:lnTo>
                      <a:lnTo>
                        <a:pt x="354" y="616"/>
                      </a:lnTo>
                      <a:close/>
                    </a:path>
                  </a:pathLst>
                </a:custGeom>
                <a:solidFill>
                  <a:srgbClr val="000000"/>
                </a:solidFill>
                <a:ln w="22225">
                  <a:noFill/>
                  <a:round/>
                  <a:headEnd/>
                  <a:tailEnd/>
                </a:ln>
              </p:spPr>
              <p:txBody>
                <a:bodyPr/>
                <a:lstStyle/>
                <a:p>
                  <a:endParaRPr lang="en-US">
                    <a:solidFill>
                      <a:srgbClr val="000000"/>
                    </a:solidFill>
                  </a:endParaRPr>
                </a:p>
              </p:txBody>
            </p:sp>
            <p:sp>
              <p:nvSpPr>
                <p:cNvPr id="10293" name="Freeform 57"/>
                <p:cNvSpPr>
                  <a:spLocks/>
                </p:cNvSpPr>
                <p:nvPr/>
              </p:nvSpPr>
              <p:spPr bwMode="auto">
                <a:xfrm>
                  <a:off x="5796" y="2431"/>
                  <a:ext cx="212" cy="206"/>
                </a:xfrm>
                <a:custGeom>
                  <a:avLst/>
                  <a:gdLst>
                    <a:gd name="T0" fmla="*/ 1 w 423"/>
                    <a:gd name="T1" fmla="*/ 0 h 413"/>
                    <a:gd name="T2" fmla="*/ 1 w 423"/>
                    <a:gd name="T3" fmla="*/ 0 h 413"/>
                    <a:gd name="T4" fmla="*/ 1 w 423"/>
                    <a:gd name="T5" fmla="*/ 0 h 413"/>
                    <a:gd name="T6" fmla="*/ 1 w 423"/>
                    <a:gd name="T7" fmla="*/ 0 h 413"/>
                    <a:gd name="T8" fmla="*/ 1 w 423"/>
                    <a:gd name="T9" fmla="*/ 0 h 413"/>
                    <a:gd name="T10" fmla="*/ 1 w 423"/>
                    <a:gd name="T11" fmla="*/ 0 h 413"/>
                    <a:gd name="T12" fmla="*/ 1 w 423"/>
                    <a:gd name="T13" fmla="*/ 0 h 413"/>
                    <a:gd name="T14" fmla="*/ 1 w 423"/>
                    <a:gd name="T15" fmla="*/ 0 h 413"/>
                    <a:gd name="T16" fmla="*/ 1 w 423"/>
                    <a:gd name="T17" fmla="*/ 0 h 413"/>
                    <a:gd name="T18" fmla="*/ 1 w 423"/>
                    <a:gd name="T19" fmla="*/ 0 h 413"/>
                    <a:gd name="T20" fmla="*/ 1 w 423"/>
                    <a:gd name="T21" fmla="*/ 0 h 413"/>
                    <a:gd name="T22" fmla="*/ 1 w 423"/>
                    <a:gd name="T23" fmla="*/ 0 h 413"/>
                    <a:gd name="T24" fmla="*/ 1 w 423"/>
                    <a:gd name="T25" fmla="*/ 0 h 413"/>
                    <a:gd name="T26" fmla="*/ 1 w 423"/>
                    <a:gd name="T27" fmla="*/ 0 h 413"/>
                    <a:gd name="T28" fmla="*/ 1 w 423"/>
                    <a:gd name="T29" fmla="*/ 0 h 413"/>
                    <a:gd name="T30" fmla="*/ 1 w 423"/>
                    <a:gd name="T31" fmla="*/ 0 h 413"/>
                    <a:gd name="T32" fmla="*/ 0 w 423"/>
                    <a:gd name="T33" fmla="*/ 0 h 413"/>
                    <a:gd name="T34" fmla="*/ 1 w 423"/>
                    <a:gd name="T35" fmla="*/ 0 h 413"/>
                    <a:gd name="T36" fmla="*/ 1 w 423"/>
                    <a:gd name="T37" fmla="*/ 0 h 413"/>
                    <a:gd name="T38" fmla="*/ 1 w 423"/>
                    <a:gd name="T39" fmla="*/ 0 h 413"/>
                    <a:gd name="T40" fmla="*/ 1 w 423"/>
                    <a:gd name="T41" fmla="*/ 0 h 413"/>
                    <a:gd name="T42" fmla="*/ 1 w 423"/>
                    <a:gd name="T43" fmla="*/ 0 h 413"/>
                    <a:gd name="T44" fmla="*/ 1 w 423"/>
                    <a:gd name="T45" fmla="*/ 0 h 413"/>
                    <a:gd name="T46" fmla="*/ 1 w 423"/>
                    <a:gd name="T47" fmla="*/ 0 h 413"/>
                    <a:gd name="T48" fmla="*/ 1 w 423"/>
                    <a:gd name="T49" fmla="*/ 0 h 413"/>
                    <a:gd name="T50" fmla="*/ 1 w 423"/>
                    <a:gd name="T51" fmla="*/ 0 h 413"/>
                    <a:gd name="T52" fmla="*/ 1 w 423"/>
                    <a:gd name="T53" fmla="*/ 0 h 413"/>
                    <a:gd name="T54" fmla="*/ 1 w 423"/>
                    <a:gd name="T55" fmla="*/ 0 h 413"/>
                    <a:gd name="T56" fmla="*/ 1 w 423"/>
                    <a:gd name="T57" fmla="*/ 0 h 413"/>
                    <a:gd name="T58" fmla="*/ 1 w 423"/>
                    <a:gd name="T59" fmla="*/ 0 h 413"/>
                    <a:gd name="T60" fmla="*/ 1 w 423"/>
                    <a:gd name="T61" fmla="*/ 0 h 413"/>
                    <a:gd name="T62" fmla="*/ 1 w 423"/>
                    <a:gd name="T63" fmla="*/ 0 h 413"/>
                    <a:gd name="T64" fmla="*/ 1 w 423"/>
                    <a:gd name="T65" fmla="*/ 0 h 413"/>
                    <a:gd name="T66" fmla="*/ 1 w 423"/>
                    <a:gd name="T67" fmla="*/ 0 h 413"/>
                    <a:gd name="T68" fmla="*/ 1 w 423"/>
                    <a:gd name="T69" fmla="*/ 0 h 413"/>
                    <a:gd name="T70" fmla="*/ 1 w 423"/>
                    <a:gd name="T71" fmla="*/ 0 h 413"/>
                    <a:gd name="T72" fmla="*/ 1 w 423"/>
                    <a:gd name="T73" fmla="*/ 0 h 413"/>
                    <a:gd name="T74" fmla="*/ 1 w 423"/>
                    <a:gd name="T75" fmla="*/ 0 h 413"/>
                    <a:gd name="T76" fmla="*/ 1 w 423"/>
                    <a:gd name="T77" fmla="*/ 0 h 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3"/>
                    <a:gd name="T118" fmla="*/ 0 h 413"/>
                    <a:gd name="T119" fmla="*/ 423 w 423"/>
                    <a:gd name="T120" fmla="*/ 413 h 4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3" h="413">
                      <a:moveTo>
                        <a:pt x="302" y="252"/>
                      </a:moveTo>
                      <a:lnTo>
                        <a:pt x="309" y="187"/>
                      </a:lnTo>
                      <a:lnTo>
                        <a:pt x="302" y="135"/>
                      </a:lnTo>
                      <a:lnTo>
                        <a:pt x="296" y="99"/>
                      </a:lnTo>
                      <a:lnTo>
                        <a:pt x="282" y="73"/>
                      </a:lnTo>
                      <a:lnTo>
                        <a:pt x="264" y="44"/>
                      </a:lnTo>
                      <a:lnTo>
                        <a:pt x="235" y="24"/>
                      </a:lnTo>
                      <a:lnTo>
                        <a:pt x="203" y="7"/>
                      </a:lnTo>
                      <a:lnTo>
                        <a:pt x="171" y="0"/>
                      </a:lnTo>
                      <a:lnTo>
                        <a:pt x="130" y="0"/>
                      </a:lnTo>
                      <a:lnTo>
                        <a:pt x="100" y="13"/>
                      </a:lnTo>
                      <a:lnTo>
                        <a:pt x="71" y="37"/>
                      </a:lnTo>
                      <a:lnTo>
                        <a:pt x="43" y="77"/>
                      </a:lnTo>
                      <a:lnTo>
                        <a:pt x="26" y="115"/>
                      </a:lnTo>
                      <a:lnTo>
                        <a:pt x="10" y="174"/>
                      </a:lnTo>
                      <a:lnTo>
                        <a:pt x="1" y="232"/>
                      </a:lnTo>
                      <a:lnTo>
                        <a:pt x="0" y="287"/>
                      </a:lnTo>
                      <a:lnTo>
                        <a:pt x="7" y="326"/>
                      </a:lnTo>
                      <a:lnTo>
                        <a:pt x="23" y="359"/>
                      </a:lnTo>
                      <a:lnTo>
                        <a:pt x="48" y="388"/>
                      </a:lnTo>
                      <a:lnTo>
                        <a:pt x="80" y="404"/>
                      </a:lnTo>
                      <a:lnTo>
                        <a:pt x="112" y="413"/>
                      </a:lnTo>
                      <a:lnTo>
                        <a:pt x="143" y="412"/>
                      </a:lnTo>
                      <a:lnTo>
                        <a:pt x="175" y="404"/>
                      </a:lnTo>
                      <a:lnTo>
                        <a:pt x="205" y="388"/>
                      </a:lnTo>
                      <a:lnTo>
                        <a:pt x="235" y="360"/>
                      </a:lnTo>
                      <a:lnTo>
                        <a:pt x="257" y="329"/>
                      </a:lnTo>
                      <a:lnTo>
                        <a:pt x="278" y="309"/>
                      </a:lnTo>
                      <a:lnTo>
                        <a:pt x="302" y="309"/>
                      </a:lnTo>
                      <a:lnTo>
                        <a:pt x="330" y="329"/>
                      </a:lnTo>
                      <a:lnTo>
                        <a:pt x="369" y="366"/>
                      </a:lnTo>
                      <a:lnTo>
                        <a:pt x="386" y="377"/>
                      </a:lnTo>
                      <a:lnTo>
                        <a:pt x="405" y="371"/>
                      </a:lnTo>
                      <a:lnTo>
                        <a:pt x="423" y="355"/>
                      </a:lnTo>
                      <a:lnTo>
                        <a:pt x="419" y="333"/>
                      </a:lnTo>
                      <a:lnTo>
                        <a:pt x="394" y="313"/>
                      </a:lnTo>
                      <a:lnTo>
                        <a:pt x="339" y="287"/>
                      </a:lnTo>
                      <a:lnTo>
                        <a:pt x="312" y="273"/>
                      </a:lnTo>
                      <a:lnTo>
                        <a:pt x="302" y="252"/>
                      </a:lnTo>
                      <a:close/>
                    </a:path>
                  </a:pathLst>
                </a:custGeom>
                <a:solidFill>
                  <a:srgbClr val="000000"/>
                </a:solidFill>
                <a:ln w="22225">
                  <a:noFill/>
                  <a:round/>
                  <a:headEnd/>
                  <a:tailEnd/>
                </a:ln>
              </p:spPr>
              <p:txBody>
                <a:bodyPr/>
                <a:lstStyle/>
                <a:p>
                  <a:endParaRPr lang="en-US">
                    <a:solidFill>
                      <a:srgbClr val="000000"/>
                    </a:solidFill>
                  </a:endParaRPr>
                </a:p>
              </p:txBody>
            </p:sp>
            <p:sp>
              <p:nvSpPr>
                <p:cNvPr id="10294" name="Freeform 58"/>
                <p:cNvSpPr>
                  <a:spLocks/>
                </p:cNvSpPr>
                <p:nvPr/>
              </p:nvSpPr>
              <p:spPr bwMode="auto">
                <a:xfrm>
                  <a:off x="5720" y="2929"/>
                  <a:ext cx="258" cy="338"/>
                </a:xfrm>
                <a:custGeom>
                  <a:avLst/>
                  <a:gdLst>
                    <a:gd name="T0" fmla="*/ 1 w 514"/>
                    <a:gd name="T1" fmla="*/ 0 h 677"/>
                    <a:gd name="T2" fmla="*/ 1 w 514"/>
                    <a:gd name="T3" fmla="*/ 0 h 677"/>
                    <a:gd name="T4" fmla="*/ 1 w 514"/>
                    <a:gd name="T5" fmla="*/ 0 h 677"/>
                    <a:gd name="T6" fmla="*/ 1 w 514"/>
                    <a:gd name="T7" fmla="*/ 0 h 677"/>
                    <a:gd name="T8" fmla="*/ 1 w 514"/>
                    <a:gd name="T9" fmla="*/ 0 h 677"/>
                    <a:gd name="T10" fmla="*/ 1 w 514"/>
                    <a:gd name="T11" fmla="*/ 0 h 677"/>
                    <a:gd name="T12" fmla="*/ 1 w 514"/>
                    <a:gd name="T13" fmla="*/ 0 h 677"/>
                    <a:gd name="T14" fmla="*/ 1 w 514"/>
                    <a:gd name="T15" fmla="*/ 0 h 677"/>
                    <a:gd name="T16" fmla="*/ 1 w 514"/>
                    <a:gd name="T17" fmla="*/ 0 h 677"/>
                    <a:gd name="T18" fmla="*/ 1 w 514"/>
                    <a:gd name="T19" fmla="*/ 0 h 677"/>
                    <a:gd name="T20" fmla="*/ 1 w 514"/>
                    <a:gd name="T21" fmla="*/ 0 h 677"/>
                    <a:gd name="T22" fmla="*/ 1 w 514"/>
                    <a:gd name="T23" fmla="*/ 0 h 677"/>
                    <a:gd name="T24" fmla="*/ 1 w 514"/>
                    <a:gd name="T25" fmla="*/ 0 h 677"/>
                    <a:gd name="T26" fmla="*/ 1 w 514"/>
                    <a:gd name="T27" fmla="*/ 0 h 677"/>
                    <a:gd name="T28" fmla="*/ 1 w 514"/>
                    <a:gd name="T29" fmla="*/ 0 h 677"/>
                    <a:gd name="T30" fmla="*/ 1 w 514"/>
                    <a:gd name="T31" fmla="*/ 0 h 677"/>
                    <a:gd name="T32" fmla="*/ 1 w 514"/>
                    <a:gd name="T33" fmla="*/ 0 h 677"/>
                    <a:gd name="T34" fmla="*/ 1 w 514"/>
                    <a:gd name="T35" fmla="*/ 0 h 677"/>
                    <a:gd name="T36" fmla="*/ 1 w 514"/>
                    <a:gd name="T37" fmla="*/ 0 h 677"/>
                    <a:gd name="T38" fmla="*/ 1 w 514"/>
                    <a:gd name="T39" fmla="*/ 0 h 677"/>
                    <a:gd name="T40" fmla="*/ 1 w 514"/>
                    <a:gd name="T41" fmla="*/ 0 h 677"/>
                    <a:gd name="T42" fmla="*/ 1 w 514"/>
                    <a:gd name="T43" fmla="*/ 0 h 677"/>
                    <a:gd name="T44" fmla="*/ 1 w 514"/>
                    <a:gd name="T45" fmla="*/ 0 h 677"/>
                    <a:gd name="T46" fmla="*/ 1 w 514"/>
                    <a:gd name="T47" fmla="*/ 0 h 677"/>
                    <a:gd name="T48" fmla="*/ 1 w 514"/>
                    <a:gd name="T49" fmla="*/ 0 h 677"/>
                    <a:gd name="T50" fmla="*/ 1 w 514"/>
                    <a:gd name="T51" fmla="*/ 0 h 677"/>
                    <a:gd name="T52" fmla="*/ 1 w 514"/>
                    <a:gd name="T53" fmla="*/ 0 h 677"/>
                    <a:gd name="T54" fmla="*/ 1 w 514"/>
                    <a:gd name="T55" fmla="*/ 0 h 677"/>
                    <a:gd name="T56" fmla="*/ 1 w 514"/>
                    <a:gd name="T57" fmla="*/ 0 h 677"/>
                    <a:gd name="T58" fmla="*/ 1 w 514"/>
                    <a:gd name="T59" fmla="*/ 0 h 677"/>
                    <a:gd name="T60" fmla="*/ 1 w 514"/>
                    <a:gd name="T61" fmla="*/ 0 h 677"/>
                    <a:gd name="T62" fmla="*/ 1 w 514"/>
                    <a:gd name="T63" fmla="*/ 0 h 677"/>
                    <a:gd name="T64" fmla="*/ 1 w 514"/>
                    <a:gd name="T65" fmla="*/ 0 h 677"/>
                    <a:gd name="T66" fmla="*/ 1 w 514"/>
                    <a:gd name="T67" fmla="*/ 0 h 677"/>
                    <a:gd name="T68" fmla="*/ 1 w 514"/>
                    <a:gd name="T69" fmla="*/ 0 h 677"/>
                    <a:gd name="T70" fmla="*/ 1 w 514"/>
                    <a:gd name="T71" fmla="*/ 0 h 677"/>
                    <a:gd name="T72" fmla="*/ 1 w 514"/>
                    <a:gd name="T73" fmla="*/ 0 h 677"/>
                    <a:gd name="T74" fmla="*/ 1 w 514"/>
                    <a:gd name="T75" fmla="*/ 0 h 677"/>
                    <a:gd name="T76" fmla="*/ 1 w 514"/>
                    <a:gd name="T77" fmla="*/ 0 h 677"/>
                    <a:gd name="T78" fmla="*/ 1 w 514"/>
                    <a:gd name="T79" fmla="*/ 0 h 677"/>
                    <a:gd name="T80" fmla="*/ 1 w 514"/>
                    <a:gd name="T81" fmla="*/ 0 h 677"/>
                    <a:gd name="T82" fmla="*/ 1 w 514"/>
                    <a:gd name="T83" fmla="*/ 0 h 677"/>
                    <a:gd name="T84" fmla="*/ 1 w 514"/>
                    <a:gd name="T85" fmla="*/ 0 h 677"/>
                    <a:gd name="T86" fmla="*/ 1 w 514"/>
                    <a:gd name="T87" fmla="*/ 0 h 677"/>
                    <a:gd name="T88" fmla="*/ 1 w 514"/>
                    <a:gd name="T89" fmla="*/ 0 h 677"/>
                    <a:gd name="T90" fmla="*/ 1 w 514"/>
                    <a:gd name="T91" fmla="*/ 0 h 677"/>
                    <a:gd name="T92" fmla="*/ 1 w 514"/>
                    <a:gd name="T93" fmla="*/ 0 h 677"/>
                    <a:gd name="T94" fmla="*/ 1 w 514"/>
                    <a:gd name="T95" fmla="*/ 0 h 677"/>
                    <a:gd name="T96" fmla="*/ 1 w 514"/>
                    <a:gd name="T97" fmla="*/ 0 h 677"/>
                    <a:gd name="T98" fmla="*/ 1 w 514"/>
                    <a:gd name="T99" fmla="*/ 0 h 677"/>
                    <a:gd name="T100" fmla="*/ 0 w 514"/>
                    <a:gd name="T101" fmla="*/ 0 h 677"/>
                    <a:gd name="T102" fmla="*/ 1 w 514"/>
                    <a:gd name="T103" fmla="*/ 0 h 677"/>
                    <a:gd name="T104" fmla="*/ 1 w 514"/>
                    <a:gd name="T105" fmla="*/ 0 h 677"/>
                    <a:gd name="T106" fmla="*/ 1 w 514"/>
                    <a:gd name="T107" fmla="*/ 0 h 677"/>
                    <a:gd name="T108" fmla="*/ 1 w 514"/>
                    <a:gd name="T109" fmla="*/ 0 h 6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4"/>
                    <a:gd name="T166" fmla="*/ 0 h 677"/>
                    <a:gd name="T167" fmla="*/ 514 w 514"/>
                    <a:gd name="T168" fmla="*/ 677 h 6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4" h="677">
                      <a:moveTo>
                        <a:pt x="68" y="0"/>
                      </a:moveTo>
                      <a:lnTo>
                        <a:pt x="157" y="24"/>
                      </a:lnTo>
                      <a:lnTo>
                        <a:pt x="227" y="49"/>
                      </a:lnTo>
                      <a:lnTo>
                        <a:pt x="280" y="82"/>
                      </a:lnTo>
                      <a:lnTo>
                        <a:pt x="327" y="121"/>
                      </a:lnTo>
                      <a:lnTo>
                        <a:pt x="364" y="161"/>
                      </a:lnTo>
                      <a:lnTo>
                        <a:pt x="380" y="192"/>
                      </a:lnTo>
                      <a:lnTo>
                        <a:pt x="386" y="212"/>
                      </a:lnTo>
                      <a:lnTo>
                        <a:pt x="386" y="239"/>
                      </a:lnTo>
                      <a:lnTo>
                        <a:pt x="373" y="261"/>
                      </a:lnTo>
                      <a:lnTo>
                        <a:pt x="357" y="283"/>
                      </a:lnTo>
                      <a:lnTo>
                        <a:pt x="323" y="320"/>
                      </a:lnTo>
                      <a:lnTo>
                        <a:pt x="291" y="369"/>
                      </a:lnTo>
                      <a:lnTo>
                        <a:pt x="275" y="411"/>
                      </a:lnTo>
                      <a:lnTo>
                        <a:pt x="264" y="450"/>
                      </a:lnTo>
                      <a:lnTo>
                        <a:pt x="262" y="488"/>
                      </a:lnTo>
                      <a:lnTo>
                        <a:pt x="271" y="519"/>
                      </a:lnTo>
                      <a:lnTo>
                        <a:pt x="287" y="547"/>
                      </a:lnTo>
                      <a:lnTo>
                        <a:pt x="311" y="569"/>
                      </a:lnTo>
                      <a:lnTo>
                        <a:pt x="352" y="580"/>
                      </a:lnTo>
                      <a:lnTo>
                        <a:pt x="416" y="589"/>
                      </a:lnTo>
                      <a:lnTo>
                        <a:pt x="473" y="598"/>
                      </a:lnTo>
                      <a:lnTo>
                        <a:pt x="507" y="618"/>
                      </a:lnTo>
                      <a:lnTo>
                        <a:pt x="514" y="634"/>
                      </a:lnTo>
                      <a:lnTo>
                        <a:pt x="502" y="651"/>
                      </a:lnTo>
                      <a:lnTo>
                        <a:pt x="480" y="664"/>
                      </a:lnTo>
                      <a:lnTo>
                        <a:pt x="446" y="677"/>
                      </a:lnTo>
                      <a:lnTo>
                        <a:pt x="425" y="669"/>
                      </a:lnTo>
                      <a:lnTo>
                        <a:pt x="402" y="653"/>
                      </a:lnTo>
                      <a:lnTo>
                        <a:pt x="361" y="625"/>
                      </a:lnTo>
                      <a:lnTo>
                        <a:pt x="300" y="607"/>
                      </a:lnTo>
                      <a:lnTo>
                        <a:pt x="250" y="605"/>
                      </a:lnTo>
                      <a:lnTo>
                        <a:pt x="218" y="603"/>
                      </a:lnTo>
                      <a:lnTo>
                        <a:pt x="198" y="585"/>
                      </a:lnTo>
                      <a:lnTo>
                        <a:pt x="195" y="565"/>
                      </a:lnTo>
                      <a:lnTo>
                        <a:pt x="195" y="543"/>
                      </a:lnTo>
                      <a:lnTo>
                        <a:pt x="202" y="506"/>
                      </a:lnTo>
                      <a:lnTo>
                        <a:pt x="221" y="457"/>
                      </a:lnTo>
                      <a:lnTo>
                        <a:pt x="237" y="382"/>
                      </a:lnTo>
                      <a:lnTo>
                        <a:pt x="250" y="324"/>
                      </a:lnTo>
                      <a:lnTo>
                        <a:pt x="264" y="278"/>
                      </a:lnTo>
                      <a:lnTo>
                        <a:pt x="284" y="245"/>
                      </a:lnTo>
                      <a:lnTo>
                        <a:pt x="296" y="225"/>
                      </a:lnTo>
                      <a:lnTo>
                        <a:pt x="295" y="205"/>
                      </a:lnTo>
                      <a:lnTo>
                        <a:pt x="275" y="190"/>
                      </a:lnTo>
                      <a:lnTo>
                        <a:pt x="239" y="166"/>
                      </a:lnTo>
                      <a:lnTo>
                        <a:pt x="182" y="144"/>
                      </a:lnTo>
                      <a:lnTo>
                        <a:pt x="121" y="124"/>
                      </a:lnTo>
                      <a:lnTo>
                        <a:pt x="55" y="108"/>
                      </a:lnTo>
                      <a:lnTo>
                        <a:pt x="12" y="86"/>
                      </a:lnTo>
                      <a:lnTo>
                        <a:pt x="0" y="46"/>
                      </a:lnTo>
                      <a:lnTo>
                        <a:pt x="7" y="22"/>
                      </a:lnTo>
                      <a:lnTo>
                        <a:pt x="36" y="7"/>
                      </a:lnTo>
                      <a:lnTo>
                        <a:pt x="50" y="0"/>
                      </a:lnTo>
                      <a:lnTo>
                        <a:pt x="68" y="0"/>
                      </a:lnTo>
                      <a:close/>
                    </a:path>
                  </a:pathLst>
                </a:custGeom>
                <a:solidFill>
                  <a:srgbClr val="000000"/>
                </a:solidFill>
                <a:ln w="22225">
                  <a:noFill/>
                  <a:round/>
                  <a:headEnd/>
                  <a:tailEnd/>
                </a:ln>
              </p:spPr>
              <p:txBody>
                <a:bodyPr/>
                <a:lstStyle/>
                <a:p>
                  <a:endParaRPr lang="en-US">
                    <a:solidFill>
                      <a:srgbClr val="000000"/>
                    </a:solidFill>
                  </a:endParaRPr>
                </a:p>
              </p:txBody>
            </p:sp>
            <p:sp>
              <p:nvSpPr>
                <p:cNvPr id="10295" name="Freeform 59"/>
                <p:cNvSpPr>
                  <a:spLocks/>
                </p:cNvSpPr>
                <p:nvPr/>
              </p:nvSpPr>
              <p:spPr bwMode="auto">
                <a:xfrm>
                  <a:off x="5605" y="2912"/>
                  <a:ext cx="182" cy="365"/>
                </a:xfrm>
                <a:custGeom>
                  <a:avLst/>
                  <a:gdLst>
                    <a:gd name="T0" fmla="*/ 0 w 365"/>
                    <a:gd name="T1" fmla="*/ 1 h 730"/>
                    <a:gd name="T2" fmla="*/ 0 w 365"/>
                    <a:gd name="T3" fmla="*/ 1 h 730"/>
                    <a:gd name="T4" fmla="*/ 0 w 365"/>
                    <a:gd name="T5" fmla="*/ 1 h 730"/>
                    <a:gd name="T6" fmla="*/ 0 w 365"/>
                    <a:gd name="T7" fmla="*/ 1 h 730"/>
                    <a:gd name="T8" fmla="*/ 0 w 365"/>
                    <a:gd name="T9" fmla="*/ 1 h 730"/>
                    <a:gd name="T10" fmla="*/ 0 w 365"/>
                    <a:gd name="T11" fmla="*/ 1 h 730"/>
                    <a:gd name="T12" fmla="*/ 0 w 365"/>
                    <a:gd name="T13" fmla="*/ 1 h 730"/>
                    <a:gd name="T14" fmla="*/ 0 w 365"/>
                    <a:gd name="T15" fmla="*/ 1 h 730"/>
                    <a:gd name="T16" fmla="*/ 0 w 365"/>
                    <a:gd name="T17" fmla="*/ 1 h 730"/>
                    <a:gd name="T18" fmla="*/ 0 w 365"/>
                    <a:gd name="T19" fmla="*/ 1 h 730"/>
                    <a:gd name="T20" fmla="*/ 0 w 365"/>
                    <a:gd name="T21" fmla="*/ 1 h 730"/>
                    <a:gd name="T22" fmla="*/ 0 w 365"/>
                    <a:gd name="T23" fmla="*/ 1 h 730"/>
                    <a:gd name="T24" fmla="*/ 0 w 365"/>
                    <a:gd name="T25" fmla="*/ 1 h 730"/>
                    <a:gd name="T26" fmla="*/ 0 w 365"/>
                    <a:gd name="T27" fmla="*/ 1 h 730"/>
                    <a:gd name="T28" fmla="*/ 0 w 365"/>
                    <a:gd name="T29" fmla="*/ 1 h 730"/>
                    <a:gd name="T30" fmla="*/ 0 w 365"/>
                    <a:gd name="T31" fmla="*/ 1 h 730"/>
                    <a:gd name="T32" fmla="*/ 0 w 365"/>
                    <a:gd name="T33" fmla="*/ 1 h 730"/>
                    <a:gd name="T34" fmla="*/ 0 w 365"/>
                    <a:gd name="T35" fmla="*/ 1 h 730"/>
                    <a:gd name="T36" fmla="*/ 0 w 365"/>
                    <a:gd name="T37" fmla="*/ 1 h 730"/>
                    <a:gd name="T38" fmla="*/ 0 w 365"/>
                    <a:gd name="T39" fmla="*/ 1 h 730"/>
                    <a:gd name="T40" fmla="*/ 0 w 365"/>
                    <a:gd name="T41" fmla="*/ 1 h 730"/>
                    <a:gd name="T42" fmla="*/ 0 w 365"/>
                    <a:gd name="T43" fmla="*/ 1 h 730"/>
                    <a:gd name="T44" fmla="*/ 0 w 365"/>
                    <a:gd name="T45" fmla="*/ 1 h 730"/>
                    <a:gd name="T46" fmla="*/ 0 w 365"/>
                    <a:gd name="T47" fmla="*/ 1 h 730"/>
                    <a:gd name="T48" fmla="*/ 0 w 365"/>
                    <a:gd name="T49" fmla="*/ 1 h 730"/>
                    <a:gd name="T50" fmla="*/ 0 w 365"/>
                    <a:gd name="T51" fmla="*/ 1 h 730"/>
                    <a:gd name="T52" fmla="*/ 0 w 365"/>
                    <a:gd name="T53" fmla="*/ 1 h 730"/>
                    <a:gd name="T54" fmla="*/ 0 w 365"/>
                    <a:gd name="T55" fmla="*/ 1 h 730"/>
                    <a:gd name="T56" fmla="*/ 0 w 365"/>
                    <a:gd name="T57" fmla="*/ 1 h 730"/>
                    <a:gd name="T58" fmla="*/ 0 w 365"/>
                    <a:gd name="T59" fmla="*/ 1 h 730"/>
                    <a:gd name="T60" fmla="*/ 0 w 365"/>
                    <a:gd name="T61" fmla="*/ 1 h 730"/>
                    <a:gd name="T62" fmla="*/ 0 w 365"/>
                    <a:gd name="T63" fmla="*/ 1 h 730"/>
                    <a:gd name="T64" fmla="*/ 0 w 365"/>
                    <a:gd name="T65" fmla="*/ 1 h 730"/>
                    <a:gd name="T66" fmla="*/ 0 w 365"/>
                    <a:gd name="T67" fmla="*/ 1 h 730"/>
                    <a:gd name="T68" fmla="*/ 0 w 365"/>
                    <a:gd name="T69" fmla="*/ 1 h 730"/>
                    <a:gd name="T70" fmla="*/ 0 w 365"/>
                    <a:gd name="T71" fmla="*/ 1 h 730"/>
                    <a:gd name="T72" fmla="*/ 0 w 365"/>
                    <a:gd name="T73" fmla="*/ 1 h 730"/>
                    <a:gd name="T74" fmla="*/ 0 w 365"/>
                    <a:gd name="T75" fmla="*/ 1 h 730"/>
                    <a:gd name="T76" fmla="*/ 0 w 365"/>
                    <a:gd name="T77" fmla="*/ 1 h 730"/>
                    <a:gd name="T78" fmla="*/ 0 w 365"/>
                    <a:gd name="T79" fmla="*/ 1 h 730"/>
                    <a:gd name="T80" fmla="*/ 0 w 365"/>
                    <a:gd name="T81" fmla="*/ 1 h 730"/>
                    <a:gd name="T82" fmla="*/ 0 w 365"/>
                    <a:gd name="T83" fmla="*/ 1 h 730"/>
                    <a:gd name="T84" fmla="*/ 0 w 365"/>
                    <a:gd name="T85" fmla="*/ 1 h 730"/>
                    <a:gd name="T86" fmla="*/ 0 w 365"/>
                    <a:gd name="T87" fmla="*/ 1 h 730"/>
                    <a:gd name="T88" fmla="*/ 0 w 365"/>
                    <a:gd name="T89" fmla="*/ 1 h 730"/>
                    <a:gd name="T90" fmla="*/ 0 w 365"/>
                    <a:gd name="T91" fmla="*/ 1 h 730"/>
                    <a:gd name="T92" fmla="*/ 0 w 365"/>
                    <a:gd name="T93" fmla="*/ 1 h 730"/>
                    <a:gd name="T94" fmla="*/ 0 w 365"/>
                    <a:gd name="T95" fmla="*/ 1 h 730"/>
                    <a:gd name="T96" fmla="*/ 0 w 365"/>
                    <a:gd name="T97" fmla="*/ 1 h 730"/>
                    <a:gd name="T98" fmla="*/ 0 w 365"/>
                    <a:gd name="T99" fmla="*/ 1 h 730"/>
                    <a:gd name="T100" fmla="*/ 0 w 365"/>
                    <a:gd name="T101" fmla="*/ 1 h 730"/>
                    <a:gd name="T102" fmla="*/ 0 w 365"/>
                    <a:gd name="T103" fmla="*/ 1 h 730"/>
                    <a:gd name="T104" fmla="*/ 0 w 365"/>
                    <a:gd name="T105" fmla="*/ 1 h 730"/>
                    <a:gd name="T106" fmla="*/ 0 w 365"/>
                    <a:gd name="T107" fmla="*/ 1 h 730"/>
                    <a:gd name="T108" fmla="*/ 0 w 365"/>
                    <a:gd name="T109" fmla="*/ 1 h 730"/>
                    <a:gd name="T110" fmla="*/ 0 w 365"/>
                    <a:gd name="T111" fmla="*/ 0 h 730"/>
                    <a:gd name="T112" fmla="*/ 0 w 365"/>
                    <a:gd name="T113" fmla="*/ 1 h 7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730"/>
                    <a:gd name="T173" fmla="*/ 365 w 365"/>
                    <a:gd name="T174" fmla="*/ 730 h 7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730">
                      <a:moveTo>
                        <a:pt x="154" y="15"/>
                      </a:moveTo>
                      <a:lnTo>
                        <a:pt x="140" y="60"/>
                      </a:lnTo>
                      <a:lnTo>
                        <a:pt x="147" y="99"/>
                      </a:lnTo>
                      <a:lnTo>
                        <a:pt x="168" y="144"/>
                      </a:lnTo>
                      <a:lnTo>
                        <a:pt x="195" y="177"/>
                      </a:lnTo>
                      <a:lnTo>
                        <a:pt x="233" y="212"/>
                      </a:lnTo>
                      <a:lnTo>
                        <a:pt x="272" y="258"/>
                      </a:lnTo>
                      <a:lnTo>
                        <a:pt x="284" y="276"/>
                      </a:lnTo>
                      <a:lnTo>
                        <a:pt x="284" y="293"/>
                      </a:lnTo>
                      <a:lnTo>
                        <a:pt x="274" y="316"/>
                      </a:lnTo>
                      <a:lnTo>
                        <a:pt x="245" y="331"/>
                      </a:lnTo>
                      <a:lnTo>
                        <a:pt x="200" y="344"/>
                      </a:lnTo>
                      <a:lnTo>
                        <a:pt x="147" y="369"/>
                      </a:lnTo>
                      <a:lnTo>
                        <a:pt x="100" y="399"/>
                      </a:lnTo>
                      <a:lnTo>
                        <a:pt x="68" y="432"/>
                      </a:lnTo>
                      <a:lnTo>
                        <a:pt x="45" y="472"/>
                      </a:lnTo>
                      <a:lnTo>
                        <a:pt x="33" y="508"/>
                      </a:lnTo>
                      <a:lnTo>
                        <a:pt x="22" y="556"/>
                      </a:lnTo>
                      <a:lnTo>
                        <a:pt x="11" y="598"/>
                      </a:lnTo>
                      <a:lnTo>
                        <a:pt x="0" y="631"/>
                      </a:lnTo>
                      <a:lnTo>
                        <a:pt x="6" y="651"/>
                      </a:lnTo>
                      <a:lnTo>
                        <a:pt x="16" y="664"/>
                      </a:lnTo>
                      <a:lnTo>
                        <a:pt x="41" y="667"/>
                      </a:lnTo>
                      <a:lnTo>
                        <a:pt x="74" y="658"/>
                      </a:lnTo>
                      <a:lnTo>
                        <a:pt x="124" y="667"/>
                      </a:lnTo>
                      <a:lnTo>
                        <a:pt x="179" y="691"/>
                      </a:lnTo>
                      <a:lnTo>
                        <a:pt x="200" y="721"/>
                      </a:lnTo>
                      <a:lnTo>
                        <a:pt x="224" y="730"/>
                      </a:lnTo>
                      <a:lnTo>
                        <a:pt x="261" y="721"/>
                      </a:lnTo>
                      <a:lnTo>
                        <a:pt x="301" y="700"/>
                      </a:lnTo>
                      <a:lnTo>
                        <a:pt x="304" y="686"/>
                      </a:lnTo>
                      <a:lnTo>
                        <a:pt x="297" y="671"/>
                      </a:lnTo>
                      <a:lnTo>
                        <a:pt x="252" y="642"/>
                      </a:lnTo>
                      <a:lnTo>
                        <a:pt x="186" y="627"/>
                      </a:lnTo>
                      <a:lnTo>
                        <a:pt x="118" y="622"/>
                      </a:lnTo>
                      <a:lnTo>
                        <a:pt x="90" y="611"/>
                      </a:lnTo>
                      <a:lnTo>
                        <a:pt x="77" y="598"/>
                      </a:lnTo>
                      <a:lnTo>
                        <a:pt x="68" y="576"/>
                      </a:lnTo>
                      <a:lnTo>
                        <a:pt x="74" y="543"/>
                      </a:lnTo>
                      <a:lnTo>
                        <a:pt x="84" y="505"/>
                      </a:lnTo>
                      <a:lnTo>
                        <a:pt x="109" y="472"/>
                      </a:lnTo>
                      <a:lnTo>
                        <a:pt x="152" y="441"/>
                      </a:lnTo>
                      <a:lnTo>
                        <a:pt x="202" y="415"/>
                      </a:lnTo>
                      <a:lnTo>
                        <a:pt x="261" y="389"/>
                      </a:lnTo>
                      <a:lnTo>
                        <a:pt x="320" y="366"/>
                      </a:lnTo>
                      <a:lnTo>
                        <a:pt x="345" y="347"/>
                      </a:lnTo>
                      <a:lnTo>
                        <a:pt x="359" y="322"/>
                      </a:lnTo>
                      <a:lnTo>
                        <a:pt x="365" y="294"/>
                      </a:lnTo>
                      <a:lnTo>
                        <a:pt x="358" y="269"/>
                      </a:lnTo>
                      <a:lnTo>
                        <a:pt x="338" y="232"/>
                      </a:lnTo>
                      <a:lnTo>
                        <a:pt x="313" y="183"/>
                      </a:lnTo>
                      <a:lnTo>
                        <a:pt x="288" y="111"/>
                      </a:lnTo>
                      <a:lnTo>
                        <a:pt x="259" y="47"/>
                      </a:lnTo>
                      <a:lnTo>
                        <a:pt x="224" y="4"/>
                      </a:lnTo>
                      <a:lnTo>
                        <a:pt x="217" y="4"/>
                      </a:lnTo>
                      <a:lnTo>
                        <a:pt x="192" y="0"/>
                      </a:lnTo>
                      <a:lnTo>
                        <a:pt x="154" y="15"/>
                      </a:lnTo>
                      <a:close/>
                    </a:path>
                  </a:pathLst>
                </a:custGeom>
                <a:solidFill>
                  <a:srgbClr val="000000"/>
                </a:solidFill>
                <a:ln w="22225">
                  <a:noFill/>
                  <a:round/>
                  <a:headEnd/>
                  <a:tailEnd/>
                </a:ln>
              </p:spPr>
              <p:txBody>
                <a:bodyPr/>
                <a:lstStyle/>
                <a:p>
                  <a:endParaRPr lang="en-US">
                    <a:solidFill>
                      <a:srgbClr val="000000"/>
                    </a:solidFill>
                  </a:endParaRPr>
                </a:p>
              </p:txBody>
            </p:sp>
          </p:grpSp>
        </p:grpSp>
        <p:grpSp>
          <p:nvGrpSpPr>
            <p:cNvPr id="10272" name="Group 60"/>
            <p:cNvGrpSpPr>
              <a:grpSpLocks/>
            </p:cNvGrpSpPr>
            <p:nvPr/>
          </p:nvGrpSpPr>
          <p:grpSpPr bwMode="auto">
            <a:xfrm>
              <a:off x="4188" y="2384"/>
              <a:ext cx="942" cy="705"/>
              <a:chOff x="5540" y="2160"/>
              <a:chExt cx="1683" cy="1260"/>
            </a:xfrm>
          </p:grpSpPr>
          <p:grpSp>
            <p:nvGrpSpPr>
              <p:cNvPr id="10273" name="Group 61"/>
              <p:cNvGrpSpPr>
                <a:grpSpLocks/>
              </p:cNvGrpSpPr>
              <p:nvPr/>
            </p:nvGrpSpPr>
            <p:grpSpPr bwMode="auto">
              <a:xfrm>
                <a:off x="5727" y="2401"/>
                <a:ext cx="1496" cy="1019"/>
                <a:chOff x="3109" y="2415"/>
                <a:chExt cx="1496" cy="1019"/>
              </a:xfrm>
            </p:grpSpPr>
            <p:sp>
              <p:nvSpPr>
                <p:cNvPr id="10281" name="Oval 62"/>
                <p:cNvSpPr>
                  <a:spLocks noChangeArrowheads="1"/>
                </p:cNvSpPr>
                <p:nvPr/>
              </p:nvSpPr>
              <p:spPr bwMode="auto">
                <a:xfrm>
                  <a:off x="3296" y="3053"/>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282" name="Oval 63"/>
                <p:cNvSpPr>
                  <a:spLocks noChangeArrowheads="1"/>
                </p:cNvSpPr>
                <p:nvPr/>
              </p:nvSpPr>
              <p:spPr bwMode="auto">
                <a:xfrm>
                  <a:off x="4044" y="3060"/>
                  <a:ext cx="374" cy="374"/>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283" name="Line 64"/>
                <p:cNvSpPr>
                  <a:spLocks noChangeShapeType="1"/>
                </p:cNvSpPr>
                <p:nvPr/>
              </p:nvSpPr>
              <p:spPr bwMode="auto">
                <a:xfrm flipV="1">
                  <a:off x="3857" y="2520"/>
                  <a:ext cx="0" cy="36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284" name="Line 65"/>
                <p:cNvSpPr>
                  <a:spLocks noChangeShapeType="1"/>
                </p:cNvSpPr>
                <p:nvPr/>
              </p:nvSpPr>
              <p:spPr bwMode="auto">
                <a:xfrm>
                  <a:off x="3483" y="2520"/>
                  <a:ext cx="748"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285" name="Rectangle 66"/>
                <p:cNvSpPr>
                  <a:spLocks noChangeArrowheads="1"/>
                </p:cNvSpPr>
                <p:nvPr/>
              </p:nvSpPr>
              <p:spPr bwMode="auto">
                <a:xfrm>
                  <a:off x="3109" y="2880"/>
                  <a:ext cx="1496" cy="180"/>
                </a:xfrm>
                <a:prstGeom prst="rect">
                  <a:avLst/>
                </a:prstGeom>
                <a:noFill/>
                <a:ln w="22225">
                  <a:solidFill>
                    <a:srgbClr val="000000"/>
                  </a:solidFill>
                  <a:miter lim="800000"/>
                  <a:headEnd/>
                  <a:tailEnd/>
                </a:ln>
              </p:spPr>
              <p:txBody>
                <a:bodyPr/>
                <a:lstStyle/>
                <a:p>
                  <a:endParaRPr lang="en-US">
                    <a:solidFill>
                      <a:srgbClr val="000000"/>
                    </a:solidFill>
                  </a:endParaRPr>
                </a:p>
              </p:txBody>
            </p:sp>
            <p:sp>
              <p:nvSpPr>
                <p:cNvPr id="10286" name="Freeform 67"/>
                <p:cNvSpPr>
                  <a:spLocks/>
                </p:cNvSpPr>
                <p:nvPr/>
              </p:nvSpPr>
              <p:spPr bwMode="auto">
                <a:xfrm>
                  <a:off x="4130" y="2435"/>
                  <a:ext cx="185" cy="185"/>
                </a:xfrm>
                <a:custGeom>
                  <a:avLst/>
                  <a:gdLst>
                    <a:gd name="T0" fmla="*/ 0 w 185"/>
                    <a:gd name="T1" fmla="*/ 185 h 185"/>
                    <a:gd name="T2" fmla="*/ 185 w 185"/>
                    <a:gd name="T3" fmla="*/ 0 h 185"/>
                    <a:gd name="T4" fmla="*/ 0 60000 65536"/>
                    <a:gd name="T5" fmla="*/ 0 60000 65536"/>
                    <a:gd name="T6" fmla="*/ 0 w 185"/>
                    <a:gd name="T7" fmla="*/ 0 h 185"/>
                    <a:gd name="T8" fmla="*/ 185 w 185"/>
                    <a:gd name="T9" fmla="*/ 185 h 185"/>
                  </a:gdLst>
                  <a:ahLst/>
                  <a:cxnLst>
                    <a:cxn ang="T4">
                      <a:pos x="T0" y="T1"/>
                    </a:cxn>
                    <a:cxn ang="T5">
                      <a:pos x="T2" y="T3"/>
                    </a:cxn>
                  </a:cxnLst>
                  <a:rect l="T6" t="T7" r="T8" b="T9"/>
                  <a:pathLst>
                    <a:path w="185" h="185">
                      <a:moveTo>
                        <a:pt x="0" y="185"/>
                      </a:moveTo>
                      <a:lnTo>
                        <a:pt x="185"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sp>
              <p:nvSpPr>
                <p:cNvPr id="10287" name="Freeform 68"/>
                <p:cNvSpPr>
                  <a:spLocks/>
                </p:cNvSpPr>
                <p:nvPr/>
              </p:nvSpPr>
              <p:spPr bwMode="auto">
                <a:xfrm>
                  <a:off x="3405" y="2415"/>
                  <a:ext cx="180" cy="185"/>
                </a:xfrm>
                <a:custGeom>
                  <a:avLst/>
                  <a:gdLst>
                    <a:gd name="T0" fmla="*/ 0 w 180"/>
                    <a:gd name="T1" fmla="*/ 185 h 185"/>
                    <a:gd name="T2" fmla="*/ 180 w 180"/>
                    <a:gd name="T3" fmla="*/ 0 h 185"/>
                    <a:gd name="T4" fmla="*/ 0 60000 65536"/>
                    <a:gd name="T5" fmla="*/ 0 60000 65536"/>
                    <a:gd name="T6" fmla="*/ 0 w 180"/>
                    <a:gd name="T7" fmla="*/ 0 h 185"/>
                    <a:gd name="T8" fmla="*/ 180 w 180"/>
                    <a:gd name="T9" fmla="*/ 185 h 185"/>
                  </a:gdLst>
                  <a:ahLst/>
                  <a:cxnLst>
                    <a:cxn ang="T4">
                      <a:pos x="T0" y="T1"/>
                    </a:cxn>
                    <a:cxn ang="T5">
                      <a:pos x="T2" y="T3"/>
                    </a:cxn>
                  </a:cxnLst>
                  <a:rect l="T6" t="T7" r="T8" b="T9"/>
                  <a:pathLst>
                    <a:path w="180" h="185">
                      <a:moveTo>
                        <a:pt x="0" y="185"/>
                      </a:moveTo>
                      <a:lnTo>
                        <a:pt x="180"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grpSp>
            <p:nvGrpSpPr>
              <p:cNvPr id="10274" name="Group 69"/>
              <p:cNvGrpSpPr>
                <a:grpSpLocks/>
              </p:cNvGrpSpPr>
              <p:nvPr/>
            </p:nvGrpSpPr>
            <p:grpSpPr bwMode="auto">
              <a:xfrm>
                <a:off x="5540" y="2160"/>
                <a:ext cx="700" cy="743"/>
                <a:chOff x="8766" y="2294"/>
                <a:chExt cx="700" cy="923"/>
              </a:xfrm>
            </p:grpSpPr>
            <p:sp>
              <p:nvSpPr>
                <p:cNvPr id="10275" name="Freeform 70"/>
                <p:cNvSpPr>
                  <a:spLocks/>
                </p:cNvSpPr>
                <p:nvPr/>
              </p:nvSpPr>
              <p:spPr bwMode="auto">
                <a:xfrm>
                  <a:off x="9012" y="2294"/>
                  <a:ext cx="217" cy="207"/>
                </a:xfrm>
                <a:custGeom>
                  <a:avLst/>
                  <a:gdLst>
                    <a:gd name="T0" fmla="*/ 1 w 432"/>
                    <a:gd name="T1" fmla="*/ 1 h 412"/>
                    <a:gd name="T2" fmla="*/ 1 w 432"/>
                    <a:gd name="T3" fmla="*/ 1 h 412"/>
                    <a:gd name="T4" fmla="*/ 1 w 432"/>
                    <a:gd name="T5" fmla="*/ 1 h 412"/>
                    <a:gd name="T6" fmla="*/ 1 w 432"/>
                    <a:gd name="T7" fmla="*/ 1 h 412"/>
                    <a:gd name="T8" fmla="*/ 1 w 432"/>
                    <a:gd name="T9" fmla="*/ 1 h 412"/>
                    <a:gd name="T10" fmla="*/ 1 w 432"/>
                    <a:gd name="T11" fmla="*/ 0 h 412"/>
                    <a:gd name="T12" fmla="*/ 1 w 432"/>
                    <a:gd name="T13" fmla="*/ 1 h 412"/>
                    <a:gd name="T14" fmla="*/ 1 w 432"/>
                    <a:gd name="T15" fmla="*/ 1 h 412"/>
                    <a:gd name="T16" fmla="*/ 1 w 432"/>
                    <a:gd name="T17" fmla="*/ 1 h 412"/>
                    <a:gd name="T18" fmla="*/ 1 w 432"/>
                    <a:gd name="T19" fmla="*/ 1 h 412"/>
                    <a:gd name="T20" fmla="*/ 1 w 432"/>
                    <a:gd name="T21" fmla="*/ 1 h 412"/>
                    <a:gd name="T22" fmla="*/ 1 w 432"/>
                    <a:gd name="T23" fmla="*/ 1 h 412"/>
                    <a:gd name="T24" fmla="*/ 1 w 432"/>
                    <a:gd name="T25" fmla="*/ 1 h 412"/>
                    <a:gd name="T26" fmla="*/ 1 w 432"/>
                    <a:gd name="T27" fmla="*/ 1 h 412"/>
                    <a:gd name="T28" fmla="*/ 1 w 432"/>
                    <a:gd name="T29" fmla="*/ 1 h 412"/>
                    <a:gd name="T30" fmla="*/ 1 w 432"/>
                    <a:gd name="T31" fmla="*/ 1 h 412"/>
                    <a:gd name="T32" fmla="*/ 1 w 432"/>
                    <a:gd name="T33" fmla="*/ 1 h 412"/>
                    <a:gd name="T34" fmla="*/ 1 w 432"/>
                    <a:gd name="T35" fmla="*/ 1 h 412"/>
                    <a:gd name="T36" fmla="*/ 1 w 432"/>
                    <a:gd name="T37" fmla="*/ 1 h 412"/>
                    <a:gd name="T38" fmla="*/ 1 w 432"/>
                    <a:gd name="T39" fmla="*/ 1 h 412"/>
                    <a:gd name="T40" fmla="*/ 1 w 432"/>
                    <a:gd name="T41" fmla="*/ 1 h 412"/>
                    <a:gd name="T42" fmla="*/ 1 w 432"/>
                    <a:gd name="T43" fmla="*/ 1 h 412"/>
                    <a:gd name="T44" fmla="*/ 1 w 432"/>
                    <a:gd name="T45" fmla="*/ 1 h 412"/>
                    <a:gd name="T46" fmla="*/ 1 w 432"/>
                    <a:gd name="T47" fmla="*/ 1 h 412"/>
                    <a:gd name="T48" fmla="*/ 1 w 432"/>
                    <a:gd name="T49" fmla="*/ 1 h 412"/>
                    <a:gd name="T50" fmla="*/ 1 w 432"/>
                    <a:gd name="T51" fmla="*/ 1 h 412"/>
                    <a:gd name="T52" fmla="*/ 1 w 432"/>
                    <a:gd name="T53" fmla="*/ 1 h 412"/>
                    <a:gd name="T54" fmla="*/ 1 w 432"/>
                    <a:gd name="T55" fmla="*/ 1 h 412"/>
                    <a:gd name="T56" fmla="*/ 0 w 432"/>
                    <a:gd name="T57" fmla="*/ 1 h 412"/>
                    <a:gd name="T58" fmla="*/ 1 w 432"/>
                    <a:gd name="T59" fmla="*/ 1 h 412"/>
                    <a:gd name="T60" fmla="*/ 1 w 432"/>
                    <a:gd name="T61" fmla="*/ 1 h 412"/>
                    <a:gd name="T62" fmla="*/ 1 w 432"/>
                    <a:gd name="T63" fmla="*/ 1 h 412"/>
                    <a:gd name="T64" fmla="*/ 1 w 432"/>
                    <a:gd name="T65" fmla="*/ 1 h 412"/>
                    <a:gd name="T66" fmla="*/ 1 w 432"/>
                    <a:gd name="T67" fmla="*/ 1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2"/>
                    <a:gd name="T103" fmla="*/ 0 h 412"/>
                    <a:gd name="T104" fmla="*/ 432 w 432"/>
                    <a:gd name="T105" fmla="*/ 412 h 4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2" h="412">
                      <a:moveTo>
                        <a:pt x="124" y="237"/>
                      </a:moveTo>
                      <a:lnTo>
                        <a:pt x="159" y="152"/>
                      </a:lnTo>
                      <a:lnTo>
                        <a:pt x="195" y="86"/>
                      </a:lnTo>
                      <a:lnTo>
                        <a:pt x="245" y="39"/>
                      </a:lnTo>
                      <a:lnTo>
                        <a:pt x="294" y="14"/>
                      </a:lnTo>
                      <a:lnTo>
                        <a:pt x="344" y="0"/>
                      </a:lnTo>
                      <a:lnTo>
                        <a:pt x="387" y="13"/>
                      </a:lnTo>
                      <a:lnTo>
                        <a:pt x="409" y="37"/>
                      </a:lnTo>
                      <a:lnTo>
                        <a:pt x="425" y="79"/>
                      </a:lnTo>
                      <a:lnTo>
                        <a:pt x="431" y="117"/>
                      </a:lnTo>
                      <a:lnTo>
                        <a:pt x="432" y="159"/>
                      </a:lnTo>
                      <a:lnTo>
                        <a:pt x="426" y="221"/>
                      </a:lnTo>
                      <a:lnTo>
                        <a:pt x="415" y="263"/>
                      </a:lnTo>
                      <a:lnTo>
                        <a:pt x="398" y="305"/>
                      </a:lnTo>
                      <a:lnTo>
                        <a:pt x="370" y="346"/>
                      </a:lnTo>
                      <a:lnTo>
                        <a:pt x="338" y="381"/>
                      </a:lnTo>
                      <a:lnTo>
                        <a:pt x="305" y="401"/>
                      </a:lnTo>
                      <a:lnTo>
                        <a:pt x="267" y="412"/>
                      </a:lnTo>
                      <a:lnTo>
                        <a:pt x="224" y="412"/>
                      </a:lnTo>
                      <a:lnTo>
                        <a:pt x="195" y="396"/>
                      </a:lnTo>
                      <a:lnTo>
                        <a:pt x="168" y="376"/>
                      </a:lnTo>
                      <a:lnTo>
                        <a:pt x="146" y="350"/>
                      </a:lnTo>
                      <a:lnTo>
                        <a:pt x="130" y="310"/>
                      </a:lnTo>
                      <a:lnTo>
                        <a:pt x="114" y="308"/>
                      </a:lnTo>
                      <a:lnTo>
                        <a:pt x="81" y="323"/>
                      </a:lnTo>
                      <a:lnTo>
                        <a:pt x="47" y="354"/>
                      </a:lnTo>
                      <a:lnTo>
                        <a:pt x="25" y="359"/>
                      </a:lnTo>
                      <a:lnTo>
                        <a:pt x="9" y="350"/>
                      </a:lnTo>
                      <a:lnTo>
                        <a:pt x="0" y="323"/>
                      </a:lnTo>
                      <a:lnTo>
                        <a:pt x="4" y="303"/>
                      </a:lnTo>
                      <a:lnTo>
                        <a:pt x="21" y="284"/>
                      </a:lnTo>
                      <a:lnTo>
                        <a:pt x="59" y="268"/>
                      </a:lnTo>
                      <a:lnTo>
                        <a:pt x="97" y="255"/>
                      </a:lnTo>
                      <a:lnTo>
                        <a:pt x="124" y="237"/>
                      </a:lnTo>
                      <a:close/>
                    </a:path>
                  </a:pathLst>
                </a:custGeom>
                <a:solidFill>
                  <a:srgbClr val="000000"/>
                </a:solidFill>
                <a:ln w="22225">
                  <a:noFill/>
                  <a:round/>
                  <a:headEnd/>
                  <a:tailEnd/>
                </a:ln>
              </p:spPr>
              <p:txBody>
                <a:bodyPr/>
                <a:lstStyle/>
                <a:p>
                  <a:endParaRPr lang="en-US">
                    <a:solidFill>
                      <a:srgbClr val="000000"/>
                    </a:solidFill>
                  </a:endParaRPr>
                </a:p>
              </p:txBody>
            </p:sp>
            <p:sp>
              <p:nvSpPr>
                <p:cNvPr id="10276" name="Freeform 71"/>
                <p:cNvSpPr>
                  <a:spLocks/>
                </p:cNvSpPr>
                <p:nvPr/>
              </p:nvSpPr>
              <p:spPr bwMode="auto">
                <a:xfrm>
                  <a:off x="9030" y="2516"/>
                  <a:ext cx="190" cy="327"/>
                </a:xfrm>
                <a:custGeom>
                  <a:avLst/>
                  <a:gdLst>
                    <a:gd name="T0" fmla="*/ 1 w 380"/>
                    <a:gd name="T1" fmla="*/ 1 h 654"/>
                    <a:gd name="T2" fmla="*/ 1 w 380"/>
                    <a:gd name="T3" fmla="*/ 1 h 654"/>
                    <a:gd name="T4" fmla="*/ 1 w 380"/>
                    <a:gd name="T5" fmla="*/ 0 h 654"/>
                    <a:gd name="T6" fmla="*/ 1 w 380"/>
                    <a:gd name="T7" fmla="*/ 1 h 654"/>
                    <a:gd name="T8" fmla="*/ 1 w 380"/>
                    <a:gd name="T9" fmla="*/ 1 h 654"/>
                    <a:gd name="T10" fmla="*/ 1 w 380"/>
                    <a:gd name="T11" fmla="*/ 1 h 654"/>
                    <a:gd name="T12" fmla="*/ 1 w 380"/>
                    <a:gd name="T13" fmla="*/ 1 h 654"/>
                    <a:gd name="T14" fmla="*/ 1 w 380"/>
                    <a:gd name="T15" fmla="*/ 1 h 654"/>
                    <a:gd name="T16" fmla="*/ 1 w 380"/>
                    <a:gd name="T17" fmla="*/ 1 h 654"/>
                    <a:gd name="T18" fmla="*/ 1 w 380"/>
                    <a:gd name="T19" fmla="*/ 1 h 654"/>
                    <a:gd name="T20" fmla="*/ 1 w 380"/>
                    <a:gd name="T21" fmla="*/ 1 h 654"/>
                    <a:gd name="T22" fmla="*/ 1 w 380"/>
                    <a:gd name="T23" fmla="*/ 1 h 654"/>
                    <a:gd name="T24" fmla="*/ 1 w 380"/>
                    <a:gd name="T25" fmla="*/ 1 h 654"/>
                    <a:gd name="T26" fmla="*/ 1 w 380"/>
                    <a:gd name="T27" fmla="*/ 1 h 654"/>
                    <a:gd name="T28" fmla="*/ 1 w 380"/>
                    <a:gd name="T29" fmla="*/ 1 h 654"/>
                    <a:gd name="T30" fmla="*/ 1 w 380"/>
                    <a:gd name="T31" fmla="*/ 1 h 654"/>
                    <a:gd name="T32" fmla="*/ 1 w 380"/>
                    <a:gd name="T33" fmla="*/ 1 h 654"/>
                    <a:gd name="T34" fmla="*/ 1 w 380"/>
                    <a:gd name="T35" fmla="*/ 1 h 654"/>
                    <a:gd name="T36" fmla="*/ 1 w 380"/>
                    <a:gd name="T37" fmla="*/ 1 h 654"/>
                    <a:gd name="T38" fmla="*/ 1 w 380"/>
                    <a:gd name="T39" fmla="*/ 1 h 654"/>
                    <a:gd name="T40" fmla="*/ 1 w 380"/>
                    <a:gd name="T41" fmla="*/ 1 h 654"/>
                    <a:gd name="T42" fmla="*/ 1 w 380"/>
                    <a:gd name="T43" fmla="*/ 1 h 654"/>
                    <a:gd name="T44" fmla="*/ 1 w 380"/>
                    <a:gd name="T45" fmla="*/ 1 h 654"/>
                    <a:gd name="T46" fmla="*/ 1 w 380"/>
                    <a:gd name="T47" fmla="*/ 1 h 654"/>
                    <a:gd name="T48" fmla="*/ 1 w 380"/>
                    <a:gd name="T49" fmla="*/ 1 h 654"/>
                    <a:gd name="T50" fmla="*/ 1 w 380"/>
                    <a:gd name="T51" fmla="*/ 1 h 654"/>
                    <a:gd name="T52" fmla="*/ 1 w 380"/>
                    <a:gd name="T53" fmla="*/ 1 h 654"/>
                    <a:gd name="T54" fmla="*/ 1 w 380"/>
                    <a:gd name="T55" fmla="*/ 1 h 654"/>
                    <a:gd name="T56" fmla="*/ 1 w 380"/>
                    <a:gd name="T57" fmla="*/ 1 h 654"/>
                    <a:gd name="T58" fmla="*/ 1 w 380"/>
                    <a:gd name="T59" fmla="*/ 1 h 654"/>
                    <a:gd name="T60" fmla="*/ 1 w 380"/>
                    <a:gd name="T61" fmla="*/ 1 h 654"/>
                    <a:gd name="T62" fmla="*/ 1 w 380"/>
                    <a:gd name="T63" fmla="*/ 1 h 654"/>
                    <a:gd name="T64" fmla="*/ 0 w 380"/>
                    <a:gd name="T65" fmla="*/ 1 h 654"/>
                    <a:gd name="T66" fmla="*/ 0 w 380"/>
                    <a:gd name="T67" fmla="*/ 1 h 654"/>
                    <a:gd name="T68" fmla="*/ 1 w 380"/>
                    <a:gd name="T69" fmla="*/ 1 h 654"/>
                    <a:gd name="T70" fmla="*/ 1 w 380"/>
                    <a:gd name="T71" fmla="*/ 1 h 654"/>
                    <a:gd name="T72" fmla="*/ 1 w 380"/>
                    <a:gd name="T73" fmla="*/ 1 h 654"/>
                    <a:gd name="T74" fmla="*/ 1 w 380"/>
                    <a:gd name="T75" fmla="*/ 1 h 654"/>
                    <a:gd name="T76" fmla="*/ 1 w 380"/>
                    <a:gd name="T77" fmla="*/ 1 h 654"/>
                    <a:gd name="T78" fmla="*/ 1 w 380"/>
                    <a:gd name="T79" fmla="*/ 1 h 6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0"/>
                    <a:gd name="T121" fmla="*/ 0 h 654"/>
                    <a:gd name="T122" fmla="*/ 380 w 380"/>
                    <a:gd name="T123" fmla="*/ 654 h 6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0" h="654">
                      <a:moveTo>
                        <a:pt x="115" y="29"/>
                      </a:moveTo>
                      <a:lnTo>
                        <a:pt x="157" y="6"/>
                      </a:lnTo>
                      <a:lnTo>
                        <a:pt x="210" y="0"/>
                      </a:lnTo>
                      <a:lnTo>
                        <a:pt x="248" y="2"/>
                      </a:lnTo>
                      <a:lnTo>
                        <a:pt x="287" y="18"/>
                      </a:lnTo>
                      <a:lnTo>
                        <a:pt x="310" y="40"/>
                      </a:lnTo>
                      <a:lnTo>
                        <a:pt x="325" y="71"/>
                      </a:lnTo>
                      <a:lnTo>
                        <a:pt x="326" y="115"/>
                      </a:lnTo>
                      <a:lnTo>
                        <a:pt x="319" y="151"/>
                      </a:lnTo>
                      <a:lnTo>
                        <a:pt x="309" y="188"/>
                      </a:lnTo>
                      <a:lnTo>
                        <a:pt x="282" y="230"/>
                      </a:lnTo>
                      <a:lnTo>
                        <a:pt x="272" y="264"/>
                      </a:lnTo>
                      <a:lnTo>
                        <a:pt x="272" y="294"/>
                      </a:lnTo>
                      <a:lnTo>
                        <a:pt x="278" y="323"/>
                      </a:lnTo>
                      <a:lnTo>
                        <a:pt x="297" y="349"/>
                      </a:lnTo>
                      <a:lnTo>
                        <a:pt x="335" y="394"/>
                      </a:lnTo>
                      <a:lnTo>
                        <a:pt x="363" y="433"/>
                      </a:lnTo>
                      <a:lnTo>
                        <a:pt x="377" y="472"/>
                      </a:lnTo>
                      <a:lnTo>
                        <a:pt x="380" y="508"/>
                      </a:lnTo>
                      <a:lnTo>
                        <a:pt x="374" y="545"/>
                      </a:lnTo>
                      <a:lnTo>
                        <a:pt x="355" y="578"/>
                      </a:lnTo>
                      <a:lnTo>
                        <a:pt x="338" y="605"/>
                      </a:lnTo>
                      <a:lnTo>
                        <a:pt x="310" y="630"/>
                      </a:lnTo>
                      <a:lnTo>
                        <a:pt x="281" y="647"/>
                      </a:lnTo>
                      <a:lnTo>
                        <a:pt x="232" y="654"/>
                      </a:lnTo>
                      <a:lnTo>
                        <a:pt x="188" y="654"/>
                      </a:lnTo>
                      <a:lnTo>
                        <a:pt x="154" y="643"/>
                      </a:lnTo>
                      <a:lnTo>
                        <a:pt x="121" y="625"/>
                      </a:lnTo>
                      <a:lnTo>
                        <a:pt x="89" y="596"/>
                      </a:lnTo>
                      <a:lnTo>
                        <a:pt x="55" y="545"/>
                      </a:lnTo>
                      <a:lnTo>
                        <a:pt x="30" y="493"/>
                      </a:lnTo>
                      <a:lnTo>
                        <a:pt x="12" y="433"/>
                      </a:lnTo>
                      <a:lnTo>
                        <a:pt x="0" y="367"/>
                      </a:lnTo>
                      <a:lnTo>
                        <a:pt x="0" y="289"/>
                      </a:lnTo>
                      <a:lnTo>
                        <a:pt x="12" y="217"/>
                      </a:lnTo>
                      <a:lnTo>
                        <a:pt x="28" y="156"/>
                      </a:lnTo>
                      <a:lnTo>
                        <a:pt x="50" y="109"/>
                      </a:lnTo>
                      <a:lnTo>
                        <a:pt x="77" y="71"/>
                      </a:lnTo>
                      <a:lnTo>
                        <a:pt x="111" y="40"/>
                      </a:lnTo>
                      <a:lnTo>
                        <a:pt x="115" y="29"/>
                      </a:lnTo>
                      <a:close/>
                    </a:path>
                  </a:pathLst>
                </a:custGeom>
                <a:solidFill>
                  <a:srgbClr val="000000"/>
                </a:solidFill>
                <a:ln w="22225">
                  <a:noFill/>
                  <a:round/>
                  <a:headEnd/>
                  <a:tailEnd/>
                </a:ln>
              </p:spPr>
              <p:txBody>
                <a:bodyPr/>
                <a:lstStyle/>
                <a:p>
                  <a:endParaRPr lang="en-US">
                    <a:solidFill>
                      <a:srgbClr val="000000"/>
                    </a:solidFill>
                  </a:endParaRPr>
                </a:p>
              </p:txBody>
            </p:sp>
            <p:sp>
              <p:nvSpPr>
                <p:cNvPr id="10277" name="Freeform 72"/>
                <p:cNvSpPr>
                  <a:spLocks/>
                </p:cNvSpPr>
                <p:nvPr/>
              </p:nvSpPr>
              <p:spPr bwMode="auto">
                <a:xfrm>
                  <a:off x="8766" y="2462"/>
                  <a:ext cx="364" cy="165"/>
                </a:xfrm>
                <a:custGeom>
                  <a:avLst/>
                  <a:gdLst>
                    <a:gd name="T0" fmla="*/ 1 w 728"/>
                    <a:gd name="T1" fmla="*/ 0 h 331"/>
                    <a:gd name="T2" fmla="*/ 1 w 728"/>
                    <a:gd name="T3" fmla="*/ 0 h 331"/>
                    <a:gd name="T4" fmla="*/ 1 w 728"/>
                    <a:gd name="T5" fmla="*/ 0 h 331"/>
                    <a:gd name="T6" fmla="*/ 1 w 728"/>
                    <a:gd name="T7" fmla="*/ 0 h 331"/>
                    <a:gd name="T8" fmla="*/ 1 w 728"/>
                    <a:gd name="T9" fmla="*/ 0 h 331"/>
                    <a:gd name="T10" fmla="*/ 1 w 728"/>
                    <a:gd name="T11" fmla="*/ 0 h 331"/>
                    <a:gd name="T12" fmla="*/ 1 w 728"/>
                    <a:gd name="T13" fmla="*/ 0 h 331"/>
                    <a:gd name="T14" fmla="*/ 1 w 728"/>
                    <a:gd name="T15" fmla="*/ 0 h 331"/>
                    <a:gd name="T16" fmla="*/ 1 w 728"/>
                    <a:gd name="T17" fmla="*/ 0 h 331"/>
                    <a:gd name="T18" fmla="*/ 1 w 728"/>
                    <a:gd name="T19" fmla="*/ 0 h 331"/>
                    <a:gd name="T20" fmla="*/ 1 w 728"/>
                    <a:gd name="T21" fmla="*/ 0 h 331"/>
                    <a:gd name="T22" fmla="*/ 1 w 728"/>
                    <a:gd name="T23" fmla="*/ 0 h 331"/>
                    <a:gd name="T24" fmla="*/ 1 w 728"/>
                    <a:gd name="T25" fmla="*/ 0 h 331"/>
                    <a:gd name="T26" fmla="*/ 1 w 728"/>
                    <a:gd name="T27" fmla="*/ 0 h 331"/>
                    <a:gd name="T28" fmla="*/ 1 w 728"/>
                    <a:gd name="T29" fmla="*/ 0 h 331"/>
                    <a:gd name="T30" fmla="*/ 1 w 728"/>
                    <a:gd name="T31" fmla="*/ 0 h 331"/>
                    <a:gd name="T32" fmla="*/ 1 w 728"/>
                    <a:gd name="T33" fmla="*/ 0 h 331"/>
                    <a:gd name="T34" fmla="*/ 1 w 728"/>
                    <a:gd name="T35" fmla="*/ 0 h 331"/>
                    <a:gd name="T36" fmla="*/ 1 w 728"/>
                    <a:gd name="T37" fmla="*/ 0 h 331"/>
                    <a:gd name="T38" fmla="*/ 1 w 728"/>
                    <a:gd name="T39" fmla="*/ 0 h 331"/>
                    <a:gd name="T40" fmla="*/ 1 w 728"/>
                    <a:gd name="T41" fmla="*/ 0 h 331"/>
                    <a:gd name="T42" fmla="*/ 1 w 728"/>
                    <a:gd name="T43" fmla="*/ 0 h 331"/>
                    <a:gd name="T44" fmla="*/ 1 w 728"/>
                    <a:gd name="T45" fmla="*/ 0 h 331"/>
                    <a:gd name="T46" fmla="*/ 1 w 728"/>
                    <a:gd name="T47" fmla="*/ 0 h 331"/>
                    <a:gd name="T48" fmla="*/ 1 w 728"/>
                    <a:gd name="T49" fmla="*/ 0 h 331"/>
                    <a:gd name="T50" fmla="*/ 1 w 728"/>
                    <a:gd name="T51" fmla="*/ 0 h 331"/>
                    <a:gd name="T52" fmla="*/ 1 w 728"/>
                    <a:gd name="T53" fmla="*/ 0 h 331"/>
                    <a:gd name="T54" fmla="*/ 1 w 728"/>
                    <a:gd name="T55" fmla="*/ 0 h 331"/>
                    <a:gd name="T56" fmla="*/ 0 w 728"/>
                    <a:gd name="T57" fmla="*/ 0 h 331"/>
                    <a:gd name="T58" fmla="*/ 0 w 728"/>
                    <a:gd name="T59" fmla="*/ 0 h 331"/>
                    <a:gd name="T60" fmla="*/ 1 w 728"/>
                    <a:gd name="T61" fmla="*/ 0 h 331"/>
                    <a:gd name="T62" fmla="*/ 1 w 728"/>
                    <a:gd name="T63" fmla="*/ 0 h 331"/>
                    <a:gd name="T64" fmla="*/ 1 w 728"/>
                    <a:gd name="T65" fmla="*/ 0 h 331"/>
                    <a:gd name="T66" fmla="*/ 1 w 728"/>
                    <a:gd name="T67" fmla="*/ 0 h 331"/>
                    <a:gd name="T68" fmla="*/ 1 w 728"/>
                    <a:gd name="T69" fmla="*/ 0 h 331"/>
                    <a:gd name="T70" fmla="*/ 1 w 728"/>
                    <a:gd name="T71" fmla="*/ 0 h 331"/>
                    <a:gd name="T72" fmla="*/ 1 w 728"/>
                    <a:gd name="T73" fmla="*/ 0 h 331"/>
                    <a:gd name="T74" fmla="*/ 1 w 728"/>
                    <a:gd name="T75" fmla="*/ 0 h 331"/>
                    <a:gd name="T76" fmla="*/ 1 w 728"/>
                    <a:gd name="T77" fmla="*/ 0 h 331"/>
                    <a:gd name="T78" fmla="*/ 1 w 728"/>
                    <a:gd name="T79" fmla="*/ 0 h 331"/>
                    <a:gd name="T80" fmla="*/ 1 w 728"/>
                    <a:gd name="T81" fmla="*/ 0 h 331"/>
                    <a:gd name="T82" fmla="*/ 1 w 728"/>
                    <a:gd name="T83" fmla="*/ 0 h 331"/>
                    <a:gd name="T84" fmla="*/ 1 w 728"/>
                    <a:gd name="T85" fmla="*/ 0 h 331"/>
                    <a:gd name="T86" fmla="*/ 1 w 728"/>
                    <a:gd name="T87" fmla="*/ 0 h 331"/>
                    <a:gd name="T88" fmla="*/ 1 w 728"/>
                    <a:gd name="T89" fmla="*/ 0 h 331"/>
                    <a:gd name="T90" fmla="*/ 1 w 728"/>
                    <a:gd name="T91" fmla="*/ 0 h 331"/>
                    <a:gd name="T92" fmla="*/ 1 w 728"/>
                    <a:gd name="T93" fmla="*/ 0 h 3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8"/>
                    <a:gd name="T142" fmla="*/ 0 h 331"/>
                    <a:gd name="T143" fmla="*/ 728 w 728"/>
                    <a:gd name="T144" fmla="*/ 331 h 3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8" h="331">
                      <a:moveTo>
                        <a:pt x="546" y="146"/>
                      </a:moveTo>
                      <a:lnTo>
                        <a:pt x="635" y="180"/>
                      </a:lnTo>
                      <a:lnTo>
                        <a:pt x="698" y="211"/>
                      </a:lnTo>
                      <a:lnTo>
                        <a:pt x="728" y="253"/>
                      </a:lnTo>
                      <a:lnTo>
                        <a:pt x="710" y="309"/>
                      </a:lnTo>
                      <a:lnTo>
                        <a:pt x="639" y="331"/>
                      </a:lnTo>
                      <a:lnTo>
                        <a:pt x="584" y="294"/>
                      </a:lnTo>
                      <a:lnTo>
                        <a:pt x="518" y="205"/>
                      </a:lnTo>
                      <a:lnTo>
                        <a:pt x="441" y="132"/>
                      </a:lnTo>
                      <a:lnTo>
                        <a:pt x="378" y="72"/>
                      </a:lnTo>
                      <a:lnTo>
                        <a:pt x="332" y="62"/>
                      </a:lnTo>
                      <a:lnTo>
                        <a:pt x="285" y="83"/>
                      </a:lnTo>
                      <a:lnTo>
                        <a:pt x="233" y="115"/>
                      </a:lnTo>
                      <a:lnTo>
                        <a:pt x="198" y="151"/>
                      </a:lnTo>
                      <a:lnTo>
                        <a:pt x="184" y="192"/>
                      </a:lnTo>
                      <a:lnTo>
                        <a:pt x="184" y="200"/>
                      </a:lnTo>
                      <a:lnTo>
                        <a:pt x="207" y="253"/>
                      </a:lnTo>
                      <a:lnTo>
                        <a:pt x="211" y="289"/>
                      </a:lnTo>
                      <a:lnTo>
                        <a:pt x="190" y="300"/>
                      </a:lnTo>
                      <a:lnTo>
                        <a:pt x="156" y="294"/>
                      </a:lnTo>
                      <a:lnTo>
                        <a:pt x="140" y="270"/>
                      </a:lnTo>
                      <a:lnTo>
                        <a:pt x="140" y="231"/>
                      </a:lnTo>
                      <a:lnTo>
                        <a:pt x="148" y="180"/>
                      </a:lnTo>
                      <a:lnTo>
                        <a:pt x="146" y="140"/>
                      </a:lnTo>
                      <a:lnTo>
                        <a:pt x="125" y="127"/>
                      </a:lnTo>
                      <a:lnTo>
                        <a:pt x="87" y="122"/>
                      </a:lnTo>
                      <a:lnTo>
                        <a:pt x="44" y="132"/>
                      </a:lnTo>
                      <a:lnTo>
                        <a:pt x="13" y="127"/>
                      </a:lnTo>
                      <a:lnTo>
                        <a:pt x="0" y="104"/>
                      </a:lnTo>
                      <a:lnTo>
                        <a:pt x="0" y="78"/>
                      </a:lnTo>
                      <a:lnTo>
                        <a:pt x="24" y="62"/>
                      </a:lnTo>
                      <a:lnTo>
                        <a:pt x="55" y="59"/>
                      </a:lnTo>
                      <a:lnTo>
                        <a:pt x="52" y="36"/>
                      </a:lnTo>
                      <a:lnTo>
                        <a:pt x="69" y="23"/>
                      </a:lnTo>
                      <a:lnTo>
                        <a:pt x="102" y="29"/>
                      </a:lnTo>
                      <a:lnTo>
                        <a:pt x="125" y="55"/>
                      </a:lnTo>
                      <a:lnTo>
                        <a:pt x="156" y="78"/>
                      </a:lnTo>
                      <a:lnTo>
                        <a:pt x="186" y="85"/>
                      </a:lnTo>
                      <a:lnTo>
                        <a:pt x="236" y="72"/>
                      </a:lnTo>
                      <a:lnTo>
                        <a:pt x="288" y="41"/>
                      </a:lnTo>
                      <a:lnTo>
                        <a:pt x="342" y="12"/>
                      </a:lnTo>
                      <a:lnTo>
                        <a:pt x="387" y="0"/>
                      </a:lnTo>
                      <a:lnTo>
                        <a:pt x="416" y="16"/>
                      </a:lnTo>
                      <a:lnTo>
                        <a:pt x="453" y="54"/>
                      </a:lnTo>
                      <a:lnTo>
                        <a:pt x="493" y="91"/>
                      </a:lnTo>
                      <a:lnTo>
                        <a:pt x="525" y="125"/>
                      </a:lnTo>
                      <a:lnTo>
                        <a:pt x="546" y="146"/>
                      </a:lnTo>
                      <a:close/>
                    </a:path>
                  </a:pathLst>
                </a:custGeom>
                <a:solidFill>
                  <a:srgbClr val="000000"/>
                </a:solidFill>
                <a:ln w="22225">
                  <a:noFill/>
                  <a:round/>
                  <a:headEnd/>
                  <a:tailEnd/>
                </a:ln>
              </p:spPr>
              <p:txBody>
                <a:bodyPr/>
                <a:lstStyle/>
                <a:p>
                  <a:endParaRPr lang="en-US">
                    <a:solidFill>
                      <a:srgbClr val="000000"/>
                    </a:solidFill>
                  </a:endParaRPr>
                </a:p>
              </p:txBody>
            </p:sp>
            <p:sp>
              <p:nvSpPr>
                <p:cNvPr id="10278" name="Freeform 73"/>
                <p:cNvSpPr>
                  <a:spLocks/>
                </p:cNvSpPr>
                <p:nvPr/>
              </p:nvSpPr>
              <p:spPr bwMode="auto">
                <a:xfrm>
                  <a:off x="9123" y="2497"/>
                  <a:ext cx="343" cy="219"/>
                </a:xfrm>
                <a:custGeom>
                  <a:avLst/>
                  <a:gdLst>
                    <a:gd name="T0" fmla="*/ 0 w 687"/>
                    <a:gd name="T1" fmla="*/ 1 h 438"/>
                    <a:gd name="T2" fmla="*/ 0 w 687"/>
                    <a:gd name="T3" fmla="*/ 1 h 438"/>
                    <a:gd name="T4" fmla="*/ 0 w 687"/>
                    <a:gd name="T5" fmla="*/ 1 h 438"/>
                    <a:gd name="T6" fmla="*/ 0 w 687"/>
                    <a:gd name="T7" fmla="*/ 1 h 438"/>
                    <a:gd name="T8" fmla="*/ 0 w 687"/>
                    <a:gd name="T9" fmla="*/ 1 h 438"/>
                    <a:gd name="T10" fmla="*/ 0 w 687"/>
                    <a:gd name="T11" fmla="*/ 1 h 438"/>
                    <a:gd name="T12" fmla="*/ 0 w 687"/>
                    <a:gd name="T13" fmla="*/ 1 h 438"/>
                    <a:gd name="T14" fmla="*/ 0 w 687"/>
                    <a:gd name="T15" fmla="*/ 1 h 438"/>
                    <a:gd name="T16" fmla="*/ 0 w 687"/>
                    <a:gd name="T17" fmla="*/ 1 h 438"/>
                    <a:gd name="T18" fmla="*/ 0 w 687"/>
                    <a:gd name="T19" fmla="*/ 1 h 438"/>
                    <a:gd name="T20" fmla="*/ 0 w 687"/>
                    <a:gd name="T21" fmla="*/ 1 h 438"/>
                    <a:gd name="T22" fmla="*/ 0 w 687"/>
                    <a:gd name="T23" fmla="*/ 1 h 438"/>
                    <a:gd name="T24" fmla="*/ 0 w 687"/>
                    <a:gd name="T25" fmla="*/ 1 h 438"/>
                    <a:gd name="T26" fmla="*/ 0 w 687"/>
                    <a:gd name="T27" fmla="*/ 1 h 438"/>
                    <a:gd name="T28" fmla="*/ 0 w 687"/>
                    <a:gd name="T29" fmla="*/ 1 h 438"/>
                    <a:gd name="T30" fmla="*/ 0 w 687"/>
                    <a:gd name="T31" fmla="*/ 1 h 438"/>
                    <a:gd name="T32" fmla="*/ 0 w 687"/>
                    <a:gd name="T33" fmla="*/ 1 h 438"/>
                    <a:gd name="T34" fmla="*/ 0 w 687"/>
                    <a:gd name="T35" fmla="*/ 1 h 438"/>
                    <a:gd name="T36" fmla="*/ 0 w 687"/>
                    <a:gd name="T37" fmla="*/ 1 h 438"/>
                    <a:gd name="T38" fmla="*/ 0 w 687"/>
                    <a:gd name="T39" fmla="*/ 1 h 438"/>
                    <a:gd name="T40" fmla="*/ 0 w 687"/>
                    <a:gd name="T41" fmla="*/ 1 h 438"/>
                    <a:gd name="T42" fmla="*/ 0 w 687"/>
                    <a:gd name="T43" fmla="*/ 1 h 438"/>
                    <a:gd name="T44" fmla="*/ 0 w 687"/>
                    <a:gd name="T45" fmla="*/ 1 h 438"/>
                    <a:gd name="T46" fmla="*/ 0 w 687"/>
                    <a:gd name="T47" fmla="*/ 1 h 438"/>
                    <a:gd name="T48" fmla="*/ 0 w 687"/>
                    <a:gd name="T49" fmla="*/ 1 h 438"/>
                    <a:gd name="T50" fmla="*/ 0 w 687"/>
                    <a:gd name="T51" fmla="*/ 1 h 438"/>
                    <a:gd name="T52" fmla="*/ 0 w 687"/>
                    <a:gd name="T53" fmla="*/ 1 h 438"/>
                    <a:gd name="T54" fmla="*/ 0 w 687"/>
                    <a:gd name="T55" fmla="*/ 1 h 438"/>
                    <a:gd name="T56" fmla="*/ 0 w 687"/>
                    <a:gd name="T57" fmla="*/ 1 h 438"/>
                    <a:gd name="T58" fmla="*/ 0 w 687"/>
                    <a:gd name="T59" fmla="*/ 1 h 438"/>
                    <a:gd name="T60" fmla="*/ 0 w 687"/>
                    <a:gd name="T61" fmla="*/ 1 h 438"/>
                    <a:gd name="T62" fmla="*/ 0 w 687"/>
                    <a:gd name="T63" fmla="*/ 1 h 438"/>
                    <a:gd name="T64" fmla="*/ 0 w 687"/>
                    <a:gd name="T65" fmla="*/ 1 h 438"/>
                    <a:gd name="T66" fmla="*/ 0 w 687"/>
                    <a:gd name="T67" fmla="*/ 1 h 438"/>
                    <a:gd name="T68" fmla="*/ 0 w 687"/>
                    <a:gd name="T69" fmla="*/ 1 h 438"/>
                    <a:gd name="T70" fmla="*/ 0 w 687"/>
                    <a:gd name="T71" fmla="*/ 1 h 438"/>
                    <a:gd name="T72" fmla="*/ 0 w 687"/>
                    <a:gd name="T73" fmla="*/ 1 h 438"/>
                    <a:gd name="T74" fmla="*/ 0 w 687"/>
                    <a:gd name="T75" fmla="*/ 1 h 438"/>
                    <a:gd name="T76" fmla="*/ 0 w 687"/>
                    <a:gd name="T77" fmla="*/ 1 h 438"/>
                    <a:gd name="T78" fmla="*/ 0 w 687"/>
                    <a:gd name="T79" fmla="*/ 1 h 438"/>
                    <a:gd name="T80" fmla="*/ 0 w 687"/>
                    <a:gd name="T81" fmla="*/ 1 h 438"/>
                    <a:gd name="T82" fmla="*/ 0 w 687"/>
                    <a:gd name="T83" fmla="*/ 1 h 438"/>
                    <a:gd name="T84" fmla="*/ 0 w 687"/>
                    <a:gd name="T85" fmla="*/ 1 h 438"/>
                    <a:gd name="T86" fmla="*/ 0 w 687"/>
                    <a:gd name="T87" fmla="*/ 1 h 438"/>
                    <a:gd name="T88" fmla="*/ 0 w 687"/>
                    <a:gd name="T89" fmla="*/ 1 h 438"/>
                    <a:gd name="T90" fmla="*/ 0 w 687"/>
                    <a:gd name="T91" fmla="*/ 1 h 438"/>
                    <a:gd name="T92" fmla="*/ 0 w 687"/>
                    <a:gd name="T93" fmla="*/ 1 h 438"/>
                    <a:gd name="T94" fmla="*/ 0 w 687"/>
                    <a:gd name="T95" fmla="*/ 1 h 438"/>
                    <a:gd name="T96" fmla="*/ 0 w 687"/>
                    <a:gd name="T97" fmla="*/ 0 h 438"/>
                    <a:gd name="T98" fmla="*/ 0 w 687"/>
                    <a:gd name="T99" fmla="*/ 1 h 438"/>
                    <a:gd name="T100" fmla="*/ 0 w 687"/>
                    <a:gd name="T101" fmla="*/ 1 h 438"/>
                    <a:gd name="T102" fmla="*/ 0 w 687"/>
                    <a:gd name="T103" fmla="*/ 1 h 438"/>
                    <a:gd name="T104" fmla="*/ 0 w 687"/>
                    <a:gd name="T105" fmla="*/ 1 h 438"/>
                    <a:gd name="T106" fmla="*/ 0 w 687"/>
                    <a:gd name="T107" fmla="*/ 1 h 438"/>
                    <a:gd name="T108" fmla="*/ 0 w 687"/>
                    <a:gd name="T109" fmla="*/ 1 h 4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7"/>
                    <a:gd name="T166" fmla="*/ 0 h 438"/>
                    <a:gd name="T167" fmla="*/ 687 w 687"/>
                    <a:gd name="T168" fmla="*/ 438 h 4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7" h="438">
                      <a:moveTo>
                        <a:pt x="71" y="77"/>
                      </a:moveTo>
                      <a:lnTo>
                        <a:pt x="30" y="103"/>
                      </a:lnTo>
                      <a:lnTo>
                        <a:pt x="0" y="151"/>
                      </a:lnTo>
                      <a:lnTo>
                        <a:pt x="17" y="193"/>
                      </a:lnTo>
                      <a:lnTo>
                        <a:pt x="67" y="212"/>
                      </a:lnTo>
                      <a:lnTo>
                        <a:pt x="117" y="199"/>
                      </a:lnTo>
                      <a:lnTo>
                        <a:pt x="188" y="159"/>
                      </a:lnTo>
                      <a:lnTo>
                        <a:pt x="259" y="116"/>
                      </a:lnTo>
                      <a:lnTo>
                        <a:pt x="325" y="86"/>
                      </a:lnTo>
                      <a:lnTo>
                        <a:pt x="363" y="84"/>
                      </a:lnTo>
                      <a:lnTo>
                        <a:pt x="396" y="86"/>
                      </a:lnTo>
                      <a:lnTo>
                        <a:pt x="413" y="115"/>
                      </a:lnTo>
                      <a:lnTo>
                        <a:pt x="444" y="157"/>
                      </a:lnTo>
                      <a:lnTo>
                        <a:pt x="473" y="211"/>
                      </a:lnTo>
                      <a:lnTo>
                        <a:pt x="483" y="254"/>
                      </a:lnTo>
                      <a:lnTo>
                        <a:pt x="486" y="295"/>
                      </a:lnTo>
                      <a:lnTo>
                        <a:pt x="478" y="326"/>
                      </a:lnTo>
                      <a:lnTo>
                        <a:pt x="458" y="350"/>
                      </a:lnTo>
                      <a:lnTo>
                        <a:pt x="428" y="362"/>
                      </a:lnTo>
                      <a:lnTo>
                        <a:pt x="402" y="384"/>
                      </a:lnTo>
                      <a:lnTo>
                        <a:pt x="390" y="407"/>
                      </a:lnTo>
                      <a:lnTo>
                        <a:pt x="402" y="426"/>
                      </a:lnTo>
                      <a:lnTo>
                        <a:pt x="418" y="431"/>
                      </a:lnTo>
                      <a:lnTo>
                        <a:pt x="444" y="438"/>
                      </a:lnTo>
                      <a:lnTo>
                        <a:pt x="467" y="415"/>
                      </a:lnTo>
                      <a:lnTo>
                        <a:pt x="489" y="384"/>
                      </a:lnTo>
                      <a:lnTo>
                        <a:pt x="496" y="362"/>
                      </a:lnTo>
                      <a:lnTo>
                        <a:pt x="508" y="355"/>
                      </a:lnTo>
                      <a:lnTo>
                        <a:pt x="518" y="355"/>
                      </a:lnTo>
                      <a:lnTo>
                        <a:pt x="555" y="371"/>
                      </a:lnTo>
                      <a:lnTo>
                        <a:pt x="579" y="415"/>
                      </a:lnTo>
                      <a:lnTo>
                        <a:pt x="617" y="438"/>
                      </a:lnTo>
                      <a:lnTo>
                        <a:pt x="645" y="428"/>
                      </a:lnTo>
                      <a:lnTo>
                        <a:pt x="648" y="410"/>
                      </a:lnTo>
                      <a:lnTo>
                        <a:pt x="633" y="379"/>
                      </a:lnTo>
                      <a:lnTo>
                        <a:pt x="661" y="386"/>
                      </a:lnTo>
                      <a:lnTo>
                        <a:pt x="687" y="368"/>
                      </a:lnTo>
                      <a:lnTo>
                        <a:pt x="681" y="336"/>
                      </a:lnTo>
                      <a:lnTo>
                        <a:pt x="642" y="319"/>
                      </a:lnTo>
                      <a:lnTo>
                        <a:pt x="601" y="318"/>
                      </a:lnTo>
                      <a:lnTo>
                        <a:pt x="557" y="311"/>
                      </a:lnTo>
                      <a:lnTo>
                        <a:pt x="535" y="287"/>
                      </a:lnTo>
                      <a:lnTo>
                        <a:pt x="524" y="241"/>
                      </a:lnTo>
                      <a:lnTo>
                        <a:pt x="512" y="176"/>
                      </a:lnTo>
                      <a:lnTo>
                        <a:pt x="496" y="134"/>
                      </a:lnTo>
                      <a:lnTo>
                        <a:pt x="478" y="86"/>
                      </a:lnTo>
                      <a:lnTo>
                        <a:pt x="442" y="42"/>
                      </a:lnTo>
                      <a:lnTo>
                        <a:pt x="397" y="6"/>
                      </a:lnTo>
                      <a:lnTo>
                        <a:pt x="375" y="0"/>
                      </a:lnTo>
                      <a:lnTo>
                        <a:pt x="343" y="1"/>
                      </a:lnTo>
                      <a:lnTo>
                        <a:pt x="281" y="19"/>
                      </a:lnTo>
                      <a:lnTo>
                        <a:pt x="220" y="35"/>
                      </a:lnTo>
                      <a:lnTo>
                        <a:pt x="151" y="56"/>
                      </a:lnTo>
                      <a:lnTo>
                        <a:pt x="96" y="74"/>
                      </a:lnTo>
                      <a:lnTo>
                        <a:pt x="71" y="77"/>
                      </a:lnTo>
                      <a:close/>
                    </a:path>
                  </a:pathLst>
                </a:custGeom>
                <a:solidFill>
                  <a:srgbClr val="000000"/>
                </a:solidFill>
                <a:ln w="22225">
                  <a:noFill/>
                  <a:round/>
                  <a:headEnd/>
                  <a:tailEnd/>
                </a:ln>
              </p:spPr>
              <p:txBody>
                <a:bodyPr/>
                <a:lstStyle/>
                <a:p>
                  <a:endParaRPr lang="en-US">
                    <a:solidFill>
                      <a:srgbClr val="000000"/>
                    </a:solidFill>
                  </a:endParaRPr>
                </a:p>
              </p:txBody>
            </p:sp>
            <p:sp>
              <p:nvSpPr>
                <p:cNvPr id="10279" name="Freeform 74"/>
                <p:cNvSpPr>
                  <a:spLocks/>
                </p:cNvSpPr>
                <p:nvPr/>
              </p:nvSpPr>
              <p:spPr bwMode="auto">
                <a:xfrm>
                  <a:off x="9136" y="2759"/>
                  <a:ext cx="181" cy="458"/>
                </a:xfrm>
                <a:custGeom>
                  <a:avLst/>
                  <a:gdLst>
                    <a:gd name="T0" fmla="*/ 0 w 363"/>
                    <a:gd name="T1" fmla="*/ 0 h 917"/>
                    <a:gd name="T2" fmla="*/ 0 w 363"/>
                    <a:gd name="T3" fmla="*/ 0 h 917"/>
                    <a:gd name="T4" fmla="*/ 0 w 363"/>
                    <a:gd name="T5" fmla="*/ 0 h 917"/>
                    <a:gd name="T6" fmla="*/ 0 w 363"/>
                    <a:gd name="T7" fmla="*/ 0 h 917"/>
                    <a:gd name="T8" fmla="*/ 0 w 363"/>
                    <a:gd name="T9" fmla="*/ 0 h 917"/>
                    <a:gd name="T10" fmla="*/ 0 w 363"/>
                    <a:gd name="T11" fmla="*/ 0 h 917"/>
                    <a:gd name="T12" fmla="*/ 0 w 363"/>
                    <a:gd name="T13" fmla="*/ 0 h 917"/>
                    <a:gd name="T14" fmla="*/ 0 w 363"/>
                    <a:gd name="T15" fmla="*/ 0 h 917"/>
                    <a:gd name="T16" fmla="*/ 0 w 363"/>
                    <a:gd name="T17" fmla="*/ 0 h 917"/>
                    <a:gd name="T18" fmla="*/ 0 w 363"/>
                    <a:gd name="T19" fmla="*/ 0 h 917"/>
                    <a:gd name="T20" fmla="*/ 0 w 363"/>
                    <a:gd name="T21" fmla="*/ 0 h 917"/>
                    <a:gd name="T22" fmla="*/ 0 w 363"/>
                    <a:gd name="T23" fmla="*/ 0 h 917"/>
                    <a:gd name="T24" fmla="*/ 0 w 363"/>
                    <a:gd name="T25" fmla="*/ 0 h 917"/>
                    <a:gd name="T26" fmla="*/ 0 w 363"/>
                    <a:gd name="T27" fmla="*/ 0 h 917"/>
                    <a:gd name="T28" fmla="*/ 0 w 363"/>
                    <a:gd name="T29" fmla="*/ 0 h 917"/>
                    <a:gd name="T30" fmla="*/ 0 w 363"/>
                    <a:gd name="T31" fmla="*/ 0 h 917"/>
                    <a:gd name="T32" fmla="*/ 0 w 363"/>
                    <a:gd name="T33" fmla="*/ 0 h 917"/>
                    <a:gd name="T34" fmla="*/ 0 w 363"/>
                    <a:gd name="T35" fmla="*/ 0 h 917"/>
                    <a:gd name="T36" fmla="*/ 0 w 363"/>
                    <a:gd name="T37" fmla="*/ 0 h 917"/>
                    <a:gd name="T38" fmla="*/ 0 w 363"/>
                    <a:gd name="T39" fmla="*/ 0 h 917"/>
                    <a:gd name="T40" fmla="*/ 0 w 363"/>
                    <a:gd name="T41" fmla="*/ 0 h 917"/>
                    <a:gd name="T42" fmla="*/ 0 w 363"/>
                    <a:gd name="T43" fmla="*/ 0 h 917"/>
                    <a:gd name="T44" fmla="*/ 0 w 363"/>
                    <a:gd name="T45" fmla="*/ 0 h 917"/>
                    <a:gd name="T46" fmla="*/ 0 w 363"/>
                    <a:gd name="T47" fmla="*/ 0 h 917"/>
                    <a:gd name="T48" fmla="*/ 0 w 363"/>
                    <a:gd name="T49" fmla="*/ 0 h 917"/>
                    <a:gd name="T50" fmla="*/ 0 w 363"/>
                    <a:gd name="T51" fmla="*/ 0 h 917"/>
                    <a:gd name="T52" fmla="*/ 0 w 363"/>
                    <a:gd name="T53" fmla="*/ 0 h 917"/>
                    <a:gd name="T54" fmla="*/ 0 w 363"/>
                    <a:gd name="T55" fmla="*/ 0 h 917"/>
                    <a:gd name="T56" fmla="*/ 0 w 363"/>
                    <a:gd name="T57" fmla="*/ 0 h 917"/>
                    <a:gd name="T58" fmla="*/ 0 w 363"/>
                    <a:gd name="T59" fmla="*/ 0 h 917"/>
                    <a:gd name="T60" fmla="*/ 0 w 363"/>
                    <a:gd name="T61" fmla="*/ 0 h 917"/>
                    <a:gd name="T62" fmla="*/ 0 w 363"/>
                    <a:gd name="T63" fmla="*/ 0 h 917"/>
                    <a:gd name="T64" fmla="*/ 0 w 363"/>
                    <a:gd name="T65" fmla="*/ 0 h 917"/>
                    <a:gd name="T66" fmla="*/ 0 w 363"/>
                    <a:gd name="T67" fmla="*/ 0 h 917"/>
                    <a:gd name="T68" fmla="*/ 0 w 363"/>
                    <a:gd name="T69" fmla="*/ 0 h 917"/>
                    <a:gd name="T70" fmla="*/ 0 w 363"/>
                    <a:gd name="T71" fmla="*/ 0 h 917"/>
                    <a:gd name="T72" fmla="*/ 0 w 363"/>
                    <a:gd name="T73" fmla="*/ 0 h 917"/>
                    <a:gd name="T74" fmla="*/ 0 w 363"/>
                    <a:gd name="T75" fmla="*/ 0 h 917"/>
                    <a:gd name="T76" fmla="*/ 0 w 363"/>
                    <a:gd name="T77" fmla="*/ 0 h 917"/>
                    <a:gd name="T78" fmla="*/ 0 w 363"/>
                    <a:gd name="T79" fmla="*/ 0 h 917"/>
                    <a:gd name="T80" fmla="*/ 0 w 363"/>
                    <a:gd name="T81" fmla="*/ 0 h 917"/>
                    <a:gd name="T82" fmla="*/ 0 w 363"/>
                    <a:gd name="T83" fmla="*/ 0 h 917"/>
                    <a:gd name="T84" fmla="*/ 0 w 363"/>
                    <a:gd name="T85" fmla="*/ 0 h 917"/>
                    <a:gd name="T86" fmla="*/ 0 w 363"/>
                    <a:gd name="T87" fmla="*/ 0 h 917"/>
                    <a:gd name="T88" fmla="*/ 0 w 363"/>
                    <a:gd name="T89" fmla="*/ 0 h 917"/>
                    <a:gd name="T90" fmla="*/ 0 w 363"/>
                    <a:gd name="T91" fmla="*/ 0 h 917"/>
                    <a:gd name="T92" fmla="*/ 0 w 363"/>
                    <a:gd name="T93" fmla="*/ 0 h 917"/>
                    <a:gd name="T94" fmla="*/ 0 w 363"/>
                    <a:gd name="T95" fmla="*/ 0 h 917"/>
                    <a:gd name="T96" fmla="*/ 0 w 363"/>
                    <a:gd name="T97" fmla="*/ 0 h 917"/>
                    <a:gd name="T98" fmla="*/ 0 w 363"/>
                    <a:gd name="T99" fmla="*/ 0 h 9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3"/>
                    <a:gd name="T151" fmla="*/ 0 h 917"/>
                    <a:gd name="T152" fmla="*/ 363 w 363"/>
                    <a:gd name="T153" fmla="*/ 917 h 9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3" h="917">
                      <a:moveTo>
                        <a:pt x="77" y="20"/>
                      </a:moveTo>
                      <a:lnTo>
                        <a:pt x="111" y="60"/>
                      </a:lnTo>
                      <a:lnTo>
                        <a:pt x="149" y="102"/>
                      </a:lnTo>
                      <a:lnTo>
                        <a:pt x="180" y="153"/>
                      </a:lnTo>
                      <a:lnTo>
                        <a:pt x="198" y="206"/>
                      </a:lnTo>
                      <a:lnTo>
                        <a:pt x="213" y="276"/>
                      </a:lnTo>
                      <a:lnTo>
                        <a:pt x="213" y="343"/>
                      </a:lnTo>
                      <a:lnTo>
                        <a:pt x="208" y="404"/>
                      </a:lnTo>
                      <a:lnTo>
                        <a:pt x="194" y="466"/>
                      </a:lnTo>
                      <a:lnTo>
                        <a:pt x="177" y="526"/>
                      </a:lnTo>
                      <a:lnTo>
                        <a:pt x="148" y="593"/>
                      </a:lnTo>
                      <a:lnTo>
                        <a:pt x="127" y="651"/>
                      </a:lnTo>
                      <a:lnTo>
                        <a:pt x="114" y="708"/>
                      </a:lnTo>
                      <a:lnTo>
                        <a:pt x="114" y="735"/>
                      </a:lnTo>
                      <a:lnTo>
                        <a:pt x="121" y="755"/>
                      </a:lnTo>
                      <a:lnTo>
                        <a:pt x="148" y="766"/>
                      </a:lnTo>
                      <a:lnTo>
                        <a:pt x="197" y="771"/>
                      </a:lnTo>
                      <a:lnTo>
                        <a:pt x="273" y="784"/>
                      </a:lnTo>
                      <a:lnTo>
                        <a:pt x="334" y="813"/>
                      </a:lnTo>
                      <a:lnTo>
                        <a:pt x="363" y="846"/>
                      </a:lnTo>
                      <a:lnTo>
                        <a:pt x="363" y="864"/>
                      </a:lnTo>
                      <a:lnTo>
                        <a:pt x="363" y="873"/>
                      </a:lnTo>
                      <a:lnTo>
                        <a:pt x="352" y="888"/>
                      </a:lnTo>
                      <a:lnTo>
                        <a:pt x="309" y="917"/>
                      </a:lnTo>
                      <a:lnTo>
                        <a:pt x="281" y="906"/>
                      </a:lnTo>
                      <a:lnTo>
                        <a:pt x="259" y="881"/>
                      </a:lnTo>
                      <a:lnTo>
                        <a:pt x="229" y="852"/>
                      </a:lnTo>
                      <a:lnTo>
                        <a:pt x="160" y="817"/>
                      </a:lnTo>
                      <a:lnTo>
                        <a:pt x="111" y="808"/>
                      </a:lnTo>
                      <a:lnTo>
                        <a:pt x="87" y="821"/>
                      </a:lnTo>
                      <a:lnTo>
                        <a:pt x="62" y="826"/>
                      </a:lnTo>
                      <a:lnTo>
                        <a:pt x="43" y="810"/>
                      </a:lnTo>
                      <a:lnTo>
                        <a:pt x="27" y="784"/>
                      </a:lnTo>
                      <a:lnTo>
                        <a:pt x="33" y="747"/>
                      </a:lnTo>
                      <a:lnTo>
                        <a:pt x="46" y="711"/>
                      </a:lnTo>
                      <a:lnTo>
                        <a:pt x="73" y="666"/>
                      </a:lnTo>
                      <a:lnTo>
                        <a:pt x="89" y="602"/>
                      </a:lnTo>
                      <a:lnTo>
                        <a:pt x="98" y="533"/>
                      </a:lnTo>
                      <a:lnTo>
                        <a:pt x="111" y="472"/>
                      </a:lnTo>
                      <a:lnTo>
                        <a:pt x="132" y="430"/>
                      </a:lnTo>
                      <a:lnTo>
                        <a:pt x="139" y="380"/>
                      </a:lnTo>
                      <a:lnTo>
                        <a:pt x="127" y="313"/>
                      </a:lnTo>
                      <a:lnTo>
                        <a:pt x="110" y="240"/>
                      </a:lnTo>
                      <a:lnTo>
                        <a:pt x="73" y="182"/>
                      </a:lnTo>
                      <a:lnTo>
                        <a:pt x="33" y="140"/>
                      </a:lnTo>
                      <a:lnTo>
                        <a:pt x="0" y="89"/>
                      </a:lnTo>
                      <a:lnTo>
                        <a:pt x="2" y="31"/>
                      </a:lnTo>
                      <a:lnTo>
                        <a:pt x="27" y="5"/>
                      </a:lnTo>
                      <a:lnTo>
                        <a:pt x="56" y="0"/>
                      </a:lnTo>
                      <a:lnTo>
                        <a:pt x="77" y="20"/>
                      </a:lnTo>
                      <a:close/>
                    </a:path>
                  </a:pathLst>
                </a:custGeom>
                <a:solidFill>
                  <a:srgbClr val="000000"/>
                </a:solidFill>
                <a:ln w="22225">
                  <a:noFill/>
                  <a:round/>
                  <a:headEnd/>
                  <a:tailEnd/>
                </a:ln>
              </p:spPr>
              <p:txBody>
                <a:bodyPr/>
                <a:lstStyle/>
                <a:p>
                  <a:endParaRPr lang="en-US">
                    <a:solidFill>
                      <a:srgbClr val="000000"/>
                    </a:solidFill>
                  </a:endParaRPr>
                </a:p>
              </p:txBody>
            </p:sp>
            <p:sp>
              <p:nvSpPr>
                <p:cNvPr id="10280" name="Freeform 75"/>
                <p:cNvSpPr>
                  <a:spLocks/>
                </p:cNvSpPr>
                <p:nvPr/>
              </p:nvSpPr>
              <p:spPr bwMode="auto">
                <a:xfrm>
                  <a:off x="8937" y="2772"/>
                  <a:ext cx="196" cy="408"/>
                </a:xfrm>
                <a:custGeom>
                  <a:avLst/>
                  <a:gdLst>
                    <a:gd name="T0" fmla="*/ 1 w 391"/>
                    <a:gd name="T1" fmla="*/ 1 h 815"/>
                    <a:gd name="T2" fmla="*/ 1 w 391"/>
                    <a:gd name="T3" fmla="*/ 1 h 815"/>
                    <a:gd name="T4" fmla="*/ 1 w 391"/>
                    <a:gd name="T5" fmla="*/ 0 h 815"/>
                    <a:gd name="T6" fmla="*/ 1 w 391"/>
                    <a:gd name="T7" fmla="*/ 1 h 815"/>
                    <a:gd name="T8" fmla="*/ 1 w 391"/>
                    <a:gd name="T9" fmla="*/ 1 h 815"/>
                    <a:gd name="T10" fmla="*/ 1 w 391"/>
                    <a:gd name="T11" fmla="*/ 1 h 815"/>
                    <a:gd name="T12" fmla="*/ 1 w 391"/>
                    <a:gd name="T13" fmla="*/ 1 h 815"/>
                    <a:gd name="T14" fmla="*/ 1 w 391"/>
                    <a:gd name="T15" fmla="*/ 1 h 815"/>
                    <a:gd name="T16" fmla="*/ 1 w 391"/>
                    <a:gd name="T17" fmla="*/ 1 h 815"/>
                    <a:gd name="T18" fmla="*/ 1 w 391"/>
                    <a:gd name="T19" fmla="*/ 1 h 815"/>
                    <a:gd name="T20" fmla="*/ 1 w 391"/>
                    <a:gd name="T21" fmla="*/ 1 h 815"/>
                    <a:gd name="T22" fmla="*/ 1 w 391"/>
                    <a:gd name="T23" fmla="*/ 1 h 815"/>
                    <a:gd name="T24" fmla="*/ 1 w 391"/>
                    <a:gd name="T25" fmla="*/ 1 h 815"/>
                    <a:gd name="T26" fmla="*/ 1 w 391"/>
                    <a:gd name="T27" fmla="*/ 1 h 815"/>
                    <a:gd name="T28" fmla="*/ 1 w 391"/>
                    <a:gd name="T29" fmla="*/ 1 h 815"/>
                    <a:gd name="T30" fmla="*/ 1 w 391"/>
                    <a:gd name="T31" fmla="*/ 1 h 815"/>
                    <a:gd name="T32" fmla="*/ 1 w 391"/>
                    <a:gd name="T33" fmla="*/ 1 h 815"/>
                    <a:gd name="T34" fmla="*/ 1 w 391"/>
                    <a:gd name="T35" fmla="*/ 1 h 815"/>
                    <a:gd name="T36" fmla="*/ 1 w 391"/>
                    <a:gd name="T37" fmla="*/ 1 h 815"/>
                    <a:gd name="T38" fmla="*/ 1 w 391"/>
                    <a:gd name="T39" fmla="*/ 1 h 815"/>
                    <a:gd name="T40" fmla="*/ 1 w 391"/>
                    <a:gd name="T41" fmla="*/ 1 h 815"/>
                    <a:gd name="T42" fmla="*/ 1 w 391"/>
                    <a:gd name="T43" fmla="*/ 1 h 815"/>
                    <a:gd name="T44" fmla="*/ 1 w 391"/>
                    <a:gd name="T45" fmla="*/ 1 h 815"/>
                    <a:gd name="T46" fmla="*/ 1 w 391"/>
                    <a:gd name="T47" fmla="*/ 1 h 815"/>
                    <a:gd name="T48" fmla="*/ 1 w 391"/>
                    <a:gd name="T49" fmla="*/ 1 h 815"/>
                    <a:gd name="T50" fmla="*/ 1 w 391"/>
                    <a:gd name="T51" fmla="*/ 1 h 815"/>
                    <a:gd name="T52" fmla="*/ 0 w 391"/>
                    <a:gd name="T53" fmla="*/ 1 h 815"/>
                    <a:gd name="T54" fmla="*/ 1 w 391"/>
                    <a:gd name="T55" fmla="*/ 1 h 815"/>
                    <a:gd name="T56" fmla="*/ 1 w 391"/>
                    <a:gd name="T57" fmla="*/ 1 h 815"/>
                    <a:gd name="T58" fmla="*/ 1 w 391"/>
                    <a:gd name="T59" fmla="*/ 1 h 815"/>
                    <a:gd name="T60" fmla="*/ 1 w 391"/>
                    <a:gd name="T61" fmla="*/ 1 h 815"/>
                    <a:gd name="T62" fmla="*/ 1 w 391"/>
                    <a:gd name="T63" fmla="*/ 1 h 815"/>
                    <a:gd name="T64" fmla="*/ 1 w 391"/>
                    <a:gd name="T65" fmla="*/ 1 h 815"/>
                    <a:gd name="T66" fmla="*/ 1 w 391"/>
                    <a:gd name="T67" fmla="*/ 1 h 815"/>
                    <a:gd name="T68" fmla="*/ 1 w 391"/>
                    <a:gd name="T69" fmla="*/ 1 h 815"/>
                    <a:gd name="T70" fmla="*/ 1 w 391"/>
                    <a:gd name="T71" fmla="*/ 1 h 815"/>
                    <a:gd name="T72" fmla="*/ 1 w 391"/>
                    <a:gd name="T73" fmla="*/ 1 h 815"/>
                    <a:gd name="T74" fmla="*/ 1 w 391"/>
                    <a:gd name="T75" fmla="*/ 1 h 815"/>
                    <a:gd name="T76" fmla="*/ 1 w 391"/>
                    <a:gd name="T77" fmla="*/ 1 h 815"/>
                    <a:gd name="T78" fmla="*/ 1 w 391"/>
                    <a:gd name="T79" fmla="*/ 1 h 815"/>
                    <a:gd name="T80" fmla="*/ 1 w 391"/>
                    <a:gd name="T81" fmla="*/ 1 h 815"/>
                    <a:gd name="T82" fmla="*/ 1 w 391"/>
                    <a:gd name="T83" fmla="*/ 1 h 815"/>
                    <a:gd name="T84" fmla="*/ 1 w 391"/>
                    <a:gd name="T85" fmla="*/ 1 h 815"/>
                    <a:gd name="T86" fmla="*/ 1 w 391"/>
                    <a:gd name="T87" fmla="*/ 1 h 8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1"/>
                    <a:gd name="T133" fmla="*/ 0 h 815"/>
                    <a:gd name="T134" fmla="*/ 391 w 391"/>
                    <a:gd name="T135" fmla="*/ 815 h 8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1" h="815">
                      <a:moveTo>
                        <a:pt x="231" y="130"/>
                      </a:moveTo>
                      <a:lnTo>
                        <a:pt x="275" y="35"/>
                      </a:lnTo>
                      <a:lnTo>
                        <a:pt x="319" y="0"/>
                      </a:lnTo>
                      <a:lnTo>
                        <a:pt x="374" y="11"/>
                      </a:lnTo>
                      <a:lnTo>
                        <a:pt x="391" y="63"/>
                      </a:lnTo>
                      <a:lnTo>
                        <a:pt x="386" y="118"/>
                      </a:lnTo>
                      <a:lnTo>
                        <a:pt x="366" y="136"/>
                      </a:lnTo>
                      <a:lnTo>
                        <a:pt x="318" y="198"/>
                      </a:lnTo>
                      <a:lnTo>
                        <a:pt x="285" y="253"/>
                      </a:lnTo>
                      <a:lnTo>
                        <a:pt x="265" y="311"/>
                      </a:lnTo>
                      <a:lnTo>
                        <a:pt x="254" y="367"/>
                      </a:lnTo>
                      <a:lnTo>
                        <a:pt x="254" y="431"/>
                      </a:lnTo>
                      <a:lnTo>
                        <a:pt x="275" y="516"/>
                      </a:lnTo>
                      <a:lnTo>
                        <a:pt x="287" y="560"/>
                      </a:lnTo>
                      <a:lnTo>
                        <a:pt x="290" y="618"/>
                      </a:lnTo>
                      <a:lnTo>
                        <a:pt x="287" y="680"/>
                      </a:lnTo>
                      <a:lnTo>
                        <a:pt x="297" y="733"/>
                      </a:lnTo>
                      <a:lnTo>
                        <a:pt x="303" y="764"/>
                      </a:lnTo>
                      <a:lnTo>
                        <a:pt x="293" y="789"/>
                      </a:lnTo>
                      <a:lnTo>
                        <a:pt x="259" y="795"/>
                      </a:lnTo>
                      <a:lnTo>
                        <a:pt x="203" y="789"/>
                      </a:lnTo>
                      <a:lnTo>
                        <a:pt x="136" y="782"/>
                      </a:lnTo>
                      <a:lnTo>
                        <a:pt x="82" y="793"/>
                      </a:lnTo>
                      <a:lnTo>
                        <a:pt x="45" y="806"/>
                      </a:lnTo>
                      <a:lnTo>
                        <a:pt x="17" y="815"/>
                      </a:lnTo>
                      <a:lnTo>
                        <a:pt x="2" y="795"/>
                      </a:lnTo>
                      <a:lnTo>
                        <a:pt x="0" y="772"/>
                      </a:lnTo>
                      <a:lnTo>
                        <a:pt x="17" y="733"/>
                      </a:lnTo>
                      <a:lnTo>
                        <a:pt x="59" y="706"/>
                      </a:lnTo>
                      <a:lnTo>
                        <a:pt x="95" y="706"/>
                      </a:lnTo>
                      <a:lnTo>
                        <a:pt x="155" y="711"/>
                      </a:lnTo>
                      <a:lnTo>
                        <a:pt x="204" y="722"/>
                      </a:lnTo>
                      <a:lnTo>
                        <a:pt x="226" y="706"/>
                      </a:lnTo>
                      <a:lnTo>
                        <a:pt x="241" y="668"/>
                      </a:lnTo>
                      <a:lnTo>
                        <a:pt x="232" y="613"/>
                      </a:lnTo>
                      <a:lnTo>
                        <a:pt x="208" y="534"/>
                      </a:lnTo>
                      <a:lnTo>
                        <a:pt x="186" y="464"/>
                      </a:lnTo>
                      <a:lnTo>
                        <a:pt x="177" y="414"/>
                      </a:lnTo>
                      <a:lnTo>
                        <a:pt x="177" y="365"/>
                      </a:lnTo>
                      <a:lnTo>
                        <a:pt x="182" y="323"/>
                      </a:lnTo>
                      <a:lnTo>
                        <a:pt x="197" y="264"/>
                      </a:lnTo>
                      <a:lnTo>
                        <a:pt x="210" y="196"/>
                      </a:lnTo>
                      <a:lnTo>
                        <a:pt x="220" y="154"/>
                      </a:lnTo>
                      <a:lnTo>
                        <a:pt x="231" y="130"/>
                      </a:lnTo>
                      <a:close/>
                    </a:path>
                  </a:pathLst>
                </a:custGeom>
                <a:solidFill>
                  <a:srgbClr val="000000"/>
                </a:solidFill>
                <a:ln w="22225">
                  <a:noFill/>
                  <a:round/>
                  <a:headEnd/>
                  <a:tailEnd/>
                </a:ln>
              </p:spPr>
              <p:txBody>
                <a:bodyPr/>
                <a:lstStyle/>
                <a:p>
                  <a:endParaRPr lang="en-US">
                    <a:solidFill>
                      <a:srgbClr val="000000"/>
                    </a:solidFill>
                  </a:endParaRPr>
                </a:p>
              </p:txBody>
            </p:sp>
          </p:grpSp>
        </p:grpSp>
      </p:grpSp>
      <p:sp>
        <p:nvSpPr>
          <p:cNvPr id="379986" name="Rectangle 82"/>
          <p:cNvSpPr>
            <a:spLocks noChangeArrowheads="1"/>
          </p:cNvSpPr>
          <p:nvPr/>
        </p:nvSpPr>
        <p:spPr bwMode="auto">
          <a:xfrm>
            <a:off x="942975" y="3736975"/>
            <a:ext cx="3517900" cy="519113"/>
          </a:xfrm>
          <a:prstGeom prst="rect">
            <a:avLst/>
          </a:prstGeom>
          <a:noFill/>
          <a:ln w="9525" algn="ctr">
            <a:noFill/>
            <a:miter lim="800000"/>
            <a:headEnd/>
            <a:tailEnd/>
          </a:ln>
        </p:spPr>
        <p:txBody>
          <a:bodyPr anchor="ctr">
            <a:spAutoFit/>
          </a:bodyPr>
          <a:lstStyle/>
          <a:p>
            <a:pPr algn="l"/>
            <a:r>
              <a:rPr lang="en-US">
                <a:solidFill>
                  <a:srgbClr val="000000"/>
                </a:solidFill>
              </a:rPr>
              <a:t>185 (3.5) + 150 (2.0)</a:t>
            </a:r>
          </a:p>
        </p:txBody>
      </p:sp>
      <p:sp>
        <p:nvSpPr>
          <p:cNvPr id="379987" name="Rectangle 83"/>
          <p:cNvSpPr>
            <a:spLocks noChangeArrowheads="1"/>
          </p:cNvSpPr>
          <p:nvPr/>
        </p:nvSpPr>
        <p:spPr bwMode="auto">
          <a:xfrm>
            <a:off x="6608763" y="3716338"/>
            <a:ext cx="1487487" cy="519112"/>
          </a:xfrm>
          <a:prstGeom prst="rect">
            <a:avLst/>
          </a:prstGeom>
          <a:noFill/>
          <a:ln w="9525" algn="ctr">
            <a:noFill/>
            <a:miter lim="800000"/>
            <a:headEnd/>
            <a:tailEnd/>
          </a:ln>
        </p:spPr>
        <p:txBody>
          <a:bodyPr anchor="ctr">
            <a:spAutoFit/>
          </a:bodyPr>
          <a:lstStyle/>
          <a:p>
            <a:pPr algn="l"/>
            <a:r>
              <a:rPr lang="en-US">
                <a:solidFill>
                  <a:srgbClr val="000000"/>
                </a:solidFill>
              </a:rPr>
              <a:t>335 (v</a:t>
            </a:r>
            <a:r>
              <a:rPr lang="en-US" baseline="-25000">
                <a:solidFill>
                  <a:srgbClr val="000000"/>
                </a:solidFill>
              </a:rPr>
              <a:t>f</a:t>
            </a:r>
            <a:r>
              <a:rPr lang="en-US">
                <a:solidFill>
                  <a:srgbClr val="000000"/>
                </a:solidFill>
              </a:rPr>
              <a:t>)</a:t>
            </a:r>
          </a:p>
        </p:txBody>
      </p:sp>
      <p:sp>
        <p:nvSpPr>
          <p:cNvPr id="379989" name="Rectangle 85"/>
          <p:cNvSpPr>
            <a:spLocks noChangeArrowheads="1"/>
          </p:cNvSpPr>
          <p:nvPr/>
        </p:nvSpPr>
        <p:spPr bwMode="auto">
          <a:xfrm rot="1943507">
            <a:off x="7331075" y="3463925"/>
            <a:ext cx="1941513" cy="519113"/>
          </a:xfrm>
          <a:prstGeom prst="rect">
            <a:avLst/>
          </a:prstGeom>
          <a:noFill/>
          <a:ln w="9525" algn="ctr">
            <a:noFill/>
            <a:miter lim="800000"/>
            <a:headEnd/>
            <a:tailEnd/>
          </a:ln>
        </p:spPr>
        <p:txBody>
          <a:bodyPr anchor="ctr">
            <a:spAutoFit/>
          </a:bodyPr>
          <a:lstStyle/>
          <a:p>
            <a:pPr algn="l"/>
            <a:r>
              <a:rPr lang="en-US">
                <a:solidFill>
                  <a:srgbClr val="000000"/>
                </a:solidFill>
              </a:rPr>
              <a:t>(2.83 m/s)</a:t>
            </a:r>
          </a:p>
        </p:txBody>
      </p:sp>
      <p:grpSp>
        <p:nvGrpSpPr>
          <p:cNvPr id="15" name="Group 89"/>
          <p:cNvGrpSpPr>
            <a:grpSpLocks/>
          </p:cNvGrpSpPr>
          <p:nvPr/>
        </p:nvGrpSpPr>
        <p:grpSpPr bwMode="auto">
          <a:xfrm>
            <a:off x="1035050" y="2903538"/>
            <a:ext cx="3221038" cy="854075"/>
            <a:chOff x="562" y="1523"/>
            <a:chExt cx="2029" cy="538"/>
          </a:xfrm>
        </p:grpSpPr>
        <p:sp>
          <p:nvSpPr>
            <p:cNvPr id="10269" name="AutoShape 79"/>
            <p:cNvSpPr>
              <a:spLocks/>
            </p:cNvSpPr>
            <p:nvPr/>
          </p:nvSpPr>
          <p:spPr bwMode="auto">
            <a:xfrm rot="-5400000">
              <a:off x="1467" y="618"/>
              <a:ext cx="220" cy="2029"/>
            </a:xfrm>
            <a:prstGeom prst="leftBrace">
              <a:avLst>
                <a:gd name="adj1" fmla="val 76856"/>
                <a:gd name="adj2" fmla="val 50000"/>
              </a:avLst>
            </a:prstGeom>
            <a:noFill/>
            <a:ln w="22225">
              <a:solidFill>
                <a:schemeClr val="tx1"/>
              </a:solidFill>
              <a:round/>
              <a:headEnd/>
              <a:tailEnd/>
            </a:ln>
          </p:spPr>
          <p:txBody>
            <a:bodyPr wrap="none" anchor="ctr"/>
            <a:lstStyle/>
            <a:p>
              <a:endParaRPr lang="en-US">
                <a:solidFill>
                  <a:srgbClr val="000000"/>
                </a:solidFill>
              </a:endParaRPr>
            </a:p>
          </p:txBody>
        </p:sp>
        <p:sp>
          <p:nvSpPr>
            <p:cNvPr id="10270" name="Rectangle 86"/>
            <p:cNvSpPr>
              <a:spLocks noChangeArrowheads="1"/>
            </p:cNvSpPr>
            <p:nvPr/>
          </p:nvSpPr>
          <p:spPr bwMode="auto">
            <a:xfrm>
              <a:off x="1449" y="1734"/>
              <a:ext cx="337" cy="327"/>
            </a:xfrm>
            <a:prstGeom prst="rect">
              <a:avLst/>
            </a:prstGeom>
            <a:noFill/>
            <a:ln w="9525" algn="ctr">
              <a:noFill/>
              <a:miter lim="800000"/>
              <a:headEnd/>
              <a:tailEnd/>
            </a:ln>
          </p:spPr>
          <p:txBody>
            <a:bodyPr wrap="none" anchor="ctr">
              <a:spAutoFit/>
            </a:bodyPr>
            <a:lstStyle/>
            <a:p>
              <a:pPr algn="l"/>
              <a:r>
                <a:rPr lang="en-US">
                  <a:solidFill>
                    <a:srgbClr val="000000"/>
                  </a:solidFill>
                </a:rPr>
                <a:t>p</a:t>
              </a:r>
              <a:r>
                <a:rPr lang="en-US" baseline="-25000">
                  <a:solidFill>
                    <a:srgbClr val="000000"/>
                  </a:solidFill>
                </a:rPr>
                <a:t>i</a:t>
              </a:r>
              <a:r>
                <a:rPr lang="en-US">
                  <a:solidFill>
                    <a:srgbClr val="000000"/>
                  </a:solidFill>
                </a:rPr>
                <a:t> </a:t>
              </a:r>
            </a:p>
          </p:txBody>
        </p:sp>
      </p:grpSp>
      <p:grpSp>
        <p:nvGrpSpPr>
          <p:cNvPr id="16" name="Group 114"/>
          <p:cNvGrpSpPr>
            <a:grpSpLocks/>
          </p:cNvGrpSpPr>
          <p:nvPr/>
        </p:nvGrpSpPr>
        <p:grpSpPr bwMode="auto">
          <a:xfrm>
            <a:off x="6781800" y="2898775"/>
            <a:ext cx="825500" cy="841375"/>
            <a:chOff x="4272" y="1826"/>
            <a:chExt cx="520" cy="530"/>
          </a:xfrm>
        </p:grpSpPr>
        <p:sp>
          <p:nvSpPr>
            <p:cNvPr id="10267" name="AutoShape 80"/>
            <p:cNvSpPr>
              <a:spLocks/>
            </p:cNvSpPr>
            <p:nvPr/>
          </p:nvSpPr>
          <p:spPr bwMode="auto">
            <a:xfrm rot="-5400000">
              <a:off x="4422" y="1676"/>
              <a:ext cx="220" cy="520"/>
            </a:xfrm>
            <a:prstGeom prst="leftBrace">
              <a:avLst>
                <a:gd name="adj1" fmla="val 19697"/>
                <a:gd name="adj2" fmla="val 50000"/>
              </a:avLst>
            </a:prstGeom>
            <a:noFill/>
            <a:ln w="22225">
              <a:solidFill>
                <a:schemeClr val="tx1"/>
              </a:solidFill>
              <a:round/>
              <a:headEnd/>
              <a:tailEnd/>
            </a:ln>
          </p:spPr>
          <p:txBody>
            <a:bodyPr wrap="none" anchor="ctr"/>
            <a:lstStyle/>
            <a:p>
              <a:endParaRPr lang="en-US">
                <a:solidFill>
                  <a:srgbClr val="000000"/>
                </a:solidFill>
              </a:endParaRPr>
            </a:p>
          </p:txBody>
        </p:sp>
        <p:sp>
          <p:nvSpPr>
            <p:cNvPr id="10268" name="Rectangle 87"/>
            <p:cNvSpPr>
              <a:spLocks noChangeArrowheads="1"/>
            </p:cNvSpPr>
            <p:nvPr/>
          </p:nvSpPr>
          <p:spPr bwMode="auto">
            <a:xfrm>
              <a:off x="4421" y="2029"/>
              <a:ext cx="345" cy="327"/>
            </a:xfrm>
            <a:prstGeom prst="rect">
              <a:avLst/>
            </a:prstGeom>
            <a:noFill/>
            <a:ln w="9525" algn="ctr">
              <a:noFill/>
              <a:miter lim="800000"/>
              <a:headEnd/>
              <a:tailEnd/>
            </a:ln>
          </p:spPr>
          <p:txBody>
            <a:bodyPr wrap="none" anchor="ctr">
              <a:spAutoFit/>
            </a:bodyPr>
            <a:lstStyle/>
            <a:p>
              <a:pPr algn="l"/>
              <a:r>
                <a:rPr lang="en-US">
                  <a:solidFill>
                    <a:srgbClr val="000000"/>
                  </a:solidFill>
                </a:rPr>
                <a:t>p</a:t>
              </a:r>
              <a:r>
                <a:rPr lang="en-US" baseline="-25000">
                  <a:solidFill>
                    <a:srgbClr val="000000"/>
                  </a:solidFill>
                </a:rPr>
                <a:t>f</a:t>
              </a:r>
              <a:r>
                <a:rPr lang="en-US">
                  <a:solidFill>
                    <a:srgbClr val="000000"/>
                  </a:solidFill>
                </a:rPr>
                <a:t> </a:t>
              </a:r>
            </a:p>
          </p:txBody>
        </p:sp>
      </p:grpSp>
      <p:sp>
        <p:nvSpPr>
          <p:cNvPr id="379996" name="Rectangle 92"/>
          <p:cNvSpPr>
            <a:spLocks noChangeArrowheads="1"/>
          </p:cNvSpPr>
          <p:nvPr/>
        </p:nvSpPr>
        <p:spPr bwMode="auto">
          <a:xfrm>
            <a:off x="922338" y="2027238"/>
            <a:ext cx="1289050" cy="457200"/>
          </a:xfrm>
          <a:prstGeom prst="rect">
            <a:avLst/>
          </a:prstGeom>
          <a:noFill/>
          <a:ln w="9525" algn="ctr">
            <a:noFill/>
            <a:miter lim="800000"/>
            <a:headEnd/>
            <a:tailEnd/>
          </a:ln>
        </p:spPr>
        <p:txBody>
          <a:bodyPr anchor="ctr">
            <a:spAutoFit/>
          </a:bodyPr>
          <a:lstStyle/>
          <a:p>
            <a:pPr algn="l"/>
            <a:r>
              <a:rPr lang="en-US" sz="2400">
                <a:solidFill>
                  <a:srgbClr val="000000"/>
                </a:solidFill>
              </a:rPr>
              <a:t>185 kg </a:t>
            </a:r>
          </a:p>
        </p:txBody>
      </p:sp>
      <p:sp>
        <p:nvSpPr>
          <p:cNvPr id="379997" name="Rectangle 93"/>
          <p:cNvSpPr>
            <a:spLocks noChangeArrowheads="1"/>
          </p:cNvSpPr>
          <p:nvPr/>
        </p:nvSpPr>
        <p:spPr bwMode="auto">
          <a:xfrm>
            <a:off x="923925" y="2490788"/>
            <a:ext cx="1636713" cy="457200"/>
          </a:xfrm>
          <a:prstGeom prst="rect">
            <a:avLst/>
          </a:prstGeom>
          <a:noFill/>
          <a:ln w="9525" algn="ctr">
            <a:noFill/>
            <a:miter lim="800000"/>
            <a:headEnd/>
            <a:tailEnd/>
          </a:ln>
        </p:spPr>
        <p:txBody>
          <a:bodyPr anchor="ctr">
            <a:spAutoFit/>
          </a:bodyPr>
          <a:lstStyle/>
          <a:p>
            <a:pPr algn="l"/>
            <a:r>
              <a:rPr lang="en-US" sz="2400">
                <a:solidFill>
                  <a:srgbClr val="000000"/>
                </a:solidFill>
              </a:rPr>
              <a:t>3.5 m/s </a:t>
            </a:r>
            <a:r>
              <a:rPr lang="en-US" sz="2400">
                <a:solidFill>
                  <a:srgbClr val="000000"/>
                </a:solidFill>
                <a:sym typeface="Wingdings" pitchFamily="2" charset="2"/>
              </a:rPr>
              <a:t></a:t>
            </a:r>
            <a:r>
              <a:rPr lang="en-US" sz="2400">
                <a:solidFill>
                  <a:srgbClr val="000000"/>
                </a:solidFill>
              </a:rPr>
              <a:t> </a:t>
            </a:r>
          </a:p>
        </p:txBody>
      </p:sp>
      <p:sp>
        <p:nvSpPr>
          <p:cNvPr id="379998" name="Rectangle 94"/>
          <p:cNvSpPr>
            <a:spLocks noChangeArrowheads="1"/>
          </p:cNvSpPr>
          <p:nvPr/>
        </p:nvSpPr>
        <p:spPr bwMode="auto">
          <a:xfrm>
            <a:off x="2906713" y="2035175"/>
            <a:ext cx="1289050" cy="457200"/>
          </a:xfrm>
          <a:prstGeom prst="rect">
            <a:avLst/>
          </a:prstGeom>
          <a:noFill/>
          <a:ln w="9525" algn="ctr">
            <a:noFill/>
            <a:miter lim="800000"/>
            <a:headEnd/>
            <a:tailEnd/>
          </a:ln>
        </p:spPr>
        <p:txBody>
          <a:bodyPr anchor="ctr">
            <a:spAutoFit/>
          </a:bodyPr>
          <a:lstStyle/>
          <a:p>
            <a:pPr algn="l"/>
            <a:r>
              <a:rPr lang="en-US" sz="2400">
                <a:solidFill>
                  <a:srgbClr val="000000"/>
                </a:solidFill>
              </a:rPr>
              <a:t>150 kg </a:t>
            </a:r>
          </a:p>
        </p:txBody>
      </p:sp>
      <p:sp>
        <p:nvSpPr>
          <p:cNvPr id="379999" name="Rectangle 95"/>
          <p:cNvSpPr>
            <a:spLocks noChangeArrowheads="1"/>
          </p:cNvSpPr>
          <p:nvPr/>
        </p:nvSpPr>
        <p:spPr bwMode="auto">
          <a:xfrm>
            <a:off x="2908300" y="2498725"/>
            <a:ext cx="1622425" cy="457200"/>
          </a:xfrm>
          <a:prstGeom prst="rect">
            <a:avLst/>
          </a:prstGeom>
          <a:noFill/>
          <a:ln w="9525" algn="ctr">
            <a:noFill/>
            <a:miter lim="800000"/>
            <a:headEnd/>
            <a:tailEnd/>
          </a:ln>
        </p:spPr>
        <p:txBody>
          <a:bodyPr anchor="ctr">
            <a:spAutoFit/>
          </a:bodyPr>
          <a:lstStyle/>
          <a:p>
            <a:pPr algn="l"/>
            <a:r>
              <a:rPr lang="en-US" sz="2400">
                <a:solidFill>
                  <a:srgbClr val="000000"/>
                </a:solidFill>
              </a:rPr>
              <a:t>2.0 m/s </a:t>
            </a:r>
            <a:r>
              <a:rPr lang="en-US" sz="2400">
                <a:solidFill>
                  <a:srgbClr val="000000"/>
                </a:solidFill>
                <a:sym typeface="Wingdings" pitchFamily="2" charset="2"/>
              </a:rPr>
              <a:t></a:t>
            </a:r>
            <a:r>
              <a:rPr lang="en-US" sz="2400">
                <a:solidFill>
                  <a:srgbClr val="000000"/>
                </a:solidFill>
              </a:rPr>
              <a:t> </a:t>
            </a:r>
          </a:p>
        </p:txBody>
      </p:sp>
      <p:sp>
        <p:nvSpPr>
          <p:cNvPr id="380000" name="Rectangle 96"/>
          <p:cNvSpPr>
            <a:spLocks noChangeArrowheads="1"/>
          </p:cNvSpPr>
          <p:nvPr/>
        </p:nvSpPr>
        <p:spPr bwMode="auto">
          <a:xfrm>
            <a:off x="6672263" y="2016125"/>
            <a:ext cx="1289050" cy="457200"/>
          </a:xfrm>
          <a:prstGeom prst="rect">
            <a:avLst/>
          </a:prstGeom>
          <a:noFill/>
          <a:ln w="9525" algn="ctr">
            <a:noFill/>
            <a:miter lim="800000"/>
            <a:headEnd/>
            <a:tailEnd/>
          </a:ln>
        </p:spPr>
        <p:txBody>
          <a:bodyPr anchor="ctr">
            <a:spAutoFit/>
          </a:bodyPr>
          <a:lstStyle/>
          <a:p>
            <a:pPr algn="l"/>
            <a:r>
              <a:rPr lang="en-US" sz="2400">
                <a:solidFill>
                  <a:srgbClr val="000000"/>
                </a:solidFill>
              </a:rPr>
              <a:t>335 kg </a:t>
            </a:r>
          </a:p>
        </p:txBody>
      </p:sp>
      <p:sp>
        <p:nvSpPr>
          <p:cNvPr id="380001" name="Rectangle 97"/>
          <p:cNvSpPr>
            <a:spLocks noChangeArrowheads="1"/>
          </p:cNvSpPr>
          <p:nvPr/>
        </p:nvSpPr>
        <p:spPr bwMode="auto">
          <a:xfrm>
            <a:off x="6973888" y="2479675"/>
            <a:ext cx="549275" cy="457200"/>
          </a:xfrm>
          <a:prstGeom prst="rect">
            <a:avLst/>
          </a:prstGeom>
          <a:noFill/>
          <a:ln w="9525" algn="ctr">
            <a:noFill/>
            <a:miter lim="800000"/>
            <a:headEnd/>
            <a:tailEnd/>
          </a:ln>
        </p:spPr>
        <p:txBody>
          <a:bodyPr anchor="ctr">
            <a:spAutoFit/>
          </a:bodyPr>
          <a:lstStyle/>
          <a:p>
            <a:pPr algn="l"/>
            <a:r>
              <a:rPr lang="en-US" sz="2400">
                <a:solidFill>
                  <a:srgbClr val="000000"/>
                </a:solidFill>
              </a:rPr>
              <a:t>v</a:t>
            </a:r>
            <a:r>
              <a:rPr lang="en-US" sz="2400" baseline="-25000">
                <a:solidFill>
                  <a:srgbClr val="000000"/>
                </a:solidFill>
              </a:rPr>
              <a:t>f</a:t>
            </a:r>
            <a:r>
              <a:rPr lang="en-US" sz="2400">
                <a:solidFill>
                  <a:srgbClr val="000000"/>
                </a:solidFill>
              </a:rPr>
              <a:t> </a:t>
            </a:r>
          </a:p>
        </p:txBody>
      </p:sp>
      <p:sp>
        <p:nvSpPr>
          <p:cNvPr id="380002" name="Rectangle 98"/>
          <p:cNvSpPr>
            <a:spLocks noChangeArrowheads="1"/>
          </p:cNvSpPr>
          <p:nvPr/>
        </p:nvSpPr>
        <p:spPr bwMode="auto">
          <a:xfrm>
            <a:off x="5092700" y="3465513"/>
            <a:ext cx="1008063" cy="1006475"/>
          </a:xfrm>
          <a:prstGeom prst="rect">
            <a:avLst/>
          </a:prstGeom>
          <a:noFill/>
          <a:ln w="9525" algn="ctr">
            <a:noFill/>
            <a:miter lim="800000"/>
            <a:headEnd/>
            <a:tailEnd/>
          </a:ln>
        </p:spPr>
        <p:txBody>
          <a:bodyPr anchor="ctr">
            <a:spAutoFit/>
          </a:bodyPr>
          <a:lstStyle/>
          <a:p>
            <a:pPr algn="l"/>
            <a:r>
              <a:rPr lang="en-US" sz="6000">
                <a:solidFill>
                  <a:srgbClr val="000000"/>
                </a:solidFill>
              </a:rPr>
              <a:t>=</a:t>
            </a:r>
          </a:p>
        </p:txBody>
      </p:sp>
      <p:graphicFrame>
        <p:nvGraphicFramePr>
          <p:cNvPr id="380003" name="Object 99"/>
          <p:cNvGraphicFramePr>
            <a:graphicFrameLocks noChangeAspect="1"/>
          </p:cNvGraphicFramePr>
          <p:nvPr/>
        </p:nvGraphicFramePr>
        <p:xfrm>
          <a:off x="968375" y="4227513"/>
          <a:ext cx="5581650" cy="914400"/>
        </p:xfrm>
        <a:graphic>
          <a:graphicData uri="http://schemas.openxmlformats.org/presentationml/2006/ole">
            <mc:AlternateContent xmlns:mc="http://schemas.openxmlformats.org/markup-compatibility/2006">
              <mc:Choice xmlns:v="urn:schemas-microsoft-com:vml" Requires="v">
                <p:oleObj spid="_x0000_s6178" name="Equation" r:id="rId3" imgW="2400120" imgH="393480" progId="Equation.3">
                  <p:embed/>
                </p:oleObj>
              </mc:Choice>
              <mc:Fallback>
                <p:oleObj name="Equation" r:id="rId3" imgW="24001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4227513"/>
                        <a:ext cx="55816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008" name="Object 104"/>
          <p:cNvGraphicFramePr>
            <a:graphicFrameLocks noGrp="1" noChangeAspect="1"/>
          </p:cNvGraphicFramePr>
          <p:nvPr>
            <p:ph/>
          </p:nvPr>
        </p:nvGraphicFramePr>
        <p:xfrm>
          <a:off x="968375" y="5070475"/>
          <a:ext cx="3378200" cy="895350"/>
        </p:xfrm>
        <a:graphic>
          <a:graphicData uri="http://schemas.openxmlformats.org/presentationml/2006/ole">
            <mc:AlternateContent xmlns:mc="http://schemas.openxmlformats.org/markup-compatibility/2006">
              <mc:Choice xmlns:v="urn:schemas-microsoft-com:vml" Requires="v">
                <p:oleObj spid="_x0000_s6179" name="Equation" r:id="rId5" imgW="1485720" imgH="393480" progId="Equation.3">
                  <p:embed/>
                </p:oleObj>
              </mc:Choice>
              <mc:Fallback>
                <p:oleObj name="Equation" r:id="rId5" imgW="14857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75" y="5070475"/>
                        <a:ext cx="3378200"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0010" name="Rectangle 106"/>
          <p:cNvSpPr>
            <a:spLocks noChangeArrowheads="1"/>
          </p:cNvSpPr>
          <p:nvPr/>
        </p:nvSpPr>
        <p:spPr bwMode="auto">
          <a:xfrm>
            <a:off x="4330700" y="5259388"/>
            <a:ext cx="1865313" cy="519112"/>
          </a:xfrm>
          <a:prstGeom prst="rect">
            <a:avLst/>
          </a:prstGeom>
          <a:noFill/>
          <a:ln w="9525" algn="ctr">
            <a:noFill/>
            <a:miter lim="800000"/>
            <a:headEnd/>
            <a:tailEnd/>
          </a:ln>
        </p:spPr>
        <p:txBody>
          <a:bodyPr anchor="ctr">
            <a:spAutoFit/>
          </a:bodyPr>
          <a:lstStyle/>
          <a:p>
            <a:pPr algn="l"/>
            <a:r>
              <a:rPr lang="en-US">
                <a:solidFill>
                  <a:srgbClr val="000000"/>
                </a:solidFill>
              </a:rPr>
              <a:t>= 1341 J </a:t>
            </a:r>
          </a:p>
        </p:txBody>
      </p:sp>
      <p:sp>
        <p:nvSpPr>
          <p:cNvPr id="380013" name="Rectangle 109"/>
          <p:cNvSpPr>
            <a:spLocks noChangeArrowheads="1"/>
          </p:cNvSpPr>
          <p:nvPr/>
        </p:nvSpPr>
        <p:spPr bwMode="auto">
          <a:xfrm>
            <a:off x="1141413" y="6035675"/>
            <a:ext cx="3736975" cy="519113"/>
          </a:xfrm>
          <a:prstGeom prst="rect">
            <a:avLst/>
          </a:prstGeom>
          <a:noFill/>
          <a:ln w="9525" algn="ctr">
            <a:noFill/>
            <a:miter lim="800000"/>
            <a:headEnd/>
            <a:tailEnd/>
          </a:ln>
        </p:spPr>
        <p:txBody>
          <a:bodyPr anchor="ctr">
            <a:spAutoFit/>
          </a:bodyPr>
          <a:lstStyle/>
          <a:p>
            <a:pPr algn="l"/>
            <a:r>
              <a:rPr lang="en-US">
                <a:solidFill>
                  <a:srgbClr val="000000"/>
                </a:solidFill>
              </a:rPr>
              <a:t>% lost = 92 J / 1433 J </a:t>
            </a:r>
          </a:p>
        </p:txBody>
      </p:sp>
      <p:sp>
        <p:nvSpPr>
          <p:cNvPr id="380014" name="Line 110"/>
          <p:cNvSpPr>
            <a:spLocks noChangeShapeType="1"/>
          </p:cNvSpPr>
          <p:nvPr/>
        </p:nvSpPr>
        <p:spPr bwMode="auto">
          <a:xfrm>
            <a:off x="4889500" y="6284913"/>
            <a:ext cx="1554163" cy="0"/>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80015" name="Rectangle 111"/>
          <p:cNvSpPr>
            <a:spLocks noChangeArrowheads="1"/>
          </p:cNvSpPr>
          <p:nvPr/>
        </p:nvSpPr>
        <p:spPr bwMode="auto">
          <a:xfrm>
            <a:off x="6723063" y="6013450"/>
            <a:ext cx="1865312" cy="519113"/>
          </a:xfrm>
          <a:prstGeom prst="rect">
            <a:avLst/>
          </a:prstGeom>
          <a:noFill/>
          <a:ln w="9525" algn="ctr">
            <a:noFill/>
            <a:miter lim="800000"/>
            <a:headEnd/>
            <a:tailEnd/>
          </a:ln>
        </p:spPr>
        <p:txBody>
          <a:bodyPr anchor="ctr">
            <a:spAutoFit/>
          </a:bodyPr>
          <a:lstStyle/>
          <a:p>
            <a:pPr algn="l"/>
            <a:r>
              <a:rPr lang="en-US">
                <a:solidFill>
                  <a:srgbClr val="000000"/>
                </a:solidFill>
              </a:rPr>
              <a:t>6.4% lost </a:t>
            </a:r>
          </a:p>
        </p:txBody>
      </p:sp>
      <p:sp>
        <p:nvSpPr>
          <p:cNvPr id="380017" name="Line 113"/>
          <p:cNvSpPr>
            <a:spLocks noChangeShapeType="1"/>
          </p:cNvSpPr>
          <p:nvPr/>
        </p:nvSpPr>
        <p:spPr bwMode="auto">
          <a:xfrm flipV="1">
            <a:off x="7286625" y="3671888"/>
            <a:ext cx="550863" cy="638175"/>
          </a:xfrm>
          <a:prstGeom prst="line">
            <a:avLst/>
          </a:prstGeom>
          <a:noFill/>
          <a:ln w="41275">
            <a:solidFill>
              <a:srgbClr val="3333FF"/>
            </a:solidFill>
            <a:round/>
            <a:headEnd/>
            <a:tailEnd type="triangle" w="lg" len="lg"/>
          </a:ln>
        </p:spPr>
        <p:txBody>
          <a:bodyPr wrap="none" anchor="ctr"/>
          <a:lstStyle/>
          <a:p>
            <a:endParaRPr lang="en-US">
              <a:solidFill>
                <a:srgbClr val="000000"/>
              </a:solidFill>
            </a:endParaRPr>
          </a:p>
        </p:txBody>
      </p:sp>
    </p:spTree>
    <p:extLst>
      <p:ext uri="{BB962C8B-B14F-4D97-AF65-F5344CB8AC3E}">
        <p14:creationId xmlns:p14="http://schemas.microsoft.com/office/powerpoint/2010/main" val="1777182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79996"/>
                                        </p:tgtEl>
                                        <p:attrNameLst>
                                          <p:attrName>style.visibility</p:attrName>
                                        </p:attrNameLst>
                                      </p:cBhvr>
                                      <p:to>
                                        <p:strVal val="visible"/>
                                      </p:to>
                                    </p:set>
                                    <p:anim by="(-#ppt_w*2)" calcmode="lin" valueType="num">
                                      <p:cBhvr rctx="PPT">
                                        <p:cTn id="7" dur="500" autoRev="1" fill="hold">
                                          <p:stCondLst>
                                            <p:cond delay="0"/>
                                          </p:stCondLst>
                                        </p:cTn>
                                        <p:tgtEl>
                                          <p:spTgt spid="379996"/>
                                        </p:tgtEl>
                                        <p:attrNameLst>
                                          <p:attrName>ppt_w</p:attrName>
                                        </p:attrNameLst>
                                      </p:cBhvr>
                                    </p:anim>
                                    <p:anim by="(#ppt_w*0.50)" calcmode="lin" valueType="num">
                                      <p:cBhvr>
                                        <p:cTn id="8" dur="500" decel="50000" autoRev="1" fill="hold">
                                          <p:stCondLst>
                                            <p:cond delay="0"/>
                                          </p:stCondLst>
                                        </p:cTn>
                                        <p:tgtEl>
                                          <p:spTgt spid="379996"/>
                                        </p:tgtEl>
                                        <p:attrNameLst>
                                          <p:attrName>ppt_x</p:attrName>
                                        </p:attrNameLst>
                                      </p:cBhvr>
                                    </p:anim>
                                    <p:anim from="(-#ppt_h/2)" to="(#ppt_y)" calcmode="lin" valueType="num">
                                      <p:cBhvr>
                                        <p:cTn id="9" dur="1000" fill="hold">
                                          <p:stCondLst>
                                            <p:cond delay="0"/>
                                          </p:stCondLst>
                                        </p:cTn>
                                        <p:tgtEl>
                                          <p:spTgt spid="379996"/>
                                        </p:tgtEl>
                                        <p:attrNameLst>
                                          <p:attrName>ppt_y</p:attrName>
                                        </p:attrNameLst>
                                      </p:cBhvr>
                                    </p:anim>
                                    <p:animRot by="21600000">
                                      <p:cBhvr>
                                        <p:cTn id="10" dur="1000" fill="hold">
                                          <p:stCondLst>
                                            <p:cond delay="0"/>
                                          </p:stCondLst>
                                        </p:cTn>
                                        <p:tgtEl>
                                          <p:spTgt spid="379996"/>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79997"/>
                                        </p:tgtEl>
                                        <p:attrNameLst>
                                          <p:attrName>style.visibility</p:attrName>
                                        </p:attrNameLst>
                                      </p:cBhvr>
                                      <p:to>
                                        <p:strVal val="visible"/>
                                      </p:to>
                                    </p:set>
                                    <p:anim by="(-#ppt_w*2)" calcmode="lin" valueType="num">
                                      <p:cBhvr rctx="PPT">
                                        <p:cTn id="13" dur="500" autoRev="1" fill="hold">
                                          <p:stCondLst>
                                            <p:cond delay="0"/>
                                          </p:stCondLst>
                                        </p:cTn>
                                        <p:tgtEl>
                                          <p:spTgt spid="379997"/>
                                        </p:tgtEl>
                                        <p:attrNameLst>
                                          <p:attrName>ppt_w</p:attrName>
                                        </p:attrNameLst>
                                      </p:cBhvr>
                                    </p:anim>
                                    <p:anim by="(#ppt_w*0.50)" calcmode="lin" valueType="num">
                                      <p:cBhvr>
                                        <p:cTn id="14" dur="500" decel="50000" autoRev="1" fill="hold">
                                          <p:stCondLst>
                                            <p:cond delay="0"/>
                                          </p:stCondLst>
                                        </p:cTn>
                                        <p:tgtEl>
                                          <p:spTgt spid="379997"/>
                                        </p:tgtEl>
                                        <p:attrNameLst>
                                          <p:attrName>ppt_x</p:attrName>
                                        </p:attrNameLst>
                                      </p:cBhvr>
                                    </p:anim>
                                    <p:anim from="(-#ppt_h/2)" to="(#ppt_y)" calcmode="lin" valueType="num">
                                      <p:cBhvr>
                                        <p:cTn id="15" dur="1000" fill="hold">
                                          <p:stCondLst>
                                            <p:cond delay="0"/>
                                          </p:stCondLst>
                                        </p:cTn>
                                        <p:tgtEl>
                                          <p:spTgt spid="379997"/>
                                        </p:tgtEl>
                                        <p:attrNameLst>
                                          <p:attrName>ppt_y</p:attrName>
                                        </p:attrNameLst>
                                      </p:cBhvr>
                                    </p:anim>
                                    <p:animRot by="21600000">
                                      <p:cBhvr>
                                        <p:cTn id="16" dur="1000" fill="hold">
                                          <p:stCondLst>
                                            <p:cond delay="0"/>
                                          </p:stCondLst>
                                        </p:cTn>
                                        <p:tgtEl>
                                          <p:spTgt spid="379997"/>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79998"/>
                                        </p:tgtEl>
                                        <p:attrNameLst>
                                          <p:attrName>style.visibility</p:attrName>
                                        </p:attrNameLst>
                                      </p:cBhvr>
                                      <p:to>
                                        <p:strVal val="visible"/>
                                      </p:to>
                                    </p:set>
                                    <p:anim by="(-#ppt_w*2)" calcmode="lin" valueType="num">
                                      <p:cBhvr rctx="PPT">
                                        <p:cTn id="19" dur="500" autoRev="1" fill="hold">
                                          <p:stCondLst>
                                            <p:cond delay="0"/>
                                          </p:stCondLst>
                                        </p:cTn>
                                        <p:tgtEl>
                                          <p:spTgt spid="379998"/>
                                        </p:tgtEl>
                                        <p:attrNameLst>
                                          <p:attrName>ppt_w</p:attrName>
                                        </p:attrNameLst>
                                      </p:cBhvr>
                                    </p:anim>
                                    <p:anim by="(#ppt_w*0.50)" calcmode="lin" valueType="num">
                                      <p:cBhvr>
                                        <p:cTn id="20" dur="500" decel="50000" autoRev="1" fill="hold">
                                          <p:stCondLst>
                                            <p:cond delay="0"/>
                                          </p:stCondLst>
                                        </p:cTn>
                                        <p:tgtEl>
                                          <p:spTgt spid="379998"/>
                                        </p:tgtEl>
                                        <p:attrNameLst>
                                          <p:attrName>ppt_x</p:attrName>
                                        </p:attrNameLst>
                                      </p:cBhvr>
                                    </p:anim>
                                    <p:anim from="(-#ppt_h/2)" to="(#ppt_y)" calcmode="lin" valueType="num">
                                      <p:cBhvr>
                                        <p:cTn id="21" dur="1000" fill="hold">
                                          <p:stCondLst>
                                            <p:cond delay="0"/>
                                          </p:stCondLst>
                                        </p:cTn>
                                        <p:tgtEl>
                                          <p:spTgt spid="379998"/>
                                        </p:tgtEl>
                                        <p:attrNameLst>
                                          <p:attrName>ppt_y</p:attrName>
                                        </p:attrNameLst>
                                      </p:cBhvr>
                                    </p:anim>
                                    <p:animRot by="21600000">
                                      <p:cBhvr>
                                        <p:cTn id="22" dur="1000" fill="hold">
                                          <p:stCondLst>
                                            <p:cond delay="0"/>
                                          </p:stCondLst>
                                        </p:cTn>
                                        <p:tgtEl>
                                          <p:spTgt spid="379998"/>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379999"/>
                                        </p:tgtEl>
                                        <p:attrNameLst>
                                          <p:attrName>style.visibility</p:attrName>
                                        </p:attrNameLst>
                                      </p:cBhvr>
                                      <p:to>
                                        <p:strVal val="visible"/>
                                      </p:to>
                                    </p:set>
                                    <p:anim by="(-#ppt_w*2)" calcmode="lin" valueType="num">
                                      <p:cBhvr rctx="PPT">
                                        <p:cTn id="25" dur="500" autoRev="1" fill="hold">
                                          <p:stCondLst>
                                            <p:cond delay="0"/>
                                          </p:stCondLst>
                                        </p:cTn>
                                        <p:tgtEl>
                                          <p:spTgt spid="379999"/>
                                        </p:tgtEl>
                                        <p:attrNameLst>
                                          <p:attrName>ppt_w</p:attrName>
                                        </p:attrNameLst>
                                      </p:cBhvr>
                                    </p:anim>
                                    <p:anim by="(#ppt_w*0.50)" calcmode="lin" valueType="num">
                                      <p:cBhvr>
                                        <p:cTn id="26" dur="500" decel="50000" autoRev="1" fill="hold">
                                          <p:stCondLst>
                                            <p:cond delay="0"/>
                                          </p:stCondLst>
                                        </p:cTn>
                                        <p:tgtEl>
                                          <p:spTgt spid="379999"/>
                                        </p:tgtEl>
                                        <p:attrNameLst>
                                          <p:attrName>ppt_x</p:attrName>
                                        </p:attrNameLst>
                                      </p:cBhvr>
                                    </p:anim>
                                    <p:anim from="(-#ppt_h/2)" to="(#ppt_y)" calcmode="lin" valueType="num">
                                      <p:cBhvr>
                                        <p:cTn id="27" dur="1000" fill="hold">
                                          <p:stCondLst>
                                            <p:cond delay="0"/>
                                          </p:stCondLst>
                                        </p:cTn>
                                        <p:tgtEl>
                                          <p:spTgt spid="379999"/>
                                        </p:tgtEl>
                                        <p:attrNameLst>
                                          <p:attrName>ppt_y</p:attrName>
                                        </p:attrNameLst>
                                      </p:cBhvr>
                                    </p:anim>
                                    <p:animRot by="21600000">
                                      <p:cBhvr>
                                        <p:cTn id="28" dur="1000" fill="hold">
                                          <p:stCondLst>
                                            <p:cond delay="0"/>
                                          </p:stCondLst>
                                        </p:cTn>
                                        <p:tgtEl>
                                          <p:spTgt spid="37999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380000"/>
                                        </p:tgtEl>
                                        <p:attrNameLst>
                                          <p:attrName>style.visibility</p:attrName>
                                        </p:attrNameLst>
                                      </p:cBhvr>
                                      <p:to>
                                        <p:strVal val="visible"/>
                                      </p:to>
                                    </p:set>
                                    <p:anim by="(-#ppt_w*2)" calcmode="lin" valueType="num">
                                      <p:cBhvr rctx="PPT">
                                        <p:cTn id="33" dur="500" autoRev="1" fill="hold">
                                          <p:stCondLst>
                                            <p:cond delay="0"/>
                                          </p:stCondLst>
                                        </p:cTn>
                                        <p:tgtEl>
                                          <p:spTgt spid="380000"/>
                                        </p:tgtEl>
                                        <p:attrNameLst>
                                          <p:attrName>ppt_w</p:attrName>
                                        </p:attrNameLst>
                                      </p:cBhvr>
                                    </p:anim>
                                    <p:anim by="(#ppt_w*0.50)" calcmode="lin" valueType="num">
                                      <p:cBhvr>
                                        <p:cTn id="34" dur="500" decel="50000" autoRev="1" fill="hold">
                                          <p:stCondLst>
                                            <p:cond delay="0"/>
                                          </p:stCondLst>
                                        </p:cTn>
                                        <p:tgtEl>
                                          <p:spTgt spid="380000"/>
                                        </p:tgtEl>
                                        <p:attrNameLst>
                                          <p:attrName>ppt_x</p:attrName>
                                        </p:attrNameLst>
                                      </p:cBhvr>
                                    </p:anim>
                                    <p:anim from="(-#ppt_h/2)" to="(#ppt_y)" calcmode="lin" valueType="num">
                                      <p:cBhvr>
                                        <p:cTn id="35" dur="1000" fill="hold">
                                          <p:stCondLst>
                                            <p:cond delay="0"/>
                                          </p:stCondLst>
                                        </p:cTn>
                                        <p:tgtEl>
                                          <p:spTgt spid="380000"/>
                                        </p:tgtEl>
                                        <p:attrNameLst>
                                          <p:attrName>ppt_y</p:attrName>
                                        </p:attrNameLst>
                                      </p:cBhvr>
                                    </p:anim>
                                    <p:animRot by="21600000">
                                      <p:cBhvr>
                                        <p:cTn id="36" dur="1000" fill="hold">
                                          <p:stCondLst>
                                            <p:cond delay="0"/>
                                          </p:stCondLst>
                                        </p:cTn>
                                        <p:tgtEl>
                                          <p:spTgt spid="380000"/>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380001"/>
                                        </p:tgtEl>
                                        <p:attrNameLst>
                                          <p:attrName>style.visibility</p:attrName>
                                        </p:attrNameLst>
                                      </p:cBhvr>
                                      <p:to>
                                        <p:strVal val="visible"/>
                                      </p:to>
                                    </p:set>
                                    <p:anim by="(-#ppt_w*2)" calcmode="lin" valueType="num">
                                      <p:cBhvr rctx="PPT">
                                        <p:cTn id="39" dur="500" autoRev="1" fill="hold">
                                          <p:stCondLst>
                                            <p:cond delay="0"/>
                                          </p:stCondLst>
                                        </p:cTn>
                                        <p:tgtEl>
                                          <p:spTgt spid="380001"/>
                                        </p:tgtEl>
                                        <p:attrNameLst>
                                          <p:attrName>ppt_w</p:attrName>
                                        </p:attrNameLst>
                                      </p:cBhvr>
                                    </p:anim>
                                    <p:anim by="(#ppt_w*0.50)" calcmode="lin" valueType="num">
                                      <p:cBhvr>
                                        <p:cTn id="40" dur="500" decel="50000" autoRev="1" fill="hold">
                                          <p:stCondLst>
                                            <p:cond delay="0"/>
                                          </p:stCondLst>
                                        </p:cTn>
                                        <p:tgtEl>
                                          <p:spTgt spid="380001"/>
                                        </p:tgtEl>
                                        <p:attrNameLst>
                                          <p:attrName>ppt_x</p:attrName>
                                        </p:attrNameLst>
                                      </p:cBhvr>
                                    </p:anim>
                                    <p:anim from="(-#ppt_h/2)" to="(#ppt_y)" calcmode="lin" valueType="num">
                                      <p:cBhvr>
                                        <p:cTn id="41" dur="1000" fill="hold">
                                          <p:stCondLst>
                                            <p:cond delay="0"/>
                                          </p:stCondLst>
                                        </p:cTn>
                                        <p:tgtEl>
                                          <p:spTgt spid="380001"/>
                                        </p:tgtEl>
                                        <p:attrNameLst>
                                          <p:attrName>ppt_y</p:attrName>
                                        </p:attrNameLst>
                                      </p:cBhvr>
                                    </p:anim>
                                    <p:animRot by="21600000">
                                      <p:cBhvr>
                                        <p:cTn id="42" dur="1000" fill="hold">
                                          <p:stCondLst>
                                            <p:cond delay="0"/>
                                          </p:stCondLst>
                                        </p:cTn>
                                        <p:tgtEl>
                                          <p:spTgt spid="380001"/>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379986"/>
                                        </p:tgtEl>
                                        <p:attrNameLst>
                                          <p:attrName>style.visibility</p:attrName>
                                        </p:attrNameLst>
                                      </p:cBhvr>
                                      <p:to>
                                        <p:strVal val="visible"/>
                                      </p:to>
                                    </p:set>
                                    <p:animEffect transition="in" filter="fade">
                                      <p:cBhvr>
                                        <p:cTn id="57" dur="1000"/>
                                        <p:tgtEl>
                                          <p:spTgt spid="379986"/>
                                        </p:tgtEl>
                                      </p:cBhvr>
                                    </p:animEffect>
                                    <p:anim calcmode="lin" valueType="num">
                                      <p:cBhvr>
                                        <p:cTn id="58" dur="1000" fill="hold"/>
                                        <p:tgtEl>
                                          <p:spTgt spid="379986"/>
                                        </p:tgtEl>
                                        <p:attrNameLst>
                                          <p:attrName>ppt_x</p:attrName>
                                        </p:attrNameLst>
                                      </p:cBhvr>
                                      <p:tavLst>
                                        <p:tav tm="0">
                                          <p:val>
                                            <p:strVal val="#ppt_x"/>
                                          </p:val>
                                        </p:tav>
                                        <p:tav tm="100000">
                                          <p:val>
                                            <p:strVal val="#ppt_x"/>
                                          </p:val>
                                        </p:tav>
                                      </p:tavLst>
                                    </p:anim>
                                    <p:anim calcmode="lin" valueType="num">
                                      <p:cBhvr>
                                        <p:cTn id="59" dur="1000" fill="hold"/>
                                        <p:tgtEl>
                                          <p:spTgt spid="37998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379987"/>
                                        </p:tgtEl>
                                        <p:attrNameLst>
                                          <p:attrName>style.visibility</p:attrName>
                                        </p:attrNameLst>
                                      </p:cBhvr>
                                      <p:to>
                                        <p:strVal val="visible"/>
                                      </p:to>
                                    </p:set>
                                    <p:animEffect transition="in" filter="fade">
                                      <p:cBhvr>
                                        <p:cTn id="64" dur="1000"/>
                                        <p:tgtEl>
                                          <p:spTgt spid="379987"/>
                                        </p:tgtEl>
                                      </p:cBhvr>
                                    </p:animEffect>
                                    <p:anim calcmode="lin" valueType="num">
                                      <p:cBhvr>
                                        <p:cTn id="65" dur="1000" fill="hold"/>
                                        <p:tgtEl>
                                          <p:spTgt spid="379987"/>
                                        </p:tgtEl>
                                        <p:attrNameLst>
                                          <p:attrName>ppt_x</p:attrName>
                                        </p:attrNameLst>
                                      </p:cBhvr>
                                      <p:tavLst>
                                        <p:tav tm="0">
                                          <p:val>
                                            <p:strVal val="#ppt_x"/>
                                          </p:val>
                                        </p:tav>
                                        <p:tav tm="100000">
                                          <p:val>
                                            <p:strVal val="#ppt_x"/>
                                          </p:val>
                                        </p:tav>
                                      </p:tavLst>
                                    </p:anim>
                                    <p:anim calcmode="lin" valueType="num">
                                      <p:cBhvr>
                                        <p:cTn id="66" dur="1000" fill="hold"/>
                                        <p:tgtEl>
                                          <p:spTgt spid="37998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1" presetClass="entr" presetSubtype="0" fill="hold" grpId="0" nodeType="clickEffect">
                                  <p:stCondLst>
                                    <p:cond delay="0"/>
                                  </p:stCondLst>
                                  <p:childTnLst>
                                    <p:set>
                                      <p:cBhvr>
                                        <p:cTn id="70" dur="1" fill="hold">
                                          <p:stCondLst>
                                            <p:cond delay="0"/>
                                          </p:stCondLst>
                                        </p:cTn>
                                        <p:tgtEl>
                                          <p:spTgt spid="380002"/>
                                        </p:tgtEl>
                                        <p:attrNameLst>
                                          <p:attrName>style.visibility</p:attrName>
                                        </p:attrNameLst>
                                      </p:cBhvr>
                                      <p:to>
                                        <p:strVal val="visible"/>
                                      </p:to>
                                    </p:set>
                                    <p:animEffect transition="in" filter="fade">
                                      <p:cBhvr>
                                        <p:cTn id="71" dur="770" decel="100000"/>
                                        <p:tgtEl>
                                          <p:spTgt spid="380002"/>
                                        </p:tgtEl>
                                      </p:cBhvr>
                                    </p:animEffect>
                                    <p:animScale>
                                      <p:cBhvr>
                                        <p:cTn id="72" dur="770" decel="100000"/>
                                        <p:tgtEl>
                                          <p:spTgt spid="380002"/>
                                        </p:tgtEl>
                                      </p:cBhvr>
                                      <p:from x="10000" y="10000"/>
                                      <p:to x="200000" y="450000"/>
                                    </p:animScale>
                                    <p:animScale>
                                      <p:cBhvr>
                                        <p:cTn id="73" dur="1230" accel="100000" fill="hold">
                                          <p:stCondLst>
                                            <p:cond delay="770"/>
                                          </p:stCondLst>
                                        </p:cTn>
                                        <p:tgtEl>
                                          <p:spTgt spid="380002"/>
                                        </p:tgtEl>
                                      </p:cBhvr>
                                      <p:from x="200000" y="450000"/>
                                      <p:to x="100000" y="100000"/>
                                    </p:animScale>
                                    <p:set>
                                      <p:cBhvr>
                                        <p:cTn id="74" dur="770" fill="hold"/>
                                        <p:tgtEl>
                                          <p:spTgt spid="380002"/>
                                        </p:tgtEl>
                                        <p:attrNameLst>
                                          <p:attrName>ppt_x</p:attrName>
                                        </p:attrNameLst>
                                      </p:cBhvr>
                                      <p:to>
                                        <p:strVal val="(0.5)"/>
                                      </p:to>
                                    </p:set>
                                    <p:anim from="(0.5)" to="(#ppt_x)" calcmode="lin" valueType="num">
                                      <p:cBhvr>
                                        <p:cTn id="75" dur="1230" accel="100000" fill="hold">
                                          <p:stCondLst>
                                            <p:cond delay="770"/>
                                          </p:stCondLst>
                                        </p:cTn>
                                        <p:tgtEl>
                                          <p:spTgt spid="380002"/>
                                        </p:tgtEl>
                                        <p:attrNameLst>
                                          <p:attrName>ppt_x</p:attrName>
                                        </p:attrNameLst>
                                      </p:cBhvr>
                                    </p:anim>
                                    <p:set>
                                      <p:cBhvr>
                                        <p:cTn id="76" dur="770" fill="hold"/>
                                        <p:tgtEl>
                                          <p:spTgt spid="380002"/>
                                        </p:tgtEl>
                                        <p:attrNameLst>
                                          <p:attrName>ppt_y</p:attrName>
                                        </p:attrNameLst>
                                      </p:cBhvr>
                                      <p:to>
                                        <p:strVal val="(#ppt_y+0.4)"/>
                                      </p:to>
                                    </p:set>
                                    <p:anim from="(#ppt_y+0.4)" to="(#ppt_y)" calcmode="lin" valueType="num">
                                      <p:cBhvr>
                                        <p:cTn id="77" dur="1230" accel="100000" fill="hold">
                                          <p:stCondLst>
                                            <p:cond delay="770"/>
                                          </p:stCondLst>
                                        </p:cTn>
                                        <p:tgtEl>
                                          <p:spTgt spid="380002"/>
                                        </p:tgtEl>
                                        <p:attrNameLst>
                                          <p:attrName>ppt_y</p:attrName>
                                        </p:attrNameLst>
                                      </p:cBhvr>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80017"/>
                                        </p:tgtEl>
                                        <p:attrNameLst>
                                          <p:attrName>style.visibility</p:attrName>
                                        </p:attrNameLst>
                                      </p:cBhvr>
                                      <p:to>
                                        <p:strVal val="visible"/>
                                      </p:to>
                                    </p:set>
                                    <p:animEffect transition="in" filter="wipe(down)">
                                      <p:cBhvr>
                                        <p:cTn id="82" dur="2000"/>
                                        <p:tgtEl>
                                          <p:spTgt spid="380017"/>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379989"/>
                                        </p:tgtEl>
                                        <p:attrNameLst>
                                          <p:attrName>style.visibility</p:attrName>
                                        </p:attrNameLst>
                                      </p:cBhvr>
                                      <p:to>
                                        <p:strVal val="visible"/>
                                      </p:to>
                                    </p:set>
                                    <p:animEffect transition="in" filter="fade">
                                      <p:cBhvr>
                                        <p:cTn id="86" dur="2000"/>
                                        <p:tgtEl>
                                          <p:spTgt spid="37998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80003"/>
                                        </p:tgtEl>
                                        <p:attrNameLst>
                                          <p:attrName>style.visibility</p:attrName>
                                        </p:attrNameLst>
                                      </p:cBhvr>
                                      <p:to>
                                        <p:strVal val="visible"/>
                                      </p:to>
                                    </p:set>
                                    <p:animEffect transition="in" filter="wipe(left)">
                                      <p:cBhvr>
                                        <p:cTn id="91" dur="2000"/>
                                        <p:tgtEl>
                                          <p:spTgt spid="380003"/>
                                        </p:tgtEl>
                                      </p:cBhvr>
                                    </p:animEffect>
                                  </p:childTnLst>
                                </p:cTn>
                              </p:par>
                            </p:childTnLst>
                          </p:cTn>
                        </p:par>
                      </p:childTnLst>
                    </p:cTn>
                  </p:par>
                  <p:par>
                    <p:cTn id="92" fill="hold">
                      <p:stCondLst>
                        <p:cond delay="indefinite"/>
                      </p:stCondLst>
                      <p:childTnLst>
                        <p:par>
                          <p:cTn id="93" fill="hold">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379906"/>
                                        </p:tgtEl>
                                        <p:attrNameLst>
                                          <p:attrName>style.visibility</p:attrName>
                                        </p:attrNameLst>
                                      </p:cBhvr>
                                      <p:to>
                                        <p:strVal val="visible"/>
                                      </p:to>
                                    </p:set>
                                    <p:anim calcmode="lin" valueType="num">
                                      <p:cBhvr>
                                        <p:cTn id="96" dur="1000" fill="hold"/>
                                        <p:tgtEl>
                                          <p:spTgt spid="379906"/>
                                        </p:tgtEl>
                                        <p:attrNameLst>
                                          <p:attrName>ppt_x</p:attrName>
                                        </p:attrNameLst>
                                      </p:cBhvr>
                                      <p:tavLst>
                                        <p:tav tm="0">
                                          <p:val>
                                            <p:strVal val="#ppt_x-.2"/>
                                          </p:val>
                                        </p:tav>
                                        <p:tav tm="100000">
                                          <p:val>
                                            <p:strVal val="#ppt_x"/>
                                          </p:val>
                                        </p:tav>
                                      </p:tavLst>
                                    </p:anim>
                                    <p:anim calcmode="lin" valueType="num">
                                      <p:cBhvr>
                                        <p:cTn id="97" dur="1000" fill="hold"/>
                                        <p:tgtEl>
                                          <p:spTgt spid="379906"/>
                                        </p:tgtEl>
                                        <p:attrNameLst>
                                          <p:attrName>ppt_y</p:attrName>
                                        </p:attrNameLst>
                                      </p:cBhvr>
                                      <p:tavLst>
                                        <p:tav tm="0">
                                          <p:val>
                                            <p:strVal val="#ppt_y"/>
                                          </p:val>
                                        </p:tav>
                                        <p:tav tm="100000">
                                          <p:val>
                                            <p:strVal val="#ppt_y"/>
                                          </p:val>
                                        </p:tav>
                                      </p:tavLst>
                                    </p:anim>
                                    <p:animEffect transition="in" filter="wipe(right)" prLst="gradientSize: 0.1">
                                      <p:cBhvr>
                                        <p:cTn id="98" dur="1000"/>
                                        <p:tgtEl>
                                          <p:spTgt spid="37990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80008"/>
                                        </p:tgtEl>
                                        <p:attrNameLst>
                                          <p:attrName>style.visibility</p:attrName>
                                        </p:attrNameLst>
                                      </p:cBhvr>
                                      <p:to>
                                        <p:strVal val="visible"/>
                                      </p:to>
                                    </p:set>
                                    <p:animEffect transition="in" filter="wipe(left)">
                                      <p:cBhvr>
                                        <p:cTn id="103" dur="2000"/>
                                        <p:tgtEl>
                                          <p:spTgt spid="380008"/>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380010"/>
                                        </p:tgtEl>
                                        <p:attrNameLst>
                                          <p:attrName>style.visibility</p:attrName>
                                        </p:attrNameLst>
                                      </p:cBhvr>
                                      <p:to>
                                        <p:strVal val="visible"/>
                                      </p:to>
                                    </p:set>
                                    <p:anim calcmode="lin" valueType="num">
                                      <p:cBhvr>
                                        <p:cTn id="108" dur="1000" fill="hold"/>
                                        <p:tgtEl>
                                          <p:spTgt spid="380010"/>
                                        </p:tgtEl>
                                        <p:attrNameLst>
                                          <p:attrName>ppt_x</p:attrName>
                                        </p:attrNameLst>
                                      </p:cBhvr>
                                      <p:tavLst>
                                        <p:tav tm="0">
                                          <p:val>
                                            <p:strVal val="#ppt_x-.2"/>
                                          </p:val>
                                        </p:tav>
                                        <p:tav tm="100000">
                                          <p:val>
                                            <p:strVal val="#ppt_x"/>
                                          </p:val>
                                        </p:tav>
                                      </p:tavLst>
                                    </p:anim>
                                    <p:anim calcmode="lin" valueType="num">
                                      <p:cBhvr>
                                        <p:cTn id="109" dur="1000" fill="hold"/>
                                        <p:tgtEl>
                                          <p:spTgt spid="380010"/>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380010"/>
                                        </p:tgtEl>
                                      </p:cBhvr>
                                    </p:animEffect>
                                  </p:childTnLst>
                                </p:cTn>
                              </p:par>
                            </p:childTnLst>
                          </p:cTn>
                        </p:par>
                      </p:childTnLst>
                    </p:cTn>
                  </p:par>
                  <p:par>
                    <p:cTn id="111" fill="hold">
                      <p:stCondLst>
                        <p:cond delay="indefinite"/>
                      </p:stCondLst>
                      <p:childTnLst>
                        <p:par>
                          <p:cTn id="112" fill="hold">
                            <p:stCondLst>
                              <p:cond delay="0"/>
                            </p:stCondLst>
                            <p:childTnLst>
                              <p:par>
                                <p:cTn id="113" presetID="38" presetClass="entr" presetSubtype="0" accel="50000" fill="hold" grpId="0" nodeType="clickEffect">
                                  <p:stCondLst>
                                    <p:cond delay="0"/>
                                  </p:stCondLst>
                                  <p:iterate type="lt">
                                    <p:tmPct val="50000"/>
                                  </p:iterate>
                                  <p:childTnLst>
                                    <p:set>
                                      <p:cBhvr>
                                        <p:cTn id="114" dur="1" fill="hold">
                                          <p:stCondLst>
                                            <p:cond delay="0"/>
                                          </p:stCondLst>
                                        </p:cTn>
                                        <p:tgtEl>
                                          <p:spTgt spid="380013"/>
                                        </p:tgtEl>
                                        <p:attrNameLst>
                                          <p:attrName>style.visibility</p:attrName>
                                        </p:attrNameLst>
                                      </p:cBhvr>
                                      <p:to>
                                        <p:strVal val="visible"/>
                                      </p:to>
                                    </p:set>
                                    <p:set>
                                      <p:cBhvr>
                                        <p:cTn id="115" dur="455" fill="hold">
                                          <p:stCondLst>
                                            <p:cond delay="0"/>
                                          </p:stCondLst>
                                        </p:cTn>
                                        <p:tgtEl>
                                          <p:spTgt spid="380013"/>
                                        </p:tgtEl>
                                        <p:attrNameLst>
                                          <p:attrName>style.rotation</p:attrName>
                                        </p:attrNameLst>
                                      </p:cBhvr>
                                      <p:to>
                                        <p:strVal val="-45.0"/>
                                      </p:to>
                                    </p:set>
                                    <p:anim calcmode="lin" valueType="num">
                                      <p:cBhvr>
                                        <p:cTn id="116" dur="455" fill="hold">
                                          <p:stCondLst>
                                            <p:cond delay="455"/>
                                          </p:stCondLst>
                                        </p:cTn>
                                        <p:tgtEl>
                                          <p:spTgt spid="380013"/>
                                        </p:tgtEl>
                                        <p:attrNameLst>
                                          <p:attrName>style.rotation</p:attrName>
                                        </p:attrNameLst>
                                      </p:cBhvr>
                                      <p:tavLst>
                                        <p:tav tm="0">
                                          <p:val>
                                            <p:fltVal val="-45"/>
                                          </p:val>
                                        </p:tav>
                                        <p:tav tm="69900">
                                          <p:val>
                                            <p:fltVal val="45"/>
                                          </p:val>
                                        </p:tav>
                                        <p:tav tm="100000">
                                          <p:val>
                                            <p:fltVal val="0"/>
                                          </p:val>
                                        </p:tav>
                                      </p:tavLst>
                                    </p:anim>
                                    <p:anim calcmode="lin" valueType="num">
                                      <p:cBhvr>
                                        <p:cTn id="117" dur="455" fill="hold">
                                          <p:stCondLst>
                                            <p:cond delay="0"/>
                                          </p:stCondLst>
                                        </p:cTn>
                                        <p:tgtEl>
                                          <p:spTgt spid="380013"/>
                                        </p:tgtEl>
                                        <p:attrNameLst>
                                          <p:attrName>ppt_y</p:attrName>
                                        </p:attrNameLst>
                                      </p:cBhvr>
                                      <p:tavLst>
                                        <p:tav tm="0">
                                          <p:val>
                                            <p:strVal val="#ppt_y-1"/>
                                          </p:val>
                                        </p:tav>
                                        <p:tav tm="100000">
                                          <p:val>
                                            <p:strVal val="#ppt_y-(0.354*#ppt_w-0.172*#ppt_h)"/>
                                          </p:val>
                                        </p:tav>
                                      </p:tavLst>
                                    </p:anim>
                                    <p:anim calcmode="lin" valueType="num">
                                      <p:cBhvr>
                                        <p:cTn id="118" dur="156" decel="50000" autoRev="1" fill="hold">
                                          <p:stCondLst>
                                            <p:cond delay="455"/>
                                          </p:stCondLst>
                                        </p:cTn>
                                        <p:tgtEl>
                                          <p:spTgt spid="380013"/>
                                        </p:tgtEl>
                                        <p:attrNameLst>
                                          <p:attrName>ppt_y</p:attrName>
                                        </p:attrNameLst>
                                      </p:cBhvr>
                                      <p:tavLst>
                                        <p:tav tm="0">
                                          <p:val>
                                            <p:strVal val="#ppt_y-(0.354*#ppt_w-0.172*#ppt_h)"/>
                                          </p:val>
                                        </p:tav>
                                        <p:tav tm="100000">
                                          <p:val>
                                            <p:strVal val="#ppt_y-(0.354*#ppt_w-0.172*#ppt_h)-#ppt_h/2"/>
                                          </p:val>
                                        </p:tav>
                                      </p:tavLst>
                                    </p:anim>
                                    <p:anim calcmode="lin" valueType="num">
                                      <p:cBhvr>
                                        <p:cTn id="119" dur="136" fill="hold">
                                          <p:stCondLst>
                                            <p:cond delay="864"/>
                                          </p:stCondLst>
                                        </p:cTn>
                                        <p:tgtEl>
                                          <p:spTgt spid="380013"/>
                                        </p:tgtEl>
                                        <p:attrNameLst>
                                          <p:attrName>ppt_y</p:attrName>
                                        </p:attrNameLst>
                                      </p:cBhvr>
                                      <p:tavLst>
                                        <p:tav tm="0">
                                          <p:val>
                                            <p:strVal val="#ppt_y-(0.354*#ppt_w-0.172*#ppt_h)"/>
                                          </p:val>
                                        </p:tav>
                                        <p:tav tm="100000">
                                          <p:val>
                                            <p:strVal val="#ppt_y"/>
                                          </p:val>
                                        </p:tav>
                                      </p:tavLst>
                                    </p:anim>
                                  </p:childTnLst>
                                </p:cTn>
                              </p:par>
                            </p:childTnLst>
                          </p:cTn>
                        </p:par>
                        <p:par>
                          <p:cTn id="120" fill="hold">
                            <p:stCondLst>
                              <p:cond delay="8000"/>
                            </p:stCondLst>
                            <p:childTnLst>
                              <p:par>
                                <p:cTn id="121" presetID="22" presetClass="entr" presetSubtype="4" fill="hold" grpId="0" nodeType="afterEffect">
                                  <p:stCondLst>
                                    <p:cond delay="0"/>
                                  </p:stCondLst>
                                  <p:childTnLst>
                                    <p:set>
                                      <p:cBhvr>
                                        <p:cTn id="122" dur="1" fill="hold">
                                          <p:stCondLst>
                                            <p:cond delay="0"/>
                                          </p:stCondLst>
                                        </p:cTn>
                                        <p:tgtEl>
                                          <p:spTgt spid="380014"/>
                                        </p:tgtEl>
                                        <p:attrNameLst>
                                          <p:attrName>style.visibility</p:attrName>
                                        </p:attrNameLst>
                                      </p:cBhvr>
                                      <p:to>
                                        <p:strVal val="visible"/>
                                      </p:to>
                                    </p:set>
                                    <p:animEffect transition="in" filter="wipe(down)">
                                      <p:cBhvr>
                                        <p:cTn id="123" dur="500"/>
                                        <p:tgtEl>
                                          <p:spTgt spid="380014"/>
                                        </p:tgtEl>
                                      </p:cBhvr>
                                    </p:animEffect>
                                  </p:childTnLst>
                                </p:cTn>
                              </p:par>
                            </p:childTnLst>
                          </p:cTn>
                        </p:par>
                      </p:childTnLst>
                    </p:cTn>
                  </p:par>
                  <p:par>
                    <p:cTn id="124" fill="hold">
                      <p:stCondLst>
                        <p:cond delay="indefinite"/>
                      </p:stCondLst>
                      <p:childTnLst>
                        <p:par>
                          <p:cTn id="125" fill="hold">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380015"/>
                                        </p:tgtEl>
                                        <p:attrNameLst>
                                          <p:attrName>style.visibility</p:attrName>
                                        </p:attrNameLst>
                                      </p:cBhvr>
                                      <p:to>
                                        <p:strVal val="visible"/>
                                      </p:to>
                                    </p:set>
                                    <p:anim calcmode="lin" valueType="num">
                                      <p:cBhvr>
                                        <p:cTn id="128" dur="1000" fill="hold"/>
                                        <p:tgtEl>
                                          <p:spTgt spid="380015"/>
                                        </p:tgtEl>
                                        <p:attrNameLst>
                                          <p:attrName>ppt_x</p:attrName>
                                        </p:attrNameLst>
                                      </p:cBhvr>
                                      <p:tavLst>
                                        <p:tav tm="0">
                                          <p:val>
                                            <p:strVal val="#ppt_x-.2"/>
                                          </p:val>
                                        </p:tav>
                                        <p:tav tm="100000">
                                          <p:val>
                                            <p:strVal val="#ppt_x"/>
                                          </p:val>
                                        </p:tav>
                                      </p:tavLst>
                                    </p:anim>
                                    <p:anim calcmode="lin" valueType="num">
                                      <p:cBhvr>
                                        <p:cTn id="129" dur="1000" fill="hold"/>
                                        <p:tgtEl>
                                          <p:spTgt spid="380015"/>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380015"/>
                                        </p:tgtEl>
                                      </p:cBhvr>
                                    </p:animEffect>
                                  </p:childTnLst>
                                </p:cTn>
                              </p:par>
                            </p:childTnLst>
                          </p:cTn>
                        </p:par>
                        <p:par>
                          <p:cTn id="131" fill="hold">
                            <p:stCondLst>
                              <p:cond delay="1000"/>
                            </p:stCondLst>
                            <p:childTnLst>
                              <p:par>
                                <p:cTn id="132" presetID="9" presetClass="entr" presetSubtype="0" fill="hold" grpId="0" nodeType="afterEffect">
                                  <p:stCondLst>
                                    <p:cond delay="0"/>
                                  </p:stCondLst>
                                  <p:childTnLst>
                                    <p:set>
                                      <p:cBhvr>
                                        <p:cTn id="133" dur="1" fill="hold">
                                          <p:stCondLst>
                                            <p:cond delay="0"/>
                                          </p:stCondLst>
                                        </p:cTn>
                                        <p:tgtEl>
                                          <p:spTgt spid="380016"/>
                                        </p:tgtEl>
                                        <p:attrNameLst>
                                          <p:attrName>style.visibility</p:attrName>
                                        </p:attrNameLst>
                                      </p:cBhvr>
                                      <p:to>
                                        <p:strVal val="visible"/>
                                      </p:to>
                                    </p:set>
                                    <p:animEffect transition="in" filter="dissolve">
                                      <p:cBhvr>
                                        <p:cTn id="134" dur="500"/>
                                        <p:tgtEl>
                                          <p:spTgt spid="380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016" grpId="0" animBg="1"/>
      <p:bldP spid="379906" grpId="0"/>
      <p:bldP spid="379986" grpId="0"/>
      <p:bldP spid="379987" grpId="0"/>
      <p:bldP spid="379989" grpId="0"/>
      <p:bldP spid="379996" grpId="0"/>
      <p:bldP spid="379997" grpId="0"/>
      <p:bldP spid="379998" grpId="0"/>
      <p:bldP spid="379999" grpId="0"/>
      <p:bldP spid="380000" grpId="0"/>
      <p:bldP spid="380001" grpId="0"/>
      <p:bldP spid="380002" grpId="0"/>
      <p:bldP spid="380010" grpId="0"/>
      <p:bldP spid="380013" grpId="0"/>
      <p:bldP spid="380014" grpId="0" animBg="1"/>
      <p:bldP spid="380015" grpId="0"/>
      <p:bldP spid="3800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29283" y="1334367"/>
            <a:ext cx="8941871" cy="5398401"/>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In this problem with carts A and B, we know right from</a:t>
            </a:r>
          </a:p>
          <a:p>
            <a:pPr marL="342900" indent="-342900" algn="l">
              <a:spcBef>
                <a:spcPct val="20000"/>
              </a:spcBef>
            </a:pPr>
            <a:r>
              <a:rPr lang="en-US" dirty="0" smtClean="0">
                <a:solidFill>
                  <a:srgbClr val="000000"/>
                </a:solidFill>
              </a:rPr>
              <a:t>the beginning that the final velocity of the coupled carts</a:t>
            </a:r>
          </a:p>
          <a:p>
            <a:pPr marL="342900" indent="-342900" algn="l">
              <a:spcBef>
                <a:spcPct val="20000"/>
              </a:spcBef>
            </a:pPr>
            <a:r>
              <a:rPr lang="en-US" dirty="0" smtClean="0">
                <a:solidFill>
                  <a:srgbClr val="000000"/>
                </a:solidFill>
              </a:rPr>
              <a:t>must be between 2.0 m/s and 3.5 m/s. Here’s how:</a:t>
            </a:r>
          </a:p>
          <a:p>
            <a:pPr marL="342900" indent="-342900" algn="l">
              <a:spcBef>
                <a:spcPct val="20000"/>
              </a:spcBef>
            </a:pPr>
            <a:endParaRPr lang="en-US" sz="1200" dirty="0">
              <a:solidFill>
                <a:srgbClr val="000000"/>
              </a:solidFill>
            </a:endParaRPr>
          </a:p>
          <a:p>
            <a:pPr marL="342900" indent="-342900" algn="l">
              <a:spcBef>
                <a:spcPct val="20000"/>
              </a:spcBef>
            </a:pPr>
            <a:r>
              <a:rPr lang="en-US" dirty="0" smtClean="0">
                <a:solidFill>
                  <a:srgbClr val="000000"/>
                </a:solidFill>
              </a:rPr>
              <a:t>When Cart A smacks into the back of B, A receives an</a:t>
            </a:r>
          </a:p>
          <a:p>
            <a:pPr marL="342900" indent="-342900" algn="l">
              <a:spcBef>
                <a:spcPct val="20000"/>
              </a:spcBef>
            </a:pPr>
            <a:r>
              <a:rPr lang="en-US" dirty="0" smtClean="0">
                <a:solidFill>
                  <a:srgbClr val="000000"/>
                </a:solidFill>
              </a:rPr>
              <a:t>impulse from B that acts to slow A down. When Cart B</a:t>
            </a:r>
          </a:p>
          <a:p>
            <a:pPr marL="342900" indent="-342900" algn="l">
              <a:spcBef>
                <a:spcPct val="20000"/>
              </a:spcBef>
            </a:pPr>
            <a:r>
              <a:rPr lang="en-US" dirty="0" smtClean="0">
                <a:solidFill>
                  <a:srgbClr val="000000"/>
                </a:solidFill>
              </a:rPr>
              <a:t>gets rammed by A, B receives an equal impulse that</a:t>
            </a:r>
          </a:p>
          <a:p>
            <a:pPr marL="342900" indent="-342900" algn="l">
              <a:spcBef>
                <a:spcPct val="20000"/>
              </a:spcBef>
            </a:pPr>
            <a:r>
              <a:rPr lang="en-US" dirty="0" smtClean="0">
                <a:solidFill>
                  <a:srgbClr val="000000"/>
                </a:solidFill>
              </a:rPr>
              <a:t>acts to speed B up. Since the two carts stick together,</a:t>
            </a:r>
          </a:p>
          <a:p>
            <a:pPr marL="342900" indent="-342900" algn="l">
              <a:spcBef>
                <a:spcPct val="20000"/>
              </a:spcBef>
            </a:pPr>
            <a:r>
              <a:rPr lang="en-US" dirty="0" smtClean="0">
                <a:solidFill>
                  <a:srgbClr val="000000"/>
                </a:solidFill>
              </a:rPr>
              <a:t>they must end up with the same velocity at the end; </a:t>
            </a:r>
          </a:p>
          <a:p>
            <a:pPr marL="342900" indent="-342900" algn="l">
              <a:spcBef>
                <a:spcPct val="20000"/>
              </a:spcBef>
            </a:pPr>
            <a:r>
              <a:rPr lang="en-US" dirty="0" smtClean="0">
                <a:solidFill>
                  <a:srgbClr val="000000"/>
                </a:solidFill>
              </a:rPr>
              <a:t>namely, a velocity between 2.0 m/s </a:t>
            </a:r>
          </a:p>
          <a:p>
            <a:pPr marL="342900" indent="-342900" algn="l">
              <a:spcBef>
                <a:spcPct val="20000"/>
              </a:spcBef>
            </a:pPr>
            <a:r>
              <a:rPr lang="en-US" dirty="0" smtClean="0">
                <a:solidFill>
                  <a:srgbClr val="000000"/>
                </a:solidFill>
              </a:rPr>
              <a:t>and 3.5 m/s.</a:t>
            </a:r>
          </a:p>
        </p:txBody>
      </p:sp>
      <p:sp>
        <p:nvSpPr>
          <p:cNvPr id="7" name="Rectangle 6"/>
          <p:cNvSpPr>
            <a:spLocks noChangeArrowheads="1"/>
          </p:cNvSpPr>
          <p:nvPr/>
        </p:nvSpPr>
        <p:spPr bwMode="auto">
          <a:xfrm>
            <a:off x="1367191" y="185792"/>
            <a:ext cx="6407459" cy="1040285"/>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C00000"/>
                </a:solidFill>
              </a:rPr>
              <a:t>FINAL THOUGHTS: </a:t>
            </a:r>
            <a:r>
              <a:rPr lang="en-US" b="1" u="sng" dirty="0" smtClean="0">
                <a:solidFill>
                  <a:srgbClr val="C00000"/>
                </a:solidFill>
              </a:rPr>
              <a:t>Conservation of </a:t>
            </a:r>
            <a:endParaRPr lang="en-US" b="1" dirty="0" smtClean="0">
              <a:solidFill>
                <a:srgbClr val="C00000"/>
              </a:solidFill>
            </a:endParaRPr>
          </a:p>
          <a:p>
            <a:pPr marL="342900" indent="-342900">
              <a:spcBef>
                <a:spcPct val="20000"/>
              </a:spcBef>
            </a:pPr>
            <a:r>
              <a:rPr lang="en-US" b="1" dirty="0">
                <a:solidFill>
                  <a:srgbClr val="C00000"/>
                </a:solidFill>
              </a:rPr>
              <a:t>	</a:t>
            </a:r>
            <a:r>
              <a:rPr lang="en-US" b="1" dirty="0" smtClean="0">
                <a:solidFill>
                  <a:srgbClr val="C00000"/>
                </a:solidFill>
              </a:rPr>
              <a:t>				</a:t>
            </a:r>
            <a:r>
              <a:rPr lang="en-US" b="1" u="sng" dirty="0" smtClean="0">
                <a:solidFill>
                  <a:srgbClr val="C00000"/>
                </a:solidFill>
              </a:rPr>
              <a:t>1-D Momentum, 4</a:t>
            </a:r>
          </a:p>
        </p:txBody>
      </p:sp>
    </p:spTree>
    <p:extLst>
      <p:ext uri="{BB962C8B-B14F-4D97-AF65-F5344CB8AC3E}">
        <p14:creationId xmlns:p14="http://schemas.microsoft.com/office/powerpoint/2010/main" val="1116489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636768" y="1303092"/>
            <a:ext cx="7711342" cy="4659737"/>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1. An object’s </a:t>
            </a:r>
            <a:r>
              <a:rPr lang="en-US" u="sng" dirty="0" smtClean="0">
                <a:solidFill>
                  <a:srgbClr val="000000"/>
                </a:solidFill>
              </a:rPr>
              <a:t>momentum</a:t>
            </a:r>
            <a:r>
              <a:rPr lang="en-US" dirty="0" smtClean="0">
                <a:solidFill>
                  <a:srgbClr val="000000"/>
                </a:solidFill>
              </a:rPr>
              <a:t> is the product of its </a:t>
            </a:r>
          </a:p>
          <a:p>
            <a:pPr marL="342900" indent="-342900" algn="l">
              <a:spcBef>
                <a:spcPct val="20000"/>
              </a:spcBef>
            </a:pPr>
            <a:r>
              <a:rPr lang="en-US" dirty="0">
                <a:solidFill>
                  <a:srgbClr val="000000"/>
                </a:solidFill>
              </a:rPr>
              <a:t>	</a:t>
            </a:r>
            <a:r>
              <a:rPr lang="en-US" dirty="0" smtClean="0">
                <a:solidFill>
                  <a:srgbClr val="000000"/>
                </a:solidFill>
              </a:rPr>
              <a:t>mass and its velocity. </a:t>
            </a:r>
          </a:p>
          <a:p>
            <a:pPr marL="342900" indent="-342900" algn="l">
              <a:spcBef>
                <a:spcPct val="20000"/>
              </a:spcBef>
            </a:pPr>
            <a:endParaRPr lang="en-US" dirty="0">
              <a:solidFill>
                <a:srgbClr val="000000"/>
              </a:solidFill>
            </a:endParaRPr>
          </a:p>
          <a:p>
            <a:pPr marL="342900" indent="-342900" algn="l">
              <a:spcBef>
                <a:spcPct val="20000"/>
              </a:spcBef>
            </a:pPr>
            <a:r>
              <a:rPr lang="en-US" dirty="0" smtClean="0">
                <a:solidFill>
                  <a:srgbClr val="000000"/>
                </a:solidFill>
              </a:rPr>
              <a:t>2. The SI unit for momentum is the kg-m/s.</a:t>
            </a:r>
          </a:p>
          <a:p>
            <a:pPr marL="342900" indent="-342900" algn="l">
              <a:spcBef>
                <a:spcPct val="20000"/>
              </a:spcBef>
            </a:pPr>
            <a:endParaRPr lang="en-US" dirty="0" smtClean="0">
              <a:solidFill>
                <a:srgbClr val="000000"/>
              </a:solidFill>
            </a:endParaRPr>
          </a:p>
          <a:p>
            <a:pPr marL="342900" indent="-342900" algn="l">
              <a:spcBef>
                <a:spcPct val="20000"/>
              </a:spcBef>
            </a:pPr>
            <a:r>
              <a:rPr lang="en-US" dirty="0" smtClean="0">
                <a:solidFill>
                  <a:srgbClr val="000000"/>
                </a:solidFill>
              </a:rPr>
              <a:t>3. Because momentum is a vector quantity, we </a:t>
            </a:r>
          </a:p>
          <a:p>
            <a:pPr marL="342900" indent="-342900" algn="l">
              <a:spcBef>
                <a:spcPct val="20000"/>
              </a:spcBef>
            </a:pPr>
            <a:r>
              <a:rPr lang="en-US" dirty="0">
                <a:solidFill>
                  <a:srgbClr val="000000"/>
                </a:solidFill>
              </a:rPr>
              <a:t>	</a:t>
            </a:r>
            <a:r>
              <a:rPr lang="en-US" dirty="0" smtClean="0">
                <a:solidFill>
                  <a:srgbClr val="000000"/>
                </a:solidFill>
              </a:rPr>
              <a:t>must always specify a direction. This will </a:t>
            </a:r>
          </a:p>
          <a:p>
            <a:pPr marL="342900" indent="-342900" algn="l">
              <a:spcBef>
                <a:spcPct val="20000"/>
              </a:spcBef>
            </a:pPr>
            <a:r>
              <a:rPr lang="en-US" dirty="0">
                <a:solidFill>
                  <a:srgbClr val="000000"/>
                </a:solidFill>
              </a:rPr>
              <a:t>	</a:t>
            </a:r>
            <a:r>
              <a:rPr lang="en-US" dirty="0" smtClean="0">
                <a:solidFill>
                  <a:srgbClr val="000000"/>
                </a:solidFill>
              </a:rPr>
              <a:t>be very important for us to </a:t>
            </a:r>
          </a:p>
          <a:p>
            <a:pPr marL="342900" indent="-342900" algn="l">
              <a:spcBef>
                <a:spcPct val="20000"/>
              </a:spcBef>
            </a:pPr>
            <a:r>
              <a:rPr lang="en-US" dirty="0">
                <a:solidFill>
                  <a:srgbClr val="000000"/>
                </a:solidFill>
              </a:rPr>
              <a:t>	</a:t>
            </a:r>
            <a:r>
              <a:rPr lang="en-US" dirty="0" smtClean="0">
                <a:solidFill>
                  <a:srgbClr val="000000"/>
                </a:solidFill>
              </a:rPr>
              <a:t>remember in future lessons.</a:t>
            </a:r>
          </a:p>
        </p:txBody>
      </p:sp>
      <p:sp>
        <p:nvSpPr>
          <p:cNvPr id="7" name="Rectangle 6"/>
          <p:cNvSpPr>
            <a:spLocks noChangeArrowheads="1"/>
          </p:cNvSpPr>
          <p:nvPr/>
        </p:nvSpPr>
        <p:spPr bwMode="auto">
          <a:xfrm>
            <a:off x="507462" y="449571"/>
            <a:ext cx="8122672" cy="523220"/>
          </a:xfrm>
          <a:prstGeom prst="rect">
            <a:avLst/>
          </a:prstGeom>
          <a:solidFill>
            <a:schemeClr val="tx2">
              <a:lumMod val="75000"/>
              <a:lumOff val="25000"/>
            </a:schemeClr>
          </a:solidFill>
          <a:ln w="9525">
            <a:noFill/>
            <a:miter lim="800000"/>
            <a:headEnd/>
            <a:tailEnd/>
          </a:ln>
        </p:spPr>
        <p:txBody>
          <a:bodyPr wrap="none">
            <a:spAutoFit/>
          </a:bodyPr>
          <a:lstStyle/>
          <a:p>
            <a:pPr marL="342900" indent="-342900">
              <a:spcBef>
                <a:spcPct val="20000"/>
              </a:spcBef>
            </a:pPr>
            <a:r>
              <a:rPr lang="en-US" b="1" dirty="0" smtClean="0">
                <a:solidFill>
                  <a:srgbClr val="FFFF00"/>
                </a:solidFill>
              </a:rPr>
              <a:t>FINAL THOUGHTS: </a:t>
            </a:r>
            <a:r>
              <a:rPr lang="en-US" b="1" u="sng" dirty="0" smtClean="0">
                <a:solidFill>
                  <a:srgbClr val="FFFF00"/>
                </a:solidFill>
              </a:rPr>
              <a:t>Introduction to Momentum</a:t>
            </a:r>
          </a:p>
        </p:txBody>
      </p:sp>
      <p:sp>
        <p:nvSpPr>
          <p:cNvPr id="9" name="Rectangle 252"/>
          <p:cNvSpPr>
            <a:spLocks noChangeArrowheads="1"/>
          </p:cNvSpPr>
          <p:nvPr/>
        </p:nvSpPr>
        <p:spPr bwMode="auto">
          <a:xfrm>
            <a:off x="5234758" y="1952632"/>
            <a:ext cx="1595437" cy="5937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0" name="Rectangle 253"/>
          <p:cNvSpPr>
            <a:spLocks noChangeArrowheads="1"/>
          </p:cNvSpPr>
          <p:nvPr/>
        </p:nvSpPr>
        <p:spPr bwMode="auto">
          <a:xfrm>
            <a:off x="5336358" y="1984382"/>
            <a:ext cx="1498600" cy="519113"/>
          </a:xfrm>
          <a:prstGeom prst="rect">
            <a:avLst/>
          </a:prstGeom>
          <a:noFill/>
          <a:ln w="9525" algn="ctr">
            <a:noFill/>
            <a:miter lim="800000"/>
            <a:headEnd/>
            <a:tailEnd/>
          </a:ln>
        </p:spPr>
        <p:txBody>
          <a:bodyPr wrap="none" anchor="ctr">
            <a:spAutoFit/>
          </a:bodyPr>
          <a:lstStyle/>
          <a:p>
            <a:pPr algn="l"/>
            <a:r>
              <a:rPr lang="en-US" b="1"/>
              <a:t>p = </a:t>
            </a:r>
            <a:r>
              <a:rPr lang="en-US"/>
              <a:t>m</a:t>
            </a:r>
            <a:r>
              <a:rPr lang="en-US" b="1"/>
              <a:t> v</a:t>
            </a:r>
            <a:r>
              <a:rPr lang="en-US"/>
              <a:t> </a:t>
            </a:r>
          </a:p>
        </p:txBody>
      </p:sp>
    </p:spTree>
    <p:extLst>
      <p:ext uri="{BB962C8B-B14F-4D97-AF65-F5344CB8AC3E}">
        <p14:creationId xmlns:p14="http://schemas.microsoft.com/office/powerpoint/2010/main" val="4115796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ChangeArrowheads="1"/>
          </p:cNvSpPr>
          <p:nvPr/>
        </p:nvSpPr>
        <p:spPr bwMode="auto">
          <a:xfrm>
            <a:off x="560388" y="366629"/>
            <a:ext cx="7994650" cy="1800225"/>
          </a:xfrm>
          <a:prstGeom prst="rect">
            <a:avLst/>
          </a:prstGeom>
          <a:noFill/>
          <a:ln w="9525" algn="ctr">
            <a:noFill/>
            <a:miter lim="800000"/>
            <a:headEnd/>
            <a:tailEnd/>
          </a:ln>
        </p:spPr>
        <p:txBody>
          <a:bodyPr wrap="none" anchor="ctr">
            <a:spAutoFit/>
          </a:bodyPr>
          <a:lstStyle/>
          <a:p>
            <a:pPr algn="l"/>
            <a:r>
              <a:rPr lang="en-US" dirty="0">
                <a:solidFill>
                  <a:srgbClr val="FF0000"/>
                </a:solidFill>
              </a:rPr>
              <a:t>Car A, </a:t>
            </a:r>
            <a:r>
              <a:rPr lang="en-US" baseline="30000" dirty="0">
                <a:solidFill>
                  <a:srgbClr val="FF0000"/>
                </a:solidFill>
              </a:rPr>
              <a:t>w</a:t>
            </a:r>
            <a:r>
              <a:rPr lang="en-US" dirty="0">
                <a:solidFill>
                  <a:srgbClr val="FF0000"/>
                </a:solidFill>
              </a:rPr>
              <a:t>/mass 1340 kg, travels east at 21.3 m/s. </a:t>
            </a:r>
          </a:p>
          <a:p>
            <a:pPr algn="l"/>
            <a:r>
              <a:rPr lang="en-US" dirty="0">
                <a:solidFill>
                  <a:srgbClr val="FF0000"/>
                </a:solidFill>
              </a:rPr>
              <a:t>Car B, </a:t>
            </a:r>
            <a:r>
              <a:rPr lang="en-US" baseline="30000" dirty="0">
                <a:solidFill>
                  <a:srgbClr val="FF0000"/>
                </a:solidFill>
              </a:rPr>
              <a:t>w</a:t>
            </a:r>
            <a:r>
              <a:rPr lang="en-US" dirty="0">
                <a:solidFill>
                  <a:srgbClr val="FF0000"/>
                </a:solidFill>
              </a:rPr>
              <a:t>/mass 2150 kg, travels north at 18.4 m/s. </a:t>
            </a:r>
          </a:p>
          <a:p>
            <a:pPr algn="l"/>
            <a:r>
              <a:rPr lang="en-US" dirty="0">
                <a:solidFill>
                  <a:srgbClr val="FF0000"/>
                </a:solidFill>
              </a:rPr>
              <a:t>Vehicles collide and couple. Find resultant vel. of</a:t>
            </a:r>
          </a:p>
          <a:p>
            <a:pPr algn="l"/>
            <a:r>
              <a:rPr lang="en-US" dirty="0">
                <a:solidFill>
                  <a:srgbClr val="FF0000"/>
                </a:solidFill>
              </a:rPr>
              <a:t>coupled vehicles. </a:t>
            </a:r>
          </a:p>
        </p:txBody>
      </p:sp>
      <p:sp>
        <p:nvSpPr>
          <p:cNvPr id="11270" name="Rectangle 9"/>
          <p:cNvSpPr>
            <a:spLocks noChangeArrowheads="1"/>
          </p:cNvSpPr>
          <p:nvPr/>
        </p:nvSpPr>
        <p:spPr bwMode="auto">
          <a:xfrm>
            <a:off x="4733925" y="2334114"/>
            <a:ext cx="827088" cy="393700"/>
          </a:xfrm>
          <a:prstGeom prst="rect">
            <a:avLst/>
          </a:prstGeom>
          <a:noFill/>
          <a:ln w="28575">
            <a:solidFill>
              <a:srgbClr val="FF0000"/>
            </a:solidFill>
            <a:miter lim="800000"/>
            <a:headEnd/>
            <a:tailEnd/>
          </a:ln>
        </p:spPr>
        <p:txBody>
          <a:bodyPr/>
          <a:lstStyle/>
          <a:p>
            <a:endParaRPr lang="en-US">
              <a:solidFill>
                <a:srgbClr val="000000"/>
              </a:solidFill>
            </a:endParaRPr>
          </a:p>
        </p:txBody>
      </p:sp>
      <p:sp>
        <p:nvSpPr>
          <p:cNvPr id="11271" name="Rectangle 10"/>
          <p:cNvSpPr>
            <a:spLocks noChangeArrowheads="1"/>
          </p:cNvSpPr>
          <p:nvPr/>
        </p:nvSpPr>
        <p:spPr bwMode="auto">
          <a:xfrm rot="-5400000">
            <a:off x="6527801" y="3515213"/>
            <a:ext cx="787400" cy="523875"/>
          </a:xfrm>
          <a:prstGeom prst="rect">
            <a:avLst/>
          </a:prstGeom>
          <a:noFill/>
          <a:ln w="28575">
            <a:solidFill>
              <a:srgbClr val="FF0000"/>
            </a:solidFill>
            <a:miter lim="800000"/>
            <a:headEnd/>
            <a:tailEnd/>
          </a:ln>
        </p:spPr>
        <p:txBody>
          <a:bodyPr/>
          <a:lstStyle/>
          <a:p>
            <a:endParaRPr lang="en-US">
              <a:solidFill>
                <a:srgbClr val="000000"/>
              </a:solidFill>
            </a:endParaRPr>
          </a:p>
        </p:txBody>
      </p:sp>
      <p:sp>
        <p:nvSpPr>
          <p:cNvPr id="11272" name="Freeform 11"/>
          <p:cNvSpPr>
            <a:spLocks/>
          </p:cNvSpPr>
          <p:nvPr/>
        </p:nvSpPr>
        <p:spPr bwMode="auto">
          <a:xfrm>
            <a:off x="5697538" y="2530964"/>
            <a:ext cx="809625" cy="0"/>
          </a:xfrm>
          <a:custGeom>
            <a:avLst/>
            <a:gdLst>
              <a:gd name="T0" fmla="*/ 0 w 1110"/>
              <a:gd name="T1" fmla="*/ 0 h 1"/>
              <a:gd name="T2" fmla="*/ 2147483647 w 1110"/>
              <a:gd name="T3" fmla="*/ 0 h 1"/>
              <a:gd name="T4" fmla="*/ 0 60000 65536"/>
              <a:gd name="T5" fmla="*/ 0 60000 65536"/>
              <a:gd name="T6" fmla="*/ 0 w 1110"/>
              <a:gd name="T7" fmla="*/ 0 h 1"/>
              <a:gd name="T8" fmla="*/ 1110 w 1110"/>
              <a:gd name="T9" fmla="*/ 0 h 1"/>
            </a:gdLst>
            <a:ahLst/>
            <a:cxnLst>
              <a:cxn ang="T4">
                <a:pos x="T0" y="T1"/>
              </a:cxn>
              <a:cxn ang="T5">
                <a:pos x="T2" y="T3"/>
              </a:cxn>
            </a:cxnLst>
            <a:rect l="T6" t="T7" r="T8" b="T9"/>
            <a:pathLst>
              <a:path w="1110" h="1">
                <a:moveTo>
                  <a:pt x="0" y="0"/>
                </a:moveTo>
                <a:lnTo>
                  <a:pt x="1110" y="0"/>
                </a:lnTo>
              </a:path>
            </a:pathLst>
          </a:custGeom>
          <a:noFill/>
          <a:ln w="28575">
            <a:solidFill>
              <a:srgbClr val="FF0000"/>
            </a:solidFill>
            <a:round/>
            <a:headEnd type="none" w="med" len="med"/>
            <a:tailEnd type="triangle" w="lg" len="lg"/>
          </a:ln>
        </p:spPr>
        <p:txBody>
          <a:bodyPr/>
          <a:lstStyle/>
          <a:p>
            <a:endParaRPr lang="en-US">
              <a:solidFill>
                <a:srgbClr val="000000"/>
              </a:solidFill>
            </a:endParaRPr>
          </a:p>
        </p:txBody>
      </p:sp>
      <p:sp>
        <p:nvSpPr>
          <p:cNvPr id="11273" name="Freeform 12"/>
          <p:cNvSpPr>
            <a:spLocks/>
          </p:cNvSpPr>
          <p:nvPr/>
        </p:nvSpPr>
        <p:spPr bwMode="auto">
          <a:xfrm>
            <a:off x="6916738" y="2727814"/>
            <a:ext cx="0" cy="523875"/>
          </a:xfrm>
          <a:custGeom>
            <a:avLst/>
            <a:gdLst>
              <a:gd name="T0" fmla="*/ 0 w 1"/>
              <a:gd name="T1" fmla="*/ 2147483647 h 720"/>
              <a:gd name="T2" fmla="*/ 0 w 1"/>
              <a:gd name="T3" fmla="*/ 0 h 720"/>
              <a:gd name="T4" fmla="*/ 0 60000 65536"/>
              <a:gd name="T5" fmla="*/ 0 60000 65536"/>
              <a:gd name="T6" fmla="*/ 0 w 1"/>
              <a:gd name="T7" fmla="*/ 0 h 720"/>
              <a:gd name="T8" fmla="*/ 0 w 1"/>
              <a:gd name="T9" fmla="*/ 720 h 720"/>
            </a:gdLst>
            <a:ahLst/>
            <a:cxnLst>
              <a:cxn ang="T4">
                <a:pos x="T0" y="T1"/>
              </a:cxn>
              <a:cxn ang="T5">
                <a:pos x="T2" y="T3"/>
              </a:cxn>
            </a:cxnLst>
            <a:rect l="T6" t="T7" r="T8" b="T9"/>
            <a:pathLst>
              <a:path w="1" h="720">
                <a:moveTo>
                  <a:pt x="0" y="720"/>
                </a:moveTo>
                <a:lnTo>
                  <a:pt x="0" y="0"/>
                </a:lnTo>
              </a:path>
            </a:pathLst>
          </a:custGeom>
          <a:noFill/>
          <a:ln w="28575">
            <a:solidFill>
              <a:srgbClr val="FF0000"/>
            </a:solidFill>
            <a:round/>
            <a:headEnd type="none" w="med" len="med"/>
            <a:tailEnd type="triangle" w="lg" len="lg"/>
          </a:ln>
        </p:spPr>
        <p:txBody>
          <a:bodyPr/>
          <a:lstStyle/>
          <a:p>
            <a:endParaRPr lang="en-US">
              <a:solidFill>
                <a:srgbClr val="000000"/>
              </a:solidFill>
            </a:endParaRPr>
          </a:p>
        </p:txBody>
      </p:sp>
      <p:sp>
        <p:nvSpPr>
          <p:cNvPr id="380944" name="Rectangle 16"/>
          <p:cNvSpPr>
            <a:spLocks noChangeArrowheads="1"/>
          </p:cNvSpPr>
          <p:nvPr/>
        </p:nvSpPr>
        <p:spPr bwMode="auto">
          <a:xfrm>
            <a:off x="168606" y="2956655"/>
            <a:ext cx="4164013" cy="1800225"/>
          </a:xfrm>
          <a:prstGeom prst="rect">
            <a:avLst/>
          </a:prstGeom>
          <a:noFill/>
          <a:ln w="9525" algn="ctr">
            <a:noFill/>
            <a:miter lim="800000"/>
            <a:headEnd/>
            <a:tailEnd/>
          </a:ln>
        </p:spPr>
        <p:txBody>
          <a:bodyPr wrap="none" anchor="ctr">
            <a:spAutoFit/>
          </a:bodyPr>
          <a:lstStyle/>
          <a:p>
            <a:r>
              <a:rPr lang="en-US" dirty="0">
                <a:solidFill>
                  <a:srgbClr val="000000"/>
                </a:solidFill>
              </a:rPr>
              <a:t>For a system, total</a:t>
            </a:r>
          </a:p>
          <a:p>
            <a:r>
              <a:rPr lang="en-US" dirty="0">
                <a:solidFill>
                  <a:srgbClr val="000000"/>
                </a:solidFill>
              </a:rPr>
              <a:t>momentum is conserved,</a:t>
            </a:r>
          </a:p>
          <a:p>
            <a:r>
              <a:rPr lang="en-US" dirty="0">
                <a:solidFill>
                  <a:srgbClr val="000000"/>
                </a:solidFill>
              </a:rPr>
              <a:t>and so are </a:t>
            </a:r>
            <a:r>
              <a:rPr lang="en-US" b="1" dirty="0">
                <a:solidFill>
                  <a:srgbClr val="000000"/>
                </a:solidFill>
              </a:rPr>
              <a:t>components</a:t>
            </a:r>
          </a:p>
          <a:p>
            <a:r>
              <a:rPr lang="en-US" dirty="0">
                <a:solidFill>
                  <a:srgbClr val="000000"/>
                </a:solidFill>
              </a:rPr>
              <a:t>of momentum. </a:t>
            </a:r>
          </a:p>
        </p:txBody>
      </p:sp>
      <p:sp>
        <p:nvSpPr>
          <p:cNvPr id="11275" name="Rectangle 19"/>
          <p:cNvSpPr>
            <a:spLocks noChangeArrowheads="1"/>
          </p:cNvSpPr>
          <p:nvPr/>
        </p:nvSpPr>
        <p:spPr bwMode="auto">
          <a:xfrm>
            <a:off x="4100513" y="2296014"/>
            <a:ext cx="539750" cy="519112"/>
          </a:xfrm>
          <a:prstGeom prst="rect">
            <a:avLst/>
          </a:prstGeom>
          <a:noFill/>
          <a:ln w="9525" algn="ctr">
            <a:noFill/>
            <a:miter lim="800000"/>
            <a:headEnd/>
            <a:tailEnd/>
          </a:ln>
        </p:spPr>
        <p:txBody>
          <a:bodyPr wrap="none" anchor="ctr">
            <a:spAutoFit/>
          </a:bodyPr>
          <a:lstStyle/>
          <a:p>
            <a:pPr algn="l"/>
            <a:r>
              <a:rPr lang="en-US" b="1" dirty="0">
                <a:solidFill>
                  <a:srgbClr val="FF0000"/>
                </a:solidFill>
              </a:rPr>
              <a:t>A </a:t>
            </a:r>
          </a:p>
        </p:txBody>
      </p:sp>
      <p:sp>
        <p:nvSpPr>
          <p:cNvPr id="11276" name="Rectangle 20"/>
          <p:cNvSpPr>
            <a:spLocks noChangeArrowheads="1"/>
          </p:cNvSpPr>
          <p:nvPr/>
        </p:nvSpPr>
        <p:spPr bwMode="auto">
          <a:xfrm>
            <a:off x="6700838" y="4240701"/>
            <a:ext cx="539750" cy="519113"/>
          </a:xfrm>
          <a:prstGeom prst="rect">
            <a:avLst/>
          </a:prstGeom>
          <a:noFill/>
          <a:ln w="9525" algn="ctr">
            <a:noFill/>
            <a:miter lim="800000"/>
            <a:headEnd/>
            <a:tailEnd/>
          </a:ln>
        </p:spPr>
        <p:txBody>
          <a:bodyPr wrap="none" anchor="ctr">
            <a:spAutoFit/>
          </a:bodyPr>
          <a:lstStyle/>
          <a:p>
            <a:pPr algn="l"/>
            <a:r>
              <a:rPr lang="en-US" b="1">
                <a:solidFill>
                  <a:srgbClr val="FF0000"/>
                </a:solidFill>
              </a:rPr>
              <a:t>B </a:t>
            </a:r>
          </a:p>
        </p:txBody>
      </p:sp>
      <p:sp>
        <p:nvSpPr>
          <p:cNvPr id="380949" name="Rectangle 21"/>
          <p:cNvSpPr>
            <a:spLocks noChangeArrowheads="1"/>
          </p:cNvSpPr>
          <p:nvPr/>
        </p:nvSpPr>
        <p:spPr bwMode="auto">
          <a:xfrm>
            <a:off x="4464050" y="2743689"/>
            <a:ext cx="1503363" cy="519112"/>
          </a:xfrm>
          <a:prstGeom prst="rect">
            <a:avLst/>
          </a:prstGeom>
          <a:noFill/>
          <a:ln w="9525" algn="ctr">
            <a:noFill/>
            <a:miter lim="800000"/>
            <a:headEnd/>
            <a:tailEnd/>
          </a:ln>
        </p:spPr>
        <p:txBody>
          <a:bodyPr anchor="ctr">
            <a:spAutoFit/>
          </a:bodyPr>
          <a:lstStyle/>
          <a:p>
            <a:pPr algn="l"/>
            <a:r>
              <a:rPr lang="en-US">
                <a:solidFill>
                  <a:srgbClr val="000000"/>
                </a:solidFill>
              </a:rPr>
              <a:t>1340 kg </a:t>
            </a:r>
          </a:p>
        </p:txBody>
      </p:sp>
      <p:sp>
        <p:nvSpPr>
          <p:cNvPr id="380950" name="Rectangle 22"/>
          <p:cNvSpPr>
            <a:spLocks noChangeArrowheads="1"/>
          </p:cNvSpPr>
          <p:nvPr/>
        </p:nvSpPr>
        <p:spPr bwMode="auto">
          <a:xfrm>
            <a:off x="4435475" y="3178664"/>
            <a:ext cx="1793875" cy="519112"/>
          </a:xfrm>
          <a:prstGeom prst="rect">
            <a:avLst/>
          </a:prstGeom>
          <a:noFill/>
          <a:ln w="9525" algn="ctr">
            <a:noFill/>
            <a:miter lim="800000"/>
            <a:headEnd/>
            <a:tailEnd/>
          </a:ln>
        </p:spPr>
        <p:txBody>
          <a:bodyPr anchor="ctr">
            <a:spAutoFit/>
          </a:bodyPr>
          <a:lstStyle/>
          <a:p>
            <a:pPr algn="l"/>
            <a:r>
              <a:rPr lang="en-US">
                <a:solidFill>
                  <a:srgbClr val="000000"/>
                </a:solidFill>
              </a:rPr>
              <a:t>21.3 m/s </a:t>
            </a:r>
          </a:p>
        </p:txBody>
      </p:sp>
      <p:sp>
        <p:nvSpPr>
          <p:cNvPr id="380951" name="Rectangle 23"/>
          <p:cNvSpPr>
            <a:spLocks noChangeArrowheads="1"/>
          </p:cNvSpPr>
          <p:nvPr/>
        </p:nvSpPr>
        <p:spPr bwMode="auto">
          <a:xfrm>
            <a:off x="7250113" y="3286614"/>
            <a:ext cx="1503362" cy="519112"/>
          </a:xfrm>
          <a:prstGeom prst="rect">
            <a:avLst/>
          </a:prstGeom>
          <a:noFill/>
          <a:ln w="9525" algn="ctr">
            <a:noFill/>
            <a:miter lim="800000"/>
            <a:headEnd/>
            <a:tailEnd/>
          </a:ln>
        </p:spPr>
        <p:txBody>
          <a:bodyPr anchor="ctr">
            <a:spAutoFit/>
          </a:bodyPr>
          <a:lstStyle/>
          <a:p>
            <a:pPr algn="l"/>
            <a:r>
              <a:rPr lang="en-US">
                <a:solidFill>
                  <a:srgbClr val="000000"/>
                </a:solidFill>
              </a:rPr>
              <a:t>2150 kg </a:t>
            </a:r>
          </a:p>
        </p:txBody>
      </p:sp>
      <p:sp>
        <p:nvSpPr>
          <p:cNvPr id="380952" name="Rectangle 24"/>
          <p:cNvSpPr>
            <a:spLocks noChangeArrowheads="1"/>
          </p:cNvSpPr>
          <p:nvPr/>
        </p:nvSpPr>
        <p:spPr bwMode="auto">
          <a:xfrm>
            <a:off x="7227888" y="3767626"/>
            <a:ext cx="1677987" cy="519113"/>
          </a:xfrm>
          <a:prstGeom prst="rect">
            <a:avLst/>
          </a:prstGeom>
          <a:noFill/>
          <a:ln w="9525" algn="ctr">
            <a:noFill/>
            <a:miter lim="800000"/>
            <a:headEnd/>
            <a:tailEnd/>
          </a:ln>
        </p:spPr>
        <p:txBody>
          <a:bodyPr anchor="ctr">
            <a:spAutoFit/>
          </a:bodyPr>
          <a:lstStyle/>
          <a:p>
            <a:pPr algn="l"/>
            <a:r>
              <a:rPr lang="en-US">
                <a:solidFill>
                  <a:srgbClr val="000000"/>
                </a:solidFill>
              </a:rPr>
              <a:t>18.4 m/s </a:t>
            </a:r>
          </a:p>
        </p:txBody>
      </p:sp>
      <p:grpSp>
        <p:nvGrpSpPr>
          <p:cNvPr id="2" name="Group 31"/>
          <p:cNvGrpSpPr>
            <a:grpSpLocks/>
          </p:cNvGrpSpPr>
          <p:nvPr/>
        </p:nvGrpSpPr>
        <p:grpSpPr bwMode="auto">
          <a:xfrm>
            <a:off x="7069138" y="2049951"/>
            <a:ext cx="1550987" cy="655638"/>
            <a:chOff x="4453" y="1618"/>
            <a:chExt cx="977" cy="413"/>
          </a:xfrm>
        </p:grpSpPr>
        <p:sp>
          <p:nvSpPr>
            <p:cNvPr id="11282" name="Freeform 29"/>
            <p:cNvSpPr>
              <a:spLocks/>
            </p:cNvSpPr>
            <p:nvPr/>
          </p:nvSpPr>
          <p:spPr bwMode="auto">
            <a:xfrm>
              <a:off x="4453" y="1618"/>
              <a:ext cx="457" cy="243"/>
            </a:xfrm>
            <a:custGeom>
              <a:avLst/>
              <a:gdLst>
                <a:gd name="T0" fmla="*/ 0 w 457"/>
                <a:gd name="T1" fmla="*/ 243 h 243"/>
                <a:gd name="T2" fmla="*/ 457 w 457"/>
                <a:gd name="T3" fmla="*/ 0 h 243"/>
                <a:gd name="T4" fmla="*/ 0 60000 65536"/>
                <a:gd name="T5" fmla="*/ 0 60000 65536"/>
                <a:gd name="T6" fmla="*/ 0 w 457"/>
                <a:gd name="T7" fmla="*/ 0 h 243"/>
                <a:gd name="T8" fmla="*/ 457 w 457"/>
                <a:gd name="T9" fmla="*/ 243 h 243"/>
              </a:gdLst>
              <a:ahLst/>
              <a:cxnLst>
                <a:cxn ang="T4">
                  <a:pos x="T0" y="T1"/>
                </a:cxn>
                <a:cxn ang="T5">
                  <a:pos x="T2" y="T3"/>
                </a:cxn>
              </a:cxnLst>
              <a:rect l="T6" t="T7" r="T8" b="T9"/>
              <a:pathLst>
                <a:path w="457" h="243">
                  <a:moveTo>
                    <a:pt x="0" y="243"/>
                  </a:moveTo>
                  <a:lnTo>
                    <a:pt x="457" y="0"/>
                  </a:lnTo>
                </a:path>
              </a:pathLst>
            </a:custGeom>
            <a:noFill/>
            <a:ln w="28575">
              <a:solidFill>
                <a:srgbClr val="000000"/>
              </a:solidFill>
              <a:round/>
              <a:headEnd type="none" w="med" len="med"/>
              <a:tailEnd type="triangle" w="lg" len="lg"/>
            </a:ln>
          </p:spPr>
          <p:txBody>
            <a:bodyPr/>
            <a:lstStyle/>
            <a:p>
              <a:endParaRPr lang="en-US">
                <a:solidFill>
                  <a:srgbClr val="000000"/>
                </a:solidFill>
              </a:endParaRPr>
            </a:p>
          </p:txBody>
        </p:sp>
        <p:sp>
          <p:nvSpPr>
            <p:cNvPr id="11283" name="Rectangle 30"/>
            <p:cNvSpPr>
              <a:spLocks noChangeArrowheads="1"/>
            </p:cNvSpPr>
            <p:nvPr/>
          </p:nvSpPr>
          <p:spPr bwMode="auto">
            <a:xfrm>
              <a:off x="4683" y="1704"/>
              <a:ext cx="747" cy="327"/>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f</a:t>
              </a:r>
              <a:r>
                <a:rPr lang="en-US">
                  <a:solidFill>
                    <a:srgbClr val="000000"/>
                  </a:solidFill>
                </a:rPr>
                <a:t> = ? </a:t>
              </a:r>
            </a:p>
          </p:txBody>
        </p:sp>
      </p:grpSp>
      <p:sp>
        <p:nvSpPr>
          <p:cNvPr id="20" name="Rectangle 19"/>
          <p:cNvSpPr>
            <a:spLocks noChangeArrowheads="1"/>
          </p:cNvSpPr>
          <p:nvPr/>
        </p:nvSpPr>
        <p:spPr bwMode="auto">
          <a:xfrm>
            <a:off x="1992249" y="5242266"/>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sp>
        <p:nvSpPr>
          <p:cNvPr id="21" name="Rectangle 20"/>
          <p:cNvSpPr>
            <a:spLocks noChangeArrowheads="1"/>
          </p:cNvSpPr>
          <p:nvPr/>
        </p:nvSpPr>
        <p:spPr bwMode="auto">
          <a:xfrm>
            <a:off x="4930362" y="5242266"/>
            <a:ext cx="274145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sym typeface="Wingdings" pitchFamily="2" charset="2"/>
              </a:rPr>
              <a:t>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xi</a:t>
            </a:r>
            <a:endParaRPr lang="en-US" baseline="-25000" dirty="0">
              <a:solidFill>
                <a:srgbClr val="000000"/>
              </a:solidFill>
            </a:endParaRPr>
          </a:p>
        </p:txBody>
      </p:sp>
      <p:sp>
        <p:nvSpPr>
          <p:cNvPr id="22" name="Rectangle 21"/>
          <p:cNvSpPr>
            <a:spLocks noChangeArrowheads="1"/>
          </p:cNvSpPr>
          <p:nvPr/>
        </p:nvSpPr>
        <p:spPr bwMode="auto">
          <a:xfrm>
            <a:off x="4519857" y="5815470"/>
            <a:ext cx="3076483"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Arial"/>
                <a:sym typeface="Wingdings" pitchFamily="2" charset="2"/>
              </a:rPr>
              <a:t>AND</a:t>
            </a:r>
            <a:r>
              <a:rPr lang="en-US" dirty="0" smtClean="0">
                <a:solidFill>
                  <a:srgbClr val="000000"/>
                </a:solidFill>
                <a:latin typeface="Symbol" pitchFamily="18" charset="2"/>
                <a:sym typeface="Wingdings" pitchFamily="2" charset="2"/>
              </a:rPr>
              <a:t>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i</a:t>
            </a:r>
            <a:endParaRPr lang="en-US" baseline="-25000" dirty="0">
              <a:solidFill>
                <a:srgbClr val="000000"/>
              </a:solidFill>
            </a:endParaRPr>
          </a:p>
        </p:txBody>
      </p:sp>
    </p:spTree>
    <p:extLst>
      <p:ext uri="{BB962C8B-B14F-4D97-AF65-F5344CB8AC3E}">
        <p14:creationId xmlns:p14="http://schemas.microsoft.com/office/powerpoint/2010/main" val="1794559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0949"/>
                                        </p:tgtEl>
                                        <p:attrNameLst>
                                          <p:attrName>style.visibility</p:attrName>
                                        </p:attrNameLst>
                                      </p:cBhvr>
                                      <p:to>
                                        <p:strVal val="visible"/>
                                      </p:to>
                                    </p:set>
                                    <p:animEffect transition="in" filter="fade">
                                      <p:cBhvr>
                                        <p:cTn id="7" dur="1000"/>
                                        <p:tgtEl>
                                          <p:spTgt spid="380949"/>
                                        </p:tgtEl>
                                      </p:cBhvr>
                                    </p:animEffect>
                                    <p:anim calcmode="lin" valueType="num">
                                      <p:cBhvr>
                                        <p:cTn id="8" dur="1000" fill="hold"/>
                                        <p:tgtEl>
                                          <p:spTgt spid="380949"/>
                                        </p:tgtEl>
                                        <p:attrNameLst>
                                          <p:attrName>ppt_x</p:attrName>
                                        </p:attrNameLst>
                                      </p:cBhvr>
                                      <p:tavLst>
                                        <p:tav tm="0">
                                          <p:val>
                                            <p:strVal val="#ppt_x"/>
                                          </p:val>
                                        </p:tav>
                                        <p:tav tm="100000">
                                          <p:val>
                                            <p:strVal val="#ppt_x"/>
                                          </p:val>
                                        </p:tav>
                                      </p:tavLst>
                                    </p:anim>
                                    <p:anim calcmode="lin" valueType="num">
                                      <p:cBhvr>
                                        <p:cTn id="9" dur="1000" fill="hold"/>
                                        <p:tgtEl>
                                          <p:spTgt spid="3809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0950"/>
                                        </p:tgtEl>
                                        <p:attrNameLst>
                                          <p:attrName>style.visibility</p:attrName>
                                        </p:attrNameLst>
                                      </p:cBhvr>
                                      <p:to>
                                        <p:strVal val="visible"/>
                                      </p:to>
                                    </p:set>
                                    <p:animEffect transition="in" filter="fade">
                                      <p:cBhvr>
                                        <p:cTn id="14" dur="1000"/>
                                        <p:tgtEl>
                                          <p:spTgt spid="380950"/>
                                        </p:tgtEl>
                                      </p:cBhvr>
                                    </p:animEffect>
                                    <p:anim calcmode="lin" valueType="num">
                                      <p:cBhvr>
                                        <p:cTn id="15" dur="1000" fill="hold"/>
                                        <p:tgtEl>
                                          <p:spTgt spid="380950"/>
                                        </p:tgtEl>
                                        <p:attrNameLst>
                                          <p:attrName>ppt_x</p:attrName>
                                        </p:attrNameLst>
                                      </p:cBhvr>
                                      <p:tavLst>
                                        <p:tav tm="0">
                                          <p:val>
                                            <p:strVal val="#ppt_x"/>
                                          </p:val>
                                        </p:tav>
                                        <p:tav tm="100000">
                                          <p:val>
                                            <p:strVal val="#ppt_x"/>
                                          </p:val>
                                        </p:tav>
                                      </p:tavLst>
                                    </p:anim>
                                    <p:anim calcmode="lin" valueType="num">
                                      <p:cBhvr>
                                        <p:cTn id="16" dur="1000" fill="hold"/>
                                        <p:tgtEl>
                                          <p:spTgt spid="3809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80951"/>
                                        </p:tgtEl>
                                        <p:attrNameLst>
                                          <p:attrName>style.visibility</p:attrName>
                                        </p:attrNameLst>
                                      </p:cBhvr>
                                      <p:to>
                                        <p:strVal val="visible"/>
                                      </p:to>
                                    </p:set>
                                    <p:anim calcmode="lin" valueType="num">
                                      <p:cBhvr>
                                        <p:cTn id="21" dur="1000" fill="hold"/>
                                        <p:tgtEl>
                                          <p:spTgt spid="380951"/>
                                        </p:tgtEl>
                                        <p:attrNameLst>
                                          <p:attrName>ppt_x</p:attrName>
                                        </p:attrNameLst>
                                      </p:cBhvr>
                                      <p:tavLst>
                                        <p:tav tm="0">
                                          <p:val>
                                            <p:strVal val="#ppt_x-.2"/>
                                          </p:val>
                                        </p:tav>
                                        <p:tav tm="100000">
                                          <p:val>
                                            <p:strVal val="#ppt_x"/>
                                          </p:val>
                                        </p:tav>
                                      </p:tavLst>
                                    </p:anim>
                                    <p:anim calcmode="lin" valueType="num">
                                      <p:cBhvr>
                                        <p:cTn id="22" dur="1000" fill="hold"/>
                                        <p:tgtEl>
                                          <p:spTgt spid="38095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8095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80952"/>
                                        </p:tgtEl>
                                        <p:attrNameLst>
                                          <p:attrName>style.visibility</p:attrName>
                                        </p:attrNameLst>
                                      </p:cBhvr>
                                      <p:to>
                                        <p:strVal val="visible"/>
                                      </p:to>
                                    </p:set>
                                    <p:anim calcmode="lin" valueType="num">
                                      <p:cBhvr>
                                        <p:cTn id="28" dur="1000" fill="hold"/>
                                        <p:tgtEl>
                                          <p:spTgt spid="380952"/>
                                        </p:tgtEl>
                                        <p:attrNameLst>
                                          <p:attrName>ppt_x</p:attrName>
                                        </p:attrNameLst>
                                      </p:cBhvr>
                                      <p:tavLst>
                                        <p:tav tm="0">
                                          <p:val>
                                            <p:strVal val="#ppt_x-.2"/>
                                          </p:val>
                                        </p:tav>
                                        <p:tav tm="100000">
                                          <p:val>
                                            <p:strVal val="#ppt_x"/>
                                          </p:val>
                                        </p:tav>
                                      </p:tavLst>
                                    </p:anim>
                                    <p:anim calcmode="lin" valueType="num">
                                      <p:cBhvr>
                                        <p:cTn id="29" dur="1000" fill="hold"/>
                                        <p:tgtEl>
                                          <p:spTgt spid="38095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80952"/>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anim calcmode="lin" valueType="num">
                                      <p:cBhvr>
                                        <p:cTn id="36" dur="2000" fill="hold"/>
                                        <p:tgtEl>
                                          <p:spTgt spid="2"/>
                                        </p:tgtEl>
                                        <p:attrNameLst>
                                          <p:attrName>style.rotation</p:attrName>
                                        </p:attrNameLst>
                                      </p:cBhvr>
                                      <p:tavLst>
                                        <p:tav tm="0">
                                          <p:val>
                                            <p:fltVal val="720"/>
                                          </p:val>
                                        </p:tav>
                                        <p:tav tm="100000">
                                          <p:val>
                                            <p:fltVal val="0"/>
                                          </p:val>
                                        </p:tav>
                                      </p:tavLst>
                                    </p:anim>
                                    <p:anim calcmode="lin" valueType="num">
                                      <p:cBhvr>
                                        <p:cTn id="37" dur="2000" fill="hold"/>
                                        <p:tgtEl>
                                          <p:spTgt spid="2"/>
                                        </p:tgtEl>
                                        <p:attrNameLst>
                                          <p:attrName>ppt_h</p:attrName>
                                        </p:attrNameLst>
                                      </p:cBhvr>
                                      <p:tavLst>
                                        <p:tav tm="0">
                                          <p:val>
                                            <p:fltVal val="0"/>
                                          </p:val>
                                        </p:tav>
                                        <p:tav tm="100000">
                                          <p:val>
                                            <p:strVal val="#ppt_h"/>
                                          </p:val>
                                        </p:tav>
                                      </p:tavLst>
                                    </p:anim>
                                    <p:anim calcmode="lin" valueType="num">
                                      <p:cBhvr>
                                        <p:cTn id="38"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380944"/>
                                        </p:tgtEl>
                                        <p:attrNameLst>
                                          <p:attrName>style.visibility</p:attrName>
                                        </p:attrNameLst>
                                      </p:cBhvr>
                                      <p:to>
                                        <p:strVal val="visible"/>
                                      </p:to>
                                    </p:set>
                                    <p:anim by="(-#ppt_w*2)" calcmode="lin" valueType="num">
                                      <p:cBhvr rctx="PPT">
                                        <p:cTn id="43" dur="500" autoRev="1" fill="hold">
                                          <p:stCondLst>
                                            <p:cond delay="0"/>
                                          </p:stCondLst>
                                        </p:cTn>
                                        <p:tgtEl>
                                          <p:spTgt spid="380944"/>
                                        </p:tgtEl>
                                        <p:attrNameLst>
                                          <p:attrName>ppt_w</p:attrName>
                                        </p:attrNameLst>
                                      </p:cBhvr>
                                    </p:anim>
                                    <p:anim by="(#ppt_w*0.50)" calcmode="lin" valueType="num">
                                      <p:cBhvr>
                                        <p:cTn id="44" dur="500" decel="50000" autoRev="1" fill="hold">
                                          <p:stCondLst>
                                            <p:cond delay="0"/>
                                          </p:stCondLst>
                                        </p:cTn>
                                        <p:tgtEl>
                                          <p:spTgt spid="380944"/>
                                        </p:tgtEl>
                                        <p:attrNameLst>
                                          <p:attrName>ppt_x</p:attrName>
                                        </p:attrNameLst>
                                      </p:cBhvr>
                                    </p:anim>
                                    <p:anim from="(-#ppt_h/2)" to="(#ppt_y)" calcmode="lin" valueType="num">
                                      <p:cBhvr>
                                        <p:cTn id="45" dur="1000" fill="hold">
                                          <p:stCondLst>
                                            <p:cond delay="0"/>
                                          </p:stCondLst>
                                        </p:cTn>
                                        <p:tgtEl>
                                          <p:spTgt spid="380944"/>
                                        </p:tgtEl>
                                        <p:attrNameLst>
                                          <p:attrName>ppt_y</p:attrName>
                                        </p:attrNameLst>
                                      </p:cBhvr>
                                    </p:anim>
                                    <p:animRot by="21600000">
                                      <p:cBhvr>
                                        <p:cTn id="46" dur="1000" fill="hold">
                                          <p:stCondLst>
                                            <p:cond delay="0"/>
                                          </p:stCondLst>
                                        </p:cTn>
                                        <p:tgtEl>
                                          <p:spTgt spid="380944"/>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80">
                                          <p:stCondLst>
                                            <p:cond delay="0"/>
                                          </p:stCondLst>
                                        </p:cTn>
                                        <p:tgtEl>
                                          <p:spTgt spid="20"/>
                                        </p:tgtEl>
                                      </p:cBhvr>
                                    </p:animEffect>
                                    <p:anim calcmode="lin" valueType="num">
                                      <p:cBhvr>
                                        <p:cTn id="5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7" dur="26">
                                          <p:stCondLst>
                                            <p:cond delay="650"/>
                                          </p:stCondLst>
                                        </p:cTn>
                                        <p:tgtEl>
                                          <p:spTgt spid="20"/>
                                        </p:tgtEl>
                                      </p:cBhvr>
                                      <p:to x="100000" y="60000"/>
                                    </p:animScale>
                                    <p:animScale>
                                      <p:cBhvr>
                                        <p:cTn id="58" dur="166" decel="50000">
                                          <p:stCondLst>
                                            <p:cond delay="676"/>
                                          </p:stCondLst>
                                        </p:cTn>
                                        <p:tgtEl>
                                          <p:spTgt spid="20"/>
                                        </p:tgtEl>
                                      </p:cBhvr>
                                      <p:to x="100000" y="100000"/>
                                    </p:animScale>
                                    <p:animScale>
                                      <p:cBhvr>
                                        <p:cTn id="59" dur="26">
                                          <p:stCondLst>
                                            <p:cond delay="1312"/>
                                          </p:stCondLst>
                                        </p:cTn>
                                        <p:tgtEl>
                                          <p:spTgt spid="20"/>
                                        </p:tgtEl>
                                      </p:cBhvr>
                                      <p:to x="100000" y="80000"/>
                                    </p:animScale>
                                    <p:animScale>
                                      <p:cBhvr>
                                        <p:cTn id="60" dur="166" decel="50000">
                                          <p:stCondLst>
                                            <p:cond delay="1338"/>
                                          </p:stCondLst>
                                        </p:cTn>
                                        <p:tgtEl>
                                          <p:spTgt spid="20"/>
                                        </p:tgtEl>
                                      </p:cBhvr>
                                      <p:to x="100000" y="100000"/>
                                    </p:animScale>
                                    <p:animScale>
                                      <p:cBhvr>
                                        <p:cTn id="61" dur="26">
                                          <p:stCondLst>
                                            <p:cond delay="1642"/>
                                          </p:stCondLst>
                                        </p:cTn>
                                        <p:tgtEl>
                                          <p:spTgt spid="20"/>
                                        </p:tgtEl>
                                      </p:cBhvr>
                                      <p:to x="100000" y="90000"/>
                                    </p:animScale>
                                    <p:animScale>
                                      <p:cBhvr>
                                        <p:cTn id="62" dur="166" decel="50000">
                                          <p:stCondLst>
                                            <p:cond delay="1668"/>
                                          </p:stCondLst>
                                        </p:cTn>
                                        <p:tgtEl>
                                          <p:spTgt spid="20"/>
                                        </p:tgtEl>
                                      </p:cBhvr>
                                      <p:to x="100000" y="100000"/>
                                    </p:animScale>
                                    <p:animScale>
                                      <p:cBhvr>
                                        <p:cTn id="63" dur="26">
                                          <p:stCondLst>
                                            <p:cond delay="1808"/>
                                          </p:stCondLst>
                                        </p:cTn>
                                        <p:tgtEl>
                                          <p:spTgt spid="20"/>
                                        </p:tgtEl>
                                      </p:cBhvr>
                                      <p:to x="100000" y="95000"/>
                                    </p:animScale>
                                    <p:animScale>
                                      <p:cBhvr>
                                        <p:cTn id="64" dur="166" decel="50000">
                                          <p:stCondLst>
                                            <p:cond delay="1834"/>
                                          </p:stCondLst>
                                        </p:cTn>
                                        <p:tgtEl>
                                          <p:spTgt spid="2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80">
                                          <p:stCondLst>
                                            <p:cond delay="0"/>
                                          </p:stCondLst>
                                        </p:cTn>
                                        <p:tgtEl>
                                          <p:spTgt spid="21"/>
                                        </p:tgtEl>
                                      </p:cBhvr>
                                    </p:animEffect>
                                    <p:anim calcmode="lin" valueType="num">
                                      <p:cBhvr>
                                        <p:cTn id="7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5" dur="26">
                                          <p:stCondLst>
                                            <p:cond delay="650"/>
                                          </p:stCondLst>
                                        </p:cTn>
                                        <p:tgtEl>
                                          <p:spTgt spid="21"/>
                                        </p:tgtEl>
                                      </p:cBhvr>
                                      <p:to x="100000" y="60000"/>
                                    </p:animScale>
                                    <p:animScale>
                                      <p:cBhvr>
                                        <p:cTn id="76" dur="166" decel="50000">
                                          <p:stCondLst>
                                            <p:cond delay="676"/>
                                          </p:stCondLst>
                                        </p:cTn>
                                        <p:tgtEl>
                                          <p:spTgt spid="21"/>
                                        </p:tgtEl>
                                      </p:cBhvr>
                                      <p:to x="100000" y="100000"/>
                                    </p:animScale>
                                    <p:animScale>
                                      <p:cBhvr>
                                        <p:cTn id="77" dur="26">
                                          <p:stCondLst>
                                            <p:cond delay="1312"/>
                                          </p:stCondLst>
                                        </p:cTn>
                                        <p:tgtEl>
                                          <p:spTgt spid="21"/>
                                        </p:tgtEl>
                                      </p:cBhvr>
                                      <p:to x="100000" y="80000"/>
                                    </p:animScale>
                                    <p:animScale>
                                      <p:cBhvr>
                                        <p:cTn id="78" dur="166" decel="50000">
                                          <p:stCondLst>
                                            <p:cond delay="1338"/>
                                          </p:stCondLst>
                                        </p:cTn>
                                        <p:tgtEl>
                                          <p:spTgt spid="21"/>
                                        </p:tgtEl>
                                      </p:cBhvr>
                                      <p:to x="100000" y="100000"/>
                                    </p:animScale>
                                    <p:animScale>
                                      <p:cBhvr>
                                        <p:cTn id="79" dur="26">
                                          <p:stCondLst>
                                            <p:cond delay="1642"/>
                                          </p:stCondLst>
                                        </p:cTn>
                                        <p:tgtEl>
                                          <p:spTgt spid="21"/>
                                        </p:tgtEl>
                                      </p:cBhvr>
                                      <p:to x="100000" y="90000"/>
                                    </p:animScale>
                                    <p:animScale>
                                      <p:cBhvr>
                                        <p:cTn id="80" dur="166" decel="50000">
                                          <p:stCondLst>
                                            <p:cond delay="1668"/>
                                          </p:stCondLst>
                                        </p:cTn>
                                        <p:tgtEl>
                                          <p:spTgt spid="21"/>
                                        </p:tgtEl>
                                      </p:cBhvr>
                                      <p:to x="100000" y="100000"/>
                                    </p:animScale>
                                    <p:animScale>
                                      <p:cBhvr>
                                        <p:cTn id="81" dur="26">
                                          <p:stCondLst>
                                            <p:cond delay="1808"/>
                                          </p:stCondLst>
                                        </p:cTn>
                                        <p:tgtEl>
                                          <p:spTgt spid="21"/>
                                        </p:tgtEl>
                                      </p:cBhvr>
                                      <p:to x="100000" y="95000"/>
                                    </p:animScale>
                                    <p:animScale>
                                      <p:cBhvr>
                                        <p:cTn id="82" dur="166" decel="50000">
                                          <p:stCondLst>
                                            <p:cond delay="1834"/>
                                          </p:stCondLst>
                                        </p:cTn>
                                        <p:tgtEl>
                                          <p:spTgt spid="21"/>
                                        </p:tgtEl>
                                      </p:cBhvr>
                                      <p:to x="100000" y="100000"/>
                                    </p:animScale>
                                  </p:childTnLst>
                                </p:cTn>
                              </p:par>
                            </p:childTnLst>
                          </p:cTn>
                        </p:par>
                        <p:par>
                          <p:cTn id="83" fill="hold">
                            <p:stCondLst>
                              <p:cond delay="2000"/>
                            </p:stCondLst>
                            <p:childTnLst>
                              <p:par>
                                <p:cTn id="84" presetID="26"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80">
                                          <p:stCondLst>
                                            <p:cond delay="0"/>
                                          </p:stCondLst>
                                        </p:cTn>
                                        <p:tgtEl>
                                          <p:spTgt spid="22"/>
                                        </p:tgtEl>
                                      </p:cBhvr>
                                    </p:animEffect>
                                    <p:anim calcmode="lin" valueType="num">
                                      <p:cBhvr>
                                        <p:cTn id="8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2" dur="26">
                                          <p:stCondLst>
                                            <p:cond delay="650"/>
                                          </p:stCondLst>
                                        </p:cTn>
                                        <p:tgtEl>
                                          <p:spTgt spid="22"/>
                                        </p:tgtEl>
                                      </p:cBhvr>
                                      <p:to x="100000" y="60000"/>
                                    </p:animScale>
                                    <p:animScale>
                                      <p:cBhvr>
                                        <p:cTn id="93" dur="166" decel="50000">
                                          <p:stCondLst>
                                            <p:cond delay="676"/>
                                          </p:stCondLst>
                                        </p:cTn>
                                        <p:tgtEl>
                                          <p:spTgt spid="22"/>
                                        </p:tgtEl>
                                      </p:cBhvr>
                                      <p:to x="100000" y="100000"/>
                                    </p:animScale>
                                    <p:animScale>
                                      <p:cBhvr>
                                        <p:cTn id="94" dur="26">
                                          <p:stCondLst>
                                            <p:cond delay="1312"/>
                                          </p:stCondLst>
                                        </p:cTn>
                                        <p:tgtEl>
                                          <p:spTgt spid="22"/>
                                        </p:tgtEl>
                                      </p:cBhvr>
                                      <p:to x="100000" y="80000"/>
                                    </p:animScale>
                                    <p:animScale>
                                      <p:cBhvr>
                                        <p:cTn id="95" dur="166" decel="50000">
                                          <p:stCondLst>
                                            <p:cond delay="1338"/>
                                          </p:stCondLst>
                                        </p:cTn>
                                        <p:tgtEl>
                                          <p:spTgt spid="22"/>
                                        </p:tgtEl>
                                      </p:cBhvr>
                                      <p:to x="100000" y="100000"/>
                                    </p:animScale>
                                    <p:animScale>
                                      <p:cBhvr>
                                        <p:cTn id="96" dur="26">
                                          <p:stCondLst>
                                            <p:cond delay="1642"/>
                                          </p:stCondLst>
                                        </p:cTn>
                                        <p:tgtEl>
                                          <p:spTgt spid="22"/>
                                        </p:tgtEl>
                                      </p:cBhvr>
                                      <p:to x="100000" y="90000"/>
                                    </p:animScale>
                                    <p:animScale>
                                      <p:cBhvr>
                                        <p:cTn id="97" dur="166" decel="50000">
                                          <p:stCondLst>
                                            <p:cond delay="1668"/>
                                          </p:stCondLst>
                                        </p:cTn>
                                        <p:tgtEl>
                                          <p:spTgt spid="22"/>
                                        </p:tgtEl>
                                      </p:cBhvr>
                                      <p:to x="100000" y="100000"/>
                                    </p:animScale>
                                    <p:animScale>
                                      <p:cBhvr>
                                        <p:cTn id="98" dur="26">
                                          <p:stCondLst>
                                            <p:cond delay="1808"/>
                                          </p:stCondLst>
                                        </p:cTn>
                                        <p:tgtEl>
                                          <p:spTgt spid="22"/>
                                        </p:tgtEl>
                                      </p:cBhvr>
                                      <p:to x="100000" y="95000"/>
                                    </p:animScale>
                                    <p:animScale>
                                      <p:cBhvr>
                                        <p:cTn id="99"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44" grpId="0"/>
      <p:bldP spid="380949" grpId="0"/>
      <p:bldP spid="380950" grpId="0"/>
      <p:bldP spid="380951" grpId="0"/>
      <p:bldP spid="380952" grpId="0"/>
      <p:bldP spid="20"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001" name="Rectangle 49"/>
          <p:cNvSpPr>
            <a:spLocks noChangeArrowheads="1"/>
          </p:cNvSpPr>
          <p:nvPr/>
        </p:nvSpPr>
        <p:spPr bwMode="auto">
          <a:xfrm>
            <a:off x="4037013" y="5805488"/>
            <a:ext cx="4846637" cy="60960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2293" name="Rectangle 6"/>
          <p:cNvSpPr>
            <a:spLocks noChangeArrowheads="1"/>
          </p:cNvSpPr>
          <p:nvPr/>
        </p:nvSpPr>
        <p:spPr bwMode="auto">
          <a:xfrm>
            <a:off x="4587875" y="660400"/>
            <a:ext cx="827088" cy="393700"/>
          </a:xfrm>
          <a:prstGeom prst="rect">
            <a:avLst/>
          </a:prstGeom>
          <a:noFill/>
          <a:ln w="28575">
            <a:solidFill>
              <a:srgbClr val="FF0000"/>
            </a:solidFill>
            <a:miter lim="800000"/>
            <a:headEnd/>
            <a:tailEnd/>
          </a:ln>
        </p:spPr>
        <p:txBody>
          <a:bodyPr/>
          <a:lstStyle/>
          <a:p>
            <a:endParaRPr lang="en-US">
              <a:solidFill>
                <a:srgbClr val="000000"/>
              </a:solidFill>
            </a:endParaRPr>
          </a:p>
        </p:txBody>
      </p:sp>
      <p:sp>
        <p:nvSpPr>
          <p:cNvPr id="12294" name="Rectangle 7"/>
          <p:cNvSpPr>
            <a:spLocks noChangeArrowheads="1"/>
          </p:cNvSpPr>
          <p:nvPr/>
        </p:nvSpPr>
        <p:spPr bwMode="auto">
          <a:xfrm rot="-5400000">
            <a:off x="6381751" y="1841500"/>
            <a:ext cx="787400" cy="523875"/>
          </a:xfrm>
          <a:prstGeom prst="rect">
            <a:avLst/>
          </a:prstGeom>
          <a:noFill/>
          <a:ln w="28575">
            <a:solidFill>
              <a:srgbClr val="FF0000"/>
            </a:solidFill>
            <a:miter lim="800000"/>
            <a:headEnd/>
            <a:tailEnd/>
          </a:ln>
        </p:spPr>
        <p:txBody>
          <a:bodyPr/>
          <a:lstStyle/>
          <a:p>
            <a:endParaRPr lang="en-US">
              <a:solidFill>
                <a:srgbClr val="000000"/>
              </a:solidFill>
            </a:endParaRPr>
          </a:p>
        </p:txBody>
      </p:sp>
      <p:sp>
        <p:nvSpPr>
          <p:cNvPr id="12295" name="Freeform 8"/>
          <p:cNvSpPr>
            <a:spLocks/>
          </p:cNvSpPr>
          <p:nvPr/>
        </p:nvSpPr>
        <p:spPr bwMode="auto">
          <a:xfrm>
            <a:off x="5551488" y="857250"/>
            <a:ext cx="809625" cy="0"/>
          </a:xfrm>
          <a:custGeom>
            <a:avLst/>
            <a:gdLst>
              <a:gd name="T0" fmla="*/ 0 w 1110"/>
              <a:gd name="T1" fmla="*/ 0 h 1"/>
              <a:gd name="T2" fmla="*/ 2147483647 w 1110"/>
              <a:gd name="T3" fmla="*/ 0 h 1"/>
              <a:gd name="T4" fmla="*/ 0 60000 65536"/>
              <a:gd name="T5" fmla="*/ 0 60000 65536"/>
              <a:gd name="T6" fmla="*/ 0 w 1110"/>
              <a:gd name="T7" fmla="*/ 0 h 1"/>
              <a:gd name="T8" fmla="*/ 1110 w 1110"/>
              <a:gd name="T9" fmla="*/ 0 h 1"/>
            </a:gdLst>
            <a:ahLst/>
            <a:cxnLst>
              <a:cxn ang="T4">
                <a:pos x="T0" y="T1"/>
              </a:cxn>
              <a:cxn ang="T5">
                <a:pos x="T2" y="T3"/>
              </a:cxn>
            </a:cxnLst>
            <a:rect l="T6" t="T7" r="T8" b="T9"/>
            <a:pathLst>
              <a:path w="1110" h="1">
                <a:moveTo>
                  <a:pt x="0" y="0"/>
                </a:moveTo>
                <a:lnTo>
                  <a:pt x="1110" y="0"/>
                </a:lnTo>
              </a:path>
            </a:pathLst>
          </a:custGeom>
          <a:noFill/>
          <a:ln w="28575">
            <a:solidFill>
              <a:srgbClr val="FF0000"/>
            </a:solidFill>
            <a:round/>
            <a:headEnd type="none" w="med" len="med"/>
            <a:tailEnd type="triangle" w="lg" len="lg"/>
          </a:ln>
        </p:spPr>
        <p:txBody>
          <a:bodyPr/>
          <a:lstStyle/>
          <a:p>
            <a:endParaRPr lang="en-US">
              <a:solidFill>
                <a:srgbClr val="000000"/>
              </a:solidFill>
            </a:endParaRPr>
          </a:p>
        </p:txBody>
      </p:sp>
      <p:sp>
        <p:nvSpPr>
          <p:cNvPr id="12296" name="Freeform 9"/>
          <p:cNvSpPr>
            <a:spLocks/>
          </p:cNvSpPr>
          <p:nvPr/>
        </p:nvSpPr>
        <p:spPr bwMode="auto">
          <a:xfrm>
            <a:off x="6770688" y="1054100"/>
            <a:ext cx="0" cy="523875"/>
          </a:xfrm>
          <a:custGeom>
            <a:avLst/>
            <a:gdLst>
              <a:gd name="T0" fmla="*/ 0 w 1"/>
              <a:gd name="T1" fmla="*/ 2147483647 h 720"/>
              <a:gd name="T2" fmla="*/ 0 w 1"/>
              <a:gd name="T3" fmla="*/ 0 h 720"/>
              <a:gd name="T4" fmla="*/ 0 60000 65536"/>
              <a:gd name="T5" fmla="*/ 0 60000 65536"/>
              <a:gd name="T6" fmla="*/ 0 w 1"/>
              <a:gd name="T7" fmla="*/ 0 h 720"/>
              <a:gd name="T8" fmla="*/ 0 w 1"/>
              <a:gd name="T9" fmla="*/ 720 h 720"/>
            </a:gdLst>
            <a:ahLst/>
            <a:cxnLst>
              <a:cxn ang="T4">
                <a:pos x="T0" y="T1"/>
              </a:cxn>
              <a:cxn ang="T5">
                <a:pos x="T2" y="T3"/>
              </a:cxn>
            </a:cxnLst>
            <a:rect l="T6" t="T7" r="T8" b="T9"/>
            <a:pathLst>
              <a:path w="1" h="720">
                <a:moveTo>
                  <a:pt x="0" y="720"/>
                </a:moveTo>
                <a:lnTo>
                  <a:pt x="0" y="0"/>
                </a:lnTo>
              </a:path>
            </a:pathLst>
          </a:custGeom>
          <a:noFill/>
          <a:ln w="28575">
            <a:solidFill>
              <a:srgbClr val="FF0000"/>
            </a:solidFill>
            <a:round/>
            <a:headEnd type="none" w="med" len="med"/>
            <a:tailEnd type="triangle" w="lg" len="lg"/>
          </a:ln>
        </p:spPr>
        <p:txBody>
          <a:bodyPr/>
          <a:lstStyle/>
          <a:p>
            <a:endParaRPr lang="en-US">
              <a:solidFill>
                <a:srgbClr val="000000"/>
              </a:solidFill>
            </a:endParaRPr>
          </a:p>
        </p:txBody>
      </p:sp>
      <p:sp>
        <p:nvSpPr>
          <p:cNvPr id="12297" name="Rectangle 10"/>
          <p:cNvSpPr>
            <a:spLocks noChangeArrowheads="1"/>
          </p:cNvSpPr>
          <p:nvPr/>
        </p:nvSpPr>
        <p:spPr bwMode="auto">
          <a:xfrm>
            <a:off x="3954463" y="622300"/>
            <a:ext cx="539750" cy="519113"/>
          </a:xfrm>
          <a:prstGeom prst="rect">
            <a:avLst/>
          </a:prstGeom>
          <a:noFill/>
          <a:ln w="9525" algn="ctr">
            <a:noFill/>
            <a:miter lim="800000"/>
            <a:headEnd/>
            <a:tailEnd/>
          </a:ln>
        </p:spPr>
        <p:txBody>
          <a:bodyPr wrap="none" anchor="ctr">
            <a:spAutoFit/>
          </a:bodyPr>
          <a:lstStyle/>
          <a:p>
            <a:pPr algn="l"/>
            <a:r>
              <a:rPr lang="en-US" b="1" dirty="0">
                <a:solidFill>
                  <a:srgbClr val="FF0000"/>
                </a:solidFill>
              </a:rPr>
              <a:t>A </a:t>
            </a:r>
          </a:p>
        </p:txBody>
      </p:sp>
      <p:sp>
        <p:nvSpPr>
          <p:cNvPr id="12298" name="Rectangle 11"/>
          <p:cNvSpPr>
            <a:spLocks noChangeArrowheads="1"/>
          </p:cNvSpPr>
          <p:nvPr/>
        </p:nvSpPr>
        <p:spPr bwMode="auto">
          <a:xfrm>
            <a:off x="6554788" y="2566988"/>
            <a:ext cx="539750" cy="519112"/>
          </a:xfrm>
          <a:prstGeom prst="rect">
            <a:avLst/>
          </a:prstGeom>
          <a:noFill/>
          <a:ln w="9525" algn="ctr">
            <a:noFill/>
            <a:miter lim="800000"/>
            <a:headEnd/>
            <a:tailEnd/>
          </a:ln>
        </p:spPr>
        <p:txBody>
          <a:bodyPr wrap="none" anchor="ctr">
            <a:spAutoFit/>
          </a:bodyPr>
          <a:lstStyle/>
          <a:p>
            <a:pPr algn="l"/>
            <a:r>
              <a:rPr lang="en-US" b="1">
                <a:solidFill>
                  <a:srgbClr val="FF0000"/>
                </a:solidFill>
              </a:rPr>
              <a:t>B </a:t>
            </a:r>
          </a:p>
        </p:txBody>
      </p:sp>
      <p:sp>
        <p:nvSpPr>
          <p:cNvPr id="12299" name="Rectangle 12"/>
          <p:cNvSpPr>
            <a:spLocks noChangeArrowheads="1"/>
          </p:cNvSpPr>
          <p:nvPr/>
        </p:nvSpPr>
        <p:spPr bwMode="auto">
          <a:xfrm>
            <a:off x="4318000" y="1069975"/>
            <a:ext cx="1503363" cy="519113"/>
          </a:xfrm>
          <a:prstGeom prst="rect">
            <a:avLst/>
          </a:prstGeom>
          <a:noFill/>
          <a:ln w="9525" algn="ctr">
            <a:noFill/>
            <a:miter lim="800000"/>
            <a:headEnd/>
            <a:tailEnd/>
          </a:ln>
        </p:spPr>
        <p:txBody>
          <a:bodyPr anchor="ctr">
            <a:spAutoFit/>
          </a:bodyPr>
          <a:lstStyle/>
          <a:p>
            <a:pPr algn="l"/>
            <a:r>
              <a:rPr lang="en-US">
                <a:solidFill>
                  <a:srgbClr val="000000"/>
                </a:solidFill>
              </a:rPr>
              <a:t>1340 kg </a:t>
            </a:r>
          </a:p>
        </p:txBody>
      </p:sp>
      <p:sp>
        <p:nvSpPr>
          <p:cNvPr id="12300" name="Rectangle 13"/>
          <p:cNvSpPr>
            <a:spLocks noChangeArrowheads="1"/>
          </p:cNvSpPr>
          <p:nvPr/>
        </p:nvSpPr>
        <p:spPr bwMode="auto">
          <a:xfrm>
            <a:off x="4289425" y="1504950"/>
            <a:ext cx="1793875" cy="519113"/>
          </a:xfrm>
          <a:prstGeom prst="rect">
            <a:avLst/>
          </a:prstGeom>
          <a:noFill/>
          <a:ln w="9525" algn="ctr">
            <a:noFill/>
            <a:miter lim="800000"/>
            <a:headEnd/>
            <a:tailEnd/>
          </a:ln>
        </p:spPr>
        <p:txBody>
          <a:bodyPr anchor="ctr">
            <a:spAutoFit/>
          </a:bodyPr>
          <a:lstStyle/>
          <a:p>
            <a:pPr algn="l"/>
            <a:r>
              <a:rPr lang="en-US">
                <a:solidFill>
                  <a:srgbClr val="000000"/>
                </a:solidFill>
              </a:rPr>
              <a:t>21.3 m/s </a:t>
            </a:r>
          </a:p>
        </p:txBody>
      </p:sp>
      <p:sp>
        <p:nvSpPr>
          <p:cNvPr id="12301" name="Rectangle 14"/>
          <p:cNvSpPr>
            <a:spLocks noChangeArrowheads="1"/>
          </p:cNvSpPr>
          <p:nvPr/>
        </p:nvSpPr>
        <p:spPr bwMode="auto">
          <a:xfrm>
            <a:off x="7104063" y="1612900"/>
            <a:ext cx="1503362" cy="519113"/>
          </a:xfrm>
          <a:prstGeom prst="rect">
            <a:avLst/>
          </a:prstGeom>
          <a:noFill/>
          <a:ln w="9525" algn="ctr">
            <a:noFill/>
            <a:miter lim="800000"/>
            <a:headEnd/>
            <a:tailEnd/>
          </a:ln>
        </p:spPr>
        <p:txBody>
          <a:bodyPr anchor="ctr">
            <a:spAutoFit/>
          </a:bodyPr>
          <a:lstStyle/>
          <a:p>
            <a:pPr algn="l"/>
            <a:r>
              <a:rPr lang="en-US">
                <a:solidFill>
                  <a:srgbClr val="000000"/>
                </a:solidFill>
              </a:rPr>
              <a:t>2150 kg </a:t>
            </a:r>
          </a:p>
        </p:txBody>
      </p:sp>
      <p:sp>
        <p:nvSpPr>
          <p:cNvPr id="12302" name="Rectangle 15"/>
          <p:cNvSpPr>
            <a:spLocks noChangeArrowheads="1"/>
          </p:cNvSpPr>
          <p:nvPr/>
        </p:nvSpPr>
        <p:spPr bwMode="auto">
          <a:xfrm>
            <a:off x="7081838" y="2093913"/>
            <a:ext cx="1677987" cy="519112"/>
          </a:xfrm>
          <a:prstGeom prst="rect">
            <a:avLst/>
          </a:prstGeom>
          <a:noFill/>
          <a:ln w="9525" algn="ctr">
            <a:noFill/>
            <a:miter lim="800000"/>
            <a:headEnd/>
            <a:tailEnd/>
          </a:ln>
        </p:spPr>
        <p:txBody>
          <a:bodyPr anchor="ctr">
            <a:spAutoFit/>
          </a:bodyPr>
          <a:lstStyle/>
          <a:p>
            <a:pPr algn="l"/>
            <a:r>
              <a:rPr lang="en-US">
                <a:solidFill>
                  <a:srgbClr val="000000"/>
                </a:solidFill>
              </a:rPr>
              <a:t>18.4 m/s </a:t>
            </a:r>
          </a:p>
        </p:txBody>
      </p:sp>
      <p:grpSp>
        <p:nvGrpSpPr>
          <p:cNvPr id="12303" name="Group 16"/>
          <p:cNvGrpSpPr>
            <a:grpSpLocks/>
          </p:cNvGrpSpPr>
          <p:nvPr/>
        </p:nvGrpSpPr>
        <p:grpSpPr bwMode="auto">
          <a:xfrm>
            <a:off x="6923088" y="376238"/>
            <a:ext cx="1550987" cy="655637"/>
            <a:chOff x="4453" y="1618"/>
            <a:chExt cx="977" cy="413"/>
          </a:xfrm>
        </p:grpSpPr>
        <p:sp>
          <p:nvSpPr>
            <p:cNvPr id="12327" name="Freeform 17"/>
            <p:cNvSpPr>
              <a:spLocks/>
            </p:cNvSpPr>
            <p:nvPr/>
          </p:nvSpPr>
          <p:spPr bwMode="auto">
            <a:xfrm>
              <a:off x="4453" y="1618"/>
              <a:ext cx="457" cy="243"/>
            </a:xfrm>
            <a:custGeom>
              <a:avLst/>
              <a:gdLst>
                <a:gd name="T0" fmla="*/ 0 w 457"/>
                <a:gd name="T1" fmla="*/ 243 h 243"/>
                <a:gd name="T2" fmla="*/ 457 w 457"/>
                <a:gd name="T3" fmla="*/ 0 h 243"/>
                <a:gd name="T4" fmla="*/ 0 60000 65536"/>
                <a:gd name="T5" fmla="*/ 0 60000 65536"/>
                <a:gd name="T6" fmla="*/ 0 w 457"/>
                <a:gd name="T7" fmla="*/ 0 h 243"/>
                <a:gd name="T8" fmla="*/ 457 w 457"/>
                <a:gd name="T9" fmla="*/ 243 h 243"/>
              </a:gdLst>
              <a:ahLst/>
              <a:cxnLst>
                <a:cxn ang="T4">
                  <a:pos x="T0" y="T1"/>
                </a:cxn>
                <a:cxn ang="T5">
                  <a:pos x="T2" y="T3"/>
                </a:cxn>
              </a:cxnLst>
              <a:rect l="T6" t="T7" r="T8" b="T9"/>
              <a:pathLst>
                <a:path w="457" h="243">
                  <a:moveTo>
                    <a:pt x="0" y="243"/>
                  </a:moveTo>
                  <a:lnTo>
                    <a:pt x="457" y="0"/>
                  </a:lnTo>
                </a:path>
              </a:pathLst>
            </a:custGeom>
            <a:noFill/>
            <a:ln w="28575">
              <a:solidFill>
                <a:srgbClr val="000000"/>
              </a:solidFill>
              <a:round/>
              <a:headEnd type="none" w="med" len="med"/>
              <a:tailEnd type="triangle" w="lg" len="lg"/>
            </a:ln>
          </p:spPr>
          <p:txBody>
            <a:bodyPr/>
            <a:lstStyle/>
            <a:p>
              <a:endParaRPr lang="en-US">
                <a:solidFill>
                  <a:srgbClr val="000000"/>
                </a:solidFill>
              </a:endParaRPr>
            </a:p>
          </p:txBody>
        </p:sp>
        <p:sp>
          <p:nvSpPr>
            <p:cNvPr id="12328" name="Rectangle 18"/>
            <p:cNvSpPr>
              <a:spLocks noChangeArrowheads="1"/>
            </p:cNvSpPr>
            <p:nvPr/>
          </p:nvSpPr>
          <p:spPr bwMode="auto">
            <a:xfrm>
              <a:off x="4683" y="1704"/>
              <a:ext cx="747" cy="327"/>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f</a:t>
              </a:r>
              <a:r>
                <a:rPr lang="en-US">
                  <a:solidFill>
                    <a:srgbClr val="000000"/>
                  </a:solidFill>
                </a:rPr>
                <a:t> = ? </a:t>
              </a:r>
            </a:p>
          </p:txBody>
        </p:sp>
      </p:grpSp>
      <p:sp>
        <p:nvSpPr>
          <p:cNvPr id="381974" name="Rectangle 22"/>
          <p:cNvSpPr>
            <a:spLocks noChangeArrowheads="1"/>
          </p:cNvSpPr>
          <p:nvPr/>
        </p:nvSpPr>
        <p:spPr bwMode="auto">
          <a:xfrm>
            <a:off x="620713" y="2660650"/>
            <a:ext cx="2084387" cy="519113"/>
          </a:xfrm>
          <a:prstGeom prst="rect">
            <a:avLst/>
          </a:prstGeom>
          <a:noFill/>
          <a:ln w="9525" algn="ctr">
            <a:noFill/>
            <a:miter lim="800000"/>
            <a:headEnd/>
            <a:tailEnd/>
          </a:ln>
        </p:spPr>
        <p:txBody>
          <a:bodyPr anchor="ctr">
            <a:spAutoFit/>
          </a:bodyPr>
          <a:lstStyle/>
          <a:p>
            <a:pPr algn="l"/>
            <a:r>
              <a:rPr lang="en-US">
                <a:solidFill>
                  <a:srgbClr val="000000"/>
                </a:solidFill>
              </a:rPr>
              <a:t>1340 (21.3) </a:t>
            </a:r>
          </a:p>
        </p:txBody>
      </p:sp>
      <p:sp>
        <p:nvSpPr>
          <p:cNvPr id="381975" name="Rectangle 23"/>
          <p:cNvSpPr>
            <a:spLocks noChangeArrowheads="1"/>
          </p:cNvSpPr>
          <p:nvPr/>
        </p:nvSpPr>
        <p:spPr bwMode="auto">
          <a:xfrm>
            <a:off x="2927350" y="2651125"/>
            <a:ext cx="1851025" cy="519113"/>
          </a:xfrm>
          <a:prstGeom prst="rect">
            <a:avLst/>
          </a:prstGeom>
          <a:noFill/>
          <a:ln w="9525" algn="ctr">
            <a:noFill/>
            <a:miter lim="800000"/>
            <a:headEnd/>
            <a:tailEnd/>
          </a:ln>
        </p:spPr>
        <p:txBody>
          <a:bodyPr anchor="ctr">
            <a:spAutoFit/>
          </a:bodyPr>
          <a:lstStyle/>
          <a:p>
            <a:pPr algn="l"/>
            <a:r>
              <a:rPr lang="en-US">
                <a:solidFill>
                  <a:srgbClr val="000000"/>
                </a:solidFill>
              </a:rPr>
              <a:t>3490 (v</a:t>
            </a:r>
            <a:r>
              <a:rPr lang="en-US" baseline="-25000">
                <a:solidFill>
                  <a:srgbClr val="000000"/>
                </a:solidFill>
              </a:rPr>
              <a:t>xf</a:t>
            </a:r>
            <a:r>
              <a:rPr lang="en-US">
                <a:solidFill>
                  <a:srgbClr val="000000"/>
                </a:solidFill>
              </a:rPr>
              <a:t>) </a:t>
            </a:r>
          </a:p>
        </p:txBody>
      </p:sp>
      <p:sp>
        <p:nvSpPr>
          <p:cNvPr id="381977" name="Rectangle 25"/>
          <p:cNvSpPr>
            <a:spLocks noChangeArrowheads="1"/>
          </p:cNvSpPr>
          <p:nvPr/>
        </p:nvSpPr>
        <p:spPr bwMode="auto">
          <a:xfrm>
            <a:off x="2559050" y="2638425"/>
            <a:ext cx="490538" cy="519113"/>
          </a:xfrm>
          <a:prstGeom prst="rect">
            <a:avLst/>
          </a:prstGeom>
          <a:noFill/>
          <a:ln w="9525" algn="ctr">
            <a:noFill/>
            <a:miter lim="800000"/>
            <a:headEnd/>
            <a:tailEnd/>
          </a:ln>
        </p:spPr>
        <p:txBody>
          <a:bodyPr wrap="none" anchor="ctr">
            <a:spAutoFit/>
          </a:bodyPr>
          <a:lstStyle/>
          <a:p>
            <a:pPr algn="l"/>
            <a:r>
              <a:rPr lang="en-US">
                <a:solidFill>
                  <a:srgbClr val="000000"/>
                </a:solidFill>
              </a:rPr>
              <a:t>= </a:t>
            </a:r>
          </a:p>
        </p:txBody>
      </p:sp>
      <p:grpSp>
        <p:nvGrpSpPr>
          <p:cNvPr id="3" name="Group 27"/>
          <p:cNvGrpSpPr>
            <a:grpSpLocks/>
          </p:cNvGrpSpPr>
          <p:nvPr/>
        </p:nvGrpSpPr>
        <p:grpSpPr bwMode="auto">
          <a:xfrm>
            <a:off x="2093913" y="3233738"/>
            <a:ext cx="2813050" cy="519112"/>
            <a:chOff x="2108" y="2225"/>
            <a:chExt cx="1772" cy="327"/>
          </a:xfrm>
        </p:grpSpPr>
        <p:sp>
          <p:nvSpPr>
            <p:cNvPr id="12325" name="Rectangle 2"/>
            <p:cNvSpPr>
              <a:spLocks noChangeArrowheads="1"/>
            </p:cNvSpPr>
            <p:nvPr/>
          </p:nvSpPr>
          <p:spPr bwMode="auto">
            <a:xfrm>
              <a:off x="2108" y="2225"/>
              <a:ext cx="1567" cy="327"/>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xf</a:t>
              </a:r>
              <a:r>
                <a:rPr lang="en-US">
                  <a:solidFill>
                    <a:srgbClr val="000000"/>
                  </a:solidFill>
                </a:rPr>
                <a:t> = 8.18 m/s </a:t>
              </a:r>
            </a:p>
          </p:txBody>
        </p:sp>
        <p:sp>
          <p:nvSpPr>
            <p:cNvPr id="12326" name="Line 26"/>
            <p:cNvSpPr>
              <a:spLocks noChangeShapeType="1"/>
            </p:cNvSpPr>
            <p:nvPr/>
          </p:nvSpPr>
          <p:spPr bwMode="auto">
            <a:xfrm>
              <a:off x="3615" y="2395"/>
              <a:ext cx="265" cy="0"/>
            </a:xfrm>
            <a:prstGeom prst="line">
              <a:avLst/>
            </a:prstGeom>
            <a:noFill/>
            <a:ln w="22225">
              <a:solidFill>
                <a:schemeClr val="tx1"/>
              </a:solidFill>
              <a:round/>
              <a:headEnd/>
              <a:tailEnd type="triangle" w="lg" len="lg"/>
            </a:ln>
          </p:spPr>
          <p:txBody>
            <a:bodyPr wrap="none" anchor="ctr"/>
            <a:lstStyle/>
            <a:p>
              <a:endParaRPr lang="en-US">
                <a:solidFill>
                  <a:srgbClr val="000000"/>
                </a:solidFill>
              </a:endParaRPr>
            </a:p>
          </p:txBody>
        </p:sp>
      </p:grpSp>
      <p:sp>
        <p:nvSpPr>
          <p:cNvPr id="381981" name="Rectangle 29"/>
          <p:cNvSpPr>
            <a:spLocks noChangeArrowheads="1"/>
          </p:cNvSpPr>
          <p:nvPr/>
        </p:nvSpPr>
        <p:spPr bwMode="auto">
          <a:xfrm>
            <a:off x="615950" y="4570413"/>
            <a:ext cx="2084388" cy="519112"/>
          </a:xfrm>
          <a:prstGeom prst="rect">
            <a:avLst/>
          </a:prstGeom>
          <a:noFill/>
          <a:ln w="9525" algn="ctr">
            <a:noFill/>
            <a:miter lim="800000"/>
            <a:headEnd/>
            <a:tailEnd/>
          </a:ln>
        </p:spPr>
        <p:txBody>
          <a:bodyPr anchor="ctr">
            <a:spAutoFit/>
          </a:bodyPr>
          <a:lstStyle/>
          <a:p>
            <a:pPr algn="l"/>
            <a:r>
              <a:rPr lang="en-US">
                <a:solidFill>
                  <a:srgbClr val="000000"/>
                </a:solidFill>
              </a:rPr>
              <a:t>2150 (18.4) </a:t>
            </a:r>
          </a:p>
        </p:txBody>
      </p:sp>
      <p:sp>
        <p:nvSpPr>
          <p:cNvPr id="381982" name="Rectangle 30"/>
          <p:cNvSpPr>
            <a:spLocks noChangeArrowheads="1"/>
          </p:cNvSpPr>
          <p:nvPr/>
        </p:nvSpPr>
        <p:spPr bwMode="auto">
          <a:xfrm>
            <a:off x="2922588" y="4560888"/>
            <a:ext cx="1851025" cy="519112"/>
          </a:xfrm>
          <a:prstGeom prst="rect">
            <a:avLst/>
          </a:prstGeom>
          <a:noFill/>
          <a:ln w="9525" algn="ctr">
            <a:noFill/>
            <a:miter lim="800000"/>
            <a:headEnd/>
            <a:tailEnd/>
          </a:ln>
        </p:spPr>
        <p:txBody>
          <a:bodyPr anchor="ctr">
            <a:spAutoFit/>
          </a:bodyPr>
          <a:lstStyle/>
          <a:p>
            <a:pPr algn="l"/>
            <a:r>
              <a:rPr lang="en-US">
                <a:solidFill>
                  <a:srgbClr val="000000"/>
                </a:solidFill>
              </a:rPr>
              <a:t>3490 (v</a:t>
            </a:r>
            <a:r>
              <a:rPr lang="en-US" baseline="-25000">
                <a:solidFill>
                  <a:srgbClr val="000000"/>
                </a:solidFill>
              </a:rPr>
              <a:t>yf</a:t>
            </a:r>
            <a:r>
              <a:rPr lang="en-US">
                <a:solidFill>
                  <a:srgbClr val="000000"/>
                </a:solidFill>
              </a:rPr>
              <a:t>) </a:t>
            </a:r>
          </a:p>
        </p:txBody>
      </p:sp>
      <p:sp>
        <p:nvSpPr>
          <p:cNvPr id="381983" name="Rectangle 31"/>
          <p:cNvSpPr>
            <a:spLocks noChangeArrowheads="1"/>
          </p:cNvSpPr>
          <p:nvPr/>
        </p:nvSpPr>
        <p:spPr bwMode="auto">
          <a:xfrm>
            <a:off x="2554288" y="4548188"/>
            <a:ext cx="490537" cy="519112"/>
          </a:xfrm>
          <a:prstGeom prst="rect">
            <a:avLst/>
          </a:prstGeom>
          <a:noFill/>
          <a:ln w="9525" algn="ctr">
            <a:noFill/>
            <a:miter lim="800000"/>
            <a:headEnd/>
            <a:tailEnd/>
          </a:ln>
        </p:spPr>
        <p:txBody>
          <a:bodyPr wrap="none" anchor="ctr">
            <a:spAutoFit/>
          </a:bodyPr>
          <a:lstStyle/>
          <a:p>
            <a:pPr algn="l"/>
            <a:r>
              <a:rPr lang="en-US">
                <a:solidFill>
                  <a:srgbClr val="000000"/>
                </a:solidFill>
              </a:rPr>
              <a:t>= </a:t>
            </a:r>
          </a:p>
        </p:txBody>
      </p:sp>
      <p:grpSp>
        <p:nvGrpSpPr>
          <p:cNvPr id="4" name="Group 35"/>
          <p:cNvGrpSpPr>
            <a:grpSpLocks/>
          </p:cNvGrpSpPr>
          <p:nvPr/>
        </p:nvGrpSpPr>
        <p:grpSpPr bwMode="auto">
          <a:xfrm>
            <a:off x="2089150" y="5143500"/>
            <a:ext cx="2633663" cy="519113"/>
            <a:chOff x="2105" y="3428"/>
            <a:chExt cx="1659" cy="327"/>
          </a:xfrm>
        </p:grpSpPr>
        <p:sp>
          <p:nvSpPr>
            <p:cNvPr id="12323" name="Rectangle 33"/>
            <p:cNvSpPr>
              <a:spLocks noChangeArrowheads="1"/>
            </p:cNvSpPr>
            <p:nvPr/>
          </p:nvSpPr>
          <p:spPr bwMode="auto">
            <a:xfrm>
              <a:off x="2105" y="3428"/>
              <a:ext cx="1659" cy="327"/>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yf</a:t>
              </a:r>
              <a:r>
                <a:rPr lang="en-US">
                  <a:solidFill>
                    <a:srgbClr val="000000"/>
                  </a:solidFill>
                </a:rPr>
                <a:t> = 11.34 m/s </a:t>
              </a:r>
            </a:p>
          </p:txBody>
        </p:sp>
        <p:sp>
          <p:nvSpPr>
            <p:cNvPr id="12324" name="Line 34"/>
            <p:cNvSpPr>
              <a:spLocks noChangeShapeType="1"/>
            </p:cNvSpPr>
            <p:nvPr/>
          </p:nvSpPr>
          <p:spPr bwMode="auto">
            <a:xfrm rot="-5400000">
              <a:off x="3621" y="3589"/>
              <a:ext cx="265" cy="0"/>
            </a:xfrm>
            <a:prstGeom prst="line">
              <a:avLst/>
            </a:prstGeom>
            <a:noFill/>
            <a:ln w="22225">
              <a:solidFill>
                <a:schemeClr val="tx1"/>
              </a:solidFill>
              <a:round/>
              <a:headEnd/>
              <a:tailEnd type="triangle" w="lg" len="lg"/>
            </a:ln>
          </p:spPr>
          <p:txBody>
            <a:bodyPr wrap="none" anchor="ctr"/>
            <a:lstStyle/>
            <a:p>
              <a:endParaRPr lang="en-US">
                <a:solidFill>
                  <a:srgbClr val="000000"/>
                </a:solidFill>
              </a:endParaRPr>
            </a:p>
          </p:txBody>
        </p:sp>
      </p:grpSp>
      <p:grpSp>
        <p:nvGrpSpPr>
          <p:cNvPr id="5" name="Group 45"/>
          <p:cNvGrpSpPr>
            <a:grpSpLocks/>
          </p:cNvGrpSpPr>
          <p:nvPr/>
        </p:nvGrpSpPr>
        <p:grpSpPr bwMode="auto">
          <a:xfrm>
            <a:off x="6916738" y="3314700"/>
            <a:ext cx="1965325" cy="1787525"/>
            <a:chOff x="4006" y="2466"/>
            <a:chExt cx="1238" cy="1126"/>
          </a:xfrm>
        </p:grpSpPr>
        <p:sp>
          <p:nvSpPr>
            <p:cNvPr id="12321" name="Line 38"/>
            <p:cNvSpPr>
              <a:spLocks noChangeShapeType="1"/>
            </p:cNvSpPr>
            <p:nvPr/>
          </p:nvSpPr>
          <p:spPr bwMode="auto">
            <a:xfrm flipV="1">
              <a:off x="4119" y="2466"/>
              <a:ext cx="0" cy="1126"/>
            </a:xfrm>
            <a:prstGeom prst="line">
              <a:avLst/>
            </a:prstGeom>
            <a:noFill/>
            <a:ln w="31750">
              <a:solidFill>
                <a:srgbClr val="000000"/>
              </a:solidFill>
              <a:round/>
              <a:headEnd/>
              <a:tailEnd type="triangle" w="lg" len="lg"/>
            </a:ln>
          </p:spPr>
          <p:txBody>
            <a:bodyPr/>
            <a:lstStyle/>
            <a:p>
              <a:endParaRPr lang="en-US">
                <a:solidFill>
                  <a:srgbClr val="000000"/>
                </a:solidFill>
              </a:endParaRPr>
            </a:p>
          </p:txBody>
        </p:sp>
        <p:sp>
          <p:nvSpPr>
            <p:cNvPr id="12322" name="Text Box 40"/>
            <p:cNvSpPr txBox="1">
              <a:spLocks noChangeArrowheads="1"/>
            </p:cNvSpPr>
            <p:nvPr/>
          </p:nvSpPr>
          <p:spPr bwMode="auto">
            <a:xfrm>
              <a:off x="4006" y="2916"/>
              <a:ext cx="1238" cy="323"/>
            </a:xfrm>
            <a:prstGeom prst="rect">
              <a:avLst/>
            </a:prstGeom>
            <a:noFill/>
            <a:ln w="9525">
              <a:noFill/>
              <a:miter lim="800000"/>
              <a:headEnd/>
              <a:tailEnd/>
            </a:ln>
          </p:spPr>
          <p:txBody>
            <a:bodyPr/>
            <a:lstStyle/>
            <a:p>
              <a:r>
                <a:rPr lang="en-US">
                  <a:solidFill>
                    <a:srgbClr val="000000"/>
                  </a:solidFill>
                </a:rPr>
                <a:t>  11.34 m/s</a:t>
              </a:r>
            </a:p>
          </p:txBody>
        </p:sp>
      </p:grpSp>
      <p:grpSp>
        <p:nvGrpSpPr>
          <p:cNvPr id="6" name="Group 44"/>
          <p:cNvGrpSpPr>
            <a:grpSpLocks/>
          </p:cNvGrpSpPr>
          <p:nvPr/>
        </p:nvGrpSpPr>
        <p:grpSpPr bwMode="auto">
          <a:xfrm>
            <a:off x="5308600" y="5102225"/>
            <a:ext cx="1965325" cy="466725"/>
            <a:chOff x="2993" y="3592"/>
            <a:chExt cx="1238" cy="294"/>
          </a:xfrm>
        </p:grpSpPr>
        <p:sp>
          <p:nvSpPr>
            <p:cNvPr id="12319" name="Line 37"/>
            <p:cNvSpPr>
              <a:spLocks noChangeShapeType="1"/>
            </p:cNvSpPr>
            <p:nvPr/>
          </p:nvSpPr>
          <p:spPr bwMode="auto">
            <a:xfrm>
              <a:off x="3106" y="3592"/>
              <a:ext cx="1013" cy="0"/>
            </a:xfrm>
            <a:prstGeom prst="line">
              <a:avLst/>
            </a:prstGeom>
            <a:noFill/>
            <a:ln w="31750">
              <a:solidFill>
                <a:srgbClr val="000000"/>
              </a:solidFill>
              <a:round/>
              <a:headEnd/>
              <a:tailEnd type="triangle" w="lg" len="lg"/>
            </a:ln>
          </p:spPr>
          <p:txBody>
            <a:bodyPr/>
            <a:lstStyle/>
            <a:p>
              <a:endParaRPr lang="en-US">
                <a:solidFill>
                  <a:srgbClr val="000000"/>
                </a:solidFill>
              </a:endParaRPr>
            </a:p>
          </p:txBody>
        </p:sp>
        <p:sp>
          <p:nvSpPr>
            <p:cNvPr id="12320" name="Text Box 41"/>
            <p:cNvSpPr txBox="1">
              <a:spLocks noChangeArrowheads="1"/>
            </p:cNvSpPr>
            <p:nvPr/>
          </p:nvSpPr>
          <p:spPr bwMode="auto">
            <a:xfrm>
              <a:off x="2993" y="3592"/>
              <a:ext cx="1238" cy="294"/>
            </a:xfrm>
            <a:prstGeom prst="rect">
              <a:avLst/>
            </a:prstGeom>
            <a:noFill/>
            <a:ln w="9525">
              <a:noFill/>
              <a:miter lim="800000"/>
              <a:headEnd/>
              <a:tailEnd/>
            </a:ln>
          </p:spPr>
          <p:txBody>
            <a:bodyPr/>
            <a:lstStyle/>
            <a:p>
              <a:r>
                <a:rPr lang="en-US">
                  <a:solidFill>
                    <a:srgbClr val="000000"/>
                  </a:solidFill>
                </a:rPr>
                <a:t>8.18 m/s</a:t>
              </a:r>
            </a:p>
          </p:txBody>
        </p:sp>
      </p:grpSp>
      <p:grpSp>
        <p:nvGrpSpPr>
          <p:cNvPr id="7" name="Group 47"/>
          <p:cNvGrpSpPr>
            <a:grpSpLocks/>
          </p:cNvGrpSpPr>
          <p:nvPr/>
        </p:nvGrpSpPr>
        <p:grpSpPr bwMode="auto">
          <a:xfrm>
            <a:off x="5487988" y="3314700"/>
            <a:ext cx="1608137" cy="1787525"/>
            <a:chOff x="3106" y="2466"/>
            <a:chExt cx="1013" cy="1126"/>
          </a:xfrm>
        </p:grpSpPr>
        <p:sp>
          <p:nvSpPr>
            <p:cNvPr id="12316" name="Line 39"/>
            <p:cNvSpPr>
              <a:spLocks noChangeShapeType="1"/>
            </p:cNvSpPr>
            <p:nvPr/>
          </p:nvSpPr>
          <p:spPr bwMode="auto">
            <a:xfrm flipV="1">
              <a:off x="3106" y="2466"/>
              <a:ext cx="1013" cy="1126"/>
            </a:xfrm>
            <a:prstGeom prst="line">
              <a:avLst/>
            </a:prstGeom>
            <a:noFill/>
            <a:ln w="50800">
              <a:solidFill>
                <a:srgbClr val="000000"/>
              </a:solidFill>
              <a:round/>
              <a:headEnd/>
              <a:tailEnd type="triangle" w="lg" len="lg"/>
            </a:ln>
          </p:spPr>
          <p:txBody>
            <a:bodyPr/>
            <a:lstStyle/>
            <a:p>
              <a:endParaRPr lang="en-US">
                <a:solidFill>
                  <a:srgbClr val="000000"/>
                </a:solidFill>
              </a:endParaRPr>
            </a:p>
          </p:txBody>
        </p:sp>
        <p:sp>
          <p:nvSpPr>
            <p:cNvPr id="12317" name="Text Box 42"/>
            <p:cNvSpPr txBox="1">
              <a:spLocks noChangeArrowheads="1"/>
            </p:cNvSpPr>
            <p:nvPr/>
          </p:nvSpPr>
          <p:spPr bwMode="auto">
            <a:xfrm>
              <a:off x="3302" y="3245"/>
              <a:ext cx="415" cy="322"/>
            </a:xfrm>
            <a:prstGeom prst="rect">
              <a:avLst/>
            </a:prstGeom>
            <a:noFill/>
            <a:ln w="9525">
              <a:noFill/>
              <a:miter lim="800000"/>
              <a:headEnd/>
              <a:tailEnd/>
            </a:ln>
          </p:spPr>
          <p:txBody>
            <a:bodyPr/>
            <a:lstStyle/>
            <a:p>
              <a:r>
                <a:rPr lang="en-US" b="1" dirty="0" smtClean="0">
                  <a:solidFill>
                    <a:srgbClr val="000000"/>
                  </a:solidFill>
                  <a:latin typeface="Symbol" pitchFamily="18" charset="2"/>
                </a:rPr>
                <a:t>q</a:t>
              </a:r>
              <a:endParaRPr lang="en-US" b="1" dirty="0">
                <a:solidFill>
                  <a:srgbClr val="000000"/>
                </a:solidFill>
              </a:endParaRPr>
            </a:p>
          </p:txBody>
        </p:sp>
        <p:sp>
          <p:nvSpPr>
            <p:cNvPr id="12318" name="Text Box 43"/>
            <p:cNvSpPr txBox="1">
              <a:spLocks noChangeArrowheads="1"/>
            </p:cNvSpPr>
            <p:nvPr/>
          </p:nvSpPr>
          <p:spPr bwMode="auto">
            <a:xfrm>
              <a:off x="3180" y="2786"/>
              <a:ext cx="507" cy="450"/>
            </a:xfrm>
            <a:prstGeom prst="rect">
              <a:avLst/>
            </a:prstGeom>
            <a:noFill/>
            <a:ln w="9525">
              <a:noFill/>
              <a:miter lim="800000"/>
              <a:headEnd/>
              <a:tailEnd/>
            </a:ln>
          </p:spPr>
          <p:txBody>
            <a:bodyPr/>
            <a:lstStyle/>
            <a:p>
              <a:r>
                <a:rPr lang="en-US">
                  <a:solidFill>
                    <a:srgbClr val="000000"/>
                  </a:solidFill>
                </a:rPr>
                <a:t>v</a:t>
              </a:r>
              <a:r>
                <a:rPr lang="en-US" baseline="-25000">
                  <a:solidFill>
                    <a:srgbClr val="000000"/>
                  </a:solidFill>
                </a:rPr>
                <a:t>f</a:t>
              </a:r>
              <a:endParaRPr lang="en-US">
                <a:solidFill>
                  <a:srgbClr val="000000"/>
                </a:solidFill>
              </a:endParaRPr>
            </a:p>
          </p:txBody>
        </p:sp>
      </p:grpSp>
      <p:sp>
        <p:nvSpPr>
          <p:cNvPr id="382000" name="Rectangle 48"/>
          <p:cNvSpPr>
            <a:spLocks noChangeArrowheads="1"/>
          </p:cNvSpPr>
          <p:nvPr/>
        </p:nvSpPr>
        <p:spPr bwMode="auto">
          <a:xfrm>
            <a:off x="4130675" y="5854700"/>
            <a:ext cx="4768850" cy="519113"/>
          </a:xfrm>
          <a:prstGeom prst="rect">
            <a:avLst/>
          </a:prstGeom>
          <a:noFill/>
          <a:ln w="9525" algn="ctr">
            <a:noFill/>
            <a:miter lim="800000"/>
            <a:headEnd/>
            <a:tailEnd/>
          </a:ln>
        </p:spPr>
        <p:txBody>
          <a:bodyPr wrap="none" anchor="ctr">
            <a:spAutoFit/>
          </a:bodyPr>
          <a:lstStyle/>
          <a:p>
            <a:r>
              <a:rPr lang="en-US">
                <a:solidFill>
                  <a:srgbClr val="000000"/>
                </a:solidFill>
              </a:rPr>
              <a:t>v</a:t>
            </a:r>
            <a:r>
              <a:rPr lang="en-US" baseline="-25000">
                <a:solidFill>
                  <a:srgbClr val="000000"/>
                </a:solidFill>
              </a:rPr>
              <a:t>f</a:t>
            </a:r>
            <a:r>
              <a:rPr lang="en-US">
                <a:solidFill>
                  <a:srgbClr val="000000"/>
                </a:solidFill>
              </a:rPr>
              <a:t> = 14.0 m/s @ 54.2</a:t>
            </a:r>
            <a:r>
              <a:rPr lang="en-US" baseline="30000">
                <a:solidFill>
                  <a:srgbClr val="000000"/>
                </a:solidFill>
              </a:rPr>
              <a:t>o</a:t>
            </a:r>
            <a:r>
              <a:rPr lang="en-US">
                <a:solidFill>
                  <a:srgbClr val="000000"/>
                </a:solidFill>
              </a:rPr>
              <a:t> N of E </a:t>
            </a:r>
          </a:p>
        </p:txBody>
      </p:sp>
      <p:sp>
        <p:nvSpPr>
          <p:cNvPr id="41" name="Rectangle 40"/>
          <p:cNvSpPr>
            <a:spLocks noChangeArrowheads="1"/>
          </p:cNvSpPr>
          <p:nvPr/>
        </p:nvSpPr>
        <p:spPr bwMode="auto">
          <a:xfrm>
            <a:off x="1763184" y="1899430"/>
            <a:ext cx="2031325"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xi</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xf</a:t>
            </a:r>
            <a:endParaRPr lang="en-US" baseline="-25000" dirty="0">
              <a:solidFill>
                <a:srgbClr val="000000"/>
              </a:solidFill>
            </a:endParaRPr>
          </a:p>
        </p:txBody>
      </p:sp>
      <p:sp>
        <p:nvSpPr>
          <p:cNvPr id="42" name="Rectangle 41"/>
          <p:cNvSpPr>
            <a:spLocks noChangeArrowheads="1"/>
          </p:cNvSpPr>
          <p:nvPr/>
        </p:nvSpPr>
        <p:spPr bwMode="auto">
          <a:xfrm>
            <a:off x="1763184" y="3854232"/>
            <a:ext cx="1978427"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i</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f</a:t>
            </a:r>
            <a:endParaRPr lang="en-US" baseline="-25000" dirty="0">
              <a:solidFill>
                <a:srgbClr val="000000"/>
              </a:solidFill>
            </a:endParaRPr>
          </a:p>
        </p:txBody>
      </p:sp>
    </p:spTree>
    <p:extLst>
      <p:ext uri="{BB962C8B-B14F-4D97-AF65-F5344CB8AC3E}">
        <p14:creationId xmlns:p14="http://schemas.microsoft.com/office/powerpoint/2010/main" val="3410479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81974"/>
                                        </p:tgtEl>
                                        <p:attrNameLst>
                                          <p:attrName>style.visibility</p:attrName>
                                        </p:attrNameLst>
                                      </p:cBhvr>
                                      <p:to>
                                        <p:strVal val="visible"/>
                                      </p:to>
                                    </p:set>
                                    <p:animEffect transition="in" filter="fade">
                                      <p:cBhvr>
                                        <p:cTn id="25" dur="1000"/>
                                        <p:tgtEl>
                                          <p:spTgt spid="381974"/>
                                        </p:tgtEl>
                                      </p:cBhvr>
                                    </p:animEffect>
                                    <p:anim calcmode="lin" valueType="num">
                                      <p:cBhvr>
                                        <p:cTn id="26" dur="1000" fill="hold"/>
                                        <p:tgtEl>
                                          <p:spTgt spid="381974"/>
                                        </p:tgtEl>
                                        <p:attrNameLst>
                                          <p:attrName>ppt_x</p:attrName>
                                        </p:attrNameLst>
                                      </p:cBhvr>
                                      <p:tavLst>
                                        <p:tav tm="0">
                                          <p:val>
                                            <p:strVal val="#ppt_x"/>
                                          </p:val>
                                        </p:tav>
                                        <p:tav tm="100000">
                                          <p:val>
                                            <p:strVal val="#ppt_x"/>
                                          </p:val>
                                        </p:tav>
                                      </p:tavLst>
                                    </p:anim>
                                    <p:anim calcmode="lin" valueType="num">
                                      <p:cBhvr>
                                        <p:cTn id="27" dur="1000" fill="hold"/>
                                        <p:tgtEl>
                                          <p:spTgt spid="38197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81975"/>
                                        </p:tgtEl>
                                        <p:attrNameLst>
                                          <p:attrName>style.visibility</p:attrName>
                                        </p:attrNameLst>
                                      </p:cBhvr>
                                      <p:to>
                                        <p:strVal val="visible"/>
                                      </p:to>
                                    </p:set>
                                    <p:animEffect transition="in" filter="fade">
                                      <p:cBhvr>
                                        <p:cTn id="32" dur="1000"/>
                                        <p:tgtEl>
                                          <p:spTgt spid="381975"/>
                                        </p:tgtEl>
                                      </p:cBhvr>
                                    </p:animEffect>
                                    <p:anim calcmode="lin" valueType="num">
                                      <p:cBhvr>
                                        <p:cTn id="33" dur="1000" fill="hold"/>
                                        <p:tgtEl>
                                          <p:spTgt spid="381975"/>
                                        </p:tgtEl>
                                        <p:attrNameLst>
                                          <p:attrName>ppt_x</p:attrName>
                                        </p:attrNameLst>
                                      </p:cBhvr>
                                      <p:tavLst>
                                        <p:tav tm="0">
                                          <p:val>
                                            <p:strVal val="#ppt_x"/>
                                          </p:val>
                                        </p:tav>
                                        <p:tav tm="100000">
                                          <p:val>
                                            <p:strVal val="#ppt_x"/>
                                          </p:val>
                                        </p:tav>
                                      </p:tavLst>
                                    </p:anim>
                                    <p:anim calcmode="lin" valueType="num">
                                      <p:cBhvr>
                                        <p:cTn id="34" dur="1000" fill="hold"/>
                                        <p:tgtEl>
                                          <p:spTgt spid="38197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381977"/>
                                        </p:tgtEl>
                                        <p:attrNameLst>
                                          <p:attrName>style.visibility</p:attrName>
                                        </p:attrNameLst>
                                      </p:cBhvr>
                                      <p:to>
                                        <p:strVal val="visible"/>
                                      </p:to>
                                    </p:set>
                                    <p:set>
                                      <p:cBhvr>
                                        <p:cTn id="39" dur="455" fill="hold">
                                          <p:stCondLst>
                                            <p:cond delay="0"/>
                                          </p:stCondLst>
                                        </p:cTn>
                                        <p:tgtEl>
                                          <p:spTgt spid="381977"/>
                                        </p:tgtEl>
                                        <p:attrNameLst>
                                          <p:attrName>style.rotation</p:attrName>
                                        </p:attrNameLst>
                                      </p:cBhvr>
                                      <p:to>
                                        <p:strVal val="-45.0"/>
                                      </p:to>
                                    </p:set>
                                    <p:anim calcmode="lin" valueType="num">
                                      <p:cBhvr>
                                        <p:cTn id="40" dur="455" fill="hold">
                                          <p:stCondLst>
                                            <p:cond delay="455"/>
                                          </p:stCondLst>
                                        </p:cTn>
                                        <p:tgtEl>
                                          <p:spTgt spid="381977"/>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381977"/>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381977"/>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381977"/>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580">
                                          <p:stCondLst>
                                            <p:cond delay="0"/>
                                          </p:stCondLst>
                                        </p:cTn>
                                        <p:tgtEl>
                                          <p:spTgt spid="42"/>
                                        </p:tgtEl>
                                      </p:cBhvr>
                                    </p:animEffect>
                                    <p:anim calcmode="lin" valueType="num">
                                      <p:cBhvr>
                                        <p:cTn id="5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9" dur="26">
                                          <p:stCondLst>
                                            <p:cond delay="650"/>
                                          </p:stCondLst>
                                        </p:cTn>
                                        <p:tgtEl>
                                          <p:spTgt spid="42"/>
                                        </p:tgtEl>
                                      </p:cBhvr>
                                      <p:to x="100000" y="60000"/>
                                    </p:animScale>
                                    <p:animScale>
                                      <p:cBhvr>
                                        <p:cTn id="60" dur="166" decel="50000">
                                          <p:stCondLst>
                                            <p:cond delay="676"/>
                                          </p:stCondLst>
                                        </p:cTn>
                                        <p:tgtEl>
                                          <p:spTgt spid="42"/>
                                        </p:tgtEl>
                                      </p:cBhvr>
                                      <p:to x="100000" y="100000"/>
                                    </p:animScale>
                                    <p:animScale>
                                      <p:cBhvr>
                                        <p:cTn id="61" dur="26">
                                          <p:stCondLst>
                                            <p:cond delay="1312"/>
                                          </p:stCondLst>
                                        </p:cTn>
                                        <p:tgtEl>
                                          <p:spTgt spid="42"/>
                                        </p:tgtEl>
                                      </p:cBhvr>
                                      <p:to x="100000" y="80000"/>
                                    </p:animScale>
                                    <p:animScale>
                                      <p:cBhvr>
                                        <p:cTn id="62" dur="166" decel="50000">
                                          <p:stCondLst>
                                            <p:cond delay="1338"/>
                                          </p:stCondLst>
                                        </p:cTn>
                                        <p:tgtEl>
                                          <p:spTgt spid="42"/>
                                        </p:tgtEl>
                                      </p:cBhvr>
                                      <p:to x="100000" y="100000"/>
                                    </p:animScale>
                                    <p:animScale>
                                      <p:cBhvr>
                                        <p:cTn id="63" dur="26">
                                          <p:stCondLst>
                                            <p:cond delay="1642"/>
                                          </p:stCondLst>
                                        </p:cTn>
                                        <p:tgtEl>
                                          <p:spTgt spid="42"/>
                                        </p:tgtEl>
                                      </p:cBhvr>
                                      <p:to x="100000" y="90000"/>
                                    </p:animScale>
                                    <p:animScale>
                                      <p:cBhvr>
                                        <p:cTn id="64" dur="166" decel="50000">
                                          <p:stCondLst>
                                            <p:cond delay="1668"/>
                                          </p:stCondLst>
                                        </p:cTn>
                                        <p:tgtEl>
                                          <p:spTgt spid="42"/>
                                        </p:tgtEl>
                                      </p:cBhvr>
                                      <p:to x="100000" y="100000"/>
                                    </p:animScale>
                                    <p:animScale>
                                      <p:cBhvr>
                                        <p:cTn id="65" dur="26">
                                          <p:stCondLst>
                                            <p:cond delay="1808"/>
                                          </p:stCondLst>
                                        </p:cTn>
                                        <p:tgtEl>
                                          <p:spTgt spid="42"/>
                                        </p:tgtEl>
                                      </p:cBhvr>
                                      <p:to x="100000" y="95000"/>
                                    </p:animScale>
                                    <p:animScale>
                                      <p:cBhvr>
                                        <p:cTn id="66" dur="166" decel="50000">
                                          <p:stCondLst>
                                            <p:cond delay="1834"/>
                                          </p:stCondLst>
                                        </p:cTn>
                                        <p:tgtEl>
                                          <p:spTgt spid="4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81981"/>
                                        </p:tgtEl>
                                        <p:attrNameLst>
                                          <p:attrName>style.visibility</p:attrName>
                                        </p:attrNameLst>
                                      </p:cBhvr>
                                      <p:to>
                                        <p:strVal val="visible"/>
                                      </p:to>
                                    </p:set>
                                    <p:animEffect transition="in" filter="fade">
                                      <p:cBhvr>
                                        <p:cTn id="71" dur="1000"/>
                                        <p:tgtEl>
                                          <p:spTgt spid="381981"/>
                                        </p:tgtEl>
                                      </p:cBhvr>
                                    </p:animEffect>
                                    <p:anim calcmode="lin" valueType="num">
                                      <p:cBhvr>
                                        <p:cTn id="72" dur="1000" fill="hold"/>
                                        <p:tgtEl>
                                          <p:spTgt spid="381981"/>
                                        </p:tgtEl>
                                        <p:attrNameLst>
                                          <p:attrName>ppt_x</p:attrName>
                                        </p:attrNameLst>
                                      </p:cBhvr>
                                      <p:tavLst>
                                        <p:tav tm="0">
                                          <p:val>
                                            <p:strVal val="#ppt_x"/>
                                          </p:val>
                                        </p:tav>
                                        <p:tav tm="100000">
                                          <p:val>
                                            <p:strVal val="#ppt_x"/>
                                          </p:val>
                                        </p:tav>
                                      </p:tavLst>
                                    </p:anim>
                                    <p:anim calcmode="lin" valueType="num">
                                      <p:cBhvr>
                                        <p:cTn id="73" dur="1000" fill="hold"/>
                                        <p:tgtEl>
                                          <p:spTgt spid="38198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381982"/>
                                        </p:tgtEl>
                                        <p:attrNameLst>
                                          <p:attrName>style.visibility</p:attrName>
                                        </p:attrNameLst>
                                      </p:cBhvr>
                                      <p:to>
                                        <p:strVal val="visible"/>
                                      </p:to>
                                    </p:set>
                                    <p:animEffect transition="in" filter="fade">
                                      <p:cBhvr>
                                        <p:cTn id="78" dur="1000"/>
                                        <p:tgtEl>
                                          <p:spTgt spid="381982"/>
                                        </p:tgtEl>
                                      </p:cBhvr>
                                    </p:animEffect>
                                    <p:anim calcmode="lin" valueType="num">
                                      <p:cBhvr>
                                        <p:cTn id="79" dur="1000" fill="hold"/>
                                        <p:tgtEl>
                                          <p:spTgt spid="381982"/>
                                        </p:tgtEl>
                                        <p:attrNameLst>
                                          <p:attrName>ppt_x</p:attrName>
                                        </p:attrNameLst>
                                      </p:cBhvr>
                                      <p:tavLst>
                                        <p:tav tm="0">
                                          <p:val>
                                            <p:strVal val="#ppt_x"/>
                                          </p:val>
                                        </p:tav>
                                        <p:tav tm="100000">
                                          <p:val>
                                            <p:strVal val="#ppt_x"/>
                                          </p:val>
                                        </p:tav>
                                      </p:tavLst>
                                    </p:anim>
                                    <p:anim calcmode="lin" valueType="num">
                                      <p:cBhvr>
                                        <p:cTn id="80" dur="1000" fill="hold"/>
                                        <p:tgtEl>
                                          <p:spTgt spid="38198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81983"/>
                                        </p:tgtEl>
                                        <p:attrNameLst>
                                          <p:attrName>style.visibility</p:attrName>
                                        </p:attrNameLst>
                                      </p:cBhvr>
                                      <p:to>
                                        <p:strVal val="visible"/>
                                      </p:to>
                                    </p:set>
                                    <p:set>
                                      <p:cBhvr>
                                        <p:cTn id="85" dur="455" fill="hold">
                                          <p:stCondLst>
                                            <p:cond delay="0"/>
                                          </p:stCondLst>
                                        </p:cTn>
                                        <p:tgtEl>
                                          <p:spTgt spid="381983"/>
                                        </p:tgtEl>
                                        <p:attrNameLst>
                                          <p:attrName>style.rotation</p:attrName>
                                        </p:attrNameLst>
                                      </p:cBhvr>
                                      <p:to>
                                        <p:strVal val="-45.0"/>
                                      </p:to>
                                    </p:set>
                                    <p:anim calcmode="lin" valueType="num">
                                      <p:cBhvr>
                                        <p:cTn id="86" dur="455" fill="hold">
                                          <p:stCondLst>
                                            <p:cond delay="455"/>
                                          </p:stCondLst>
                                        </p:cTn>
                                        <p:tgtEl>
                                          <p:spTgt spid="381983"/>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381983"/>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381983"/>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381983"/>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wipe(left)">
                                      <p:cBhvr>
                                        <p:cTn id="94" dur="20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2000"/>
                                        <p:tgtEl>
                                          <p:spTgt spid="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down)">
                                      <p:cBhvr>
                                        <p:cTn id="104" dur="2000"/>
                                        <p:tgtEl>
                                          <p:spTgt spid="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down)">
                                      <p:cBhvr>
                                        <p:cTn id="109" dur="20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382000"/>
                                        </p:tgtEl>
                                        <p:attrNameLst>
                                          <p:attrName>style.visibility</p:attrName>
                                        </p:attrNameLst>
                                      </p:cBhvr>
                                      <p:to>
                                        <p:strVal val="visible"/>
                                      </p:to>
                                    </p:set>
                                    <p:animEffect transition="in" filter="fade">
                                      <p:cBhvr>
                                        <p:cTn id="114" dur="1000"/>
                                        <p:tgtEl>
                                          <p:spTgt spid="382000"/>
                                        </p:tgtEl>
                                      </p:cBhvr>
                                    </p:animEffect>
                                    <p:anim calcmode="lin" valueType="num">
                                      <p:cBhvr>
                                        <p:cTn id="115" dur="1000" fill="hold"/>
                                        <p:tgtEl>
                                          <p:spTgt spid="382000"/>
                                        </p:tgtEl>
                                        <p:attrNameLst>
                                          <p:attrName>ppt_x</p:attrName>
                                        </p:attrNameLst>
                                      </p:cBhvr>
                                      <p:tavLst>
                                        <p:tav tm="0">
                                          <p:val>
                                            <p:strVal val="#ppt_x"/>
                                          </p:val>
                                        </p:tav>
                                        <p:tav tm="100000">
                                          <p:val>
                                            <p:strVal val="#ppt_x"/>
                                          </p:val>
                                        </p:tav>
                                      </p:tavLst>
                                    </p:anim>
                                    <p:anim calcmode="lin" valueType="num">
                                      <p:cBhvr>
                                        <p:cTn id="116" dur="1000" fill="hold"/>
                                        <p:tgtEl>
                                          <p:spTgt spid="382000"/>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9" presetClass="entr" presetSubtype="0" fill="hold" grpId="0" nodeType="afterEffect">
                                  <p:stCondLst>
                                    <p:cond delay="0"/>
                                  </p:stCondLst>
                                  <p:childTnLst>
                                    <p:set>
                                      <p:cBhvr>
                                        <p:cTn id="119" dur="1" fill="hold">
                                          <p:stCondLst>
                                            <p:cond delay="0"/>
                                          </p:stCondLst>
                                        </p:cTn>
                                        <p:tgtEl>
                                          <p:spTgt spid="382001"/>
                                        </p:tgtEl>
                                        <p:attrNameLst>
                                          <p:attrName>style.visibility</p:attrName>
                                        </p:attrNameLst>
                                      </p:cBhvr>
                                      <p:to>
                                        <p:strVal val="visible"/>
                                      </p:to>
                                    </p:set>
                                    <p:animEffect transition="in" filter="dissolve">
                                      <p:cBhvr>
                                        <p:cTn id="120" dur="500"/>
                                        <p:tgtEl>
                                          <p:spTgt spid="38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001" grpId="0" animBg="1"/>
      <p:bldP spid="381974" grpId="0"/>
      <p:bldP spid="381975" grpId="0"/>
      <p:bldP spid="381977" grpId="0"/>
      <p:bldP spid="381981" grpId="0"/>
      <p:bldP spid="381982" grpId="0"/>
      <p:bldP spid="381983" grpId="0"/>
      <p:bldP spid="382000" grpId="0"/>
      <p:bldP spid="41"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219075" y="188913"/>
            <a:ext cx="8955088" cy="1373187"/>
          </a:xfrm>
          <a:prstGeom prst="rect">
            <a:avLst/>
          </a:prstGeom>
          <a:noFill/>
          <a:ln w="9525" algn="ctr">
            <a:noFill/>
            <a:miter lim="800000"/>
            <a:headEnd/>
            <a:tailEnd/>
          </a:ln>
        </p:spPr>
        <p:txBody>
          <a:bodyPr wrap="none" anchor="ctr">
            <a:spAutoFit/>
          </a:bodyPr>
          <a:lstStyle/>
          <a:p>
            <a:pPr algn="l"/>
            <a:r>
              <a:rPr lang="en-US">
                <a:solidFill>
                  <a:srgbClr val="FF0000"/>
                </a:solidFill>
              </a:rPr>
              <a:t>Car A, </a:t>
            </a:r>
            <a:r>
              <a:rPr lang="en-US" baseline="30000">
                <a:solidFill>
                  <a:srgbClr val="FF0000"/>
                </a:solidFill>
              </a:rPr>
              <a:t>w</a:t>
            </a:r>
            <a:r>
              <a:rPr lang="en-US">
                <a:solidFill>
                  <a:srgbClr val="FF0000"/>
                </a:solidFill>
              </a:rPr>
              <a:t>/mass 1500 kg, goes 22 m/s at 63</a:t>
            </a:r>
            <a:r>
              <a:rPr lang="en-US" baseline="30000">
                <a:solidFill>
                  <a:srgbClr val="FF0000"/>
                </a:solidFill>
              </a:rPr>
              <a:t>o</a:t>
            </a:r>
            <a:r>
              <a:rPr lang="en-US">
                <a:solidFill>
                  <a:srgbClr val="FF0000"/>
                </a:solidFill>
              </a:rPr>
              <a:t> S of E.</a:t>
            </a:r>
          </a:p>
          <a:p>
            <a:pPr algn="l"/>
            <a:r>
              <a:rPr lang="en-US">
                <a:solidFill>
                  <a:srgbClr val="FF0000"/>
                </a:solidFill>
              </a:rPr>
              <a:t>Car B, </a:t>
            </a:r>
            <a:r>
              <a:rPr lang="en-US" baseline="30000">
                <a:solidFill>
                  <a:srgbClr val="FF0000"/>
                </a:solidFill>
              </a:rPr>
              <a:t>w</a:t>
            </a:r>
            <a:r>
              <a:rPr lang="en-US">
                <a:solidFill>
                  <a:srgbClr val="FF0000"/>
                </a:solidFill>
              </a:rPr>
              <a:t>/mass 1900 kg, goes 12 m/s W. Vehicles</a:t>
            </a:r>
          </a:p>
          <a:p>
            <a:pPr algn="l"/>
            <a:r>
              <a:rPr lang="en-US">
                <a:solidFill>
                  <a:srgbClr val="FF0000"/>
                </a:solidFill>
              </a:rPr>
              <a:t>collide and couple. Find resultant vel. of two-car object. </a:t>
            </a:r>
          </a:p>
        </p:txBody>
      </p:sp>
      <p:grpSp>
        <p:nvGrpSpPr>
          <p:cNvPr id="20483" name="Group 19"/>
          <p:cNvGrpSpPr>
            <a:grpSpLocks/>
          </p:cNvGrpSpPr>
          <p:nvPr/>
        </p:nvGrpSpPr>
        <p:grpSpPr bwMode="auto">
          <a:xfrm>
            <a:off x="3740150" y="1679575"/>
            <a:ext cx="5130800" cy="2217738"/>
            <a:chOff x="1735" y="1845"/>
            <a:chExt cx="3232" cy="1397"/>
          </a:xfrm>
        </p:grpSpPr>
        <p:grpSp>
          <p:nvGrpSpPr>
            <p:cNvPr id="20508" name="Group 7"/>
            <p:cNvGrpSpPr>
              <a:grpSpLocks/>
            </p:cNvGrpSpPr>
            <p:nvPr/>
          </p:nvGrpSpPr>
          <p:grpSpPr bwMode="auto">
            <a:xfrm>
              <a:off x="1735" y="1852"/>
              <a:ext cx="3232" cy="1366"/>
              <a:chOff x="6912" y="8400"/>
              <a:chExt cx="4624" cy="1954"/>
            </a:xfrm>
          </p:grpSpPr>
          <p:sp>
            <p:nvSpPr>
              <p:cNvPr id="20511" name="Line 8"/>
              <p:cNvSpPr>
                <a:spLocks noChangeShapeType="1"/>
              </p:cNvSpPr>
              <p:nvPr/>
            </p:nvSpPr>
            <p:spPr bwMode="auto">
              <a:xfrm>
                <a:off x="9281" y="9920"/>
                <a:ext cx="2255"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20512" name="Rectangle 9"/>
              <p:cNvSpPr>
                <a:spLocks noChangeArrowheads="1"/>
              </p:cNvSpPr>
              <p:nvPr/>
            </p:nvSpPr>
            <p:spPr bwMode="auto">
              <a:xfrm>
                <a:off x="10070" y="10028"/>
                <a:ext cx="339" cy="217"/>
              </a:xfrm>
              <a:prstGeom prst="rect">
                <a:avLst/>
              </a:prstGeom>
              <a:solidFill>
                <a:srgbClr val="FF0000"/>
              </a:solidFill>
              <a:ln w="28575">
                <a:solidFill>
                  <a:srgbClr val="FF0000"/>
                </a:solidFill>
                <a:miter lim="800000"/>
                <a:headEnd/>
                <a:tailEnd/>
              </a:ln>
            </p:spPr>
            <p:txBody>
              <a:bodyPr/>
              <a:lstStyle/>
              <a:p>
                <a:endParaRPr lang="en-US">
                  <a:solidFill>
                    <a:srgbClr val="000000"/>
                  </a:solidFill>
                </a:endParaRPr>
              </a:p>
            </p:txBody>
          </p:sp>
          <p:sp>
            <p:nvSpPr>
              <p:cNvPr id="20513" name="Line 10"/>
              <p:cNvSpPr>
                <a:spLocks noChangeShapeType="1"/>
              </p:cNvSpPr>
              <p:nvPr/>
            </p:nvSpPr>
            <p:spPr bwMode="auto">
              <a:xfrm flipH="1" flipV="1">
                <a:off x="7814" y="8400"/>
                <a:ext cx="903" cy="1520"/>
              </a:xfrm>
              <a:prstGeom prst="line">
                <a:avLst/>
              </a:prstGeom>
              <a:noFill/>
              <a:ln w="28575">
                <a:solidFill>
                  <a:srgbClr val="FF0000"/>
                </a:solidFill>
                <a:round/>
                <a:headEnd/>
                <a:tailEnd/>
              </a:ln>
            </p:spPr>
            <p:txBody>
              <a:bodyPr/>
              <a:lstStyle/>
              <a:p>
                <a:endParaRPr lang="en-US">
                  <a:solidFill>
                    <a:srgbClr val="000000"/>
                  </a:solidFill>
                </a:endParaRPr>
              </a:p>
            </p:txBody>
          </p:sp>
          <p:sp>
            <p:nvSpPr>
              <p:cNvPr id="20514" name="Rectangle 11"/>
              <p:cNvSpPr>
                <a:spLocks noChangeArrowheads="1"/>
              </p:cNvSpPr>
              <p:nvPr/>
            </p:nvSpPr>
            <p:spPr bwMode="auto">
              <a:xfrm rot="3676004">
                <a:off x="8318" y="8942"/>
                <a:ext cx="338" cy="217"/>
              </a:xfrm>
              <a:prstGeom prst="rect">
                <a:avLst/>
              </a:prstGeom>
              <a:solidFill>
                <a:srgbClr val="FF0000"/>
              </a:solidFill>
              <a:ln w="28575">
                <a:solidFill>
                  <a:srgbClr val="FF0000"/>
                </a:solidFill>
                <a:miter lim="800000"/>
                <a:headEnd/>
                <a:tailEnd/>
              </a:ln>
            </p:spPr>
            <p:txBody>
              <a:bodyPr/>
              <a:lstStyle/>
              <a:p>
                <a:endParaRPr lang="en-US">
                  <a:solidFill>
                    <a:srgbClr val="000000"/>
                  </a:solidFill>
                </a:endParaRPr>
              </a:p>
            </p:txBody>
          </p:sp>
          <p:sp>
            <p:nvSpPr>
              <p:cNvPr id="20515" name="Line 12"/>
              <p:cNvSpPr>
                <a:spLocks noChangeShapeType="1"/>
              </p:cNvSpPr>
              <p:nvPr/>
            </p:nvSpPr>
            <p:spPr bwMode="auto">
              <a:xfrm>
                <a:off x="7025" y="10354"/>
                <a:ext cx="4511"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20516" name="Line 13"/>
              <p:cNvSpPr>
                <a:spLocks noChangeShapeType="1"/>
              </p:cNvSpPr>
              <p:nvPr/>
            </p:nvSpPr>
            <p:spPr bwMode="auto">
              <a:xfrm>
                <a:off x="9619" y="10137"/>
                <a:ext cx="338" cy="0"/>
              </a:xfrm>
              <a:prstGeom prst="line">
                <a:avLst/>
              </a:prstGeom>
              <a:noFill/>
              <a:ln w="28575">
                <a:solidFill>
                  <a:srgbClr val="FF0000"/>
                </a:solidFill>
                <a:round/>
                <a:headEnd type="triangle" w="lg" len="lg"/>
                <a:tailEnd/>
              </a:ln>
            </p:spPr>
            <p:txBody>
              <a:bodyPr/>
              <a:lstStyle/>
              <a:p>
                <a:endParaRPr lang="en-US">
                  <a:solidFill>
                    <a:srgbClr val="000000"/>
                  </a:solidFill>
                </a:endParaRPr>
              </a:p>
            </p:txBody>
          </p:sp>
          <p:sp>
            <p:nvSpPr>
              <p:cNvPr id="20517" name="Freeform 14"/>
              <p:cNvSpPr>
                <a:spLocks/>
              </p:cNvSpPr>
              <p:nvPr/>
            </p:nvSpPr>
            <p:spPr bwMode="auto">
              <a:xfrm>
                <a:off x="8635" y="9301"/>
                <a:ext cx="237" cy="417"/>
              </a:xfrm>
              <a:custGeom>
                <a:avLst/>
                <a:gdLst>
                  <a:gd name="T0" fmla="*/ 0 w 392"/>
                  <a:gd name="T1" fmla="*/ 0 h 692"/>
                  <a:gd name="T2" fmla="*/ 1 w 392"/>
                  <a:gd name="T3" fmla="*/ 1 h 692"/>
                  <a:gd name="T4" fmla="*/ 0 60000 65536"/>
                  <a:gd name="T5" fmla="*/ 0 60000 65536"/>
                  <a:gd name="T6" fmla="*/ 0 w 392"/>
                  <a:gd name="T7" fmla="*/ 0 h 692"/>
                  <a:gd name="T8" fmla="*/ 392 w 392"/>
                  <a:gd name="T9" fmla="*/ 692 h 692"/>
                </a:gdLst>
                <a:ahLst/>
                <a:cxnLst>
                  <a:cxn ang="T4">
                    <a:pos x="T0" y="T1"/>
                  </a:cxn>
                  <a:cxn ang="T5">
                    <a:pos x="T2" y="T3"/>
                  </a:cxn>
                </a:cxnLst>
                <a:rect l="T6" t="T7" r="T8" b="T9"/>
                <a:pathLst>
                  <a:path w="392" h="692">
                    <a:moveTo>
                      <a:pt x="0" y="0"/>
                    </a:moveTo>
                    <a:lnTo>
                      <a:pt x="392" y="692"/>
                    </a:lnTo>
                  </a:path>
                </a:pathLst>
              </a:custGeom>
              <a:noFill/>
              <a:ln w="28575">
                <a:solidFill>
                  <a:srgbClr val="FF0000"/>
                </a:solidFill>
                <a:round/>
                <a:headEnd type="none" w="med" len="med"/>
                <a:tailEnd type="triangle" w="lg" len="lg"/>
              </a:ln>
            </p:spPr>
            <p:txBody>
              <a:bodyPr/>
              <a:lstStyle/>
              <a:p>
                <a:endParaRPr lang="en-US">
                  <a:solidFill>
                    <a:srgbClr val="000000"/>
                  </a:solidFill>
                </a:endParaRPr>
              </a:p>
            </p:txBody>
          </p:sp>
          <p:sp>
            <p:nvSpPr>
              <p:cNvPr id="20518" name="Line 15"/>
              <p:cNvSpPr>
                <a:spLocks noChangeShapeType="1"/>
              </p:cNvSpPr>
              <p:nvPr/>
            </p:nvSpPr>
            <p:spPr bwMode="auto">
              <a:xfrm>
                <a:off x="6912" y="9920"/>
                <a:ext cx="1805"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20519" name="Line 16"/>
              <p:cNvSpPr>
                <a:spLocks noChangeShapeType="1"/>
              </p:cNvSpPr>
              <p:nvPr/>
            </p:nvSpPr>
            <p:spPr bwMode="auto">
              <a:xfrm flipH="1" flipV="1">
                <a:off x="8378" y="8400"/>
                <a:ext cx="903" cy="1520"/>
              </a:xfrm>
              <a:prstGeom prst="line">
                <a:avLst/>
              </a:prstGeom>
              <a:noFill/>
              <a:ln w="28575">
                <a:solidFill>
                  <a:srgbClr val="FF0000"/>
                </a:solidFill>
                <a:round/>
                <a:headEnd/>
                <a:tailEnd/>
              </a:ln>
            </p:spPr>
            <p:txBody>
              <a:bodyPr/>
              <a:lstStyle/>
              <a:p>
                <a:endParaRPr lang="en-US">
                  <a:solidFill>
                    <a:srgbClr val="000000"/>
                  </a:solidFill>
                </a:endParaRPr>
              </a:p>
            </p:txBody>
          </p:sp>
        </p:grpSp>
        <p:sp>
          <p:nvSpPr>
            <p:cNvPr id="20509" name="Rectangle 17"/>
            <p:cNvSpPr>
              <a:spLocks noChangeArrowheads="1"/>
            </p:cNvSpPr>
            <p:nvPr/>
          </p:nvSpPr>
          <p:spPr bwMode="auto">
            <a:xfrm>
              <a:off x="2527" y="1845"/>
              <a:ext cx="340" cy="327"/>
            </a:xfrm>
            <a:prstGeom prst="rect">
              <a:avLst/>
            </a:prstGeom>
            <a:noFill/>
            <a:ln w="9525" algn="ctr">
              <a:noFill/>
              <a:miter lim="800000"/>
              <a:headEnd/>
              <a:tailEnd/>
            </a:ln>
          </p:spPr>
          <p:txBody>
            <a:bodyPr wrap="none" anchor="ctr">
              <a:spAutoFit/>
            </a:bodyPr>
            <a:lstStyle/>
            <a:p>
              <a:pPr algn="l"/>
              <a:r>
                <a:rPr lang="en-US" b="1">
                  <a:solidFill>
                    <a:srgbClr val="FF0000"/>
                  </a:solidFill>
                </a:rPr>
                <a:t>A </a:t>
              </a:r>
            </a:p>
          </p:txBody>
        </p:sp>
        <p:sp>
          <p:nvSpPr>
            <p:cNvPr id="20510" name="Rectangle 18"/>
            <p:cNvSpPr>
              <a:spLocks noChangeArrowheads="1"/>
            </p:cNvSpPr>
            <p:nvPr/>
          </p:nvSpPr>
          <p:spPr bwMode="auto">
            <a:xfrm>
              <a:off x="4274" y="2915"/>
              <a:ext cx="340" cy="327"/>
            </a:xfrm>
            <a:prstGeom prst="rect">
              <a:avLst/>
            </a:prstGeom>
            <a:noFill/>
            <a:ln w="9525" algn="ctr">
              <a:noFill/>
              <a:miter lim="800000"/>
              <a:headEnd/>
              <a:tailEnd/>
            </a:ln>
          </p:spPr>
          <p:txBody>
            <a:bodyPr wrap="none" anchor="ctr">
              <a:spAutoFit/>
            </a:bodyPr>
            <a:lstStyle/>
            <a:p>
              <a:pPr algn="l"/>
              <a:r>
                <a:rPr lang="en-US" b="1" dirty="0">
                  <a:solidFill>
                    <a:srgbClr val="FF0000"/>
                  </a:solidFill>
                </a:rPr>
                <a:t>B </a:t>
              </a:r>
            </a:p>
          </p:txBody>
        </p:sp>
      </p:grpSp>
      <p:sp>
        <p:nvSpPr>
          <p:cNvPr id="382996" name="Rectangle 20"/>
          <p:cNvSpPr>
            <a:spLocks noChangeArrowheads="1"/>
          </p:cNvSpPr>
          <p:nvPr/>
        </p:nvSpPr>
        <p:spPr bwMode="auto">
          <a:xfrm>
            <a:off x="3490913" y="2027238"/>
            <a:ext cx="1503362" cy="519112"/>
          </a:xfrm>
          <a:prstGeom prst="rect">
            <a:avLst/>
          </a:prstGeom>
          <a:noFill/>
          <a:ln w="9525" algn="ctr">
            <a:noFill/>
            <a:miter lim="800000"/>
            <a:headEnd/>
            <a:tailEnd/>
          </a:ln>
        </p:spPr>
        <p:txBody>
          <a:bodyPr anchor="ctr">
            <a:spAutoFit/>
          </a:bodyPr>
          <a:lstStyle/>
          <a:p>
            <a:pPr algn="l"/>
            <a:r>
              <a:rPr lang="en-US">
                <a:solidFill>
                  <a:srgbClr val="000000"/>
                </a:solidFill>
              </a:rPr>
              <a:t>1500 kg </a:t>
            </a:r>
          </a:p>
        </p:txBody>
      </p:sp>
      <p:sp>
        <p:nvSpPr>
          <p:cNvPr id="382997" name="Rectangle 21"/>
          <p:cNvSpPr>
            <a:spLocks noChangeArrowheads="1"/>
          </p:cNvSpPr>
          <p:nvPr/>
        </p:nvSpPr>
        <p:spPr bwMode="auto">
          <a:xfrm>
            <a:off x="3605213" y="2462213"/>
            <a:ext cx="1330325" cy="519112"/>
          </a:xfrm>
          <a:prstGeom prst="rect">
            <a:avLst/>
          </a:prstGeom>
          <a:noFill/>
          <a:ln w="9525" algn="ctr">
            <a:noFill/>
            <a:miter lim="800000"/>
            <a:headEnd/>
            <a:tailEnd/>
          </a:ln>
        </p:spPr>
        <p:txBody>
          <a:bodyPr anchor="ctr">
            <a:spAutoFit/>
          </a:bodyPr>
          <a:lstStyle/>
          <a:p>
            <a:pPr algn="l"/>
            <a:r>
              <a:rPr lang="en-US">
                <a:solidFill>
                  <a:srgbClr val="000000"/>
                </a:solidFill>
              </a:rPr>
              <a:t>22 m/s </a:t>
            </a:r>
          </a:p>
        </p:txBody>
      </p:sp>
      <p:sp>
        <p:nvSpPr>
          <p:cNvPr id="382998" name="Rectangle 22"/>
          <p:cNvSpPr>
            <a:spLocks noChangeArrowheads="1"/>
          </p:cNvSpPr>
          <p:nvPr/>
        </p:nvSpPr>
        <p:spPr bwMode="auto">
          <a:xfrm>
            <a:off x="6669088" y="2346325"/>
            <a:ext cx="1503362" cy="519113"/>
          </a:xfrm>
          <a:prstGeom prst="rect">
            <a:avLst/>
          </a:prstGeom>
          <a:noFill/>
          <a:ln w="9525" algn="ctr">
            <a:noFill/>
            <a:miter lim="800000"/>
            <a:headEnd/>
            <a:tailEnd/>
          </a:ln>
        </p:spPr>
        <p:txBody>
          <a:bodyPr anchor="ctr">
            <a:spAutoFit/>
          </a:bodyPr>
          <a:lstStyle/>
          <a:p>
            <a:pPr algn="l"/>
            <a:r>
              <a:rPr lang="en-US">
                <a:solidFill>
                  <a:srgbClr val="000000"/>
                </a:solidFill>
              </a:rPr>
              <a:t>1900 kg </a:t>
            </a:r>
          </a:p>
        </p:txBody>
      </p:sp>
      <p:sp>
        <p:nvSpPr>
          <p:cNvPr id="382999" name="Rectangle 23"/>
          <p:cNvSpPr>
            <a:spLocks noChangeArrowheads="1"/>
          </p:cNvSpPr>
          <p:nvPr/>
        </p:nvSpPr>
        <p:spPr bwMode="auto">
          <a:xfrm>
            <a:off x="6726238" y="2781300"/>
            <a:ext cx="1387475" cy="519113"/>
          </a:xfrm>
          <a:prstGeom prst="rect">
            <a:avLst/>
          </a:prstGeom>
          <a:noFill/>
          <a:ln w="9525" algn="ctr">
            <a:noFill/>
            <a:miter lim="800000"/>
            <a:headEnd/>
            <a:tailEnd/>
          </a:ln>
        </p:spPr>
        <p:txBody>
          <a:bodyPr anchor="ctr">
            <a:spAutoFit/>
          </a:bodyPr>
          <a:lstStyle/>
          <a:p>
            <a:pPr algn="l"/>
            <a:r>
              <a:rPr lang="en-US">
                <a:solidFill>
                  <a:srgbClr val="000000"/>
                </a:solidFill>
              </a:rPr>
              <a:t>12 m/s </a:t>
            </a:r>
          </a:p>
        </p:txBody>
      </p:sp>
      <p:grpSp>
        <p:nvGrpSpPr>
          <p:cNvPr id="4" name="Group 26"/>
          <p:cNvGrpSpPr>
            <a:grpSpLocks/>
          </p:cNvGrpSpPr>
          <p:nvPr/>
        </p:nvGrpSpPr>
        <p:grpSpPr bwMode="auto">
          <a:xfrm>
            <a:off x="5384800" y="1673225"/>
            <a:ext cx="1290638" cy="519113"/>
            <a:chOff x="3392" y="1054"/>
            <a:chExt cx="813" cy="327"/>
          </a:xfrm>
        </p:grpSpPr>
        <p:sp>
          <p:nvSpPr>
            <p:cNvPr id="20506" name="Line 24"/>
            <p:cNvSpPr>
              <a:spLocks noChangeShapeType="1"/>
            </p:cNvSpPr>
            <p:nvPr/>
          </p:nvSpPr>
          <p:spPr bwMode="auto">
            <a:xfrm>
              <a:off x="3392" y="1061"/>
              <a:ext cx="813" cy="0"/>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20507" name="Rectangle 25"/>
            <p:cNvSpPr>
              <a:spLocks noChangeArrowheads="1"/>
            </p:cNvSpPr>
            <p:nvPr/>
          </p:nvSpPr>
          <p:spPr bwMode="auto">
            <a:xfrm>
              <a:off x="3548" y="1054"/>
              <a:ext cx="480" cy="327"/>
            </a:xfrm>
            <a:prstGeom prst="rect">
              <a:avLst/>
            </a:prstGeom>
            <a:noFill/>
            <a:ln w="9525" algn="ctr">
              <a:noFill/>
              <a:miter lim="800000"/>
              <a:headEnd/>
              <a:tailEnd/>
            </a:ln>
          </p:spPr>
          <p:txBody>
            <a:bodyPr anchor="ctr">
              <a:spAutoFit/>
            </a:bodyPr>
            <a:lstStyle/>
            <a:p>
              <a:pPr algn="l"/>
              <a:r>
                <a:rPr lang="en-US">
                  <a:solidFill>
                    <a:srgbClr val="000000"/>
                  </a:solidFill>
                </a:rPr>
                <a:t>63</a:t>
              </a:r>
              <a:r>
                <a:rPr lang="en-US" baseline="30000">
                  <a:solidFill>
                    <a:srgbClr val="000000"/>
                  </a:solidFill>
                </a:rPr>
                <a:t>o</a:t>
              </a:r>
              <a:r>
                <a:rPr lang="en-US">
                  <a:solidFill>
                    <a:srgbClr val="000000"/>
                  </a:solidFill>
                </a:rPr>
                <a:t> </a:t>
              </a:r>
            </a:p>
          </p:txBody>
        </p:sp>
      </p:grpSp>
      <p:sp>
        <p:nvSpPr>
          <p:cNvPr id="383003" name="Rectangle 27"/>
          <p:cNvSpPr>
            <a:spLocks noChangeArrowheads="1"/>
          </p:cNvSpPr>
          <p:nvPr/>
        </p:nvSpPr>
        <p:spPr bwMode="auto">
          <a:xfrm>
            <a:off x="7232650" y="1674813"/>
            <a:ext cx="1243013" cy="519112"/>
          </a:xfrm>
          <a:prstGeom prst="rect">
            <a:avLst/>
          </a:prstGeom>
          <a:solidFill>
            <a:srgbClr val="FF3300"/>
          </a:solidFill>
          <a:ln w="9525" algn="ctr">
            <a:noFill/>
            <a:miter lim="800000"/>
            <a:headEnd/>
            <a:tailEnd/>
          </a:ln>
        </p:spPr>
        <p:txBody>
          <a:bodyPr wrap="none" anchor="ctr">
            <a:spAutoFit/>
          </a:bodyPr>
          <a:lstStyle/>
          <a:p>
            <a:pPr algn="l"/>
            <a:r>
              <a:rPr lang="en-US">
                <a:solidFill>
                  <a:srgbClr val="000000"/>
                </a:solidFill>
              </a:rPr>
              <a:t>+ = </a:t>
            </a:r>
            <a:r>
              <a:rPr lang="en-US">
                <a:solidFill>
                  <a:srgbClr val="000000"/>
                </a:solidFill>
                <a:sym typeface="Wingdings" pitchFamily="2" charset="2"/>
              </a:rPr>
              <a:t></a:t>
            </a:r>
            <a:r>
              <a:rPr lang="en-US">
                <a:solidFill>
                  <a:srgbClr val="000000"/>
                </a:solidFill>
              </a:rPr>
              <a:t> </a:t>
            </a:r>
          </a:p>
        </p:txBody>
      </p:sp>
      <p:sp>
        <p:nvSpPr>
          <p:cNvPr id="383005" name="Freeform 29"/>
          <p:cNvSpPr>
            <a:spLocks/>
          </p:cNvSpPr>
          <p:nvPr/>
        </p:nvSpPr>
        <p:spPr bwMode="auto">
          <a:xfrm>
            <a:off x="6329363" y="3984625"/>
            <a:ext cx="173037" cy="717550"/>
          </a:xfrm>
          <a:custGeom>
            <a:avLst/>
            <a:gdLst>
              <a:gd name="T0" fmla="*/ 0 w 109"/>
              <a:gd name="T1" fmla="*/ 0 h 452"/>
              <a:gd name="T2" fmla="*/ 2147483647 w 109"/>
              <a:gd name="T3" fmla="*/ 2147483647 h 452"/>
              <a:gd name="T4" fmla="*/ 0 60000 65536"/>
              <a:gd name="T5" fmla="*/ 0 60000 65536"/>
              <a:gd name="T6" fmla="*/ 0 w 109"/>
              <a:gd name="T7" fmla="*/ 0 h 452"/>
              <a:gd name="T8" fmla="*/ 109 w 109"/>
              <a:gd name="T9" fmla="*/ 452 h 452"/>
            </a:gdLst>
            <a:ahLst/>
            <a:cxnLst>
              <a:cxn ang="T4">
                <a:pos x="T0" y="T1"/>
              </a:cxn>
              <a:cxn ang="T5">
                <a:pos x="T2" y="T3"/>
              </a:cxn>
            </a:cxnLst>
            <a:rect l="T6" t="T7" r="T8" b="T9"/>
            <a:pathLst>
              <a:path w="109" h="452">
                <a:moveTo>
                  <a:pt x="0" y="0"/>
                </a:moveTo>
                <a:lnTo>
                  <a:pt x="109" y="452"/>
                </a:lnTo>
              </a:path>
            </a:pathLst>
          </a:custGeom>
          <a:noFill/>
          <a:ln w="28575">
            <a:solidFill>
              <a:srgbClr val="000000"/>
            </a:solidFill>
            <a:round/>
            <a:headEnd type="none" w="med" len="med"/>
            <a:tailEnd type="triangle" w="lg" len="lg"/>
          </a:ln>
        </p:spPr>
        <p:txBody>
          <a:bodyPr/>
          <a:lstStyle/>
          <a:p>
            <a:endParaRPr lang="en-US">
              <a:solidFill>
                <a:srgbClr val="000000"/>
              </a:solidFill>
            </a:endParaRPr>
          </a:p>
        </p:txBody>
      </p:sp>
      <p:sp>
        <p:nvSpPr>
          <p:cNvPr id="383006" name="Rectangle 30"/>
          <p:cNvSpPr>
            <a:spLocks noChangeArrowheads="1"/>
          </p:cNvSpPr>
          <p:nvPr/>
        </p:nvSpPr>
        <p:spPr bwMode="auto">
          <a:xfrm>
            <a:off x="6518275" y="4010025"/>
            <a:ext cx="1185863" cy="519113"/>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f</a:t>
            </a:r>
            <a:r>
              <a:rPr lang="en-US">
                <a:solidFill>
                  <a:srgbClr val="000000"/>
                </a:solidFill>
              </a:rPr>
              <a:t> = ? </a:t>
            </a:r>
          </a:p>
        </p:txBody>
      </p:sp>
      <p:sp>
        <p:nvSpPr>
          <p:cNvPr id="383009" name="Rectangle 33"/>
          <p:cNvSpPr>
            <a:spLocks noChangeArrowheads="1"/>
          </p:cNvSpPr>
          <p:nvPr/>
        </p:nvSpPr>
        <p:spPr bwMode="auto">
          <a:xfrm>
            <a:off x="76745" y="4695825"/>
            <a:ext cx="2884488" cy="519113"/>
          </a:xfrm>
          <a:prstGeom prst="rect">
            <a:avLst/>
          </a:prstGeom>
          <a:noFill/>
          <a:ln w="9525" algn="ctr">
            <a:noFill/>
            <a:miter lim="800000"/>
            <a:headEnd/>
            <a:tailEnd/>
          </a:ln>
        </p:spPr>
        <p:txBody>
          <a:bodyPr anchor="ctr">
            <a:spAutoFit/>
          </a:bodyPr>
          <a:lstStyle/>
          <a:p>
            <a:pPr algn="l"/>
            <a:r>
              <a:rPr lang="en-US" dirty="0">
                <a:solidFill>
                  <a:srgbClr val="000000"/>
                </a:solidFill>
              </a:rPr>
              <a:t>1500 (22 </a:t>
            </a:r>
            <a:r>
              <a:rPr lang="en-US" dirty="0" err="1">
                <a:solidFill>
                  <a:srgbClr val="000000"/>
                </a:solidFill>
              </a:rPr>
              <a:t>cos</a:t>
            </a:r>
            <a:r>
              <a:rPr lang="en-US" dirty="0">
                <a:solidFill>
                  <a:srgbClr val="000000"/>
                </a:solidFill>
              </a:rPr>
              <a:t> 63)</a:t>
            </a:r>
          </a:p>
        </p:txBody>
      </p:sp>
      <p:sp>
        <p:nvSpPr>
          <p:cNvPr id="383010" name="Rectangle 34"/>
          <p:cNvSpPr>
            <a:spLocks noChangeArrowheads="1"/>
          </p:cNvSpPr>
          <p:nvPr/>
        </p:nvSpPr>
        <p:spPr bwMode="auto">
          <a:xfrm>
            <a:off x="5270500" y="4686300"/>
            <a:ext cx="1851025" cy="519113"/>
          </a:xfrm>
          <a:prstGeom prst="rect">
            <a:avLst/>
          </a:prstGeom>
          <a:noFill/>
          <a:ln w="9525" algn="ctr">
            <a:noFill/>
            <a:miter lim="800000"/>
            <a:headEnd/>
            <a:tailEnd/>
          </a:ln>
        </p:spPr>
        <p:txBody>
          <a:bodyPr anchor="ctr">
            <a:spAutoFit/>
          </a:bodyPr>
          <a:lstStyle/>
          <a:p>
            <a:pPr algn="l"/>
            <a:r>
              <a:rPr lang="en-US">
                <a:solidFill>
                  <a:srgbClr val="000000"/>
                </a:solidFill>
              </a:rPr>
              <a:t>3400 (v</a:t>
            </a:r>
            <a:r>
              <a:rPr lang="en-US" baseline="-25000">
                <a:solidFill>
                  <a:srgbClr val="000000"/>
                </a:solidFill>
              </a:rPr>
              <a:t>xf</a:t>
            </a:r>
            <a:r>
              <a:rPr lang="en-US">
                <a:solidFill>
                  <a:srgbClr val="000000"/>
                </a:solidFill>
              </a:rPr>
              <a:t>) </a:t>
            </a:r>
          </a:p>
        </p:txBody>
      </p:sp>
      <p:sp>
        <p:nvSpPr>
          <p:cNvPr id="383011" name="Rectangle 35"/>
          <p:cNvSpPr>
            <a:spLocks noChangeArrowheads="1"/>
          </p:cNvSpPr>
          <p:nvPr/>
        </p:nvSpPr>
        <p:spPr bwMode="auto">
          <a:xfrm>
            <a:off x="4902200" y="4702175"/>
            <a:ext cx="490538" cy="519113"/>
          </a:xfrm>
          <a:prstGeom prst="rect">
            <a:avLst/>
          </a:prstGeom>
          <a:noFill/>
          <a:ln w="9525" algn="ctr">
            <a:noFill/>
            <a:miter lim="800000"/>
            <a:headEnd/>
            <a:tailEnd/>
          </a:ln>
        </p:spPr>
        <p:txBody>
          <a:bodyPr wrap="none" anchor="ctr">
            <a:spAutoFit/>
          </a:bodyPr>
          <a:lstStyle/>
          <a:p>
            <a:pPr algn="l"/>
            <a:r>
              <a:rPr lang="en-US">
                <a:solidFill>
                  <a:srgbClr val="000000"/>
                </a:solidFill>
              </a:rPr>
              <a:t>= </a:t>
            </a:r>
          </a:p>
        </p:txBody>
      </p:sp>
      <p:grpSp>
        <p:nvGrpSpPr>
          <p:cNvPr id="5" name="Group 41"/>
          <p:cNvGrpSpPr>
            <a:grpSpLocks/>
          </p:cNvGrpSpPr>
          <p:nvPr/>
        </p:nvGrpSpPr>
        <p:grpSpPr bwMode="auto">
          <a:xfrm>
            <a:off x="4437063" y="5740400"/>
            <a:ext cx="2998787" cy="519113"/>
            <a:chOff x="2804" y="3805"/>
            <a:chExt cx="1889" cy="327"/>
          </a:xfrm>
        </p:grpSpPr>
        <p:sp>
          <p:nvSpPr>
            <p:cNvPr id="20504" name="Rectangle 37"/>
            <p:cNvSpPr>
              <a:spLocks noChangeArrowheads="1"/>
            </p:cNvSpPr>
            <p:nvPr/>
          </p:nvSpPr>
          <p:spPr bwMode="auto">
            <a:xfrm>
              <a:off x="2804" y="3805"/>
              <a:ext cx="1777" cy="327"/>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xf</a:t>
              </a:r>
              <a:r>
                <a:rPr lang="en-US">
                  <a:solidFill>
                    <a:srgbClr val="000000"/>
                  </a:solidFill>
                </a:rPr>
                <a:t> = –2.30 m/s </a:t>
              </a:r>
            </a:p>
          </p:txBody>
        </p:sp>
        <p:sp>
          <p:nvSpPr>
            <p:cNvPr id="20505" name="Line 38"/>
            <p:cNvSpPr>
              <a:spLocks noChangeShapeType="1"/>
            </p:cNvSpPr>
            <p:nvPr/>
          </p:nvSpPr>
          <p:spPr bwMode="auto">
            <a:xfrm>
              <a:off x="4428" y="3975"/>
              <a:ext cx="265" cy="0"/>
            </a:xfrm>
            <a:prstGeom prst="line">
              <a:avLst/>
            </a:prstGeom>
            <a:noFill/>
            <a:ln w="22225">
              <a:solidFill>
                <a:schemeClr val="tx1"/>
              </a:solidFill>
              <a:round/>
              <a:headEnd/>
              <a:tailEnd type="triangle" w="lg" len="lg"/>
            </a:ln>
          </p:spPr>
          <p:txBody>
            <a:bodyPr wrap="none" anchor="ctr"/>
            <a:lstStyle/>
            <a:p>
              <a:endParaRPr lang="en-US">
                <a:solidFill>
                  <a:srgbClr val="000000"/>
                </a:solidFill>
              </a:endParaRPr>
            </a:p>
          </p:txBody>
        </p:sp>
      </p:grpSp>
      <p:sp>
        <p:nvSpPr>
          <p:cNvPr id="383016" name="Rectangle 40"/>
          <p:cNvSpPr>
            <a:spLocks noChangeArrowheads="1"/>
          </p:cNvSpPr>
          <p:nvPr/>
        </p:nvSpPr>
        <p:spPr bwMode="auto">
          <a:xfrm>
            <a:off x="3503613" y="5273675"/>
            <a:ext cx="3419475" cy="519113"/>
          </a:xfrm>
          <a:prstGeom prst="rect">
            <a:avLst/>
          </a:prstGeom>
          <a:noFill/>
          <a:ln w="9525" algn="ctr">
            <a:noFill/>
            <a:miter lim="800000"/>
            <a:headEnd/>
            <a:tailEnd/>
          </a:ln>
        </p:spPr>
        <p:txBody>
          <a:bodyPr anchor="ctr">
            <a:spAutoFit/>
          </a:bodyPr>
          <a:lstStyle/>
          <a:p>
            <a:pPr algn="l"/>
            <a:r>
              <a:rPr lang="en-US">
                <a:solidFill>
                  <a:srgbClr val="000000"/>
                </a:solidFill>
              </a:rPr>
              <a:t>–7818.3 = 3400 (v</a:t>
            </a:r>
            <a:r>
              <a:rPr lang="en-US" baseline="-25000">
                <a:solidFill>
                  <a:srgbClr val="000000"/>
                </a:solidFill>
              </a:rPr>
              <a:t>xf</a:t>
            </a:r>
            <a:r>
              <a:rPr lang="en-US">
                <a:solidFill>
                  <a:srgbClr val="000000"/>
                </a:solidFill>
              </a:rPr>
              <a:t>) </a:t>
            </a:r>
          </a:p>
        </p:txBody>
      </p:sp>
      <p:sp>
        <p:nvSpPr>
          <p:cNvPr id="383019" name="Freeform 43"/>
          <p:cNvSpPr>
            <a:spLocks/>
          </p:cNvSpPr>
          <p:nvPr/>
        </p:nvSpPr>
        <p:spPr bwMode="auto">
          <a:xfrm>
            <a:off x="6286500" y="3962400"/>
            <a:ext cx="225425" cy="709613"/>
          </a:xfrm>
          <a:custGeom>
            <a:avLst/>
            <a:gdLst>
              <a:gd name="T0" fmla="*/ 2147483647 w 142"/>
              <a:gd name="T1" fmla="*/ 0 h 447"/>
              <a:gd name="T2" fmla="*/ 0 w 142"/>
              <a:gd name="T3" fmla="*/ 2147483647 h 447"/>
              <a:gd name="T4" fmla="*/ 0 60000 65536"/>
              <a:gd name="T5" fmla="*/ 0 60000 65536"/>
              <a:gd name="T6" fmla="*/ 0 w 142"/>
              <a:gd name="T7" fmla="*/ 0 h 447"/>
              <a:gd name="T8" fmla="*/ 142 w 142"/>
              <a:gd name="T9" fmla="*/ 447 h 447"/>
            </a:gdLst>
            <a:ahLst/>
            <a:cxnLst>
              <a:cxn ang="T4">
                <a:pos x="T0" y="T1"/>
              </a:cxn>
              <a:cxn ang="T5">
                <a:pos x="T2" y="T3"/>
              </a:cxn>
            </a:cxnLst>
            <a:rect l="T6" t="T7" r="T8" b="T9"/>
            <a:pathLst>
              <a:path w="142" h="447">
                <a:moveTo>
                  <a:pt x="142" y="0"/>
                </a:moveTo>
                <a:lnTo>
                  <a:pt x="0" y="447"/>
                </a:lnTo>
              </a:path>
            </a:pathLst>
          </a:custGeom>
          <a:noFill/>
          <a:ln w="28575">
            <a:solidFill>
              <a:srgbClr val="000000"/>
            </a:solidFill>
            <a:round/>
            <a:headEnd type="none" w="med" len="med"/>
            <a:tailEnd type="triangle" w="lg" len="lg"/>
          </a:ln>
        </p:spPr>
        <p:txBody>
          <a:bodyPr/>
          <a:lstStyle/>
          <a:p>
            <a:endParaRPr lang="en-US">
              <a:solidFill>
                <a:srgbClr val="000000"/>
              </a:solidFill>
            </a:endParaRPr>
          </a:p>
        </p:txBody>
      </p:sp>
      <p:grpSp>
        <p:nvGrpSpPr>
          <p:cNvPr id="6" name="Group 49"/>
          <p:cNvGrpSpPr>
            <a:grpSpLocks/>
          </p:cNvGrpSpPr>
          <p:nvPr/>
        </p:nvGrpSpPr>
        <p:grpSpPr bwMode="auto">
          <a:xfrm>
            <a:off x="4603750" y="6219825"/>
            <a:ext cx="3246438" cy="519113"/>
            <a:chOff x="2900" y="3918"/>
            <a:chExt cx="2045" cy="327"/>
          </a:xfrm>
        </p:grpSpPr>
        <p:sp>
          <p:nvSpPr>
            <p:cNvPr id="20502" name="Rectangle 45"/>
            <p:cNvSpPr>
              <a:spLocks noChangeArrowheads="1"/>
            </p:cNvSpPr>
            <p:nvPr/>
          </p:nvSpPr>
          <p:spPr bwMode="auto">
            <a:xfrm>
              <a:off x="2900" y="3918"/>
              <a:ext cx="2045" cy="327"/>
            </a:xfrm>
            <a:prstGeom prst="rect">
              <a:avLst/>
            </a:prstGeom>
            <a:noFill/>
            <a:ln w="9525" algn="ctr">
              <a:noFill/>
              <a:miter lim="800000"/>
              <a:headEnd/>
              <a:tailEnd/>
            </a:ln>
          </p:spPr>
          <p:txBody>
            <a:bodyPr anchor="ctr">
              <a:spAutoFit/>
            </a:bodyPr>
            <a:lstStyle/>
            <a:p>
              <a:pPr algn="l"/>
              <a:r>
                <a:rPr lang="en-US">
                  <a:solidFill>
                    <a:srgbClr val="000000"/>
                  </a:solidFill>
                </a:rPr>
                <a:t>(i.e., 2.30 m/s      </a:t>
              </a:r>
              <a:r>
                <a:rPr lang="en-US">
                  <a:solidFill>
                    <a:srgbClr val="000000"/>
                  </a:solidFill>
                  <a:sym typeface="Wingdings" pitchFamily="2" charset="2"/>
                </a:rPr>
                <a:t>)</a:t>
              </a:r>
              <a:r>
                <a:rPr lang="en-US">
                  <a:solidFill>
                    <a:srgbClr val="000000"/>
                  </a:solidFill>
                </a:rPr>
                <a:t> </a:t>
              </a:r>
            </a:p>
          </p:txBody>
        </p:sp>
        <p:sp>
          <p:nvSpPr>
            <p:cNvPr id="20503" name="Line 48"/>
            <p:cNvSpPr>
              <a:spLocks noChangeShapeType="1"/>
            </p:cNvSpPr>
            <p:nvPr/>
          </p:nvSpPr>
          <p:spPr bwMode="auto">
            <a:xfrm>
              <a:off x="4396" y="4074"/>
              <a:ext cx="265" cy="0"/>
            </a:xfrm>
            <a:prstGeom prst="line">
              <a:avLst/>
            </a:prstGeom>
            <a:noFill/>
            <a:ln w="22225">
              <a:solidFill>
                <a:schemeClr val="tx1"/>
              </a:solidFill>
              <a:round/>
              <a:headEnd type="triangle" w="lg" len="lg"/>
              <a:tailEnd type="none" w="lg" len="lg"/>
            </a:ln>
          </p:spPr>
          <p:txBody>
            <a:bodyPr wrap="none" anchor="ctr"/>
            <a:lstStyle/>
            <a:p>
              <a:endParaRPr lang="en-US">
                <a:solidFill>
                  <a:srgbClr val="000000"/>
                </a:solidFill>
              </a:endParaRPr>
            </a:p>
          </p:txBody>
        </p:sp>
      </p:grpSp>
      <p:sp>
        <p:nvSpPr>
          <p:cNvPr id="383026" name="Rectangle 50"/>
          <p:cNvSpPr>
            <a:spLocks noChangeArrowheads="1"/>
          </p:cNvSpPr>
          <p:nvPr/>
        </p:nvSpPr>
        <p:spPr bwMode="auto">
          <a:xfrm>
            <a:off x="2832645" y="4687888"/>
            <a:ext cx="2259013" cy="519112"/>
          </a:xfrm>
          <a:prstGeom prst="rect">
            <a:avLst/>
          </a:prstGeom>
          <a:noFill/>
          <a:ln w="9525" algn="ctr">
            <a:noFill/>
            <a:miter lim="800000"/>
            <a:headEnd/>
            <a:tailEnd/>
          </a:ln>
        </p:spPr>
        <p:txBody>
          <a:bodyPr anchor="ctr">
            <a:spAutoFit/>
          </a:bodyPr>
          <a:lstStyle/>
          <a:p>
            <a:pPr algn="l"/>
            <a:r>
              <a:rPr lang="en-US" dirty="0">
                <a:solidFill>
                  <a:srgbClr val="000000"/>
                </a:solidFill>
              </a:rPr>
              <a:t>+ 1900(–12)</a:t>
            </a:r>
          </a:p>
        </p:txBody>
      </p:sp>
      <p:pic>
        <p:nvPicPr>
          <p:cNvPr id="383027" name="Picture 51" descr="bd07308_[1]"/>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flipH="1">
            <a:off x="228600" y="2922588"/>
            <a:ext cx="3111500" cy="1123950"/>
          </a:xfrm>
          <a:prstGeom prst="rect">
            <a:avLst/>
          </a:prstGeom>
          <a:noFill/>
          <a:ln w="9525">
            <a:noFill/>
            <a:miter lim="800000"/>
            <a:headEnd/>
            <a:tailEnd/>
          </a:ln>
        </p:spPr>
      </p:pic>
      <p:sp>
        <p:nvSpPr>
          <p:cNvPr id="40" name="Rectangle 39"/>
          <p:cNvSpPr>
            <a:spLocks noChangeArrowheads="1"/>
          </p:cNvSpPr>
          <p:nvPr/>
        </p:nvSpPr>
        <p:spPr bwMode="auto">
          <a:xfrm>
            <a:off x="4120506" y="4055596"/>
            <a:ext cx="2031325"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xi</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xf</a:t>
            </a:r>
            <a:endParaRPr lang="en-US" baseline="-25000" dirty="0">
              <a:solidFill>
                <a:srgbClr val="000000"/>
              </a:solidFill>
            </a:endParaRPr>
          </a:p>
        </p:txBody>
      </p:sp>
    </p:spTree>
    <p:extLst>
      <p:ext uri="{BB962C8B-B14F-4D97-AF65-F5344CB8AC3E}">
        <p14:creationId xmlns:p14="http://schemas.microsoft.com/office/powerpoint/2010/main" val="3447127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027"/>
                                        </p:tgtEl>
                                        <p:attrNameLst>
                                          <p:attrName>style.visibility</p:attrName>
                                        </p:attrNameLst>
                                      </p:cBhvr>
                                      <p:to>
                                        <p:strVal val="visible"/>
                                      </p:to>
                                    </p:set>
                                    <p:animEffect transition="in" filter="fade">
                                      <p:cBhvr>
                                        <p:cTn id="7" dur="2000"/>
                                        <p:tgtEl>
                                          <p:spTgt spid="383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2996"/>
                                        </p:tgtEl>
                                        <p:attrNameLst>
                                          <p:attrName>style.visibility</p:attrName>
                                        </p:attrNameLst>
                                      </p:cBhvr>
                                      <p:to>
                                        <p:strVal val="visible"/>
                                      </p:to>
                                    </p:set>
                                    <p:animEffect transition="in" filter="dissolve">
                                      <p:cBhvr>
                                        <p:cTn id="12" dur="500"/>
                                        <p:tgtEl>
                                          <p:spTgt spid="38299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82997"/>
                                        </p:tgtEl>
                                        <p:attrNameLst>
                                          <p:attrName>style.visibility</p:attrName>
                                        </p:attrNameLst>
                                      </p:cBhvr>
                                      <p:to>
                                        <p:strVal val="visible"/>
                                      </p:to>
                                    </p:set>
                                    <p:animEffect transition="in" filter="fade">
                                      <p:cBhvr>
                                        <p:cTn id="17" dur="1000"/>
                                        <p:tgtEl>
                                          <p:spTgt spid="382997"/>
                                        </p:tgtEl>
                                      </p:cBhvr>
                                    </p:animEffect>
                                    <p:anim calcmode="lin" valueType="num">
                                      <p:cBhvr>
                                        <p:cTn id="18" dur="1000" fill="hold"/>
                                        <p:tgtEl>
                                          <p:spTgt spid="382997"/>
                                        </p:tgtEl>
                                        <p:attrNameLst>
                                          <p:attrName>ppt_x</p:attrName>
                                        </p:attrNameLst>
                                      </p:cBhvr>
                                      <p:tavLst>
                                        <p:tav tm="0">
                                          <p:val>
                                            <p:strVal val="#ppt_x"/>
                                          </p:val>
                                        </p:tav>
                                        <p:tav tm="100000">
                                          <p:val>
                                            <p:strVal val="#ppt_x"/>
                                          </p:val>
                                        </p:tav>
                                      </p:tavLst>
                                    </p:anim>
                                    <p:anim calcmode="lin" valueType="num">
                                      <p:cBhvr>
                                        <p:cTn id="19" dur="1000" fill="hold"/>
                                        <p:tgtEl>
                                          <p:spTgt spid="3829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style.rotation</p:attrName>
                                        </p:attrNameLst>
                                      </p:cBhvr>
                                      <p:tavLst>
                                        <p:tav tm="0">
                                          <p:val>
                                            <p:fltVal val="720"/>
                                          </p:val>
                                        </p:tav>
                                        <p:tav tm="100000">
                                          <p:val>
                                            <p:fltVal val="0"/>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82998"/>
                                        </p:tgtEl>
                                        <p:attrNameLst>
                                          <p:attrName>style.visibility</p:attrName>
                                        </p:attrNameLst>
                                      </p:cBhvr>
                                      <p:to>
                                        <p:strVal val="visible"/>
                                      </p:to>
                                    </p:set>
                                    <p:animEffect transition="in" filter="fade">
                                      <p:cBhvr>
                                        <p:cTn id="32" dur="1000"/>
                                        <p:tgtEl>
                                          <p:spTgt spid="382998"/>
                                        </p:tgtEl>
                                      </p:cBhvr>
                                    </p:animEffect>
                                    <p:anim calcmode="lin" valueType="num">
                                      <p:cBhvr>
                                        <p:cTn id="33" dur="1000" fill="hold"/>
                                        <p:tgtEl>
                                          <p:spTgt spid="382998"/>
                                        </p:tgtEl>
                                        <p:attrNameLst>
                                          <p:attrName>ppt_x</p:attrName>
                                        </p:attrNameLst>
                                      </p:cBhvr>
                                      <p:tavLst>
                                        <p:tav tm="0">
                                          <p:val>
                                            <p:strVal val="#ppt_x"/>
                                          </p:val>
                                        </p:tav>
                                        <p:tav tm="100000">
                                          <p:val>
                                            <p:strVal val="#ppt_x"/>
                                          </p:val>
                                        </p:tav>
                                      </p:tavLst>
                                    </p:anim>
                                    <p:anim calcmode="lin" valueType="num">
                                      <p:cBhvr>
                                        <p:cTn id="34" dur="1000" fill="hold"/>
                                        <p:tgtEl>
                                          <p:spTgt spid="3829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82999"/>
                                        </p:tgtEl>
                                        <p:attrNameLst>
                                          <p:attrName>style.visibility</p:attrName>
                                        </p:attrNameLst>
                                      </p:cBhvr>
                                      <p:to>
                                        <p:strVal val="visible"/>
                                      </p:to>
                                    </p:set>
                                    <p:animEffect transition="in" filter="fade">
                                      <p:cBhvr>
                                        <p:cTn id="39" dur="1000"/>
                                        <p:tgtEl>
                                          <p:spTgt spid="382999"/>
                                        </p:tgtEl>
                                      </p:cBhvr>
                                    </p:animEffect>
                                    <p:anim calcmode="lin" valueType="num">
                                      <p:cBhvr>
                                        <p:cTn id="40" dur="1000" fill="hold"/>
                                        <p:tgtEl>
                                          <p:spTgt spid="382999"/>
                                        </p:tgtEl>
                                        <p:attrNameLst>
                                          <p:attrName>ppt_x</p:attrName>
                                        </p:attrNameLst>
                                      </p:cBhvr>
                                      <p:tavLst>
                                        <p:tav tm="0">
                                          <p:val>
                                            <p:strVal val="#ppt_x"/>
                                          </p:val>
                                        </p:tav>
                                        <p:tav tm="100000">
                                          <p:val>
                                            <p:strVal val="#ppt_x"/>
                                          </p:val>
                                        </p:tav>
                                      </p:tavLst>
                                    </p:anim>
                                    <p:anim calcmode="lin" valueType="num">
                                      <p:cBhvr>
                                        <p:cTn id="41" dur="1000" fill="hold"/>
                                        <p:tgtEl>
                                          <p:spTgt spid="38299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83005"/>
                                        </p:tgtEl>
                                        <p:attrNameLst>
                                          <p:attrName>style.visibility</p:attrName>
                                        </p:attrNameLst>
                                      </p:cBhvr>
                                      <p:to>
                                        <p:strVal val="visible"/>
                                      </p:to>
                                    </p:set>
                                    <p:animEffect transition="in" filter="fade">
                                      <p:cBhvr>
                                        <p:cTn id="46" dur="1000"/>
                                        <p:tgtEl>
                                          <p:spTgt spid="383005"/>
                                        </p:tgtEl>
                                      </p:cBhvr>
                                    </p:animEffect>
                                    <p:anim calcmode="lin" valueType="num">
                                      <p:cBhvr>
                                        <p:cTn id="47" dur="1000" fill="hold"/>
                                        <p:tgtEl>
                                          <p:spTgt spid="383005"/>
                                        </p:tgtEl>
                                        <p:attrNameLst>
                                          <p:attrName>ppt_x</p:attrName>
                                        </p:attrNameLst>
                                      </p:cBhvr>
                                      <p:tavLst>
                                        <p:tav tm="0">
                                          <p:val>
                                            <p:strVal val="#ppt_x"/>
                                          </p:val>
                                        </p:tav>
                                        <p:tav tm="100000">
                                          <p:val>
                                            <p:strVal val="#ppt_x"/>
                                          </p:val>
                                        </p:tav>
                                      </p:tavLst>
                                    </p:anim>
                                    <p:anim calcmode="lin" valueType="num">
                                      <p:cBhvr>
                                        <p:cTn id="48" dur="1000" fill="hold"/>
                                        <p:tgtEl>
                                          <p:spTgt spid="383005"/>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83006"/>
                                        </p:tgtEl>
                                        <p:attrNameLst>
                                          <p:attrName>style.visibility</p:attrName>
                                        </p:attrNameLst>
                                      </p:cBhvr>
                                      <p:to>
                                        <p:strVal val="visible"/>
                                      </p:to>
                                    </p:set>
                                    <p:animEffect transition="in" filter="fade">
                                      <p:cBhvr>
                                        <p:cTn id="51" dur="1000"/>
                                        <p:tgtEl>
                                          <p:spTgt spid="383006"/>
                                        </p:tgtEl>
                                      </p:cBhvr>
                                    </p:animEffect>
                                    <p:anim calcmode="lin" valueType="num">
                                      <p:cBhvr>
                                        <p:cTn id="52" dur="1000" fill="hold"/>
                                        <p:tgtEl>
                                          <p:spTgt spid="383006"/>
                                        </p:tgtEl>
                                        <p:attrNameLst>
                                          <p:attrName>ppt_x</p:attrName>
                                        </p:attrNameLst>
                                      </p:cBhvr>
                                      <p:tavLst>
                                        <p:tav tm="0">
                                          <p:val>
                                            <p:strVal val="#ppt_x"/>
                                          </p:val>
                                        </p:tav>
                                        <p:tav tm="100000">
                                          <p:val>
                                            <p:strVal val="#ppt_x"/>
                                          </p:val>
                                        </p:tav>
                                      </p:tavLst>
                                    </p:anim>
                                    <p:anim calcmode="lin" valueType="num">
                                      <p:cBhvr>
                                        <p:cTn id="53" dur="1000" fill="hold"/>
                                        <p:tgtEl>
                                          <p:spTgt spid="38300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80">
                                          <p:stCondLst>
                                            <p:cond delay="0"/>
                                          </p:stCondLst>
                                        </p:cTn>
                                        <p:tgtEl>
                                          <p:spTgt spid="40"/>
                                        </p:tgtEl>
                                      </p:cBhvr>
                                    </p:animEffect>
                                    <p:anim calcmode="lin" valueType="num">
                                      <p:cBhvr>
                                        <p:cTn id="5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64" dur="26">
                                          <p:stCondLst>
                                            <p:cond delay="650"/>
                                          </p:stCondLst>
                                        </p:cTn>
                                        <p:tgtEl>
                                          <p:spTgt spid="40"/>
                                        </p:tgtEl>
                                      </p:cBhvr>
                                      <p:to x="100000" y="60000"/>
                                    </p:animScale>
                                    <p:animScale>
                                      <p:cBhvr>
                                        <p:cTn id="65" dur="166" decel="50000">
                                          <p:stCondLst>
                                            <p:cond delay="676"/>
                                          </p:stCondLst>
                                        </p:cTn>
                                        <p:tgtEl>
                                          <p:spTgt spid="40"/>
                                        </p:tgtEl>
                                      </p:cBhvr>
                                      <p:to x="100000" y="100000"/>
                                    </p:animScale>
                                    <p:animScale>
                                      <p:cBhvr>
                                        <p:cTn id="66" dur="26">
                                          <p:stCondLst>
                                            <p:cond delay="1312"/>
                                          </p:stCondLst>
                                        </p:cTn>
                                        <p:tgtEl>
                                          <p:spTgt spid="40"/>
                                        </p:tgtEl>
                                      </p:cBhvr>
                                      <p:to x="100000" y="80000"/>
                                    </p:animScale>
                                    <p:animScale>
                                      <p:cBhvr>
                                        <p:cTn id="67" dur="166" decel="50000">
                                          <p:stCondLst>
                                            <p:cond delay="1338"/>
                                          </p:stCondLst>
                                        </p:cTn>
                                        <p:tgtEl>
                                          <p:spTgt spid="40"/>
                                        </p:tgtEl>
                                      </p:cBhvr>
                                      <p:to x="100000" y="100000"/>
                                    </p:animScale>
                                    <p:animScale>
                                      <p:cBhvr>
                                        <p:cTn id="68" dur="26">
                                          <p:stCondLst>
                                            <p:cond delay="1642"/>
                                          </p:stCondLst>
                                        </p:cTn>
                                        <p:tgtEl>
                                          <p:spTgt spid="40"/>
                                        </p:tgtEl>
                                      </p:cBhvr>
                                      <p:to x="100000" y="90000"/>
                                    </p:animScale>
                                    <p:animScale>
                                      <p:cBhvr>
                                        <p:cTn id="69" dur="166" decel="50000">
                                          <p:stCondLst>
                                            <p:cond delay="1668"/>
                                          </p:stCondLst>
                                        </p:cTn>
                                        <p:tgtEl>
                                          <p:spTgt spid="40"/>
                                        </p:tgtEl>
                                      </p:cBhvr>
                                      <p:to x="100000" y="100000"/>
                                    </p:animScale>
                                    <p:animScale>
                                      <p:cBhvr>
                                        <p:cTn id="70" dur="26">
                                          <p:stCondLst>
                                            <p:cond delay="1808"/>
                                          </p:stCondLst>
                                        </p:cTn>
                                        <p:tgtEl>
                                          <p:spTgt spid="40"/>
                                        </p:tgtEl>
                                      </p:cBhvr>
                                      <p:to x="100000" y="95000"/>
                                    </p:animScale>
                                    <p:animScale>
                                      <p:cBhvr>
                                        <p:cTn id="71" dur="166" decel="50000">
                                          <p:stCondLst>
                                            <p:cond delay="1834"/>
                                          </p:stCondLst>
                                        </p:cTn>
                                        <p:tgtEl>
                                          <p:spTgt spid="4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83003"/>
                                        </p:tgtEl>
                                        <p:attrNameLst>
                                          <p:attrName>style.visibility</p:attrName>
                                        </p:attrNameLst>
                                      </p:cBhvr>
                                      <p:to>
                                        <p:strVal val="visible"/>
                                      </p:to>
                                    </p:set>
                                    <p:animEffect transition="in" filter="wipe(left)">
                                      <p:cBhvr>
                                        <p:cTn id="76" dur="3000"/>
                                        <p:tgtEl>
                                          <p:spTgt spid="38300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3009"/>
                                        </p:tgtEl>
                                        <p:attrNameLst>
                                          <p:attrName>style.visibility</p:attrName>
                                        </p:attrNameLst>
                                      </p:cBhvr>
                                      <p:to>
                                        <p:strVal val="visible"/>
                                      </p:to>
                                    </p:set>
                                    <p:animEffect transition="in" filter="wipe(left)">
                                      <p:cBhvr>
                                        <p:cTn id="81" dur="2000"/>
                                        <p:tgtEl>
                                          <p:spTgt spid="38300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83026"/>
                                        </p:tgtEl>
                                        <p:attrNameLst>
                                          <p:attrName>style.visibility</p:attrName>
                                        </p:attrNameLst>
                                      </p:cBhvr>
                                      <p:to>
                                        <p:strVal val="visible"/>
                                      </p:to>
                                    </p:set>
                                    <p:animEffect transition="in" filter="wipe(left)">
                                      <p:cBhvr>
                                        <p:cTn id="86" dur="2000"/>
                                        <p:tgtEl>
                                          <p:spTgt spid="383026"/>
                                        </p:tgtEl>
                                      </p:cBhvr>
                                    </p:animEffec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383010"/>
                                        </p:tgtEl>
                                        <p:attrNameLst>
                                          <p:attrName>style.visibility</p:attrName>
                                        </p:attrNameLst>
                                      </p:cBhvr>
                                      <p:to>
                                        <p:strVal val="visible"/>
                                      </p:to>
                                    </p:set>
                                    <p:animEffect transition="in" filter="fade">
                                      <p:cBhvr>
                                        <p:cTn id="91" dur="1000"/>
                                        <p:tgtEl>
                                          <p:spTgt spid="383010"/>
                                        </p:tgtEl>
                                      </p:cBhvr>
                                    </p:animEffect>
                                    <p:anim calcmode="lin" valueType="num">
                                      <p:cBhvr>
                                        <p:cTn id="92" dur="1000" fill="hold"/>
                                        <p:tgtEl>
                                          <p:spTgt spid="383010"/>
                                        </p:tgtEl>
                                        <p:attrNameLst>
                                          <p:attrName>ppt_x</p:attrName>
                                        </p:attrNameLst>
                                      </p:cBhvr>
                                      <p:tavLst>
                                        <p:tav tm="0">
                                          <p:val>
                                            <p:strVal val="#ppt_x"/>
                                          </p:val>
                                        </p:tav>
                                        <p:tav tm="100000">
                                          <p:val>
                                            <p:strVal val="#ppt_x"/>
                                          </p:val>
                                        </p:tav>
                                      </p:tavLst>
                                    </p:anim>
                                    <p:anim calcmode="lin" valueType="num">
                                      <p:cBhvr>
                                        <p:cTn id="93" dur="1000" fill="hold"/>
                                        <p:tgtEl>
                                          <p:spTgt spid="38301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8" presetClass="entr" presetSubtype="0" accel="50000" fill="hold" grpId="0" nodeType="clickEffect">
                                  <p:stCondLst>
                                    <p:cond delay="0"/>
                                  </p:stCondLst>
                                  <p:iterate type="lt">
                                    <p:tmPct val="50000"/>
                                  </p:iterate>
                                  <p:childTnLst>
                                    <p:set>
                                      <p:cBhvr>
                                        <p:cTn id="97" dur="1" fill="hold">
                                          <p:stCondLst>
                                            <p:cond delay="0"/>
                                          </p:stCondLst>
                                        </p:cTn>
                                        <p:tgtEl>
                                          <p:spTgt spid="383011"/>
                                        </p:tgtEl>
                                        <p:attrNameLst>
                                          <p:attrName>style.visibility</p:attrName>
                                        </p:attrNameLst>
                                      </p:cBhvr>
                                      <p:to>
                                        <p:strVal val="visible"/>
                                      </p:to>
                                    </p:set>
                                    <p:set>
                                      <p:cBhvr>
                                        <p:cTn id="98" dur="455" fill="hold">
                                          <p:stCondLst>
                                            <p:cond delay="0"/>
                                          </p:stCondLst>
                                        </p:cTn>
                                        <p:tgtEl>
                                          <p:spTgt spid="383011"/>
                                        </p:tgtEl>
                                        <p:attrNameLst>
                                          <p:attrName>style.rotation</p:attrName>
                                        </p:attrNameLst>
                                      </p:cBhvr>
                                      <p:to>
                                        <p:strVal val="-45.0"/>
                                      </p:to>
                                    </p:set>
                                    <p:anim calcmode="lin" valueType="num">
                                      <p:cBhvr>
                                        <p:cTn id="99" dur="455" fill="hold">
                                          <p:stCondLst>
                                            <p:cond delay="455"/>
                                          </p:stCondLst>
                                        </p:cTn>
                                        <p:tgtEl>
                                          <p:spTgt spid="383011"/>
                                        </p:tgtEl>
                                        <p:attrNameLst>
                                          <p:attrName>style.rotation</p:attrName>
                                        </p:attrNameLst>
                                      </p:cBhvr>
                                      <p:tavLst>
                                        <p:tav tm="0">
                                          <p:val>
                                            <p:fltVal val="-45"/>
                                          </p:val>
                                        </p:tav>
                                        <p:tav tm="69900">
                                          <p:val>
                                            <p:fltVal val="45"/>
                                          </p:val>
                                        </p:tav>
                                        <p:tav tm="100000">
                                          <p:val>
                                            <p:fltVal val="0"/>
                                          </p:val>
                                        </p:tav>
                                      </p:tavLst>
                                    </p:anim>
                                    <p:anim calcmode="lin" valueType="num">
                                      <p:cBhvr>
                                        <p:cTn id="100" dur="455" fill="hold">
                                          <p:stCondLst>
                                            <p:cond delay="0"/>
                                          </p:stCondLst>
                                        </p:cTn>
                                        <p:tgtEl>
                                          <p:spTgt spid="383011"/>
                                        </p:tgtEl>
                                        <p:attrNameLst>
                                          <p:attrName>ppt_y</p:attrName>
                                        </p:attrNameLst>
                                      </p:cBhvr>
                                      <p:tavLst>
                                        <p:tav tm="0">
                                          <p:val>
                                            <p:strVal val="#ppt_y-1"/>
                                          </p:val>
                                        </p:tav>
                                        <p:tav tm="100000">
                                          <p:val>
                                            <p:strVal val="#ppt_y-(0.354*#ppt_w-0.172*#ppt_h)"/>
                                          </p:val>
                                        </p:tav>
                                      </p:tavLst>
                                    </p:anim>
                                    <p:anim calcmode="lin" valueType="num">
                                      <p:cBhvr>
                                        <p:cTn id="101" dur="156" decel="50000" autoRev="1" fill="hold">
                                          <p:stCondLst>
                                            <p:cond delay="455"/>
                                          </p:stCondLst>
                                        </p:cTn>
                                        <p:tgtEl>
                                          <p:spTgt spid="383011"/>
                                        </p:tgtEl>
                                        <p:attrNameLst>
                                          <p:attrName>ppt_y</p:attrName>
                                        </p:attrNameLst>
                                      </p:cBhvr>
                                      <p:tavLst>
                                        <p:tav tm="0">
                                          <p:val>
                                            <p:strVal val="#ppt_y-(0.354*#ppt_w-0.172*#ppt_h)"/>
                                          </p:val>
                                        </p:tav>
                                        <p:tav tm="100000">
                                          <p:val>
                                            <p:strVal val="#ppt_y-(0.354*#ppt_w-0.172*#ppt_h)-#ppt_h/2"/>
                                          </p:val>
                                        </p:tav>
                                      </p:tavLst>
                                    </p:anim>
                                    <p:anim calcmode="lin" valueType="num">
                                      <p:cBhvr>
                                        <p:cTn id="102" dur="136" fill="hold">
                                          <p:stCondLst>
                                            <p:cond delay="864"/>
                                          </p:stCondLst>
                                        </p:cTn>
                                        <p:tgtEl>
                                          <p:spTgt spid="383011"/>
                                        </p:tgtEl>
                                        <p:attrNameLst>
                                          <p:attrName>ppt_y</p:attrName>
                                        </p:attrNameLst>
                                      </p:cBhvr>
                                      <p:tavLst>
                                        <p:tav tm="0">
                                          <p:val>
                                            <p:strVal val="#ppt_y-(0.354*#ppt_w-0.172*#ppt_h)"/>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383016"/>
                                        </p:tgtEl>
                                        <p:attrNameLst>
                                          <p:attrName>style.visibility</p:attrName>
                                        </p:attrNameLst>
                                      </p:cBhvr>
                                      <p:to>
                                        <p:strVal val="visible"/>
                                      </p:to>
                                    </p:set>
                                    <p:animEffect transition="in" filter="fade">
                                      <p:cBhvr>
                                        <p:cTn id="107" dur="1000"/>
                                        <p:tgtEl>
                                          <p:spTgt spid="383016"/>
                                        </p:tgtEl>
                                      </p:cBhvr>
                                    </p:animEffect>
                                    <p:anim calcmode="lin" valueType="num">
                                      <p:cBhvr>
                                        <p:cTn id="108" dur="1000" fill="hold"/>
                                        <p:tgtEl>
                                          <p:spTgt spid="383016"/>
                                        </p:tgtEl>
                                        <p:attrNameLst>
                                          <p:attrName>ppt_x</p:attrName>
                                        </p:attrNameLst>
                                      </p:cBhvr>
                                      <p:tavLst>
                                        <p:tav tm="0">
                                          <p:val>
                                            <p:strVal val="#ppt_x"/>
                                          </p:val>
                                        </p:tav>
                                        <p:tav tm="100000">
                                          <p:val>
                                            <p:strVal val="#ppt_x"/>
                                          </p:val>
                                        </p:tav>
                                      </p:tavLst>
                                    </p:anim>
                                    <p:anim calcmode="lin" valueType="num">
                                      <p:cBhvr>
                                        <p:cTn id="109" dur="1000" fill="hold"/>
                                        <p:tgtEl>
                                          <p:spTgt spid="383016"/>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nodeType="clickEffect">
                                  <p:stCondLst>
                                    <p:cond delay="0"/>
                                  </p:stCondLst>
                                  <p:childTnLst>
                                    <p:set>
                                      <p:cBhvr>
                                        <p:cTn id="113" dur="1" fill="hold">
                                          <p:stCondLst>
                                            <p:cond delay="0"/>
                                          </p:stCondLst>
                                        </p:cTn>
                                        <p:tgtEl>
                                          <p:spTgt spid="5"/>
                                        </p:tgtEl>
                                        <p:attrNameLst>
                                          <p:attrName>style.visibility</p:attrName>
                                        </p:attrNameLst>
                                      </p:cBhvr>
                                      <p:to>
                                        <p:strVal val="visible"/>
                                      </p:to>
                                    </p:set>
                                    <p:animEffect transition="in" filter="fade">
                                      <p:cBhvr>
                                        <p:cTn id="114" dur="1000"/>
                                        <p:tgtEl>
                                          <p:spTgt spid="5"/>
                                        </p:tgtEl>
                                      </p:cBhvr>
                                    </p:animEffect>
                                    <p:anim calcmode="lin" valueType="num">
                                      <p:cBhvr>
                                        <p:cTn id="115" dur="1000" fill="hold"/>
                                        <p:tgtEl>
                                          <p:spTgt spid="5"/>
                                        </p:tgtEl>
                                        <p:attrNameLst>
                                          <p:attrName>ppt_x</p:attrName>
                                        </p:attrNameLst>
                                      </p:cBhvr>
                                      <p:tavLst>
                                        <p:tav tm="0">
                                          <p:val>
                                            <p:strVal val="#ppt_x"/>
                                          </p:val>
                                        </p:tav>
                                        <p:tav tm="100000">
                                          <p:val>
                                            <p:strVal val="#ppt_x"/>
                                          </p:val>
                                        </p:tav>
                                      </p:tavLst>
                                    </p:anim>
                                    <p:anim calcmode="lin" valueType="num">
                                      <p:cBhvr>
                                        <p:cTn id="1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nodeType="click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fade">
                                      <p:cBhvr>
                                        <p:cTn id="121" dur="1000"/>
                                        <p:tgtEl>
                                          <p:spTgt spid="6"/>
                                        </p:tgtEl>
                                      </p:cBhvr>
                                    </p:animEffect>
                                    <p:anim calcmode="lin" valueType="num">
                                      <p:cBhvr>
                                        <p:cTn id="122" dur="1000" fill="hold"/>
                                        <p:tgtEl>
                                          <p:spTgt spid="6"/>
                                        </p:tgtEl>
                                        <p:attrNameLst>
                                          <p:attrName>ppt_x</p:attrName>
                                        </p:attrNameLst>
                                      </p:cBhvr>
                                      <p:tavLst>
                                        <p:tav tm="0">
                                          <p:val>
                                            <p:strVal val="#ppt_x"/>
                                          </p:val>
                                        </p:tav>
                                        <p:tav tm="100000">
                                          <p:val>
                                            <p:strVal val="#ppt_x"/>
                                          </p:val>
                                        </p:tav>
                                      </p:tavLst>
                                    </p:anim>
                                    <p:anim calcmode="lin" valueType="num">
                                      <p:cBhvr>
                                        <p:cTn id="1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2000"/>
                                        <p:tgtEl>
                                          <p:spTgt spid="383005"/>
                                        </p:tgtEl>
                                      </p:cBhvr>
                                    </p:animEffect>
                                    <p:set>
                                      <p:cBhvr>
                                        <p:cTn id="128" dur="1" fill="hold">
                                          <p:stCondLst>
                                            <p:cond delay="1999"/>
                                          </p:stCondLst>
                                        </p:cTn>
                                        <p:tgtEl>
                                          <p:spTgt spid="383005"/>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383019"/>
                                        </p:tgtEl>
                                        <p:attrNameLst>
                                          <p:attrName>style.visibility</p:attrName>
                                        </p:attrNameLst>
                                      </p:cBhvr>
                                      <p:to>
                                        <p:strVal val="visible"/>
                                      </p:to>
                                    </p:set>
                                    <p:animEffect transition="in" filter="fade">
                                      <p:cBhvr>
                                        <p:cTn id="131" dur="2000"/>
                                        <p:tgtEl>
                                          <p:spTgt spid="38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6" grpId="0"/>
      <p:bldP spid="382997" grpId="0"/>
      <p:bldP spid="382998" grpId="0"/>
      <p:bldP spid="382999" grpId="0"/>
      <p:bldP spid="383003" grpId="0" animBg="1"/>
      <p:bldP spid="383005" grpId="0" animBg="1"/>
      <p:bldP spid="383005" grpId="1" animBg="1"/>
      <p:bldP spid="383006" grpId="0"/>
      <p:bldP spid="383009" grpId="0"/>
      <p:bldP spid="383010" grpId="0"/>
      <p:bldP spid="383011" grpId="0"/>
      <p:bldP spid="383016" grpId="0"/>
      <p:bldP spid="383019" grpId="0" animBg="1"/>
      <p:bldP spid="383026"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50" name="Rectangle 50"/>
          <p:cNvSpPr>
            <a:spLocks noChangeArrowheads="1"/>
          </p:cNvSpPr>
          <p:nvPr/>
        </p:nvSpPr>
        <p:spPr bwMode="auto">
          <a:xfrm>
            <a:off x="3787775" y="5297488"/>
            <a:ext cx="4441825" cy="550862"/>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grpSp>
        <p:nvGrpSpPr>
          <p:cNvPr id="13316" name="Group 6"/>
          <p:cNvGrpSpPr>
            <a:grpSpLocks/>
          </p:cNvGrpSpPr>
          <p:nvPr/>
        </p:nvGrpSpPr>
        <p:grpSpPr bwMode="auto">
          <a:xfrm>
            <a:off x="3395663" y="265113"/>
            <a:ext cx="5130800" cy="2217737"/>
            <a:chOff x="1735" y="1845"/>
            <a:chExt cx="3232" cy="1397"/>
          </a:xfrm>
        </p:grpSpPr>
        <p:grpSp>
          <p:nvGrpSpPr>
            <p:cNvPr id="13346" name="Group 7"/>
            <p:cNvGrpSpPr>
              <a:grpSpLocks/>
            </p:cNvGrpSpPr>
            <p:nvPr/>
          </p:nvGrpSpPr>
          <p:grpSpPr bwMode="auto">
            <a:xfrm>
              <a:off x="1735" y="1852"/>
              <a:ext cx="3232" cy="1366"/>
              <a:chOff x="6912" y="8400"/>
              <a:chExt cx="4624" cy="1954"/>
            </a:xfrm>
          </p:grpSpPr>
          <p:sp>
            <p:nvSpPr>
              <p:cNvPr id="13349" name="Line 8"/>
              <p:cNvSpPr>
                <a:spLocks noChangeShapeType="1"/>
              </p:cNvSpPr>
              <p:nvPr/>
            </p:nvSpPr>
            <p:spPr bwMode="auto">
              <a:xfrm>
                <a:off x="9281" y="9920"/>
                <a:ext cx="2255"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13350" name="Rectangle 9"/>
              <p:cNvSpPr>
                <a:spLocks noChangeArrowheads="1"/>
              </p:cNvSpPr>
              <p:nvPr/>
            </p:nvSpPr>
            <p:spPr bwMode="auto">
              <a:xfrm>
                <a:off x="10070" y="10028"/>
                <a:ext cx="339" cy="217"/>
              </a:xfrm>
              <a:prstGeom prst="rect">
                <a:avLst/>
              </a:prstGeom>
              <a:solidFill>
                <a:srgbClr val="FF0000"/>
              </a:solidFill>
              <a:ln w="28575">
                <a:solidFill>
                  <a:srgbClr val="FF0000"/>
                </a:solidFill>
                <a:miter lim="800000"/>
                <a:headEnd/>
                <a:tailEnd/>
              </a:ln>
            </p:spPr>
            <p:txBody>
              <a:bodyPr/>
              <a:lstStyle/>
              <a:p>
                <a:endParaRPr lang="en-US">
                  <a:solidFill>
                    <a:srgbClr val="000000"/>
                  </a:solidFill>
                </a:endParaRPr>
              </a:p>
            </p:txBody>
          </p:sp>
          <p:sp>
            <p:nvSpPr>
              <p:cNvPr id="13351" name="Line 10"/>
              <p:cNvSpPr>
                <a:spLocks noChangeShapeType="1"/>
              </p:cNvSpPr>
              <p:nvPr/>
            </p:nvSpPr>
            <p:spPr bwMode="auto">
              <a:xfrm flipH="1" flipV="1">
                <a:off x="7814" y="8400"/>
                <a:ext cx="903" cy="1520"/>
              </a:xfrm>
              <a:prstGeom prst="line">
                <a:avLst/>
              </a:prstGeom>
              <a:noFill/>
              <a:ln w="28575">
                <a:solidFill>
                  <a:srgbClr val="FF0000"/>
                </a:solidFill>
                <a:round/>
                <a:headEnd/>
                <a:tailEnd/>
              </a:ln>
            </p:spPr>
            <p:txBody>
              <a:bodyPr/>
              <a:lstStyle/>
              <a:p>
                <a:endParaRPr lang="en-US">
                  <a:solidFill>
                    <a:srgbClr val="000000"/>
                  </a:solidFill>
                </a:endParaRPr>
              </a:p>
            </p:txBody>
          </p:sp>
          <p:sp>
            <p:nvSpPr>
              <p:cNvPr id="13352" name="Rectangle 11"/>
              <p:cNvSpPr>
                <a:spLocks noChangeArrowheads="1"/>
              </p:cNvSpPr>
              <p:nvPr/>
            </p:nvSpPr>
            <p:spPr bwMode="auto">
              <a:xfrm rot="3676004">
                <a:off x="8318" y="8942"/>
                <a:ext cx="338" cy="217"/>
              </a:xfrm>
              <a:prstGeom prst="rect">
                <a:avLst/>
              </a:prstGeom>
              <a:solidFill>
                <a:srgbClr val="FF0000"/>
              </a:solidFill>
              <a:ln w="28575">
                <a:solidFill>
                  <a:srgbClr val="FF0000"/>
                </a:solidFill>
                <a:miter lim="800000"/>
                <a:headEnd/>
                <a:tailEnd/>
              </a:ln>
            </p:spPr>
            <p:txBody>
              <a:bodyPr/>
              <a:lstStyle/>
              <a:p>
                <a:endParaRPr lang="en-US">
                  <a:solidFill>
                    <a:srgbClr val="000000"/>
                  </a:solidFill>
                </a:endParaRPr>
              </a:p>
            </p:txBody>
          </p:sp>
          <p:sp>
            <p:nvSpPr>
              <p:cNvPr id="13353" name="Line 12"/>
              <p:cNvSpPr>
                <a:spLocks noChangeShapeType="1"/>
              </p:cNvSpPr>
              <p:nvPr/>
            </p:nvSpPr>
            <p:spPr bwMode="auto">
              <a:xfrm>
                <a:off x="7025" y="10354"/>
                <a:ext cx="4511"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13354" name="Line 13"/>
              <p:cNvSpPr>
                <a:spLocks noChangeShapeType="1"/>
              </p:cNvSpPr>
              <p:nvPr/>
            </p:nvSpPr>
            <p:spPr bwMode="auto">
              <a:xfrm>
                <a:off x="9619" y="10137"/>
                <a:ext cx="338" cy="0"/>
              </a:xfrm>
              <a:prstGeom prst="line">
                <a:avLst/>
              </a:prstGeom>
              <a:noFill/>
              <a:ln w="28575">
                <a:solidFill>
                  <a:srgbClr val="FF0000"/>
                </a:solidFill>
                <a:round/>
                <a:headEnd type="triangle" w="lg" len="lg"/>
                <a:tailEnd/>
              </a:ln>
            </p:spPr>
            <p:txBody>
              <a:bodyPr/>
              <a:lstStyle/>
              <a:p>
                <a:endParaRPr lang="en-US">
                  <a:solidFill>
                    <a:srgbClr val="000000"/>
                  </a:solidFill>
                </a:endParaRPr>
              </a:p>
            </p:txBody>
          </p:sp>
          <p:sp>
            <p:nvSpPr>
              <p:cNvPr id="13355" name="Freeform 14"/>
              <p:cNvSpPr>
                <a:spLocks/>
              </p:cNvSpPr>
              <p:nvPr/>
            </p:nvSpPr>
            <p:spPr bwMode="auto">
              <a:xfrm>
                <a:off x="8635" y="9301"/>
                <a:ext cx="237" cy="417"/>
              </a:xfrm>
              <a:custGeom>
                <a:avLst/>
                <a:gdLst>
                  <a:gd name="T0" fmla="*/ 0 w 392"/>
                  <a:gd name="T1" fmla="*/ 0 h 692"/>
                  <a:gd name="T2" fmla="*/ 1 w 392"/>
                  <a:gd name="T3" fmla="*/ 1 h 692"/>
                  <a:gd name="T4" fmla="*/ 0 60000 65536"/>
                  <a:gd name="T5" fmla="*/ 0 60000 65536"/>
                  <a:gd name="T6" fmla="*/ 0 w 392"/>
                  <a:gd name="T7" fmla="*/ 0 h 692"/>
                  <a:gd name="T8" fmla="*/ 392 w 392"/>
                  <a:gd name="T9" fmla="*/ 692 h 692"/>
                </a:gdLst>
                <a:ahLst/>
                <a:cxnLst>
                  <a:cxn ang="T4">
                    <a:pos x="T0" y="T1"/>
                  </a:cxn>
                  <a:cxn ang="T5">
                    <a:pos x="T2" y="T3"/>
                  </a:cxn>
                </a:cxnLst>
                <a:rect l="T6" t="T7" r="T8" b="T9"/>
                <a:pathLst>
                  <a:path w="392" h="692">
                    <a:moveTo>
                      <a:pt x="0" y="0"/>
                    </a:moveTo>
                    <a:lnTo>
                      <a:pt x="392" y="692"/>
                    </a:lnTo>
                  </a:path>
                </a:pathLst>
              </a:custGeom>
              <a:noFill/>
              <a:ln w="28575">
                <a:solidFill>
                  <a:srgbClr val="FF0000"/>
                </a:solidFill>
                <a:round/>
                <a:headEnd type="none" w="med" len="med"/>
                <a:tailEnd type="triangle" w="lg" len="lg"/>
              </a:ln>
            </p:spPr>
            <p:txBody>
              <a:bodyPr/>
              <a:lstStyle/>
              <a:p>
                <a:endParaRPr lang="en-US">
                  <a:solidFill>
                    <a:srgbClr val="000000"/>
                  </a:solidFill>
                </a:endParaRPr>
              </a:p>
            </p:txBody>
          </p:sp>
          <p:sp>
            <p:nvSpPr>
              <p:cNvPr id="13356" name="Line 15"/>
              <p:cNvSpPr>
                <a:spLocks noChangeShapeType="1"/>
              </p:cNvSpPr>
              <p:nvPr/>
            </p:nvSpPr>
            <p:spPr bwMode="auto">
              <a:xfrm>
                <a:off x="6912" y="9920"/>
                <a:ext cx="1805"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13357" name="Line 16"/>
              <p:cNvSpPr>
                <a:spLocks noChangeShapeType="1"/>
              </p:cNvSpPr>
              <p:nvPr/>
            </p:nvSpPr>
            <p:spPr bwMode="auto">
              <a:xfrm flipH="1" flipV="1">
                <a:off x="8378" y="8400"/>
                <a:ext cx="903" cy="1520"/>
              </a:xfrm>
              <a:prstGeom prst="line">
                <a:avLst/>
              </a:prstGeom>
              <a:noFill/>
              <a:ln w="28575">
                <a:solidFill>
                  <a:srgbClr val="FF0000"/>
                </a:solidFill>
                <a:round/>
                <a:headEnd/>
                <a:tailEnd/>
              </a:ln>
            </p:spPr>
            <p:txBody>
              <a:bodyPr/>
              <a:lstStyle/>
              <a:p>
                <a:endParaRPr lang="en-US">
                  <a:solidFill>
                    <a:srgbClr val="000000"/>
                  </a:solidFill>
                </a:endParaRPr>
              </a:p>
            </p:txBody>
          </p:sp>
        </p:grpSp>
        <p:sp>
          <p:nvSpPr>
            <p:cNvPr id="13347" name="Rectangle 17"/>
            <p:cNvSpPr>
              <a:spLocks noChangeArrowheads="1"/>
            </p:cNvSpPr>
            <p:nvPr/>
          </p:nvSpPr>
          <p:spPr bwMode="auto">
            <a:xfrm>
              <a:off x="2527" y="1845"/>
              <a:ext cx="340" cy="327"/>
            </a:xfrm>
            <a:prstGeom prst="rect">
              <a:avLst/>
            </a:prstGeom>
            <a:noFill/>
            <a:ln w="9525" algn="ctr">
              <a:noFill/>
              <a:miter lim="800000"/>
              <a:headEnd/>
              <a:tailEnd/>
            </a:ln>
          </p:spPr>
          <p:txBody>
            <a:bodyPr wrap="none" anchor="ctr">
              <a:spAutoFit/>
            </a:bodyPr>
            <a:lstStyle/>
            <a:p>
              <a:pPr algn="l"/>
              <a:r>
                <a:rPr lang="en-US" b="1" dirty="0">
                  <a:solidFill>
                    <a:srgbClr val="FF0000"/>
                  </a:solidFill>
                </a:rPr>
                <a:t>A </a:t>
              </a:r>
            </a:p>
          </p:txBody>
        </p:sp>
        <p:sp>
          <p:nvSpPr>
            <p:cNvPr id="13348" name="Rectangle 18"/>
            <p:cNvSpPr>
              <a:spLocks noChangeArrowheads="1"/>
            </p:cNvSpPr>
            <p:nvPr/>
          </p:nvSpPr>
          <p:spPr bwMode="auto">
            <a:xfrm>
              <a:off x="4274" y="2915"/>
              <a:ext cx="340" cy="327"/>
            </a:xfrm>
            <a:prstGeom prst="rect">
              <a:avLst/>
            </a:prstGeom>
            <a:noFill/>
            <a:ln w="9525" algn="ctr">
              <a:noFill/>
              <a:miter lim="800000"/>
              <a:headEnd/>
              <a:tailEnd/>
            </a:ln>
          </p:spPr>
          <p:txBody>
            <a:bodyPr wrap="none" anchor="ctr">
              <a:spAutoFit/>
            </a:bodyPr>
            <a:lstStyle/>
            <a:p>
              <a:pPr algn="l"/>
              <a:r>
                <a:rPr lang="en-US" b="1">
                  <a:solidFill>
                    <a:srgbClr val="FF0000"/>
                  </a:solidFill>
                </a:rPr>
                <a:t>B </a:t>
              </a:r>
            </a:p>
          </p:txBody>
        </p:sp>
      </p:grpSp>
      <p:sp>
        <p:nvSpPr>
          <p:cNvPr id="13317" name="Rectangle 19"/>
          <p:cNvSpPr>
            <a:spLocks noChangeArrowheads="1"/>
          </p:cNvSpPr>
          <p:nvPr/>
        </p:nvSpPr>
        <p:spPr bwMode="auto">
          <a:xfrm>
            <a:off x="3146425" y="612775"/>
            <a:ext cx="1503363" cy="519113"/>
          </a:xfrm>
          <a:prstGeom prst="rect">
            <a:avLst/>
          </a:prstGeom>
          <a:noFill/>
          <a:ln w="9525" algn="ctr">
            <a:noFill/>
            <a:miter lim="800000"/>
            <a:headEnd/>
            <a:tailEnd/>
          </a:ln>
        </p:spPr>
        <p:txBody>
          <a:bodyPr anchor="ctr">
            <a:spAutoFit/>
          </a:bodyPr>
          <a:lstStyle/>
          <a:p>
            <a:pPr algn="l"/>
            <a:r>
              <a:rPr lang="en-US">
                <a:solidFill>
                  <a:srgbClr val="000000"/>
                </a:solidFill>
              </a:rPr>
              <a:t>1500 kg </a:t>
            </a:r>
          </a:p>
        </p:txBody>
      </p:sp>
      <p:sp>
        <p:nvSpPr>
          <p:cNvPr id="13318" name="Rectangle 20"/>
          <p:cNvSpPr>
            <a:spLocks noChangeArrowheads="1"/>
          </p:cNvSpPr>
          <p:nvPr/>
        </p:nvSpPr>
        <p:spPr bwMode="auto">
          <a:xfrm>
            <a:off x="3260725" y="1047750"/>
            <a:ext cx="1330325" cy="519113"/>
          </a:xfrm>
          <a:prstGeom prst="rect">
            <a:avLst/>
          </a:prstGeom>
          <a:noFill/>
          <a:ln w="9525" algn="ctr">
            <a:noFill/>
            <a:miter lim="800000"/>
            <a:headEnd/>
            <a:tailEnd/>
          </a:ln>
        </p:spPr>
        <p:txBody>
          <a:bodyPr anchor="ctr">
            <a:spAutoFit/>
          </a:bodyPr>
          <a:lstStyle/>
          <a:p>
            <a:pPr algn="l"/>
            <a:r>
              <a:rPr lang="en-US">
                <a:solidFill>
                  <a:srgbClr val="000000"/>
                </a:solidFill>
              </a:rPr>
              <a:t>22 m/s </a:t>
            </a:r>
          </a:p>
        </p:txBody>
      </p:sp>
      <p:sp>
        <p:nvSpPr>
          <p:cNvPr id="13319" name="Rectangle 21"/>
          <p:cNvSpPr>
            <a:spLocks noChangeArrowheads="1"/>
          </p:cNvSpPr>
          <p:nvPr/>
        </p:nvSpPr>
        <p:spPr bwMode="auto">
          <a:xfrm>
            <a:off x="6324600" y="931863"/>
            <a:ext cx="1503363" cy="519112"/>
          </a:xfrm>
          <a:prstGeom prst="rect">
            <a:avLst/>
          </a:prstGeom>
          <a:noFill/>
          <a:ln w="9525" algn="ctr">
            <a:noFill/>
            <a:miter lim="800000"/>
            <a:headEnd/>
            <a:tailEnd/>
          </a:ln>
        </p:spPr>
        <p:txBody>
          <a:bodyPr anchor="ctr">
            <a:spAutoFit/>
          </a:bodyPr>
          <a:lstStyle/>
          <a:p>
            <a:pPr algn="l"/>
            <a:r>
              <a:rPr lang="en-US">
                <a:solidFill>
                  <a:srgbClr val="000000"/>
                </a:solidFill>
              </a:rPr>
              <a:t>1900 kg </a:t>
            </a:r>
          </a:p>
        </p:txBody>
      </p:sp>
      <p:sp>
        <p:nvSpPr>
          <p:cNvPr id="13320" name="Rectangle 22"/>
          <p:cNvSpPr>
            <a:spLocks noChangeArrowheads="1"/>
          </p:cNvSpPr>
          <p:nvPr/>
        </p:nvSpPr>
        <p:spPr bwMode="auto">
          <a:xfrm>
            <a:off x="6381750" y="1366838"/>
            <a:ext cx="1387475" cy="519112"/>
          </a:xfrm>
          <a:prstGeom prst="rect">
            <a:avLst/>
          </a:prstGeom>
          <a:noFill/>
          <a:ln w="9525" algn="ctr">
            <a:noFill/>
            <a:miter lim="800000"/>
            <a:headEnd/>
            <a:tailEnd/>
          </a:ln>
        </p:spPr>
        <p:txBody>
          <a:bodyPr anchor="ctr">
            <a:spAutoFit/>
          </a:bodyPr>
          <a:lstStyle/>
          <a:p>
            <a:pPr algn="l"/>
            <a:r>
              <a:rPr lang="en-US">
                <a:solidFill>
                  <a:srgbClr val="000000"/>
                </a:solidFill>
              </a:rPr>
              <a:t>12 m/s </a:t>
            </a:r>
          </a:p>
        </p:txBody>
      </p:sp>
      <p:grpSp>
        <p:nvGrpSpPr>
          <p:cNvPr id="13321" name="Group 23"/>
          <p:cNvGrpSpPr>
            <a:grpSpLocks/>
          </p:cNvGrpSpPr>
          <p:nvPr/>
        </p:nvGrpSpPr>
        <p:grpSpPr bwMode="auto">
          <a:xfrm>
            <a:off x="5040313" y="258763"/>
            <a:ext cx="1290637" cy="519112"/>
            <a:chOff x="3392" y="1054"/>
            <a:chExt cx="813" cy="327"/>
          </a:xfrm>
        </p:grpSpPr>
        <p:sp>
          <p:nvSpPr>
            <p:cNvPr id="13344" name="Line 24"/>
            <p:cNvSpPr>
              <a:spLocks noChangeShapeType="1"/>
            </p:cNvSpPr>
            <p:nvPr/>
          </p:nvSpPr>
          <p:spPr bwMode="auto">
            <a:xfrm>
              <a:off x="3392" y="1061"/>
              <a:ext cx="813" cy="0"/>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13345" name="Rectangle 25"/>
            <p:cNvSpPr>
              <a:spLocks noChangeArrowheads="1"/>
            </p:cNvSpPr>
            <p:nvPr/>
          </p:nvSpPr>
          <p:spPr bwMode="auto">
            <a:xfrm>
              <a:off x="3548" y="1054"/>
              <a:ext cx="480" cy="327"/>
            </a:xfrm>
            <a:prstGeom prst="rect">
              <a:avLst/>
            </a:prstGeom>
            <a:noFill/>
            <a:ln w="9525" algn="ctr">
              <a:noFill/>
              <a:miter lim="800000"/>
              <a:headEnd/>
              <a:tailEnd/>
            </a:ln>
          </p:spPr>
          <p:txBody>
            <a:bodyPr anchor="ctr">
              <a:spAutoFit/>
            </a:bodyPr>
            <a:lstStyle/>
            <a:p>
              <a:pPr algn="l"/>
              <a:r>
                <a:rPr lang="en-US">
                  <a:solidFill>
                    <a:srgbClr val="000000"/>
                  </a:solidFill>
                </a:rPr>
                <a:t>63</a:t>
              </a:r>
              <a:r>
                <a:rPr lang="en-US" baseline="30000">
                  <a:solidFill>
                    <a:srgbClr val="000000"/>
                  </a:solidFill>
                </a:rPr>
                <a:t>o</a:t>
              </a:r>
              <a:r>
                <a:rPr lang="en-US">
                  <a:solidFill>
                    <a:srgbClr val="000000"/>
                  </a:solidFill>
                </a:rPr>
                <a:t> </a:t>
              </a:r>
            </a:p>
          </p:txBody>
        </p:sp>
      </p:grpSp>
      <p:grpSp>
        <p:nvGrpSpPr>
          <p:cNvPr id="5" name="Group 28"/>
          <p:cNvGrpSpPr>
            <a:grpSpLocks/>
          </p:cNvGrpSpPr>
          <p:nvPr/>
        </p:nvGrpSpPr>
        <p:grpSpPr bwMode="auto">
          <a:xfrm>
            <a:off x="7072313" y="323850"/>
            <a:ext cx="1143000" cy="519113"/>
            <a:chOff x="4464" y="402"/>
            <a:chExt cx="720" cy="327"/>
          </a:xfrm>
        </p:grpSpPr>
        <p:sp>
          <p:nvSpPr>
            <p:cNvPr id="13342" name="Rectangle 26"/>
            <p:cNvSpPr>
              <a:spLocks noChangeArrowheads="1"/>
            </p:cNvSpPr>
            <p:nvPr/>
          </p:nvSpPr>
          <p:spPr bwMode="auto">
            <a:xfrm rot="5400000">
              <a:off x="4859" y="402"/>
              <a:ext cx="324" cy="327"/>
            </a:xfrm>
            <a:prstGeom prst="rect">
              <a:avLst/>
            </a:prstGeom>
            <a:solidFill>
              <a:srgbClr val="FF3300"/>
            </a:solidFill>
            <a:ln w="9525" algn="ctr">
              <a:noFill/>
              <a:miter lim="800000"/>
              <a:headEnd/>
              <a:tailEnd/>
            </a:ln>
          </p:spPr>
          <p:txBody>
            <a:bodyPr anchor="ctr">
              <a:spAutoFit/>
            </a:bodyPr>
            <a:lstStyle/>
            <a:p>
              <a:pPr algn="l"/>
              <a:r>
                <a:rPr lang="en-US">
                  <a:solidFill>
                    <a:srgbClr val="000000"/>
                  </a:solidFill>
                  <a:sym typeface="Wingdings" pitchFamily="2" charset="2"/>
                </a:rPr>
                <a:t></a:t>
              </a:r>
              <a:endParaRPr lang="en-US">
                <a:solidFill>
                  <a:srgbClr val="000000"/>
                </a:solidFill>
              </a:endParaRPr>
            </a:p>
          </p:txBody>
        </p:sp>
        <p:sp>
          <p:nvSpPr>
            <p:cNvPr id="13343" name="Rectangle 27"/>
            <p:cNvSpPr>
              <a:spLocks noChangeArrowheads="1"/>
            </p:cNvSpPr>
            <p:nvPr/>
          </p:nvSpPr>
          <p:spPr bwMode="auto">
            <a:xfrm>
              <a:off x="4464" y="402"/>
              <a:ext cx="440" cy="327"/>
            </a:xfrm>
            <a:prstGeom prst="rect">
              <a:avLst/>
            </a:prstGeom>
            <a:solidFill>
              <a:srgbClr val="FF3300"/>
            </a:solidFill>
            <a:ln w="9525" algn="ctr">
              <a:noFill/>
              <a:miter lim="800000"/>
              <a:headEnd/>
              <a:tailEnd/>
            </a:ln>
          </p:spPr>
          <p:txBody>
            <a:bodyPr anchor="ctr">
              <a:spAutoFit/>
            </a:bodyPr>
            <a:lstStyle/>
            <a:p>
              <a:pPr algn="l"/>
              <a:r>
                <a:rPr lang="en-US">
                  <a:solidFill>
                    <a:srgbClr val="000000"/>
                  </a:solidFill>
                </a:rPr>
                <a:t>+ =</a:t>
              </a:r>
            </a:p>
          </p:txBody>
        </p:sp>
      </p:grpSp>
      <p:sp>
        <p:nvSpPr>
          <p:cNvPr id="384030" name="Rectangle 30"/>
          <p:cNvSpPr>
            <a:spLocks noChangeArrowheads="1"/>
          </p:cNvSpPr>
          <p:nvPr/>
        </p:nvSpPr>
        <p:spPr bwMode="auto">
          <a:xfrm>
            <a:off x="3086100" y="3422650"/>
            <a:ext cx="2824163" cy="519113"/>
          </a:xfrm>
          <a:prstGeom prst="rect">
            <a:avLst/>
          </a:prstGeom>
          <a:noFill/>
          <a:ln w="9525" algn="ctr">
            <a:noFill/>
            <a:miter lim="800000"/>
            <a:headEnd/>
            <a:tailEnd/>
          </a:ln>
        </p:spPr>
        <p:txBody>
          <a:bodyPr anchor="ctr">
            <a:spAutoFit/>
          </a:bodyPr>
          <a:lstStyle/>
          <a:p>
            <a:pPr algn="l"/>
            <a:r>
              <a:rPr lang="en-US">
                <a:solidFill>
                  <a:srgbClr val="000000"/>
                </a:solidFill>
              </a:rPr>
              <a:t>1500 (22 sin 63) </a:t>
            </a:r>
          </a:p>
        </p:txBody>
      </p:sp>
      <p:sp>
        <p:nvSpPr>
          <p:cNvPr id="384031" name="Rectangle 31"/>
          <p:cNvSpPr>
            <a:spLocks noChangeArrowheads="1"/>
          </p:cNvSpPr>
          <p:nvPr/>
        </p:nvSpPr>
        <p:spPr bwMode="auto">
          <a:xfrm>
            <a:off x="6192838" y="3413125"/>
            <a:ext cx="1851025" cy="519113"/>
          </a:xfrm>
          <a:prstGeom prst="rect">
            <a:avLst/>
          </a:prstGeom>
          <a:noFill/>
          <a:ln w="9525" algn="ctr">
            <a:noFill/>
            <a:miter lim="800000"/>
            <a:headEnd/>
            <a:tailEnd/>
          </a:ln>
        </p:spPr>
        <p:txBody>
          <a:bodyPr anchor="ctr">
            <a:spAutoFit/>
          </a:bodyPr>
          <a:lstStyle/>
          <a:p>
            <a:pPr algn="l"/>
            <a:r>
              <a:rPr lang="en-US">
                <a:solidFill>
                  <a:srgbClr val="000000"/>
                </a:solidFill>
              </a:rPr>
              <a:t>3400 (v</a:t>
            </a:r>
            <a:r>
              <a:rPr lang="en-US" baseline="-25000">
                <a:solidFill>
                  <a:srgbClr val="000000"/>
                </a:solidFill>
              </a:rPr>
              <a:t>yf</a:t>
            </a:r>
            <a:r>
              <a:rPr lang="en-US">
                <a:solidFill>
                  <a:srgbClr val="000000"/>
                </a:solidFill>
              </a:rPr>
              <a:t>) </a:t>
            </a:r>
          </a:p>
        </p:txBody>
      </p:sp>
      <p:sp>
        <p:nvSpPr>
          <p:cNvPr id="384032" name="Rectangle 32"/>
          <p:cNvSpPr>
            <a:spLocks noChangeArrowheads="1"/>
          </p:cNvSpPr>
          <p:nvPr/>
        </p:nvSpPr>
        <p:spPr bwMode="auto">
          <a:xfrm>
            <a:off x="5824538" y="3400425"/>
            <a:ext cx="490537" cy="519113"/>
          </a:xfrm>
          <a:prstGeom prst="rect">
            <a:avLst/>
          </a:prstGeom>
          <a:noFill/>
          <a:ln w="9525" algn="ctr">
            <a:noFill/>
            <a:miter lim="800000"/>
            <a:headEnd/>
            <a:tailEnd/>
          </a:ln>
        </p:spPr>
        <p:txBody>
          <a:bodyPr wrap="none" anchor="ctr">
            <a:spAutoFit/>
          </a:bodyPr>
          <a:lstStyle/>
          <a:p>
            <a:pPr algn="l"/>
            <a:r>
              <a:rPr lang="en-US">
                <a:solidFill>
                  <a:srgbClr val="000000"/>
                </a:solidFill>
              </a:rPr>
              <a:t>= </a:t>
            </a:r>
          </a:p>
        </p:txBody>
      </p:sp>
      <p:grpSp>
        <p:nvGrpSpPr>
          <p:cNvPr id="6" name="Group 36"/>
          <p:cNvGrpSpPr>
            <a:grpSpLocks/>
          </p:cNvGrpSpPr>
          <p:nvPr/>
        </p:nvGrpSpPr>
        <p:grpSpPr bwMode="auto">
          <a:xfrm>
            <a:off x="5359400" y="3995738"/>
            <a:ext cx="2633663" cy="519112"/>
            <a:chOff x="2377" y="2499"/>
            <a:chExt cx="1659" cy="327"/>
          </a:xfrm>
        </p:grpSpPr>
        <p:sp>
          <p:nvSpPr>
            <p:cNvPr id="13340" name="Rectangle 34"/>
            <p:cNvSpPr>
              <a:spLocks noChangeArrowheads="1"/>
            </p:cNvSpPr>
            <p:nvPr/>
          </p:nvSpPr>
          <p:spPr bwMode="auto">
            <a:xfrm>
              <a:off x="2377" y="2499"/>
              <a:ext cx="1659" cy="327"/>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yf</a:t>
              </a:r>
              <a:r>
                <a:rPr lang="en-US">
                  <a:solidFill>
                    <a:srgbClr val="000000"/>
                  </a:solidFill>
                </a:rPr>
                <a:t> = 8.65 m/s </a:t>
              </a:r>
            </a:p>
          </p:txBody>
        </p:sp>
        <p:sp>
          <p:nvSpPr>
            <p:cNvPr id="13341" name="Line 35"/>
            <p:cNvSpPr>
              <a:spLocks noChangeShapeType="1"/>
            </p:cNvSpPr>
            <p:nvPr/>
          </p:nvSpPr>
          <p:spPr bwMode="auto">
            <a:xfrm rot="-5400000">
              <a:off x="3767" y="2660"/>
              <a:ext cx="265" cy="0"/>
            </a:xfrm>
            <a:prstGeom prst="line">
              <a:avLst/>
            </a:prstGeom>
            <a:noFill/>
            <a:ln w="22225">
              <a:solidFill>
                <a:schemeClr val="tx1"/>
              </a:solidFill>
              <a:round/>
              <a:headEnd type="triangle" w="lg" len="lg"/>
              <a:tailEnd type="none" w="lg" len="lg"/>
            </a:ln>
          </p:spPr>
          <p:txBody>
            <a:bodyPr wrap="none" anchor="ctr"/>
            <a:lstStyle/>
            <a:p>
              <a:endParaRPr lang="en-US">
                <a:solidFill>
                  <a:srgbClr val="000000"/>
                </a:solidFill>
              </a:endParaRPr>
            </a:p>
          </p:txBody>
        </p:sp>
      </p:grpSp>
      <p:grpSp>
        <p:nvGrpSpPr>
          <p:cNvPr id="7" name="Group 47"/>
          <p:cNvGrpSpPr>
            <a:grpSpLocks/>
          </p:cNvGrpSpPr>
          <p:nvPr/>
        </p:nvGrpSpPr>
        <p:grpSpPr bwMode="auto">
          <a:xfrm>
            <a:off x="336550" y="4451350"/>
            <a:ext cx="1843088" cy="2011363"/>
            <a:chOff x="401" y="2959"/>
            <a:chExt cx="1161" cy="1267"/>
          </a:xfrm>
        </p:grpSpPr>
        <p:sp>
          <p:nvSpPr>
            <p:cNvPr id="13338" name="Line 40"/>
            <p:cNvSpPr>
              <a:spLocks noChangeShapeType="1"/>
            </p:cNvSpPr>
            <p:nvPr/>
          </p:nvSpPr>
          <p:spPr bwMode="auto">
            <a:xfrm>
              <a:off x="1457" y="2959"/>
              <a:ext cx="0" cy="1267"/>
            </a:xfrm>
            <a:prstGeom prst="line">
              <a:avLst/>
            </a:prstGeom>
            <a:noFill/>
            <a:ln w="31750">
              <a:solidFill>
                <a:srgbClr val="000000"/>
              </a:solidFill>
              <a:round/>
              <a:headEnd/>
              <a:tailEnd type="triangle" w="lg" len="lg"/>
            </a:ln>
          </p:spPr>
          <p:txBody>
            <a:bodyPr/>
            <a:lstStyle/>
            <a:p>
              <a:endParaRPr lang="en-US">
                <a:solidFill>
                  <a:srgbClr val="000000"/>
                </a:solidFill>
              </a:endParaRPr>
            </a:p>
          </p:txBody>
        </p:sp>
        <p:sp>
          <p:nvSpPr>
            <p:cNvPr id="13339" name="Text Box 42"/>
            <p:cNvSpPr txBox="1">
              <a:spLocks noChangeArrowheads="1"/>
            </p:cNvSpPr>
            <p:nvPr/>
          </p:nvSpPr>
          <p:spPr bwMode="auto">
            <a:xfrm>
              <a:off x="401" y="3276"/>
              <a:ext cx="1161" cy="330"/>
            </a:xfrm>
            <a:prstGeom prst="rect">
              <a:avLst/>
            </a:prstGeom>
            <a:noFill/>
            <a:ln w="9525">
              <a:noFill/>
              <a:miter lim="800000"/>
              <a:headEnd/>
              <a:tailEnd/>
            </a:ln>
          </p:spPr>
          <p:txBody>
            <a:bodyPr/>
            <a:lstStyle/>
            <a:p>
              <a:r>
                <a:rPr lang="en-US">
                  <a:solidFill>
                    <a:srgbClr val="000000"/>
                  </a:solidFill>
                </a:rPr>
                <a:t>8.65 m/s</a:t>
              </a:r>
            </a:p>
          </p:txBody>
        </p:sp>
      </p:grpSp>
      <p:grpSp>
        <p:nvGrpSpPr>
          <p:cNvPr id="8" name="Group 46"/>
          <p:cNvGrpSpPr>
            <a:grpSpLocks/>
          </p:cNvGrpSpPr>
          <p:nvPr/>
        </p:nvGrpSpPr>
        <p:grpSpPr bwMode="auto">
          <a:xfrm>
            <a:off x="1509713" y="3948113"/>
            <a:ext cx="1843087" cy="554037"/>
            <a:chOff x="1140" y="2642"/>
            <a:chExt cx="1161" cy="349"/>
          </a:xfrm>
        </p:grpSpPr>
        <p:sp>
          <p:nvSpPr>
            <p:cNvPr id="13336" name="Line 39"/>
            <p:cNvSpPr>
              <a:spLocks noChangeShapeType="1"/>
            </p:cNvSpPr>
            <p:nvPr/>
          </p:nvSpPr>
          <p:spPr bwMode="auto">
            <a:xfrm flipH="1">
              <a:off x="1457" y="2959"/>
              <a:ext cx="527" cy="0"/>
            </a:xfrm>
            <a:prstGeom prst="line">
              <a:avLst/>
            </a:prstGeom>
            <a:noFill/>
            <a:ln w="31750">
              <a:solidFill>
                <a:srgbClr val="000000"/>
              </a:solidFill>
              <a:round/>
              <a:headEnd/>
              <a:tailEnd type="triangle" w="lg" len="lg"/>
            </a:ln>
          </p:spPr>
          <p:txBody>
            <a:bodyPr/>
            <a:lstStyle/>
            <a:p>
              <a:endParaRPr lang="en-US">
                <a:solidFill>
                  <a:srgbClr val="000000"/>
                </a:solidFill>
              </a:endParaRPr>
            </a:p>
          </p:txBody>
        </p:sp>
        <p:sp>
          <p:nvSpPr>
            <p:cNvPr id="13337" name="Text Box 43"/>
            <p:cNvSpPr txBox="1">
              <a:spLocks noChangeArrowheads="1"/>
            </p:cNvSpPr>
            <p:nvPr/>
          </p:nvSpPr>
          <p:spPr bwMode="auto">
            <a:xfrm>
              <a:off x="1140" y="2642"/>
              <a:ext cx="1161" cy="349"/>
            </a:xfrm>
            <a:prstGeom prst="rect">
              <a:avLst/>
            </a:prstGeom>
            <a:noFill/>
            <a:ln w="9525">
              <a:noFill/>
              <a:miter lim="800000"/>
              <a:headEnd/>
              <a:tailEnd/>
            </a:ln>
          </p:spPr>
          <p:txBody>
            <a:bodyPr/>
            <a:lstStyle/>
            <a:p>
              <a:r>
                <a:rPr lang="en-US">
                  <a:solidFill>
                    <a:srgbClr val="000000"/>
                  </a:solidFill>
                </a:rPr>
                <a:t>2.30 m/s</a:t>
              </a:r>
            </a:p>
          </p:txBody>
        </p:sp>
      </p:grpSp>
      <p:grpSp>
        <p:nvGrpSpPr>
          <p:cNvPr id="9" name="Group 48"/>
          <p:cNvGrpSpPr>
            <a:grpSpLocks/>
          </p:cNvGrpSpPr>
          <p:nvPr/>
        </p:nvGrpSpPr>
        <p:grpSpPr bwMode="auto">
          <a:xfrm>
            <a:off x="2008188" y="4422775"/>
            <a:ext cx="1058862" cy="2039938"/>
            <a:chOff x="1454" y="2941"/>
            <a:chExt cx="667" cy="1285"/>
          </a:xfrm>
        </p:grpSpPr>
        <p:sp>
          <p:nvSpPr>
            <p:cNvPr id="13333" name="Line 41"/>
            <p:cNvSpPr>
              <a:spLocks noChangeShapeType="1"/>
            </p:cNvSpPr>
            <p:nvPr/>
          </p:nvSpPr>
          <p:spPr bwMode="auto">
            <a:xfrm flipH="1">
              <a:off x="1457" y="2959"/>
              <a:ext cx="527" cy="1267"/>
            </a:xfrm>
            <a:prstGeom prst="line">
              <a:avLst/>
            </a:prstGeom>
            <a:noFill/>
            <a:ln w="53975">
              <a:solidFill>
                <a:srgbClr val="000000"/>
              </a:solidFill>
              <a:round/>
              <a:headEnd/>
              <a:tailEnd type="triangle" w="lg" len="lg"/>
            </a:ln>
          </p:spPr>
          <p:txBody>
            <a:bodyPr/>
            <a:lstStyle/>
            <a:p>
              <a:endParaRPr lang="en-US">
                <a:solidFill>
                  <a:srgbClr val="000000"/>
                </a:solidFill>
              </a:endParaRPr>
            </a:p>
          </p:txBody>
        </p:sp>
        <p:sp>
          <p:nvSpPr>
            <p:cNvPr id="13334" name="Text Box 44"/>
            <p:cNvSpPr txBox="1">
              <a:spLocks noChangeArrowheads="1"/>
            </p:cNvSpPr>
            <p:nvPr/>
          </p:nvSpPr>
          <p:spPr bwMode="auto">
            <a:xfrm>
              <a:off x="1731" y="3354"/>
              <a:ext cx="390" cy="359"/>
            </a:xfrm>
            <a:prstGeom prst="rect">
              <a:avLst/>
            </a:prstGeom>
            <a:noFill/>
            <a:ln w="9525">
              <a:noFill/>
              <a:miter lim="800000"/>
              <a:headEnd/>
              <a:tailEnd/>
            </a:ln>
          </p:spPr>
          <p:txBody>
            <a:bodyPr/>
            <a:lstStyle/>
            <a:p>
              <a:r>
                <a:rPr lang="en-US">
                  <a:solidFill>
                    <a:srgbClr val="000000"/>
                  </a:solidFill>
                </a:rPr>
                <a:t>v</a:t>
              </a:r>
              <a:r>
                <a:rPr lang="en-US" baseline="-25000">
                  <a:solidFill>
                    <a:srgbClr val="000000"/>
                  </a:solidFill>
                </a:rPr>
                <a:t>f</a:t>
              </a:r>
              <a:endParaRPr lang="en-US">
                <a:solidFill>
                  <a:srgbClr val="000000"/>
                </a:solidFill>
              </a:endParaRPr>
            </a:p>
          </p:txBody>
        </p:sp>
        <p:sp>
          <p:nvSpPr>
            <p:cNvPr id="13335" name="Text Box 45"/>
            <p:cNvSpPr txBox="1">
              <a:spLocks noChangeArrowheads="1"/>
            </p:cNvSpPr>
            <p:nvPr/>
          </p:nvSpPr>
          <p:spPr bwMode="auto">
            <a:xfrm>
              <a:off x="1454" y="2941"/>
              <a:ext cx="479" cy="367"/>
            </a:xfrm>
            <a:prstGeom prst="rect">
              <a:avLst/>
            </a:prstGeom>
            <a:noFill/>
            <a:ln w="9525">
              <a:noFill/>
              <a:miter lim="800000"/>
              <a:headEnd/>
              <a:tailEnd/>
            </a:ln>
          </p:spPr>
          <p:txBody>
            <a:bodyPr/>
            <a:lstStyle/>
            <a:p>
              <a:r>
                <a:rPr lang="en-US" dirty="0">
                  <a:solidFill>
                    <a:srgbClr val="000000"/>
                  </a:solidFill>
                  <a:latin typeface="Symbol" pitchFamily="18" charset="2"/>
                </a:rPr>
                <a:t> </a:t>
              </a:r>
              <a:r>
                <a:rPr lang="en-US" b="1" dirty="0" smtClean="0">
                  <a:solidFill>
                    <a:srgbClr val="000000"/>
                  </a:solidFill>
                  <a:latin typeface="Symbol" pitchFamily="18" charset="2"/>
                </a:rPr>
                <a:t>q</a:t>
              </a:r>
              <a:endParaRPr lang="en-US" b="1" dirty="0">
                <a:solidFill>
                  <a:srgbClr val="000000"/>
                </a:solidFill>
              </a:endParaRPr>
            </a:p>
          </p:txBody>
        </p:sp>
      </p:grpSp>
      <p:sp>
        <p:nvSpPr>
          <p:cNvPr id="384049" name="Rectangle 49"/>
          <p:cNvSpPr>
            <a:spLocks noChangeArrowheads="1"/>
          </p:cNvSpPr>
          <p:nvPr/>
        </p:nvSpPr>
        <p:spPr bwMode="auto">
          <a:xfrm>
            <a:off x="3895725" y="5303838"/>
            <a:ext cx="4351338" cy="519112"/>
          </a:xfrm>
          <a:prstGeom prst="rect">
            <a:avLst/>
          </a:prstGeom>
          <a:noFill/>
          <a:ln w="9525" algn="ctr">
            <a:noFill/>
            <a:miter lim="800000"/>
            <a:headEnd/>
            <a:tailEnd/>
          </a:ln>
        </p:spPr>
        <p:txBody>
          <a:bodyPr wrap="none" anchor="ctr">
            <a:spAutoFit/>
          </a:bodyPr>
          <a:lstStyle/>
          <a:p>
            <a:pPr algn="l"/>
            <a:r>
              <a:rPr lang="en-US">
                <a:solidFill>
                  <a:srgbClr val="000000"/>
                </a:solidFill>
              </a:rPr>
              <a:t>v</a:t>
            </a:r>
            <a:r>
              <a:rPr lang="en-US" baseline="-25000">
                <a:solidFill>
                  <a:srgbClr val="000000"/>
                </a:solidFill>
              </a:rPr>
              <a:t>f</a:t>
            </a:r>
            <a:r>
              <a:rPr lang="en-US">
                <a:solidFill>
                  <a:srgbClr val="000000"/>
                </a:solidFill>
              </a:rPr>
              <a:t> = 9.0 m/s @ 75</a:t>
            </a:r>
            <a:r>
              <a:rPr lang="en-US" baseline="30000">
                <a:solidFill>
                  <a:srgbClr val="000000"/>
                </a:solidFill>
              </a:rPr>
              <a:t>o</a:t>
            </a:r>
            <a:r>
              <a:rPr lang="en-US">
                <a:solidFill>
                  <a:srgbClr val="000000"/>
                </a:solidFill>
              </a:rPr>
              <a:t> S of W </a:t>
            </a:r>
          </a:p>
        </p:txBody>
      </p:sp>
      <p:pic>
        <p:nvPicPr>
          <p:cNvPr id="384051" name="Picture 51" descr="j031827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66713" y="1027113"/>
            <a:ext cx="2746375" cy="1803400"/>
          </a:xfrm>
          <a:prstGeom prst="rect">
            <a:avLst/>
          </a:prstGeom>
          <a:noFill/>
          <a:ln w="9525">
            <a:noFill/>
            <a:miter lim="800000"/>
            <a:headEnd/>
            <a:tailEnd/>
          </a:ln>
        </p:spPr>
      </p:pic>
      <p:pic>
        <p:nvPicPr>
          <p:cNvPr id="384052" name="Picture 52" descr="tn00626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788" y="1019175"/>
            <a:ext cx="3048000" cy="1882775"/>
          </a:xfrm>
          <a:prstGeom prst="rect">
            <a:avLst/>
          </a:prstGeom>
          <a:noFill/>
          <a:ln w="9525">
            <a:noFill/>
            <a:miter lim="800000"/>
            <a:headEnd/>
            <a:tailEnd/>
          </a:ln>
        </p:spPr>
      </p:pic>
      <p:sp>
        <p:nvSpPr>
          <p:cNvPr id="46" name="Rectangle 45"/>
          <p:cNvSpPr>
            <a:spLocks noChangeArrowheads="1"/>
          </p:cNvSpPr>
          <p:nvPr/>
        </p:nvSpPr>
        <p:spPr bwMode="auto">
          <a:xfrm>
            <a:off x="5031721" y="2719170"/>
            <a:ext cx="1978427"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i</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f</a:t>
            </a:r>
            <a:endParaRPr lang="en-US" baseline="-25000" dirty="0">
              <a:solidFill>
                <a:srgbClr val="000000"/>
              </a:solidFill>
            </a:endParaRPr>
          </a:p>
        </p:txBody>
      </p:sp>
    </p:spTree>
    <p:extLst>
      <p:ext uri="{BB962C8B-B14F-4D97-AF65-F5344CB8AC3E}">
        <p14:creationId xmlns:p14="http://schemas.microsoft.com/office/powerpoint/2010/main" val="1344527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84030"/>
                                        </p:tgtEl>
                                        <p:attrNameLst>
                                          <p:attrName>style.visibility</p:attrName>
                                        </p:attrNameLst>
                                      </p:cBhvr>
                                      <p:to>
                                        <p:strVal val="visible"/>
                                      </p:to>
                                    </p:set>
                                    <p:animEffect transition="in" filter="fade">
                                      <p:cBhvr>
                                        <p:cTn id="30" dur="1000"/>
                                        <p:tgtEl>
                                          <p:spTgt spid="384030"/>
                                        </p:tgtEl>
                                      </p:cBhvr>
                                    </p:animEffect>
                                    <p:anim calcmode="lin" valueType="num">
                                      <p:cBhvr>
                                        <p:cTn id="31" dur="1000" fill="hold"/>
                                        <p:tgtEl>
                                          <p:spTgt spid="384030"/>
                                        </p:tgtEl>
                                        <p:attrNameLst>
                                          <p:attrName>ppt_x</p:attrName>
                                        </p:attrNameLst>
                                      </p:cBhvr>
                                      <p:tavLst>
                                        <p:tav tm="0">
                                          <p:val>
                                            <p:strVal val="#ppt_x"/>
                                          </p:val>
                                        </p:tav>
                                        <p:tav tm="100000">
                                          <p:val>
                                            <p:strVal val="#ppt_x"/>
                                          </p:val>
                                        </p:tav>
                                      </p:tavLst>
                                    </p:anim>
                                    <p:anim calcmode="lin" valueType="num">
                                      <p:cBhvr>
                                        <p:cTn id="32" dur="1000" fill="hold"/>
                                        <p:tgtEl>
                                          <p:spTgt spid="3840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84031"/>
                                        </p:tgtEl>
                                        <p:attrNameLst>
                                          <p:attrName>style.visibility</p:attrName>
                                        </p:attrNameLst>
                                      </p:cBhvr>
                                      <p:to>
                                        <p:strVal val="visible"/>
                                      </p:to>
                                    </p:set>
                                    <p:animEffect transition="in" filter="fade">
                                      <p:cBhvr>
                                        <p:cTn id="37" dur="1000"/>
                                        <p:tgtEl>
                                          <p:spTgt spid="384031"/>
                                        </p:tgtEl>
                                      </p:cBhvr>
                                    </p:animEffect>
                                    <p:anim calcmode="lin" valueType="num">
                                      <p:cBhvr>
                                        <p:cTn id="38" dur="1000" fill="hold"/>
                                        <p:tgtEl>
                                          <p:spTgt spid="384031"/>
                                        </p:tgtEl>
                                        <p:attrNameLst>
                                          <p:attrName>ppt_x</p:attrName>
                                        </p:attrNameLst>
                                      </p:cBhvr>
                                      <p:tavLst>
                                        <p:tav tm="0">
                                          <p:val>
                                            <p:strVal val="#ppt_x"/>
                                          </p:val>
                                        </p:tav>
                                        <p:tav tm="100000">
                                          <p:val>
                                            <p:strVal val="#ppt_x"/>
                                          </p:val>
                                        </p:tav>
                                      </p:tavLst>
                                    </p:anim>
                                    <p:anim calcmode="lin" valueType="num">
                                      <p:cBhvr>
                                        <p:cTn id="39" dur="1000" fill="hold"/>
                                        <p:tgtEl>
                                          <p:spTgt spid="3840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8" presetClass="entr" presetSubtype="0" accel="50000" fill="hold" grpId="0" nodeType="clickEffect">
                                  <p:stCondLst>
                                    <p:cond delay="0"/>
                                  </p:stCondLst>
                                  <p:iterate type="lt">
                                    <p:tmPct val="50000"/>
                                  </p:iterate>
                                  <p:childTnLst>
                                    <p:set>
                                      <p:cBhvr>
                                        <p:cTn id="43" dur="1" fill="hold">
                                          <p:stCondLst>
                                            <p:cond delay="0"/>
                                          </p:stCondLst>
                                        </p:cTn>
                                        <p:tgtEl>
                                          <p:spTgt spid="384032"/>
                                        </p:tgtEl>
                                        <p:attrNameLst>
                                          <p:attrName>style.visibility</p:attrName>
                                        </p:attrNameLst>
                                      </p:cBhvr>
                                      <p:to>
                                        <p:strVal val="visible"/>
                                      </p:to>
                                    </p:set>
                                    <p:set>
                                      <p:cBhvr>
                                        <p:cTn id="44" dur="455" fill="hold">
                                          <p:stCondLst>
                                            <p:cond delay="0"/>
                                          </p:stCondLst>
                                        </p:cTn>
                                        <p:tgtEl>
                                          <p:spTgt spid="384032"/>
                                        </p:tgtEl>
                                        <p:attrNameLst>
                                          <p:attrName>style.rotation</p:attrName>
                                        </p:attrNameLst>
                                      </p:cBhvr>
                                      <p:to>
                                        <p:strVal val="-45.0"/>
                                      </p:to>
                                    </p:set>
                                    <p:anim calcmode="lin" valueType="num">
                                      <p:cBhvr>
                                        <p:cTn id="45" dur="455" fill="hold">
                                          <p:stCondLst>
                                            <p:cond delay="455"/>
                                          </p:stCondLst>
                                        </p:cTn>
                                        <p:tgtEl>
                                          <p:spTgt spid="384032"/>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384032"/>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384032"/>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384032"/>
                                        </p:tgtEl>
                                        <p:attrNameLst>
                                          <p:attrName>ppt_y</p:attrName>
                                        </p:attrNameLst>
                                      </p:cBhvr>
                                      <p:tavLst>
                                        <p:tav tm="0">
                                          <p:val>
                                            <p:strVal val="#ppt_y-(0.354*#ppt_w-0.172*#ppt_h)"/>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right)">
                                      <p:cBhvr>
                                        <p:cTn id="60" dur="3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2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up)">
                                      <p:cBhvr>
                                        <p:cTn id="70" dur="20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grpId="0" nodeType="clickEffect">
                                  <p:stCondLst>
                                    <p:cond delay="0"/>
                                  </p:stCondLst>
                                  <p:iterate type="lt">
                                    <p:tmPct val="10000"/>
                                  </p:iterate>
                                  <p:childTnLst>
                                    <p:set>
                                      <p:cBhvr>
                                        <p:cTn id="74" dur="1" fill="hold">
                                          <p:stCondLst>
                                            <p:cond delay="0"/>
                                          </p:stCondLst>
                                        </p:cTn>
                                        <p:tgtEl>
                                          <p:spTgt spid="384049"/>
                                        </p:tgtEl>
                                        <p:attrNameLst>
                                          <p:attrName>style.visibility</p:attrName>
                                        </p:attrNameLst>
                                      </p:cBhvr>
                                      <p:to>
                                        <p:strVal val="visible"/>
                                      </p:to>
                                    </p:set>
                                    <p:anim by="(-#ppt_w*2)" calcmode="lin" valueType="num">
                                      <p:cBhvr rctx="PPT">
                                        <p:cTn id="75" dur="500" autoRev="1" fill="hold">
                                          <p:stCondLst>
                                            <p:cond delay="0"/>
                                          </p:stCondLst>
                                        </p:cTn>
                                        <p:tgtEl>
                                          <p:spTgt spid="384049"/>
                                        </p:tgtEl>
                                        <p:attrNameLst>
                                          <p:attrName>ppt_w</p:attrName>
                                        </p:attrNameLst>
                                      </p:cBhvr>
                                    </p:anim>
                                    <p:anim by="(#ppt_w*0.50)" calcmode="lin" valueType="num">
                                      <p:cBhvr>
                                        <p:cTn id="76" dur="500" decel="50000" autoRev="1" fill="hold">
                                          <p:stCondLst>
                                            <p:cond delay="0"/>
                                          </p:stCondLst>
                                        </p:cTn>
                                        <p:tgtEl>
                                          <p:spTgt spid="384049"/>
                                        </p:tgtEl>
                                        <p:attrNameLst>
                                          <p:attrName>ppt_x</p:attrName>
                                        </p:attrNameLst>
                                      </p:cBhvr>
                                    </p:anim>
                                    <p:anim from="(-#ppt_h/2)" to="(#ppt_y)" calcmode="lin" valueType="num">
                                      <p:cBhvr>
                                        <p:cTn id="77" dur="1000" fill="hold">
                                          <p:stCondLst>
                                            <p:cond delay="0"/>
                                          </p:stCondLst>
                                        </p:cTn>
                                        <p:tgtEl>
                                          <p:spTgt spid="384049"/>
                                        </p:tgtEl>
                                        <p:attrNameLst>
                                          <p:attrName>ppt_y</p:attrName>
                                        </p:attrNameLst>
                                      </p:cBhvr>
                                    </p:anim>
                                    <p:animRot by="21600000">
                                      <p:cBhvr>
                                        <p:cTn id="78" dur="1000" fill="hold">
                                          <p:stCondLst>
                                            <p:cond delay="0"/>
                                          </p:stCondLst>
                                        </p:cTn>
                                        <p:tgtEl>
                                          <p:spTgt spid="384049"/>
                                        </p:tgtEl>
                                        <p:attrNameLst>
                                          <p:attrName>r</p:attrName>
                                        </p:attrNameLst>
                                      </p:cBhvr>
                                    </p:animRot>
                                  </p:childTnLst>
                                </p:cTn>
                              </p:par>
                            </p:childTnLst>
                          </p:cTn>
                        </p:par>
                        <p:par>
                          <p:cTn id="79" fill="hold">
                            <p:stCondLst>
                              <p:cond delay="2600"/>
                            </p:stCondLst>
                            <p:childTnLst>
                              <p:par>
                                <p:cTn id="80" presetID="9" presetClass="entr" presetSubtype="0" fill="hold" grpId="0" nodeType="afterEffect">
                                  <p:stCondLst>
                                    <p:cond delay="0"/>
                                  </p:stCondLst>
                                  <p:childTnLst>
                                    <p:set>
                                      <p:cBhvr>
                                        <p:cTn id="81" dur="1" fill="hold">
                                          <p:stCondLst>
                                            <p:cond delay="0"/>
                                          </p:stCondLst>
                                        </p:cTn>
                                        <p:tgtEl>
                                          <p:spTgt spid="384050"/>
                                        </p:tgtEl>
                                        <p:attrNameLst>
                                          <p:attrName>style.visibility</p:attrName>
                                        </p:attrNameLst>
                                      </p:cBhvr>
                                      <p:to>
                                        <p:strVal val="visible"/>
                                      </p:to>
                                    </p:set>
                                    <p:animEffect transition="in" filter="dissolve">
                                      <p:cBhvr>
                                        <p:cTn id="82" dur="500"/>
                                        <p:tgtEl>
                                          <p:spTgt spid="384050"/>
                                        </p:tgtEl>
                                      </p:cBhvr>
                                    </p:animEffect>
                                  </p:childTnLst>
                                </p:cTn>
                              </p:par>
                            </p:childTnLst>
                          </p:cTn>
                        </p:par>
                        <p:par>
                          <p:cTn id="83" fill="hold">
                            <p:stCondLst>
                              <p:cond delay="3100"/>
                            </p:stCondLst>
                            <p:childTnLst>
                              <p:par>
                                <p:cTn id="84" presetID="10" presetClass="entr" presetSubtype="0" fill="hold" nodeType="afterEffect">
                                  <p:stCondLst>
                                    <p:cond delay="0"/>
                                  </p:stCondLst>
                                  <p:childTnLst>
                                    <p:set>
                                      <p:cBhvr>
                                        <p:cTn id="85" dur="1" fill="hold">
                                          <p:stCondLst>
                                            <p:cond delay="0"/>
                                          </p:stCondLst>
                                        </p:cTn>
                                        <p:tgtEl>
                                          <p:spTgt spid="384051"/>
                                        </p:tgtEl>
                                        <p:attrNameLst>
                                          <p:attrName>style.visibility</p:attrName>
                                        </p:attrNameLst>
                                      </p:cBhvr>
                                      <p:to>
                                        <p:strVal val="visible"/>
                                      </p:to>
                                    </p:set>
                                    <p:animEffect transition="in" filter="fade">
                                      <p:cBhvr>
                                        <p:cTn id="86" dur="2000"/>
                                        <p:tgtEl>
                                          <p:spTgt spid="38405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384051"/>
                                        </p:tgtEl>
                                      </p:cBhvr>
                                    </p:animEffect>
                                    <p:set>
                                      <p:cBhvr>
                                        <p:cTn id="91" dur="1" fill="hold">
                                          <p:stCondLst>
                                            <p:cond delay="1999"/>
                                          </p:stCondLst>
                                        </p:cTn>
                                        <p:tgtEl>
                                          <p:spTgt spid="384051"/>
                                        </p:tgtEl>
                                        <p:attrNameLst>
                                          <p:attrName>style.visibility</p:attrName>
                                        </p:attrNameLst>
                                      </p:cBhvr>
                                      <p:to>
                                        <p:strVal val="hidden"/>
                                      </p:to>
                                    </p:set>
                                  </p:childTnLst>
                                </p:cTn>
                              </p:par>
                              <p:par>
                                <p:cTn id="92" presetID="10" presetClass="entr" presetSubtype="0" fill="hold" nodeType="withEffect">
                                  <p:stCondLst>
                                    <p:cond delay="0"/>
                                  </p:stCondLst>
                                  <p:childTnLst>
                                    <p:set>
                                      <p:cBhvr>
                                        <p:cTn id="93" dur="1" fill="hold">
                                          <p:stCondLst>
                                            <p:cond delay="0"/>
                                          </p:stCondLst>
                                        </p:cTn>
                                        <p:tgtEl>
                                          <p:spTgt spid="384052"/>
                                        </p:tgtEl>
                                        <p:attrNameLst>
                                          <p:attrName>style.visibility</p:attrName>
                                        </p:attrNameLst>
                                      </p:cBhvr>
                                      <p:to>
                                        <p:strVal val="visible"/>
                                      </p:to>
                                    </p:set>
                                    <p:animEffect transition="in" filter="fade">
                                      <p:cBhvr>
                                        <p:cTn id="94" dur="2000"/>
                                        <p:tgtEl>
                                          <p:spTgt spid="38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50" grpId="0" animBg="1"/>
      <p:bldP spid="384030" grpId="0"/>
      <p:bldP spid="384031" grpId="0"/>
      <p:bldP spid="384032" grpId="0"/>
      <p:bldP spid="384049"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Rectangle 129"/>
          <p:cNvSpPr>
            <a:spLocks noChangeArrowheads="1"/>
          </p:cNvSpPr>
          <p:nvPr/>
        </p:nvSpPr>
        <p:spPr bwMode="auto">
          <a:xfrm>
            <a:off x="6503517" y="2174321"/>
            <a:ext cx="2094572" cy="148327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6" name="Rectangle 129"/>
          <p:cNvSpPr>
            <a:spLocks noChangeArrowheads="1"/>
          </p:cNvSpPr>
          <p:nvPr/>
        </p:nvSpPr>
        <p:spPr bwMode="auto">
          <a:xfrm>
            <a:off x="4367284" y="2583754"/>
            <a:ext cx="1880290" cy="59372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3" name="Rectangle 6"/>
          <p:cNvSpPr>
            <a:spLocks noChangeArrowheads="1"/>
          </p:cNvSpPr>
          <p:nvPr/>
        </p:nvSpPr>
        <p:spPr bwMode="auto">
          <a:xfrm>
            <a:off x="566019" y="1279775"/>
            <a:ext cx="7758855" cy="5398401"/>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Not only is total momentum conserved in any </a:t>
            </a:r>
          </a:p>
          <a:p>
            <a:pPr marL="342900" indent="-342900" algn="l">
              <a:spcBef>
                <a:spcPct val="20000"/>
              </a:spcBef>
            </a:pPr>
            <a:r>
              <a:rPr lang="en-US" dirty="0" smtClean="0">
                <a:solidFill>
                  <a:srgbClr val="000000"/>
                </a:solidFill>
              </a:rPr>
              <a:t>collision, but the </a:t>
            </a:r>
            <a:r>
              <a:rPr lang="en-US" b="1" dirty="0" smtClean="0">
                <a:solidFill>
                  <a:srgbClr val="000000"/>
                </a:solidFill>
              </a:rPr>
              <a:t>components</a:t>
            </a:r>
            <a:endParaRPr lang="en-US" dirty="0">
              <a:solidFill>
                <a:srgbClr val="000000"/>
              </a:solidFill>
            </a:endParaRPr>
          </a:p>
          <a:p>
            <a:pPr marL="342900" indent="-342900" algn="l">
              <a:spcBef>
                <a:spcPct val="20000"/>
              </a:spcBef>
            </a:pPr>
            <a:r>
              <a:rPr lang="en-US" dirty="0" smtClean="0">
                <a:solidFill>
                  <a:srgbClr val="000000"/>
                </a:solidFill>
              </a:rPr>
              <a:t>of momentum are</a:t>
            </a:r>
          </a:p>
          <a:p>
            <a:pPr marL="342900" indent="-342900" algn="l">
              <a:spcBef>
                <a:spcPct val="20000"/>
              </a:spcBef>
            </a:pPr>
            <a:r>
              <a:rPr lang="en-US" dirty="0" smtClean="0">
                <a:solidFill>
                  <a:srgbClr val="000000"/>
                </a:solidFill>
              </a:rPr>
              <a:t>conserved as well. </a:t>
            </a:r>
          </a:p>
          <a:p>
            <a:pPr marL="342900" indent="-342900" algn="l">
              <a:spcBef>
                <a:spcPct val="20000"/>
              </a:spcBef>
            </a:pPr>
            <a:r>
              <a:rPr lang="en-US" dirty="0" smtClean="0">
                <a:solidFill>
                  <a:srgbClr val="000000"/>
                </a:solidFill>
              </a:rPr>
              <a:t>In equation form, we have:</a:t>
            </a:r>
          </a:p>
          <a:p>
            <a:pPr marL="342900" indent="-342900" algn="l">
              <a:spcBef>
                <a:spcPct val="20000"/>
              </a:spcBef>
            </a:pPr>
            <a:endParaRPr lang="en-US" sz="1200" dirty="0">
              <a:solidFill>
                <a:srgbClr val="000000"/>
              </a:solidFill>
            </a:endParaRPr>
          </a:p>
          <a:p>
            <a:pPr marL="342900" indent="-342900" algn="l">
              <a:spcBef>
                <a:spcPct val="20000"/>
              </a:spcBef>
            </a:pPr>
            <a:r>
              <a:rPr lang="en-US" dirty="0" smtClean="0">
                <a:solidFill>
                  <a:srgbClr val="000000"/>
                </a:solidFill>
              </a:rPr>
              <a:t>In dealing with components of momentum, we</a:t>
            </a:r>
          </a:p>
          <a:p>
            <a:pPr marL="342900" indent="-342900" algn="l">
              <a:spcBef>
                <a:spcPct val="20000"/>
              </a:spcBef>
            </a:pPr>
            <a:r>
              <a:rPr lang="en-US" dirty="0" smtClean="0">
                <a:solidFill>
                  <a:srgbClr val="000000"/>
                </a:solidFill>
              </a:rPr>
              <a:t>necessarily deal with components of velocities, </a:t>
            </a:r>
          </a:p>
          <a:p>
            <a:pPr marL="342900" indent="-342900" algn="l">
              <a:spcBef>
                <a:spcPct val="20000"/>
              </a:spcBef>
            </a:pPr>
            <a:r>
              <a:rPr lang="en-US" dirty="0" smtClean="0">
                <a:solidFill>
                  <a:srgbClr val="000000"/>
                </a:solidFill>
              </a:rPr>
              <a:t>and so it is necessary to get those trig functions</a:t>
            </a:r>
          </a:p>
          <a:p>
            <a:pPr marL="342900" indent="-342900" algn="l">
              <a:spcBef>
                <a:spcPct val="20000"/>
              </a:spcBef>
            </a:pPr>
            <a:r>
              <a:rPr lang="en-US" dirty="0" smtClean="0">
                <a:solidFill>
                  <a:srgbClr val="000000"/>
                </a:solidFill>
              </a:rPr>
              <a:t>out again. And never forget to </a:t>
            </a:r>
          </a:p>
          <a:p>
            <a:pPr marL="342900" indent="-342900" algn="l">
              <a:spcBef>
                <a:spcPct val="20000"/>
              </a:spcBef>
            </a:pPr>
            <a:r>
              <a:rPr lang="en-US" dirty="0" smtClean="0">
                <a:solidFill>
                  <a:srgbClr val="000000"/>
                </a:solidFill>
              </a:rPr>
              <a:t>choose + and – directions!  </a:t>
            </a:r>
          </a:p>
        </p:txBody>
      </p:sp>
      <p:sp>
        <p:nvSpPr>
          <p:cNvPr id="7" name="Rectangle 6"/>
          <p:cNvSpPr>
            <a:spLocks noChangeArrowheads="1"/>
          </p:cNvSpPr>
          <p:nvPr/>
        </p:nvSpPr>
        <p:spPr bwMode="auto">
          <a:xfrm>
            <a:off x="1380839" y="213088"/>
            <a:ext cx="6407459" cy="1040285"/>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C00000"/>
                </a:solidFill>
              </a:rPr>
              <a:t>FINAL THOUGHTS: </a:t>
            </a:r>
            <a:r>
              <a:rPr lang="en-US" b="1" u="sng" dirty="0" smtClean="0">
                <a:solidFill>
                  <a:srgbClr val="C00000"/>
                </a:solidFill>
              </a:rPr>
              <a:t>Conservation of </a:t>
            </a:r>
            <a:endParaRPr lang="en-US" b="1" dirty="0" smtClean="0">
              <a:solidFill>
                <a:srgbClr val="C00000"/>
              </a:solidFill>
            </a:endParaRPr>
          </a:p>
          <a:p>
            <a:pPr marL="342900" indent="-342900">
              <a:spcBef>
                <a:spcPct val="20000"/>
              </a:spcBef>
            </a:pPr>
            <a:r>
              <a:rPr lang="en-US" b="1" dirty="0">
                <a:solidFill>
                  <a:srgbClr val="C00000"/>
                </a:solidFill>
              </a:rPr>
              <a:t>	</a:t>
            </a:r>
            <a:r>
              <a:rPr lang="en-US" b="1" dirty="0" smtClean="0">
                <a:solidFill>
                  <a:srgbClr val="C00000"/>
                </a:solidFill>
              </a:rPr>
              <a:t>				</a:t>
            </a:r>
            <a:r>
              <a:rPr lang="en-US" b="1" u="sng" dirty="0">
                <a:solidFill>
                  <a:srgbClr val="C00000"/>
                </a:solidFill>
              </a:rPr>
              <a:t>2</a:t>
            </a:r>
            <a:r>
              <a:rPr lang="en-US" b="1" u="sng" dirty="0" smtClean="0">
                <a:solidFill>
                  <a:srgbClr val="C00000"/>
                </a:solidFill>
              </a:rPr>
              <a:t>-D Momentum, 2</a:t>
            </a:r>
          </a:p>
        </p:txBody>
      </p:sp>
      <p:sp>
        <p:nvSpPr>
          <p:cNvPr id="8" name="Rectangle 7"/>
          <p:cNvSpPr>
            <a:spLocks noChangeArrowheads="1"/>
          </p:cNvSpPr>
          <p:nvPr/>
        </p:nvSpPr>
        <p:spPr bwMode="auto">
          <a:xfrm>
            <a:off x="4435198" y="2608245"/>
            <a:ext cx="1737976"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p</a:t>
            </a:r>
            <a:r>
              <a:rPr lang="en-US" baseline="-25000" dirty="0" smtClean="0">
                <a:solidFill>
                  <a:srgbClr val="000000"/>
                </a:solidFill>
              </a:rPr>
              <a:t>i</a:t>
            </a:r>
            <a:endParaRPr lang="en-US" baseline="-25000" dirty="0">
              <a:solidFill>
                <a:srgbClr val="000000"/>
              </a:solidFill>
            </a:endParaRPr>
          </a:p>
        </p:txBody>
      </p:sp>
      <p:grpSp>
        <p:nvGrpSpPr>
          <p:cNvPr id="2" name="Group 1"/>
          <p:cNvGrpSpPr/>
          <p:nvPr/>
        </p:nvGrpSpPr>
        <p:grpSpPr>
          <a:xfrm>
            <a:off x="6580663" y="2198809"/>
            <a:ext cx="1979501" cy="1355730"/>
            <a:chOff x="5406958" y="3863841"/>
            <a:chExt cx="1979501" cy="1355730"/>
          </a:xfrm>
        </p:grpSpPr>
        <p:sp>
          <p:nvSpPr>
            <p:cNvPr id="11" name="Rectangle 10"/>
            <p:cNvSpPr>
              <a:spLocks noChangeArrowheads="1"/>
            </p:cNvSpPr>
            <p:nvPr/>
          </p:nvSpPr>
          <p:spPr bwMode="auto">
            <a:xfrm>
              <a:off x="5408032" y="3863841"/>
              <a:ext cx="1978427"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xi</a:t>
              </a:r>
              <a:endParaRPr lang="en-US" baseline="-25000" dirty="0">
                <a:solidFill>
                  <a:srgbClr val="000000"/>
                </a:solidFill>
              </a:endParaRPr>
            </a:p>
          </p:txBody>
        </p:sp>
        <p:sp>
          <p:nvSpPr>
            <p:cNvPr id="12" name="Rectangle 11"/>
            <p:cNvSpPr>
              <a:spLocks noChangeArrowheads="1"/>
            </p:cNvSpPr>
            <p:nvPr/>
          </p:nvSpPr>
          <p:spPr bwMode="auto">
            <a:xfrm>
              <a:off x="5857337" y="4355159"/>
              <a:ext cx="942887"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Arial"/>
                  <a:sym typeface="Wingdings" pitchFamily="2" charset="2"/>
                </a:rPr>
                <a:t>AND</a:t>
              </a:r>
              <a:endParaRPr lang="en-US" baseline="-25000" dirty="0">
                <a:solidFill>
                  <a:srgbClr val="000000"/>
                </a:solidFill>
              </a:endParaRPr>
            </a:p>
          </p:txBody>
        </p:sp>
        <p:sp>
          <p:nvSpPr>
            <p:cNvPr id="14" name="Rectangle 13"/>
            <p:cNvSpPr>
              <a:spLocks noChangeArrowheads="1"/>
            </p:cNvSpPr>
            <p:nvPr/>
          </p:nvSpPr>
          <p:spPr bwMode="auto">
            <a:xfrm>
              <a:off x="5406958" y="4696351"/>
              <a:ext cx="1978427"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a:solidFill>
                    <a:srgbClr val="000000"/>
                  </a:solidFill>
                </a:rPr>
                <a:t>y</a:t>
              </a:r>
              <a:r>
                <a:rPr lang="en-US" baseline="-25000" dirty="0" err="1" smtClean="0">
                  <a:solidFill>
                    <a:srgbClr val="000000"/>
                  </a:solidFill>
                </a:rPr>
                <a:t>i</a:t>
              </a:r>
              <a:endParaRPr lang="en-US" baseline="-25000" dirty="0">
                <a:solidFill>
                  <a:srgbClr val="000000"/>
                </a:solidFill>
              </a:endParaRPr>
            </a:p>
          </p:txBody>
        </p:sp>
      </p:grpSp>
    </p:spTree>
    <p:extLst>
      <p:ext uri="{BB962C8B-B14F-4D97-AF65-F5344CB8AC3E}">
        <p14:creationId xmlns:p14="http://schemas.microsoft.com/office/powerpoint/2010/main" val="502167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2"/>
          <p:cNvGrpSpPr>
            <a:grpSpLocks/>
          </p:cNvGrpSpPr>
          <p:nvPr/>
        </p:nvGrpSpPr>
        <p:grpSpPr bwMode="auto">
          <a:xfrm>
            <a:off x="1649413" y="3227388"/>
            <a:ext cx="5311775" cy="2225675"/>
            <a:chOff x="1021" y="1772"/>
            <a:chExt cx="3346" cy="1402"/>
          </a:xfrm>
        </p:grpSpPr>
        <p:sp>
          <p:nvSpPr>
            <p:cNvPr id="21528" name="Line 19"/>
            <p:cNvSpPr>
              <a:spLocks noChangeShapeType="1"/>
            </p:cNvSpPr>
            <p:nvPr/>
          </p:nvSpPr>
          <p:spPr bwMode="auto">
            <a:xfrm>
              <a:off x="1021" y="2006"/>
              <a:ext cx="3242"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1529" name="Line 18"/>
            <p:cNvSpPr>
              <a:spLocks noChangeShapeType="1"/>
            </p:cNvSpPr>
            <p:nvPr/>
          </p:nvSpPr>
          <p:spPr bwMode="auto">
            <a:xfrm>
              <a:off x="1021" y="2318"/>
              <a:ext cx="1297"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1530" name="Rectangle 17"/>
            <p:cNvSpPr>
              <a:spLocks noChangeArrowheads="1"/>
            </p:cNvSpPr>
            <p:nvPr/>
          </p:nvSpPr>
          <p:spPr bwMode="auto">
            <a:xfrm>
              <a:off x="1102" y="2084"/>
              <a:ext cx="243" cy="155"/>
            </a:xfrm>
            <a:prstGeom prst="rect">
              <a:avLst/>
            </a:prstGeom>
            <a:solidFill>
              <a:srgbClr val="FF0000"/>
            </a:solidFill>
            <a:ln w="22225">
              <a:solidFill>
                <a:srgbClr val="FF0000"/>
              </a:solidFill>
              <a:miter lim="800000"/>
              <a:headEnd/>
              <a:tailEnd/>
            </a:ln>
          </p:spPr>
          <p:txBody>
            <a:bodyPr/>
            <a:lstStyle/>
            <a:p>
              <a:endParaRPr lang="en-US">
                <a:solidFill>
                  <a:srgbClr val="000000"/>
                </a:solidFill>
              </a:endParaRPr>
            </a:p>
          </p:txBody>
        </p:sp>
        <p:sp>
          <p:nvSpPr>
            <p:cNvPr id="21531" name="Line 16"/>
            <p:cNvSpPr>
              <a:spLocks noChangeShapeType="1"/>
            </p:cNvSpPr>
            <p:nvPr/>
          </p:nvSpPr>
          <p:spPr bwMode="auto">
            <a:xfrm flipH="1">
              <a:off x="1102" y="2318"/>
              <a:ext cx="1216" cy="544"/>
            </a:xfrm>
            <a:prstGeom prst="line">
              <a:avLst/>
            </a:prstGeom>
            <a:noFill/>
            <a:ln w="22225">
              <a:solidFill>
                <a:srgbClr val="FF0000"/>
              </a:solidFill>
              <a:round/>
              <a:headEnd/>
              <a:tailEnd/>
            </a:ln>
          </p:spPr>
          <p:txBody>
            <a:bodyPr/>
            <a:lstStyle/>
            <a:p>
              <a:endParaRPr lang="en-US">
                <a:solidFill>
                  <a:srgbClr val="000000"/>
                </a:solidFill>
              </a:endParaRPr>
            </a:p>
          </p:txBody>
        </p:sp>
        <p:sp>
          <p:nvSpPr>
            <p:cNvPr id="21532" name="Line 15"/>
            <p:cNvSpPr>
              <a:spLocks noChangeShapeType="1"/>
            </p:cNvSpPr>
            <p:nvPr/>
          </p:nvSpPr>
          <p:spPr bwMode="auto">
            <a:xfrm flipH="1">
              <a:off x="1206" y="2318"/>
              <a:ext cx="1922" cy="856"/>
            </a:xfrm>
            <a:prstGeom prst="line">
              <a:avLst/>
            </a:prstGeom>
            <a:noFill/>
            <a:ln w="22225">
              <a:solidFill>
                <a:srgbClr val="FF0000"/>
              </a:solidFill>
              <a:round/>
              <a:headEnd/>
              <a:tailEnd/>
            </a:ln>
          </p:spPr>
          <p:txBody>
            <a:bodyPr/>
            <a:lstStyle/>
            <a:p>
              <a:endParaRPr lang="en-US">
                <a:solidFill>
                  <a:srgbClr val="000000"/>
                </a:solidFill>
              </a:endParaRPr>
            </a:p>
          </p:txBody>
        </p:sp>
        <p:sp>
          <p:nvSpPr>
            <p:cNvPr id="21533" name="Rectangle 14"/>
            <p:cNvSpPr>
              <a:spLocks noChangeArrowheads="1"/>
            </p:cNvSpPr>
            <p:nvPr/>
          </p:nvSpPr>
          <p:spPr bwMode="auto">
            <a:xfrm rot="-1460025">
              <a:off x="1206" y="2862"/>
              <a:ext cx="243" cy="156"/>
            </a:xfrm>
            <a:prstGeom prst="rect">
              <a:avLst/>
            </a:prstGeom>
            <a:solidFill>
              <a:srgbClr val="FF0000"/>
            </a:solidFill>
            <a:ln w="22225">
              <a:solidFill>
                <a:srgbClr val="FF0000"/>
              </a:solidFill>
              <a:miter lim="800000"/>
              <a:headEnd/>
              <a:tailEnd/>
            </a:ln>
          </p:spPr>
          <p:txBody>
            <a:bodyPr/>
            <a:lstStyle/>
            <a:p>
              <a:endParaRPr lang="en-US">
                <a:solidFill>
                  <a:srgbClr val="000000"/>
                </a:solidFill>
              </a:endParaRPr>
            </a:p>
          </p:txBody>
        </p:sp>
        <p:sp>
          <p:nvSpPr>
            <p:cNvPr id="21534" name="Line 13"/>
            <p:cNvSpPr>
              <a:spLocks noChangeShapeType="1"/>
            </p:cNvSpPr>
            <p:nvPr/>
          </p:nvSpPr>
          <p:spPr bwMode="auto">
            <a:xfrm>
              <a:off x="3128" y="2318"/>
              <a:ext cx="113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1535" name="Line 12"/>
            <p:cNvSpPr>
              <a:spLocks noChangeShapeType="1"/>
            </p:cNvSpPr>
            <p:nvPr/>
          </p:nvSpPr>
          <p:spPr bwMode="auto">
            <a:xfrm flipV="1">
              <a:off x="2966" y="1850"/>
              <a:ext cx="1297" cy="234"/>
            </a:xfrm>
            <a:prstGeom prst="line">
              <a:avLst/>
            </a:prstGeom>
            <a:noFill/>
            <a:ln w="38100">
              <a:solidFill>
                <a:srgbClr val="FF0000"/>
              </a:solidFill>
              <a:round/>
              <a:headEnd/>
              <a:tailEnd/>
            </a:ln>
          </p:spPr>
          <p:txBody>
            <a:bodyPr/>
            <a:lstStyle/>
            <a:p>
              <a:endParaRPr lang="en-US">
                <a:solidFill>
                  <a:srgbClr val="000000"/>
                </a:solidFill>
              </a:endParaRPr>
            </a:p>
          </p:txBody>
        </p:sp>
        <p:sp>
          <p:nvSpPr>
            <p:cNvPr id="21536" name="Line 11"/>
            <p:cNvSpPr>
              <a:spLocks noChangeShapeType="1"/>
            </p:cNvSpPr>
            <p:nvPr/>
          </p:nvSpPr>
          <p:spPr bwMode="auto">
            <a:xfrm flipV="1">
              <a:off x="2966" y="1928"/>
              <a:ext cx="1297" cy="234"/>
            </a:xfrm>
            <a:prstGeom prst="line">
              <a:avLst/>
            </a:prstGeom>
            <a:noFill/>
            <a:ln w="38100">
              <a:solidFill>
                <a:srgbClr val="FF0000"/>
              </a:solidFill>
              <a:round/>
              <a:headEnd/>
              <a:tailEnd/>
            </a:ln>
          </p:spPr>
          <p:txBody>
            <a:bodyPr/>
            <a:lstStyle/>
            <a:p>
              <a:endParaRPr lang="en-US">
                <a:solidFill>
                  <a:srgbClr val="000000"/>
                </a:solidFill>
              </a:endParaRPr>
            </a:p>
          </p:txBody>
        </p:sp>
        <p:sp>
          <p:nvSpPr>
            <p:cNvPr id="21537" name="Line 10"/>
            <p:cNvSpPr>
              <a:spLocks noChangeShapeType="1"/>
            </p:cNvSpPr>
            <p:nvPr/>
          </p:nvSpPr>
          <p:spPr bwMode="auto">
            <a:xfrm flipV="1">
              <a:off x="3048" y="1772"/>
              <a:ext cx="1296" cy="234"/>
            </a:xfrm>
            <a:prstGeom prst="line">
              <a:avLst/>
            </a:prstGeom>
            <a:noFill/>
            <a:ln w="38100">
              <a:solidFill>
                <a:srgbClr val="FF0000"/>
              </a:solidFill>
              <a:round/>
              <a:headEnd/>
              <a:tailEnd/>
            </a:ln>
          </p:spPr>
          <p:txBody>
            <a:bodyPr/>
            <a:lstStyle/>
            <a:p>
              <a:endParaRPr lang="en-US">
                <a:solidFill>
                  <a:srgbClr val="000000"/>
                </a:solidFill>
              </a:endParaRPr>
            </a:p>
          </p:txBody>
        </p:sp>
        <p:sp>
          <p:nvSpPr>
            <p:cNvPr id="21538" name="Line 9"/>
            <p:cNvSpPr>
              <a:spLocks noChangeShapeType="1"/>
            </p:cNvSpPr>
            <p:nvPr/>
          </p:nvSpPr>
          <p:spPr bwMode="auto">
            <a:xfrm flipV="1">
              <a:off x="3070" y="1954"/>
              <a:ext cx="1297" cy="233"/>
            </a:xfrm>
            <a:prstGeom prst="line">
              <a:avLst/>
            </a:prstGeom>
            <a:noFill/>
            <a:ln w="38100">
              <a:solidFill>
                <a:srgbClr val="FF0000"/>
              </a:solidFill>
              <a:round/>
              <a:headEnd/>
              <a:tailEnd/>
            </a:ln>
          </p:spPr>
          <p:txBody>
            <a:bodyPr/>
            <a:lstStyle/>
            <a:p>
              <a:endParaRPr lang="en-US">
                <a:solidFill>
                  <a:srgbClr val="000000"/>
                </a:solidFill>
              </a:endParaRPr>
            </a:p>
          </p:txBody>
        </p:sp>
        <p:sp>
          <p:nvSpPr>
            <p:cNvPr id="21539" name="Line 8"/>
            <p:cNvSpPr>
              <a:spLocks noChangeShapeType="1"/>
            </p:cNvSpPr>
            <p:nvPr/>
          </p:nvSpPr>
          <p:spPr bwMode="auto">
            <a:xfrm>
              <a:off x="1427" y="2162"/>
              <a:ext cx="324" cy="0"/>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21540" name="Line 7"/>
            <p:cNvSpPr>
              <a:spLocks noChangeShapeType="1"/>
            </p:cNvSpPr>
            <p:nvPr/>
          </p:nvSpPr>
          <p:spPr bwMode="auto">
            <a:xfrm flipV="1">
              <a:off x="1507" y="2707"/>
              <a:ext cx="324" cy="155"/>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grpSp>
      <p:sp>
        <p:nvSpPr>
          <p:cNvPr id="21507" name="Rectangle 21"/>
          <p:cNvSpPr>
            <a:spLocks noChangeArrowheads="1"/>
          </p:cNvSpPr>
          <p:nvPr/>
        </p:nvSpPr>
        <p:spPr bwMode="auto">
          <a:xfrm>
            <a:off x="225425" y="471488"/>
            <a:ext cx="8831263" cy="1800225"/>
          </a:xfrm>
          <a:prstGeom prst="rect">
            <a:avLst/>
          </a:prstGeom>
          <a:noFill/>
          <a:ln w="9525" algn="ctr">
            <a:noFill/>
            <a:miter lim="800000"/>
            <a:headEnd/>
            <a:tailEnd/>
          </a:ln>
        </p:spPr>
        <p:txBody>
          <a:bodyPr wrap="none" anchor="ctr">
            <a:spAutoFit/>
          </a:bodyPr>
          <a:lstStyle/>
          <a:p>
            <a:pPr algn="l"/>
            <a:r>
              <a:rPr lang="en-US" dirty="0">
                <a:solidFill>
                  <a:srgbClr val="FF0000"/>
                </a:solidFill>
              </a:rPr>
              <a:t>Car A, </a:t>
            </a:r>
            <a:r>
              <a:rPr lang="en-US" baseline="30000" dirty="0">
                <a:solidFill>
                  <a:srgbClr val="FF0000"/>
                </a:solidFill>
              </a:rPr>
              <a:t>w</a:t>
            </a:r>
            <a:r>
              <a:rPr lang="en-US" dirty="0">
                <a:solidFill>
                  <a:srgbClr val="FF0000"/>
                </a:solidFill>
              </a:rPr>
              <a:t>/mass 1260 kg, goes </a:t>
            </a:r>
            <a:r>
              <a:rPr lang="en-US" dirty="0" smtClean="0">
                <a:solidFill>
                  <a:srgbClr val="FF0000"/>
                </a:solidFill>
              </a:rPr>
              <a:t>east. </a:t>
            </a:r>
            <a:r>
              <a:rPr lang="en-US" dirty="0">
                <a:solidFill>
                  <a:srgbClr val="FF0000"/>
                </a:solidFill>
              </a:rPr>
              <a:t>Car B, </a:t>
            </a:r>
            <a:r>
              <a:rPr lang="en-US" baseline="30000" dirty="0">
                <a:solidFill>
                  <a:srgbClr val="FF0000"/>
                </a:solidFill>
              </a:rPr>
              <a:t>w</a:t>
            </a:r>
            <a:r>
              <a:rPr lang="en-US" dirty="0">
                <a:solidFill>
                  <a:srgbClr val="FF0000"/>
                </a:solidFill>
              </a:rPr>
              <a:t>/mass</a:t>
            </a:r>
          </a:p>
          <a:p>
            <a:pPr algn="l"/>
            <a:r>
              <a:rPr lang="en-US" dirty="0">
                <a:solidFill>
                  <a:srgbClr val="FF0000"/>
                </a:solidFill>
                <a:ea typeface="Times New Roman" pitchFamily="18" charset="0"/>
                <a:cs typeface="Arial" pitchFamily="34" charset="0"/>
              </a:rPr>
              <a:t>1630 kg, goes </a:t>
            </a:r>
            <a:r>
              <a:rPr lang="en-US" dirty="0" err="1">
                <a:solidFill>
                  <a:srgbClr val="FF0000"/>
                </a:solidFill>
                <a:ea typeface="Times New Roman" pitchFamily="18" charset="0"/>
                <a:cs typeface="Arial" pitchFamily="34" charset="0"/>
              </a:rPr>
              <a:t>30.</a:t>
            </a:r>
            <a:r>
              <a:rPr lang="en-US" baseline="30000" dirty="0" err="1">
                <a:solidFill>
                  <a:srgbClr val="FF0000"/>
                </a:solidFill>
                <a:ea typeface="Times New Roman" pitchFamily="18" charset="0"/>
                <a:cs typeface="Arial" pitchFamily="34" charset="0"/>
              </a:rPr>
              <a:t>o</a:t>
            </a:r>
            <a:r>
              <a:rPr lang="en-US" dirty="0">
                <a:solidFill>
                  <a:srgbClr val="FF0000"/>
                </a:solidFill>
                <a:ea typeface="Times New Roman" pitchFamily="18" charset="0"/>
                <a:cs typeface="Arial" pitchFamily="34" charset="0"/>
              </a:rPr>
              <a:t> N of E. Vehicles collide and couple.</a:t>
            </a:r>
          </a:p>
          <a:p>
            <a:pPr algn="l"/>
            <a:r>
              <a:rPr lang="en-US" dirty="0">
                <a:solidFill>
                  <a:srgbClr val="FF0000"/>
                </a:solidFill>
                <a:ea typeface="Times New Roman" pitchFamily="18" charset="0"/>
                <a:cs typeface="Arial" pitchFamily="34" charset="0"/>
              </a:rPr>
              <a:t>The skid marks are 44 m long at </a:t>
            </a:r>
            <a:r>
              <a:rPr lang="en-US" dirty="0" err="1">
                <a:solidFill>
                  <a:srgbClr val="FF0000"/>
                </a:solidFill>
                <a:ea typeface="Times New Roman" pitchFamily="18" charset="0"/>
                <a:cs typeface="Arial" pitchFamily="34" charset="0"/>
              </a:rPr>
              <a:t>18</a:t>
            </a:r>
            <a:r>
              <a:rPr lang="en-US" baseline="30000" dirty="0" err="1">
                <a:solidFill>
                  <a:srgbClr val="FF0000"/>
                </a:solidFill>
                <a:ea typeface="Times New Roman" pitchFamily="18" charset="0"/>
                <a:cs typeface="Arial" pitchFamily="34" charset="0"/>
              </a:rPr>
              <a:t>o</a:t>
            </a:r>
            <a:r>
              <a:rPr lang="en-US" dirty="0">
                <a:solidFill>
                  <a:srgbClr val="FF0000"/>
                </a:solidFill>
                <a:ea typeface="Times New Roman" pitchFamily="18" charset="0"/>
                <a:cs typeface="Arial" pitchFamily="34" charset="0"/>
              </a:rPr>
              <a:t> N of E. </a:t>
            </a:r>
            <a:r>
              <a:rPr lang="en-US" dirty="0" err="1">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a:t>
            </a:r>
          </a:p>
          <a:p>
            <a:pPr algn="l"/>
            <a:r>
              <a:rPr lang="en-US" dirty="0">
                <a:solidFill>
                  <a:srgbClr val="FF0000"/>
                </a:solidFill>
                <a:ea typeface="Times New Roman" pitchFamily="18" charset="0"/>
                <a:cs typeface="Arial" pitchFamily="34" charset="0"/>
              </a:rPr>
              <a:t>friction is 0.80. Find initial speeds of A and B.</a:t>
            </a:r>
          </a:p>
        </p:txBody>
      </p:sp>
      <p:sp>
        <p:nvSpPr>
          <p:cNvPr id="21508" name="Rectangle 23"/>
          <p:cNvSpPr>
            <a:spLocks noChangeArrowheads="1"/>
          </p:cNvSpPr>
          <p:nvPr/>
        </p:nvSpPr>
        <p:spPr bwMode="auto">
          <a:xfrm>
            <a:off x="1241425" y="3582988"/>
            <a:ext cx="539750" cy="519112"/>
          </a:xfrm>
          <a:prstGeom prst="rect">
            <a:avLst/>
          </a:prstGeom>
          <a:noFill/>
          <a:ln w="9525" algn="ctr">
            <a:noFill/>
            <a:miter lim="800000"/>
            <a:headEnd/>
            <a:tailEnd/>
          </a:ln>
        </p:spPr>
        <p:txBody>
          <a:bodyPr wrap="none" anchor="ctr">
            <a:spAutoFit/>
          </a:bodyPr>
          <a:lstStyle/>
          <a:p>
            <a:pPr algn="l"/>
            <a:r>
              <a:rPr lang="en-US" b="1" dirty="0">
                <a:solidFill>
                  <a:srgbClr val="FF0000"/>
                </a:solidFill>
              </a:rPr>
              <a:t>A</a:t>
            </a:r>
            <a:r>
              <a:rPr lang="en-US" dirty="0">
                <a:solidFill>
                  <a:srgbClr val="FF0000"/>
                </a:solidFill>
              </a:rPr>
              <a:t> </a:t>
            </a:r>
          </a:p>
        </p:txBody>
      </p:sp>
      <p:sp>
        <p:nvSpPr>
          <p:cNvPr id="21509" name="Rectangle 24"/>
          <p:cNvSpPr>
            <a:spLocks noChangeArrowheads="1"/>
          </p:cNvSpPr>
          <p:nvPr/>
        </p:nvSpPr>
        <p:spPr bwMode="auto">
          <a:xfrm>
            <a:off x="1458913" y="4975225"/>
            <a:ext cx="539750" cy="519113"/>
          </a:xfrm>
          <a:prstGeom prst="rect">
            <a:avLst/>
          </a:prstGeom>
          <a:noFill/>
          <a:ln w="9525" algn="ctr">
            <a:noFill/>
            <a:miter lim="800000"/>
            <a:headEnd/>
            <a:tailEnd/>
          </a:ln>
        </p:spPr>
        <p:txBody>
          <a:bodyPr wrap="none" anchor="ctr">
            <a:spAutoFit/>
          </a:bodyPr>
          <a:lstStyle/>
          <a:p>
            <a:pPr algn="l"/>
            <a:r>
              <a:rPr lang="en-US" b="1">
                <a:solidFill>
                  <a:srgbClr val="FF0000"/>
                </a:solidFill>
              </a:rPr>
              <a:t>B</a:t>
            </a:r>
            <a:r>
              <a:rPr lang="en-US">
                <a:solidFill>
                  <a:srgbClr val="FF0000"/>
                </a:solidFill>
              </a:rPr>
              <a:t> </a:t>
            </a:r>
          </a:p>
        </p:txBody>
      </p:sp>
      <p:sp>
        <p:nvSpPr>
          <p:cNvPr id="385049" name="Rectangle 25"/>
          <p:cNvSpPr>
            <a:spLocks noChangeArrowheads="1"/>
          </p:cNvSpPr>
          <p:nvPr/>
        </p:nvSpPr>
        <p:spPr bwMode="auto">
          <a:xfrm>
            <a:off x="1303338" y="3044825"/>
            <a:ext cx="1503362" cy="519113"/>
          </a:xfrm>
          <a:prstGeom prst="rect">
            <a:avLst/>
          </a:prstGeom>
          <a:noFill/>
          <a:ln w="9525" algn="ctr">
            <a:noFill/>
            <a:miter lim="800000"/>
            <a:headEnd/>
            <a:tailEnd/>
          </a:ln>
        </p:spPr>
        <p:txBody>
          <a:bodyPr anchor="ctr">
            <a:spAutoFit/>
          </a:bodyPr>
          <a:lstStyle/>
          <a:p>
            <a:pPr algn="l"/>
            <a:r>
              <a:rPr lang="en-US">
                <a:solidFill>
                  <a:srgbClr val="000000"/>
                </a:solidFill>
              </a:rPr>
              <a:t>1260 kg </a:t>
            </a:r>
          </a:p>
        </p:txBody>
      </p:sp>
      <p:sp>
        <p:nvSpPr>
          <p:cNvPr id="385051" name="Rectangle 27"/>
          <p:cNvSpPr>
            <a:spLocks noChangeArrowheads="1"/>
          </p:cNvSpPr>
          <p:nvPr/>
        </p:nvSpPr>
        <p:spPr bwMode="auto">
          <a:xfrm>
            <a:off x="1754188" y="5440363"/>
            <a:ext cx="1503362" cy="519112"/>
          </a:xfrm>
          <a:prstGeom prst="rect">
            <a:avLst/>
          </a:prstGeom>
          <a:noFill/>
          <a:ln w="9525" algn="ctr">
            <a:noFill/>
            <a:miter lim="800000"/>
            <a:headEnd/>
            <a:tailEnd/>
          </a:ln>
        </p:spPr>
        <p:txBody>
          <a:bodyPr anchor="ctr">
            <a:spAutoFit/>
          </a:bodyPr>
          <a:lstStyle/>
          <a:p>
            <a:pPr algn="l"/>
            <a:r>
              <a:rPr lang="en-US">
                <a:solidFill>
                  <a:srgbClr val="000000"/>
                </a:solidFill>
              </a:rPr>
              <a:t>1630 kg </a:t>
            </a:r>
          </a:p>
        </p:txBody>
      </p:sp>
      <p:grpSp>
        <p:nvGrpSpPr>
          <p:cNvPr id="3" name="Group 44"/>
          <p:cNvGrpSpPr>
            <a:grpSpLocks/>
          </p:cNvGrpSpPr>
          <p:nvPr/>
        </p:nvGrpSpPr>
        <p:grpSpPr bwMode="auto">
          <a:xfrm>
            <a:off x="2509838" y="4727575"/>
            <a:ext cx="1773237" cy="519113"/>
            <a:chOff x="1581" y="2978"/>
            <a:chExt cx="1117" cy="327"/>
          </a:xfrm>
        </p:grpSpPr>
        <p:sp>
          <p:nvSpPr>
            <p:cNvPr id="21526" name="Rectangle 26"/>
            <p:cNvSpPr>
              <a:spLocks noChangeArrowheads="1"/>
            </p:cNvSpPr>
            <p:nvPr/>
          </p:nvSpPr>
          <p:spPr bwMode="auto">
            <a:xfrm>
              <a:off x="2107" y="2978"/>
              <a:ext cx="591" cy="327"/>
            </a:xfrm>
            <a:prstGeom prst="rect">
              <a:avLst/>
            </a:prstGeom>
            <a:noFill/>
            <a:ln w="9525" algn="ctr">
              <a:noFill/>
              <a:miter lim="800000"/>
              <a:headEnd/>
              <a:tailEnd/>
            </a:ln>
          </p:spPr>
          <p:txBody>
            <a:bodyPr anchor="ctr">
              <a:spAutoFit/>
            </a:bodyPr>
            <a:lstStyle/>
            <a:p>
              <a:pPr algn="l"/>
              <a:r>
                <a:rPr lang="en-US">
                  <a:solidFill>
                    <a:srgbClr val="000000"/>
                  </a:solidFill>
                </a:rPr>
                <a:t>30.</a:t>
              </a:r>
              <a:r>
                <a:rPr lang="en-US" baseline="30000">
                  <a:solidFill>
                    <a:srgbClr val="000000"/>
                  </a:solidFill>
                </a:rPr>
                <a:t>o</a:t>
              </a:r>
              <a:r>
                <a:rPr lang="en-US">
                  <a:solidFill>
                    <a:srgbClr val="000000"/>
                  </a:solidFill>
                </a:rPr>
                <a:t> </a:t>
              </a:r>
            </a:p>
          </p:txBody>
        </p:sp>
        <p:sp>
          <p:nvSpPr>
            <p:cNvPr id="21527" name="Line 28"/>
            <p:cNvSpPr>
              <a:spLocks noChangeShapeType="1"/>
            </p:cNvSpPr>
            <p:nvPr/>
          </p:nvSpPr>
          <p:spPr bwMode="auto">
            <a:xfrm>
              <a:off x="1581" y="3287"/>
              <a:ext cx="970" cy="0"/>
            </a:xfrm>
            <a:prstGeom prst="line">
              <a:avLst/>
            </a:prstGeom>
            <a:noFill/>
            <a:ln w="28575">
              <a:solidFill>
                <a:schemeClr val="tx1"/>
              </a:solidFill>
              <a:prstDash val="dash"/>
              <a:round/>
              <a:headEnd/>
              <a:tailEnd/>
            </a:ln>
          </p:spPr>
          <p:txBody>
            <a:bodyPr wrap="none" anchor="ctr"/>
            <a:lstStyle/>
            <a:p>
              <a:endParaRPr lang="en-US">
                <a:solidFill>
                  <a:srgbClr val="000000"/>
                </a:solidFill>
              </a:endParaRPr>
            </a:p>
          </p:txBody>
        </p:sp>
      </p:grpSp>
      <p:grpSp>
        <p:nvGrpSpPr>
          <p:cNvPr id="4" name="Group 32"/>
          <p:cNvGrpSpPr>
            <a:grpSpLocks/>
          </p:cNvGrpSpPr>
          <p:nvPr/>
        </p:nvGrpSpPr>
        <p:grpSpPr bwMode="auto">
          <a:xfrm>
            <a:off x="5419725" y="3216275"/>
            <a:ext cx="2571750" cy="703263"/>
            <a:chOff x="3396" y="1765"/>
            <a:chExt cx="1620" cy="443"/>
          </a:xfrm>
        </p:grpSpPr>
        <p:sp>
          <p:nvSpPr>
            <p:cNvPr id="21523" name="Rectangle 29"/>
            <p:cNvSpPr>
              <a:spLocks noChangeArrowheads="1"/>
            </p:cNvSpPr>
            <p:nvPr/>
          </p:nvSpPr>
          <p:spPr bwMode="auto">
            <a:xfrm>
              <a:off x="4490" y="1854"/>
              <a:ext cx="499" cy="327"/>
            </a:xfrm>
            <a:prstGeom prst="rect">
              <a:avLst/>
            </a:prstGeom>
            <a:noFill/>
            <a:ln w="9525" algn="ctr">
              <a:noFill/>
              <a:miter lim="800000"/>
              <a:headEnd/>
              <a:tailEnd/>
            </a:ln>
          </p:spPr>
          <p:txBody>
            <a:bodyPr anchor="ctr">
              <a:spAutoFit/>
            </a:bodyPr>
            <a:lstStyle/>
            <a:p>
              <a:pPr algn="l"/>
              <a:r>
                <a:rPr lang="en-US">
                  <a:solidFill>
                    <a:srgbClr val="000000"/>
                  </a:solidFill>
                </a:rPr>
                <a:t>18</a:t>
              </a:r>
              <a:r>
                <a:rPr lang="en-US" baseline="30000">
                  <a:solidFill>
                    <a:srgbClr val="000000"/>
                  </a:solidFill>
                </a:rPr>
                <a:t>o</a:t>
              </a:r>
              <a:r>
                <a:rPr lang="en-US">
                  <a:solidFill>
                    <a:srgbClr val="000000"/>
                  </a:solidFill>
                </a:rPr>
                <a:t> </a:t>
              </a:r>
            </a:p>
          </p:txBody>
        </p:sp>
        <p:sp>
          <p:nvSpPr>
            <p:cNvPr id="21524" name="Line 30"/>
            <p:cNvSpPr>
              <a:spLocks noChangeShapeType="1"/>
            </p:cNvSpPr>
            <p:nvPr/>
          </p:nvSpPr>
          <p:spPr bwMode="auto">
            <a:xfrm>
              <a:off x="3396" y="2208"/>
              <a:ext cx="1620" cy="0"/>
            </a:xfrm>
            <a:prstGeom prst="line">
              <a:avLst/>
            </a:prstGeom>
            <a:noFill/>
            <a:ln w="28575">
              <a:solidFill>
                <a:schemeClr val="tx1"/>
              </a:solidFill>
              <a:prstDash val="dash"/>
              <a:round/>
              <a:headEnd/>
              <a:tailEnd/>
            </a:ln>
          </p:spPr>
          <p:txBody>
            <a:bodyPr wrap="none" anchor="ctr"/>
            <a:lstStyle/>
            <a:p>
              <a:endParaRPr lang="en-US">
                <a:solidFill>
                  <a:srgbClr val="000000"/>
                </a:solidFill>
              </a:endParaRPr>
            </a:p>
          </p:txBody>
        </p:sp>
        <p:sp>
          <p:nvSpPr>
            <p:cNvPr id="21525" name="Line 31"/>
            <p:cNvSpPr>
              <a:spLocks noChangeShapeType="1"/>
            </p:cNvSpPr>
            <p:nvPr/>
          </p:nvSpPr>
          <p:spPr bwMode="auto">
            <a:xfrm flipV="1">
              <a:off x="4370" y="1765"/>
              <a:ext cx="596" cy="109"/>
            </a:xfrm>
            <a:prstGeom prst="line">
              <a:avLst/>
            </a:prstGeom>
            <a:noFill/>
            <a:ln w="28575">
              <a:solidFill>
                <a:schemeClr val="tx1"/>
              </a:solidFill>
              <a:prstDash val="dash"/>
              <a:round/>
              <a:headEnd/>
              <a:tailEnd/>
            </a:ln>
          </p:spPr>
          <p:txBody>
            <a:bodyPr wrap="none" anchor="ctr"/>
            <a:lstStyle/>
            <a:p>
              <a:endParaRPr lang="en-US">
                <a:solidFill>
                  <a:srgbClr val="000000"/>
                </a:solidFill>
              </a:endParaRPr>
            </a:p>
          </p:txBody>
        </p:sp>
      </p:grpSp>
      <p:grpSp>
        <p:nvGrpSpPr>
          <p:cNvPr id="5" name="Group 40"/>
          <p:cNvGrpSpPr>
            <a:grpSpLocks/>
          </p:cNvGrpSpPr>
          <p:nvPr/>
        </p:nvGrpSpPr>
        <p:grpSpPr bwMode="auto">
          <a:xfrm>
            <a:off x="4554538" y="2581275"/>
            <a:ext cx="2243137" cy="949325"/>
            <a:chOff x="2851" y="1365"/>
            <a:chExt cx="1413" cy="598"/>
          </a:xfrm>
        </p:grpSpPr>
        <p:grpSp>
          <p:nvGrpSpPr>
            <p:cNvPr id="21518" name="Group 38"/>
            <p:cNvGrpSpPr>
              <a:grpSpLocks/>
            </p:cNvGrpSpPr>
            <p:nvPr/>
          </p:nvGrpSpPr>
          <p:grpSpPr bwMode="auto">
            <a:xfrm>
              <a:off x="2851" y="1369"/>
              <a:ext cx="1413" cy="594"/>
              <a:chOff x="2851" y="1369"/>
              <a:chExt cx="1413" cy="594"/>
            </a:xfrm>
          </p:grpSpPr>
          <p:sp>
            <p:nvSpPr>
              <p:cNvPr id="21520" name="Line 34"/>
              <p:cNvSpPr>
                <a:spLocks noChangeShapeType="1"/>
              </p:cNvSpPr>
              <p:nvPr/>
            </p:nvSpPr>
            <p:spPr bwMode="auto">
              <a:xfrm rot="-676077">
                <a:off x="2851" y="1671"/>
                <a:ext cx="1413" cy="0"/>
              </a:xfrm>
              <a:prstGeom prst="line">
                <a:avLst/>
              </a:prstGeom>
              <a:noFill/>
              <a:ln w="19050">
                <a:solidFill>
                  <a:schemeClr val="tx1"/>
                </a:solidFill>
                <a:round/>
                <a:headEnd type="triangle" w="lg" len="lg"/>
                <a:tailEnd type="triangle" w="lg" len="lg"/>
              </a:ln>
            </p:spPr>
            <p:txBody>
              <a:bodyPr wrap="none" anchor="ctr"/>
              <a:lstStyle/>
              <a:p>
                <a:endParaRPr lang="en-US">
                  <a:solidFill>
                    <a:srgbClr val="000000"/>
                  </a:solidFill>
                </a:endParaRPr>
              </a:p>
            </p:txBody>
          </p:sp>
          <p:sp>
            <p:nvSpPr>
              <p:cNvPr id="21521" name="Line 35"/>
              <p:cNvSpPr>
                <a:spLocks noChangeShapeType="1"/>
              </p:cNvSpPr>
              <p:nvPr/>
            </p:nvSpPr>
            <p:spPr bwMode="auto">
              <a:xfrm rot="4723923">
                <a:off x="2701" y="1812"/>
                <a:ext cx="302" cy="0"/>
              </a:xfrm>
              <a:prstGeom prst="line">
                <a:avLst/>
              </a:prstGeom>
              <a:noFill/>
              <a:ln w="19050">
                <a:solidFill>
                  <a:schemeClr val="tx1"/>
                </a:solidFill>
                <a:round/>
                <a:headEnd/>
                <a:tailEnd/>
              </a:ln>
            </p:spPr>
            <p:txBody>
              <a:bodyPr wrap="none" anchor="ctr"/>
              <a:lstStyle/>
              <a:p>
                <a:endParaRPr lang="en-US">
                  <a:solidFill>
                    <a:srgbClr val="000000"/>
                  </a:solidFill>
                </a:endParaRPr>
              </a:p>
            </p:txBody>
          </p:sp>
          <p:sp>
            <p:nvSpPr>
              <p:cNvPr id="21522" name="Line 36"/>
              <p:cNvSpPr>
                <a:spLocks noChangeShapeType="1"/>
              </p:cNvSpPr>
              <p:nvPr/>
            </p:nvSpPr>
            <p:spPr bwMode="auto">
              <a:xfrm rot="4723923">
                <a:off x="4104" y="1520"/>
                <a:ext cx="302" cy="0"/>
              </a:xfrm>
              <a:prstGeom prst="line">
                <a:avLst/>
              </a:prstGeom>
              <a:noFill/>
              <a:ln w="19050">
                <a:solidFill>
                  <a:schemeClr val="tx1"/>
                </a:solidFill>
                <a:round/>
                <a:headEnd/>
                <a:tailEnd/>
              </a:ln>
            </p:spPr>
            <p:txBody>
              <a:bodyPr wrap="none" anchor="ctr"/>
              <a:lstStyle/>
              <a:p>
                <a:endParaRPr lang="en-US">
                  <a:solidFill>
                    <a:srgbClr val="000000"/>
                  </a:solidFill>
                </a:endParaRPr>
              </a:p>
            </p:txBody>
          </p:sp>
        </p:grpSp>
        <p:sp>
          <p:nvSpPr>
            <p:cNvPr id="21519" name="Rectangle 39"/>
            <p:cNvSpPr>
              <a:spLocks noChangeArrowheads="1"/>
            </p:cNvSpPr>
            <p:nvPr/>
          </p:nvSpPr>
          <p:spPr bwMode="auto">
            <a:xfrm rot="-697400">
              <a:off x="3251" y="1365"/>
              <a:ext cx="677" cy="327"/>
            </a:xfrm>
            <a:prstGeom prst="rect">
              <a:avLst/>
            </a:prstGeom>
            <a:noFill/>
            <a:ln w="9525" algn="ctr">
              <a:noFill/>
              <a:miter lim="800000"/>
              <a:headEnd/>
              <a:tailEnd/>
            </a:ln>
          </p:spPr>
          <p:txBody>
            <a:bodyPr wrap="none" anchor="ctr">
              <a:spAutoFit/>
            </a:bodyPr>
            <a:lstStyle/>
            <a:p>
              <a:pPr algn="l"/>
              <a:r>
                <a:rPr lang="en-US">
                  <a:solidFill>
                    <a:srgbClr val="000000"/>
                  </a:solidFill>
                </a:rPr>
                <a:t>44 m </a:t>
              </a:r>
            </a:p>
          </p:txBody>
        </p:sp>
      </p:grpSp>
      <p:sp>
        <p:nvSpPr>
          <p:cNvPr id="385065" name="Rectangle 41"/>
          <p:cNvSpPr>
            <a:spLocks noChangeArrowheads="1"/>
          </p:cNvSpPr>
          <p:nvPr/>
        </p:nvSpPr>
        <p:spPr bwMode="auto">
          <a:xfrm>
            <a:off x="5060950" y="4149725"/>
            <a:ext cx="1662113" cy="519113"/>
          </a:xfrm>
          <a:prstGeom prst="rect">
            <a:avLst/>
          </a:prstGeom>
          <a:noFill/>
          <a:ln w="9525" algn="ctr">
            <a:noFill/>
            <a:miter lim="800000"/>
            <a:headEnd/>
            <a:tailEnd/>
          </a:ln>
        </p:spPr>
        <p:txBody>
          <a:bodyPr anchor="ctr">
            <a:spAutoFit/>
          </a:bodyPr>
          <a:lstStyle/>
          <a:p>
            <a:pPr algn="l"/>
            <a:r>
              <a:rPr lang="en-US">
                <a:solidFill>
                  <a:srgbClr val="000000"/>
                </a:solidFill>
                <a:latin typeface="Symbol" pitchFamily="18" charset="2"/>
              </a:rPr>
              <a:t>m</a:t>
            </a:r>
            <a:r>
              <a:rPr lang="en-US" baseline="-25000">
                <a:solidFill>
                  <a:srgbClr val="000000"/>
                </a:solidFill>
              </a:rPr>
              <a:t>k</a:t>
            </a:r>
            <a:r>
              <a:rPr lang="en-US">
                <a:solidFill>
                  <a:srgbClr val="000000"/>
                </a:solidFill>
              </a:rPr>
              <a:t> = 0.80 </a:t>
            </a:r>
          </a:p>
        </p:txBody>
      </p:sp>
      <p:sp>
        <p:nvSpPr>
          <p:cNvPr id="385066" name="Rectangle 42"/>
          <p:cNvSpPr>
            <a:spLocks noChangeArrowheads="1"/>
          </p:cNvSpPr>
          <p:nvPr/>
        </p:nvSpPr>
        <p:spPr bwMode="auto">
          <a:xfrm>
            <a:off x="1593850" y="2581275"/>
            <a:ext cx="1243013" cy="519113"/>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Ai</a:t>
            </a:r>
            <a:r>
              <a:rPr lang="en-US">
                <a:solidFill>
                  <a:srgbClr val="000000"/>
                </a:solidFill>
              </a:rPr>
              <a:t> = ? </a:t>
            </a:r>
          </a:p>
        </p:txBody>
      </p:sp>
      <p:sp>
        <p:nvSpPr>
          <p:cNvPr id="385067" name="Rectangle 43"/>
          <p:cNvSpPr>
            <a:spLocks noChangeArrowheads="1"/>
          </p:cNvSpPr>
          <p:nvPr/>
        </p:nvSpPr>
        <p:spPr bwMode="auto">
          <a:xfrm>
            <a:off x="1912938" y="5846763"/>
            <a:ext cx="1243012" cy="519112"/>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Bi</a:t>
            </a:r>
            <a:r>
              <a:rPr lang="en-US">
                <a:solidFill>
                  <a:srgbClr val="000000"/>
                </a:solidFill>
              </a:rPr>
              <a:t> = ? </a:t>
            </a:r>
          </a:p>
        </p:txBody>
      </p:sp>
    </p:spTree>
    <p:extLst>
      <p:ext uri="{BB962C8B-B14F-4D97-AF65-F5344CB8AC3E}">
        <p14:creationId xmlns:p14="http://schemas.microsoft.com/office/powerpoint/2010/main" val="2977722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5049"/>
                                        </p:tgtEl>
                                        <p:attrNameLst>
                                          <p:attrName>style.visibility</p:attrName>
                                        </p:attrNameLst>
                                      </p:cBhvr>
                                      <p:to>
                                        <p:strVal val="visible"/>
                                      </p:to>
                                    </p:set>
                                    <p:animEffect transition="in" filter="fade">
                                      <p:cBhvr>
                                        <p:cTn id="7" dur="1000"/>
                                        <p:tgtEl>
                                          <p:spTgt spid="385049"/>
                                        </p:tgtEl>
                                      </p:cBhvr>
                                    </p:animEffect>
                                    <p:anim calcmode="lin" valueType="num">
                                      <p:cBhvr>
                                        <p:cTn id="8" dur="1000" fill="hold"/>
                                        <p:tgtEl>
                                          <p:spTgt spid="385049"/>
                                        </p:tgtEl>
                                        <p:attrNameLst>
                                          <p:attrName>ppt_x</p:attrName>
                                        </p:attrNameLst>
                                      </p:cBhvr>
                                      <p:tavLst>
                                        <p:tav tm="0">
                                          <p:val>
                                            <p:strVal val="#ppt_x"/>
                                          </p:val>
                                        </p:tav>
                                        <p:tav tm="100000">
                                          <p:val>
                                            <p:strVal val="#ppt_x"/>
                                          </p:val>
                                        </p:tav>
                                      </p:tavLst>
                                    </p:anim>
                                    <p:anim calcmode="lin" valueType="num">
                                      <p:cBhvr>
                                        <p:cTn id="9" dur="1000" fill="hold"/>
                                        <p:tgtEl>
                                          <p:spTgt spid="3850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5051"/>
                                        </p:tgtEl>
                                        <p:attrNameLst>
                                          <p:attrName>style.visibility</p:attrName>
                                        </p:attrNameLst>
                                      </p:cBhvr>
                                      <p:to>
                                        <p:strVal val="visible"/>
                                      </p:to>
                                    </p:set>
                                    <p:animEffect transition="in" filter="fade">
                                      <p:cBhvr>
                                        <p:cTn id="14" dur="1000"/>
                                        <p:tgtEl>
                                          <p:spTgt spid="385051"/>
                                        </p:tgtEl>
                                      </p:cBhvr>
                                    </p:animEffect>
                                    <p:anim calcmode="lin" valueType="num">
                                      <p:cBhvr>
                                        <p:cTn id="15" dur="1000" fill="hold"/>
                                        <p:tgtEl>
                                          <p:spTgt spid="385051"/>
                                        </p:tgtEl>
                                        <p:attrNameLst>
                                          <p:attrName>ppt_x</p:attrName>
                                        </p:attrNameLst>
                                      </p:cBhvr>
                                      <p:tavLst>
                                        <p:tav tm="0">
                                          <p:val>
                                            <p:strVal val="#ppt_x"/>
                                          </p:val>
                                        </p:tav>
                                        <p:tav tm="100000">
                                          <p:val>
                                            <p:strVal val="#ppt_x"/>
                                          </p:val>
                                        </p:tav>
                                      </p:tavLst>
                                    </p:anim>
                                    <p:anim calcmode="lin" valueType="num">
                                      <p:cBhvr>
                                        <p:cTn id="16" dur="1000" fill="hold"/>
                                        <p:tgtEl>
                                          <p:spTgt spid="385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ppt_x</p:attrName>
                                        </p:attrNameLst>
                                      </p:cBhvr>
                                      <p:tavLst>
                                        <p:tav tm="0">
                                          <p:val>
                                            <p:strVal val="#ppt_x-.2"/>
                                          </p:val>
                                        </p:tav>
                                        <p:tav tm="100000">
                                          <p:val>
                                            <p:strVal val="#ppt_x"/>
                                          </p:val>
                                        </p:tav>
                                      </p:tavLst>
                                    </p:anim>
                                    <p:anim calcmode="lin" valueType="num">
                                      <p:cBhvr>
                                        <p:cTn id="3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85065"/>
                                        </p:tgtEl>
                                        <p:attrNameLst>
                                          <p:attrName>style.visibility</p:attrName>
                                        </p:attrNameLst>
                                      </p:cBhvr>
                                      <p:to>
                                        <p:strVal val="visible"/>
                                      </p:to>
                                    </p:set>
                                    <p:animEffect transition="in" filter="fade">
                                      <p:cBhvr>
                                        <p:cTn id="40" dur="1000"/>
                                        <p:tgtEl>
                                          <p:spTgt spid="385065"/>
                                        </p:tgtEl>
                                      </p:cBhvr>
                                    </p:animEffect>
                                    <p:anim calcmode="lin" valueType="num">
                                      <p:cBhvr>
                                        <p:cTn id="41" dur="1000" fill="hold"/>
                                        <p:tgtEl>
                                          <p:spTgt spid="385065"/>
                                        </p:tgtEl>
                                        <p:attrNameLst>
                                          <p:attrName>ppt_x</p:attrName>
                                        </p:attrNameLst>
                                      </p:cBhvr>
                                      <p:tavLst>
                                        <p:tav tm="0">
                                          <p:val>
                                            <p:strVal val="#ppt_x"/>
                                          </p:val>
                                        </p:tav>
                                        <p:tav tm="100000">
                                          <p:val>
                                            <p:strVal val="#ppt_x"/>
                                          </p:val>
                                        </p:tav>
                                      </p:tavLst>
                                    </p:anim>
                                    <p:anim calcmode="lin" valueType="num">
                                      <p:cBhvr>
                                        <p:cTn id="42" dur="1000" fill="hold"/>
                                        <p:tgtEl>
                                          <p:spTgt spid="38506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85066"/>
                                        </p:tgtEl>
                                        <p:attrNameLst>
                                          <p:attrName>style.visibility</p:attrName>
                                        </p:attrNameLst>
                                      </p:cBhvr>
                                      <p:to>
                                        <p:strVal val="visible"/>
                                      </p:to>
                                    </p:set>
                                    <p:animEffect transition="in" filter="fade">
                                      <p:cBhvr>
                                        <p:cTn id="47" dur="2000"/>
                                        <p:tgtEl>
                                          <p:spTgt spid="385066"/>
                                        </p:tgtEl>
                                      </p:cBhvr>
                                    </p:animEffect>
                                    <p:anim calcmode="lin" valueType="num">
                                      <p:cBhvr>
                                        <p:cTn id="48" dur="2000" fill="hold"/>
                                        <p:tgtEl>
                                          <p:spTgt spid="385066"/>
                                        </p:tgtEl>
                                        <p:attrNameLst>
                                          <p:attrName>style.rotation</p:attrName>
                                        </p:attrNameLst>
                                      </p:cBhvr>
                                      <p:tavLst>
                                        <p:tav tm="0">
                                          <p:val>
                                            <p:fltVal val="720"/>
                                          </p:val>
                                        </p:tav>
                                        <p:tav tm="100000">
                                          <p:val>
                                            <p:fltVal val="0"/>
                                          </p:val>
                                        </p:tav>
                                      </p:tavLst>
                                    </p:anim>
                                    <p:anim calcmode="lin" valueType="num">
                                      <p:cBhvr>
                                        <p:cTn id="49" dur="2000" fill="hold"/>
                                        <p:tgtEl>
                                          <p:spTgt spid="385066"/>
                                        </p:tgtEl>
                                        <p:attrNameLst>
                                          <p:attrName>ppt_h</p:attrName>
                                        </p:attrNameLst>
                                      </p:cBhvr>
                                      <p:tavLst>
                                        <p:tav tm="0">
                                          <p:val>
                                            <p:fltVal val="0"/>
                                          </p:val>
                                        </p:tav>
                                        <p:tav tm="100000">
                                          <p:val>
                                            <p:strVal val="#ppt_h"/>
                                          </p:val>
                                        </p:tav>
                                      </p:tavLst>
                                    </p:anim>
                                    <p:anim calcmode="lin" valueType="num">
                                      <p:cBhvr>
                                        <p:cTn id="50" dur="2000" fill="hold"/>
                                        <p:tgtEl>
                                          <p:spTgt spid="385066"/>
                                        </p:tgtEl>
                                        <p:attrNameLst>
                                          <p:attrName>ppt_w</p:attrName>
                                        </p:attrNameLst>
                                      </p:cBhvr>
                                      <p:tavLst>
                                        <p:tav tm="0">
                                          <p:val>
                                            <p:fltVal val="0"/>
                                          </p:val>
                                        </p:tav>
                                        <p:tav tm="100000">
                                          <p:val>
                                            <p:strVal val="#ppt_w"/>
                                          </p:val>
                                        </p:tav>
                                      </p:tavLst>
                                    </p:anim>
                                  </p:childTnLst>
                                </p:cTn>
                              </p:par>
                              <p:par>
                                <p:cTn id="51" presetID="35" presetClass="entr" presetSubtype="0" fill="hold" grpId="0" nodeType="withEffect">
                                  <p:stCondLst>
                                    <p:cond delay="0"/>
                                  </p:stCondLst>
                                  <p:childTnLst>
                                    <p:set>
                                      <p:cBhvr>
                                        <p:cTn id="52" dur="1" fill="hold">
                                          <p:stCondLst>
                                            <p:cond delay="0"/>
                                          </p:stCondLst>
                                        </p:cTn>
                                        <p:tgtEl>
                                          <p:spTgt spid="385067"/>
                                        </p:tgtEl>
                                        <p:attrNameLst>
                                          <p:attrName>style.visibility</p:attrName>
                                        </p:attrNameLst>
                                      </p:cBhvr>
                                      <p:to>
                                        <p:strVal val="visible"/>
                                      </p:to>
                                    </p:set>
                                    <p:animEffect transition="in" filter="fade">
                                      <p:cBhvr>
                                        <p:cTn id="53" dur="2000"/>
                                        <p:tgtEl>
                                          <p:spTgt spid="385067"/>
                                        </p:tgtEl>
                                      </p:cBhvr>
                                    </p:animEffect>
                                    <p:anim calcmode="lin" valueType="num">
                                      <p:cBhvr>
                                        <p:cTn id="54" dur="2000" fill="hold"/>
                                        <p:tgtEl>
                                          <p:spTgt spid="385067"/>
                                        </p:tgtEl>
                                        <p:attrNameLst>
                                          <p:attrName>style.rotation</p:attrName>
                                        </p:attrNameLst>
                                      </p:cBhvr>
                                      <p:tavLst>
                                        <p:tav tm="0">
                                          <p:val>
                                            <p:fltVal val="720"/>
                                          </p:val>
                                        </p:tav>
                                        <p:tav tm="100000">
                                          <p:val>
                                            <p:fltVal val="0"/>
                                          </p:val>
                                        </p:tav>
                                      </p:tavLst>
                                    </p:anim>
                                    <p:anim calcmode="lin" valueType="num">
                                      <p:cBhvr>
                                        <p:cTn id="55" dur="2000" fill="hold"/>
                                        <p:tgtEl>
                                          <p:spTgt spid="385067"/>
                                        </p:tgtEl>
                                        <p:attrNameLst>
                                          <p:attrName>ppt_h</p:attrName>
                                        </p:attrNameLst>
                                      </p:cBhvr>
                                      <p:tavLst>
                                        <p:tav tm="0">
                                          <p:val>
                                            <p:fltVal val="0"/>
                                          </p:val>
                                        </p:tav>
                                        <p:tav tm="100000">
                                          <p:val>
                                            <p:strVal val="#ppt_h"/>
                                          </p:val>
                                        </p:tav>
                                      </p:tavLst>
                                    </p:anim>
                                    <p:anim calcmode="lin" valueType="num">
                                      <p:cBhvr>
                                        <p:cTn id="56" dur="2000" fill="hold"/>
                                        <p:tgtEl>
                                          <p:spTgt spid="3850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49" grpId="0"/>
      <p:bldP spid="385051" grpId="0"/>
      <p:bldP spid="385065" grpId="0"/>
      <p:bldP spid="385066" grpId="0"/>
      <p:bldP spid="3850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316069" y="204887"/>
            <a:ext cx="8345426" cy="954107"/>
          </a:xfrm>
          <a:prstGeom prst="rect">
            <a:avLst/>
          </a:prstGeom>
          <a:noFill/>
          <a:ln w="9525" algn="ctr">
            <a:noFill/>
            <a:miter lim="800000"/>
            <a:headEnd/>
            <a:tailEnd/>
          </a:ln>
        </p:spPr>
        <p:txBody>
          <a:bodyPr wrap="none" anchor="ctr">
            <a:spAutoFit/>
          </a:bodyPr>
          <a:lstStyle/>
          <a:p>
            <a:pPr algn="l"/>
            <a:r>
              <a:rPr lang="en-US" dirty="0">
                <a:solidFill>
                  <a:srgbClr val="000000"/>
                </a:solidFill>
              </a:rPr>
              <a:t>Draw </a:t>
            </a:r>
            <a:r>
              <a:rPr lang="en-US" dirty="0" err="1">
                <a:solidFill>
                  <a:srgbClr val="000000"/>
                </a:solidFill>
              </a:rPr>
              <a:t>FBD</a:t>
            </a:r>
            <a:r>
              <a:rPr lang="en-US" dirty="0">
                <a:solidFill>
                  <a:srgbClr val="000000"/>
                </a:solidFill>
              </a:rPr>
              <a:t> of coupled cars</a:t>
            </a:r>
            <a:r>
              <a:rPr lang="en-US" dirty="0" smtClean="0">
                <a:solidFill>
                  <a:srgbClr val="000000"/>
                </a:solidFill>
              </a:rPr>
              <a:t>… (ground-level view, </a:t>
            </a:r>
          </a:p>
          <a:p>
            <a:pPr algn="l"/>
            <a:r>
              <a:rPr lang="en-US" dirty="0">
                <a:solidFill>
                  <a:srgbClr val="000000"/>
                </a:solidFill>
              </a:rPr>
              <a:t>	</a:t>
            </a:r>
            <a:r>
              <a:rPr lang="en-US" dirty="0" smtClean="0">
                <a:solidFill>
                  <a:srgbClr val="000000"/>
                </a:solidFill>
              </a:rPr>
              <a:t>				  NOT bird’s-eye view)</a:t>
            </a:r>
            <a:endParaRPr lang="en-US" dirty="0">
              <a:solidFill>
                <a:srgbClr val="000000"/>
              </a:solidFill>
            </a:endParaRPr>
          </a:p>
        </p:txBody>
      </p:sp>
      <p:sp>
        <p:nvSpPr>
          <p:cNvPr id="22531" name="Rectangle 8"/>
          <p:cNvSpPr>
            <a:spLocks noChangeArrowheads="1"/>
          </p:cNvSpPr>
          <p:nvPr/>
        </p:nvSpPr>
        <p:spPr bwMode="auto">
          <a:xfrm>
            <a:off x="5561401" y="1573554"/>
            <a:ext cx="1781175" cy="723900"/>
          </a:xfrm>
          <a:prstGeom prst="rect">
            <a:avLst/>
          </a:prstGeom>
          <a:solidFill>
            <a:srgbClr val="3333FF"/>
          </a:solidFill>
          <a:ln w="25400">
            <a:solidFill>
              <a:srgbClr val="000000"/>
            </a:solidFill>
            <a:miter lim="800000"/>
            <a:headEnd/>
            <a:tailEnd/>
          </a:ln>
        </p:spPr>
        <p:txBody>
          <a:bodyPr/>
          <a:lstStyle/>
          <a:p>
            <a:endParaRPr lang="en-US">
              <a:solidFill>
                <a:srgbClr val="000000"/>
              </a:solidFill>
            </a:endParaRPr>
          </a:p>
        </p:txBody>
      </p:sp>
      <p:sp>
        <p:nvSpPr>
          <p:cNvPr id="22532" name="Line 11"/>
          <p:cNvSpPr>
            <a:spLocks noChangeShapeType="1"/>
          </p:cNvSpPr>
          <p:nvPr/>
        </p:nvSpPr>
        <p:spPr bwMode="auto">
          <a:xfrm>
            <a:off x="7541014" y="1846604"/>
            <a:ext cx="989012" cy="0"/>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86060" name="Freeform 12"/>
          <p:cNvSpPr>
            <a:spLocks/>
          </p:cNvSpPr>
          <p:nvPr/>
        </p:nvSpPr>
        <p:spPr bwMode="auto">
          <a:xfrm>
            <a:off x="5331214" y="2597491"/>
            <a:ext cx="1797050" cy="1588"/>
          </a:xfrm>
          <a:custGeom>
            <a:avLst/>
            <a:gdLst>
              <a:gd name="T0" fmla="*/ 2147483647 w 1635"/>
              <a:gd name="T1" fmla="*/ 0 h 1"/>
              <a:gd name="T2" fmla="*/ 0 w 1635"/>
              <a:gd name="T3" fmla="*/ 0 h 1"/>
              <a:gd name="T4" fmla="*/ 0 60000 65536"/>
              <a:gd name="T5" fmla="*/ 0 60000 65536"/>
              <a:gd name="T6" fmla="*/ 0 w 1635"/>
              <a:gd name="T7" fmla="*/ 0 h 1"/>
              <a:gd name="T8" fmla="*/ 1635 w 1635"/>
              <a:gd name="T9" fmla="*/ 1 h 1"/>
            </a:gdLst>
            <a:ahLst/>
            <a:cxnLst>
              <a:cxn ang="T4">
                <a:pos x="T0" y="T1"/>
              </a:cxn>
              <a:cxn ang="T5">
                <a:pos x="T2" y="T3"/>
              </a:cxn>
            </a:cxnLst>
            <a:rect l="T6" t="T7" r="T8" b="T9"/>
            <a:pathLst>
              <a:path w="1635" h="1">
                <a:moveTo>
                  <a:pt x="1635" y="0"/>
                </a:moveTo>
                <a:lnTo>
                  <a:pt x="0" y="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22534" name="Text Box 13"/>
          <p:cNvSpPr txBox="1">
            <a:spLocks noChangeArrowheads="1"/>
          </p:cNvSpPr>
          <p:nvPr/>
        </p:nvSpPr>
        <p:spPr bwMode="auto">
          <a:xfrm>
            <a:off x="7653726" y="1352891"/>
            <a:ext cx="639763" cy="503238"/>
          </a:xfrm>
          <a:prstGeom prst="rect">
            <a:avLst/>
          </a:prstGeom>
          <a:noFill/>
          <a:ln w="25400">
            <a:noFill/>
            <a:miter lim="800000"/>
            <a:headEnd/>
            <a:tailEnd/>
          </a:ln>
        </p:spPr>
        <p:txBody>
          <a:bodyPr/>
          <a:lstStyle/>
          <a:p>
            <a:r>
              <a:rPr lang="en-US">
                <a:solidFill>
                  <a:srgbClr val="000000"/>
                </a:solidFill>
              </a:rPr>
              <a:t>v</a:t>
            </a:r>
          </a:p>
        </p:txBody>
      </p:sp>
      <p:sp>
        <p:nvSpPr>
          <p:cNvPr id="386062" name="Text Box 14"/>
          <p:cNvSpPr txBox="1">
            <a:spLocks noChangeArrowheads="1"/>
          </p:cNvSpPr>
          <p:nvPr/>
        </p:nvSpPr>
        <p:spPr bwMode="auto">
          <a:xfrm>
            <a:off x="7109214" y="2311741"/>
            <a:ext cx="857250" cy="546100"/>
          </a:xfrm>
          <a:prstGeom prst="rect">
            <a:avLst/>
          </a:prstGeom>
          <a:noFill/>
          <a:ln w="25400">
            <a:noFill/>
            <a:miter lim="800000"/>
            <a:headEnd/>
            <a:tailEnd/>
          </a:ln>
        </p:spPr>
        <p:txBody>
          <a:bodyPr/>
          <a:lstStyle/>
          <a:p>
            <a:r>
              <a:rPr lang="en-US">
                <a:solidFill>
                  <a:srgbClr val="000000"/>
                </a:solidFill>
              </a:rPr>
              <a:t> F</a:t>
            </a:r>
            <a:r>
              <a:rPr lang="en-US" baseline="-25000">
                <a:solidFill>
                  <a:srgbClr val="000000"/>
                </a:solidFill>
              </a:rPr>
              <a:t>k</a:t>
            </a:r>
            <a:endParaRPr lang="en-US">
              <a:solidFill>
                <a:srgbClr val="000000"/>
              </a:solidFill>
            </a:endParaRPr>
          </a:p>
        </p:txBody>
      </p:sp>
      <p:sp>
        <p:nvSpPr>
          <p:cNvPr id="386057" name="Line 9"/>
          <p:cNvSpPr>
            <a:spLocks noChangeShapeType="1"/>
          </p:cNvSpPr>
          <p:nvPr/>
        </p:nvSpPr>
        <p:spPr bwMode="auto">
          <a:xfrm flipV="1">
            <a:off x="6748851" y="2297454"/>
            <a:ext cx="0" cy="990600"/>
          </a:xfrm>
          <a:prstGeom prst="line">
            <a:avLst/>
          </a:prstGeom>
          <a:noFill/>
          <a:ln w="25400">
            <a:solidFill>
              <a:srgbClr val="000000"/>
            </a:solidFill>
            <a:round/>
            <a:headEnd type="triangle" w="lg" len="lg"/>
            <a:tailEnd/>
          </a:ln>
        </p:spPr>
        <p:txBody>
          <a:bodyPr/>
          <a:lstStyle/>
          <a:p>
            <a:endParaRPr lang="en-US">
              <a:solidFill>
                <a:srgbClr val="000000"/>
              </a:solidFill>
            </a:endParaRPr>
          </a:p>
        </p:txBody>
      </p:sp>
      <p:sp>
        <p:nvSpPr>
          <p:cNvPr id="386063" name="Text Box 15"/>
          <p:cNvSpPr txBox="1">
            <a:spLocks noChangeArrowheads="1"/>
          </p:cNvSpPr>
          <p:nvPr/>
        </p:nvSpPr>
        <p:spPr bwMode="auto">
          <a:xfrm>
            <a:off x="6344039" y="3378541"/>
            <a:ext cx="857250" cy="544513"/>
          </a:xfrm>
          <a:prstGeom prst="rect">
            <a:avLst/>
          </a:prstGeom>
          <a:noFill/>
          <a:ln w="25400">
            <a:noFill/>
            <a:miter lim="800000"/>
            <a:headEnd/>
            <a:tailEnd/>
          </a:ln>
        </p:spPr>
        <p:txBody>
          <a:bodyPr/>
          <a:lstStyle/>
          <a:p>
            <a:r>
              <a:rPr lang="en-US" dirty="0">
                <a:solidFill>
                  <a:srgbClr val="000000"/>
                </a:solidFill>
              </a:rPr>
              <a:t> </a:t>
            </a:r>
            <a:r>
              <a:rPr lang="en-US" dirty="0" smtClean="0">
                <a:solidFill>
                  <a:srgbClr val="000000"/>
                </a:solidFill>
              </a:rPr>
              <a:t>mg</a:t>
            </a:r>
            <a:endParaRPr lang="en-US" dirty="0">
              <a:solidFill>
                <a:srgbClr val="000000"/>
              </a:solidFill>
            </a:endParaRPr>
          </a:p>
        </p:txBody>
      </p:sp>
      <p:sp>
        <p:nvSpPr>
          <p:cNvPr id="386058" name="Line 10"/>
          <p:cNvSpPr>
            <a:spLocks noChangeShapeType="1"/>
          </p:cNvSpPr>
          <p:nvPr/>
        </p:nvSpPr>
        <p:spPr bwMode="auto">
          <a:xfrm flipV="1">
            <a:off x="6155126" y="2297454"/>
            <a:ext cx="0" cy="990600"/>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86064" name="Text Box 16"/>
          <p:cNvSpPr txBox="1">
            <a:spLocks noChangeArrowheads="1"/>
          </p:cNvSpPr>
          <p:nvPr/>
        </p:nvSpPr>
        <p:spPr bwMode="auto">
          <a:xfrm>
            <a:off x="5793176" y="3378541"/>
            <a:ext cx="696913" cy="515938"/>
          </a:xfrm>
          <a:prstGeom prst="rect">
            <a:avLst/>
          </a:prstGeom>
          <a:noFill/>
          <a:ln w="25400">
            <a:noFill/>
            <a:miter lim="800000"/>
            <a:headEnd/>
            <a:tailEnd/>
          </a:ln>
        </p:spPr>
        <p:txBody>
          <a:bodyPr/>
          <a:lstStyle/>
          <a:p>
            <a:r>
              <a:rPr lang="en-US">
                <a:solidFill>
                  <a:srgbClr val="000000"/>
                </a:solidFill>
              </a:rPr>
              <a:t> F</a:t>
            </a:r>
            <a:r>
              <a:rPr lang="en-US" baseline="-25000">
                <a:solidFill>
                  <a:srgbClr val="000000"/>
                </a:solidFill>
              </a:rPr>
              <a:t>n</a:t>
            </a:r>
            <a:endParaRPr lang="en-US">
              <a:solidFill>
                <a:srgbClr val="000000"/>
              </a:solidFill>
            </a:endParaRPr>
          </a:p>
        </p:txBody>
      </p:sp>
      <p:sp>
        <p:nvSpPr>
          <p:cNvPr id="386065" name="Text Box 17"/>
          <p:cNvSpPr txBox="1">
            <a:spLocks noChangeArrowheads="1"/>
          </p:cNvSpPr>
          <p:nvPr/>
        </p:nvSpPr>
        <p:spPr bwMode="auto">
          <a:xfrm>
            <a:off x="2428875" y="1214438"/>
            <a:ext cx="2466975" cy="503237"/>
          </a:xfrm>
          <a:prstGeom prst="rect">
            <a:avLst/>
          </a:prstGeom>
          <a:noFill/>
          <a:ln w="25400">
            <a:noFill/>
            <a:miter lim="800000"/>
            <a:headEnd/>
            <a:tailEnd/>
          </a:ln>
        </p:spPr>
        <p:txBody>
          <a:bodyPr/>
          <a:lstStyle/>
          <a:p>
            <a:pPr algn="l"/>
            <a:r>
              <a:rPr lang="en-US">
                <a:solidFill>
                  <a:srgbClr val="000000"/>
                </a:solidFill>
              </a:rPr>
              <a:t>= 2890 (9.81)</a:t>
            </a:r>
          </a:p>
        </p:txBody>
      </p:sp>
      <p:sp>
        <p:nvSpPr>
          <p:cNvPr id="386066" name="Text Box 18"/>
          <p:cNvSpPr txBox="1">
            <a:spLocks noChangeArrowheads="1"/>
          </p:cNvSpPr>
          <p:nvPr/>
        </p:nvSpPr>
        <p:spPr bwMode="auto">
          <a:xfrm>
            <a:off x="2422525" y="1698625"/>
            <a:ext cx="2001838" cy="503238"/>
          </a:xfrm>
          <a:prstGeom prst="rect">
            <a:avLst/>
          </a:prstGeom>
          <a:noFill/>
          <a:ln w="25400">
            <a:noFill/>
            <a:miter lim="800000"/>
            <a:headEnd/>
            <a:tailEnd/>
          </a:ln>
        </p:spPr>
        <p:txBody>
          <a:bodyPr/>
          <a:lstStyle/>
          <a:p>
            <a:pPr algn="l"/>
            <a:r>
              <a:rPr lang="en-US">
                <a:solidFill>
                  <a:srgbClr val="000000"/>
                </a:solidFill>
              </a:rPr>
              <a:t>= 28351 N</a:t>
            </a:r>
          </a:p>
        </p:txBody>
      </p:sp>
      <p:sp>
        <p:nvSpPr>
          <p:cNvPr id="386067" name="Text Box 19"/>
          <p:cNvSpPr txBox="1">
            <a:spLocks noChangeArrowheads="1"/>
          </p:cNvSpPr>
          <p:nvPr/>
        </p:nvSpPr>
        <p:spPr bwMode="auto">
          <a:xfrm>
            <a:off x="898634" y="1208088"/>
            <a:ext cx="1576279" cy="515937"/>
          </a:xfrm>
          <a:prstGeom prst="rect">
            <a:avLst/>
          </a:prstGeom>
          <a:noFill/>
          <a:ln w="25400">
            <a:noFill/>
            <a:miter lim="800000"/>
            <a:headEnd/>
            <a:tailEnd/>
          </a:ln>
        </p:spPr>
        <p:txBody>
          <a:bodyPr/>
          <a:lstStyle/>
          <a:p>
            <a:pPr algn="l"/>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mg</a:t>
            </a:r>
            <a:endParaRPr lang="en-US" baseline="-25000" dirty="0">
              <a:solidFill>
                <a:srgbClr val="000000"/>
              </a:solidFill>
            </a:endParaRPr>
          </a:p>
        </p:txBody>
      </p:sp>
      <p:sp>
        <p:nvSpPr>
          <p:cNvPr id="386068" name="Text Box 20"/>
          <p:cNvSpPr txBox="1">
            <a:spLocks noChangeArrowheads="1"/>
          </p:cNvSpPr>
          <p:nvPr/>
        </p:nvSpPr>
        <p:spPr bwMode="auto">
          <a:xfrm>
            <a:off x="617538" y="2159000"/>
            <a:ext cx="1901825" cy="515938"/>
          </a:xfrm>
          <a:prstGeom prst="rect">
            <a:avLst/>
          </a:prstGeom>
          <a:noFill/>
          <a:ln w="25400">
            <a:noFill/>
            <a:miter lim="800000"/>
            <a:headEnd/>
            <a:tailEnd/>
          </a:ln>
        </p:spPr>
        <p:txBody>
          <a:bodyPr/>
          <a:lstStyle/>
          <a:p>
            <a:pPr algn="l"/>
            <a:r>
              <a:rPr lang="en-US">
                <a:solidFill>
                  <a:srgbClr val="000000"/>
                </a:solidFill>
              </a:rPr>
              <a:t> F</a:t>
            </a:r>
            <a:r>
              <a:rPr lang="en-US" baseline="-25000">
                <a:solidFill>
                  <a:srgbClr val="000000"/>
                </a:solidFill>
              </a:rPr>
              <a:t>k</a:t>
            </a:r>
            <a:r>
              <a:rPr lang="en-US">
                <a:solidFill>
                  <a:srgbClr val="000000"/>
                </a:solidFill>
              </a:rPr>
              <a:t> = </a:t>
            </a:r>
            <a:r>
              <a:rPr lang="en-US">
                <a:solidFill>
                  <a:srgbClr val="000000"/>
                </a:solidFill>
                <a:latin typeface="Symbol" pitchFamily="18" charset="2"/>
              </a:rPr>
              <a:t>m</a:t>
            </a:r>
            <a:r>
              <a:rPr lang="en-US" baseline="-25000">
                <a:solidFill>
                  <a:srgbClr val="000000"/>
                </a:solidFill>
              </a:rPr>
              <a:t>k</a:t>
            </a:r>
            <a:r>
              <a:rPr lang="en-US">
                <a:solidFill>
                  <a:srgbClr val="000000"/>
                </a:solidFill>
              </a:rPr>
              <a:t> F</a:t>
            </a:r>
            <a:r>
              <a:rPr lang="en-US" baseline="-25000">
                <a:solidFill>
                  <a:srgbClr val="000000"/>
                </a:solidFill>
              </a:rPr>
              <a:t>n</a:t>
            </a:r>
          </a:p>
        </p:txBody>
      </p:sp>
      <p:sp>
        <p:nvSpPr>
          <p:cNvPr id="386069" name="Text Box 21"/>
          <p:cNvSpPr txBox="1">
            <a:spLocks noChangeArrowheads="1"/>
          </p:cNvSpPr>
          <p:nvPr/>
        </p:nvSpPr>
        <p:spPr bwMode="auto">
          <a:xfrm>
            <a:off x="2419350" y="2165350"/>
            <a:ext cx="2698750" cy="503238"/>
          </a:xfrm>
          <a:prstGeom prst="rect">
            <a:avLst/>
          </a:prstGeom>
          <a:noFill/>
          <a:ln w="25400">
            <a:noFill/>
            <a:miter lim="800000"/>
            <a:headEnd/>
            <a:tailEnd/>
          </a:ln>
        </p:spPr>
        <p:txBody>
          <a:bodyPr/>
          <a:lstStyle/>
          <a:p>
            <a:pPr algn="l"/>
            <a:r>
              <a:rPr lang="en-US">
                <a:solidFill>
                  <a:srgbClr val="000000"/>
                </a:solidFill>
              </a:rPr>
              <a:t>= 0.80 (28351)</a:t>
            </a:r>
          </a:p>
        </p:txBody>
      </p:sp>
      <p:sp>
        <p:nvSpPr>
          <p:cNvPr id="386070" name="Text Box 22"/>
          <p:cNvSpPr txBox="1">
            <a:spLocks noChangeArrowheads="1"/>
          </p:cNvSpPr>
          <p:nvPr/>
        </p:nvSpPr>
        <p:spPr bwMode="auto">
          <a:xfrm>
            <a:off x="2422525" y="2635250"/>
            <a:ext cx="2001838" cy="503238"/>
          </a:xfrm>
          <a:prstGeom prst="rect">
            <a:avLst/>
          </a:prstGeom>
          <a:noFill/>
          <a:ln w="25400">
            <a:noFill/>
            <a:miter lim="800000"/>
            <a:headEnd/>
            <a:tailEnd/>
          </a:ln>
        </p:spPr>
        <p:txBody>
          <a:bodyPr/>
          <a:lstStyle/>
          <a:p>
            <a:pPr algn="l"/>
            <a:r>
              <a:rPr lang="en-US">
                <a:solidFill>
                  <a:srgbClr val="000000"/>
                </a:solidFill>
              </a:rPr>
              <a:t>= 22681 N</a:t>
            </a:r>
          </a:p>
        </p:txBody>
      </p:sp>
      <p:sp>
        <p:nvSpPr>
          <p:cNvPr id="386071" name="Text Box 23"/>
          <p:cNvSpPr txBox="1">
            <a:spLocks noChangeArrowheads="1"/>
          </p:cNvSpPr>
          <p:nvPr/>
        </p:nvSpPr>
        <p:spPr bwMode="auto">
          <a:xfrm>
            <a:off x="5723325" y="3389654"/>
            <a:ext cx="1609725" cy="503237"/>
          </a:xfrm>
          <a:prstGeom prst="rect">
            <a:avLst/>
          </a:prstGeom>
          <a:noFill/>
          <a:ln w="25400">
            <a:noFill/>
            <a:miter lim="800000"/>
            <a:headEnd/>
            <a:tailEnd/>
          </a:ln>
        </p:spPr>
        <p:txBody>
          <a:bodyPr/>
          <a:lstStyle/>
          <a:p>
            <a:pPr algn="l"/>
            <a:r>
              <a:rPr lang="en-US" dirty="0">
                <a:solidFill>
                  <a:srgbClr val="000000"/>
                </a:solidFill>
              </a:rPr>
              <a:t>28351 N</a:t>
            </a:r>
          </a:p>
        </p:txBody>
      </p:sp>
      <p:sp>
        <p:nvSpPr>
          <p:cNvPr id="386072" name="Text Box 24"/>
          <p:cNvSpPr txBox="1">
            <a:spLocks noChangeArrowheads="1"/>
          </p:cNvSpPr>
          <p:nvPr/>
        </p:nvSpPr>
        <p:spPr bwMode="auto">
          <a:xfrm>
            <a:off x="7147314" y="2337141"/>
            <a:ext cx="1609725" cy="503238"/>
          </a:xfrm>
          <a:prstGeom prst="rect">
            <a:avLst/>
          </a:prstGeom>
          <a:noFill/>
          <a:ln w="25400">
            <a:noFill/>
            <a:miter lim="800000"/>
            <a:headEnd/>
            <a:tailEnd/>
          </a:ln>
        </p:spPr>
        <p:txBody>
          <a:bodyPr/>
          <a:lstStyle/>
          <a:p>
            <a:pPr algn="l"/>
            <a:r>
              <a:rPr lang="en-US" dirty="0">
                <a:solidFill>
                  <a:srgbClr val="000000"/>
                </a:solidFill>
              </a:rPr>
              <a:t>22681 N</a:t>
            </a:r>
          </a:p>
        </p:txBody>
      </p:sp>
      <p:sp>
        <p:nvSpPr>
          <p:cNvPr id="386080" name="Rectangle 32"/>
          <p:cNvSpPr>
            <a:spLocks noChangeArrowheads="1"/>
          </p:cNvSpPr>
          <p:nvPr/>
        </p:nvSpPr>
        <p:spPr bwMode="auto">
          <a:xfrm>
            <a:off x="2625725" y="3346450"/>
            <a:ext cx="2074863" cy="619125"/>
          </a:xfrm>
          <a:prstGeom prst="rect">
            <a:avLst/>
          </a:prstGeom>
          <a:noFill/>
          <a:ln w="9525">
            <a:noFill/>
            <a:miter lim="800000"/>
            <a:headEnd/>
            <a:tailEnd/>
          </a:ln>
        </p:spPr>
        <p:txBody>
          <a:bodyPr anchor="ctr"/>
          <a:lstStyle/>
          <a:p>
            <a:pPr algn="l"/>
            <a:r>
              <a:rPr lang="en-US">
                <a:solidFill>
                  <a:srgbClr val="000000"/>
                </a:solidFill>
              </a:rPr>
              <a:t>W</a:t>
            </a:r>
            <a:r>
              <a:rPr lang="en-US" baseline="-25000">
                <a:solidFill>
                  <a:srgbClr val="000000"/>
                </a:solidFill>
              </a:rPr>
              <a:t>net</a:t>
            </a:r>
            <a:r>
              <a:rPr lang="en-US">
                <a:solidFill>
                  <a:srgbClr val="000000"/>
                </a:solidFill>
              </a:rPr>
              <a:t> = </a:t>
            </a:r>
            <a:r>
              <a:rPr lang="en-US">
                <a:solidFill>
                  <a:srgbClr val="000000"/>
                </a:solidFill>
                <a:latin typeface="Symbol" pitchFamily="18" charset="2"/>
              </a:rPr>
              <a:t>D</a:t>
            </a:r>
            <a:r>
              <a:rPr lang="en-US">
                <a:solidFill>
                  <a:srgbClr val="000000"/>
                </a:solidFill>
              </a:rPr>
              <a:t>KE</a:t>
            </a:r>
          </a:p>
        </p:txBody>
      </p:sp>
      <p:sp>
        <p:nvSpPr>
          <p:cNvPr id="386081" name="Rectangle 33"/>
          <p:cNvSpPr>
            <a:spLocks noChangeArrowheads="1"/>
          </p:cNvSpPr>
          <p:nvPr/>
        </p:nvSpPr>
        <p:spPr bwMode="auto">
          <a:xfrm>
            <a:off x="2457450" y="4022725"/>
            <a:ext cx="3708400" cy="519113"/>
          </a:xfrm>
          <a:prstGeom prst="rect">
            <a:avLst/>
          </a:prstGeom>
          <a:noFill/>
          <a:ln w="9525" algn="ctr">
            <a:noFill/>
            <a:miter lim="800000"/>
            <a:headEnd/>
            <a:tailEnd/>
          </a:ln>
        </p:spPr>
        <p:txBody>
          <a:bodyPr wrap="none" anchor="ctr">
            <a:spAutoFit/>
          </a:bodyPr>
          <a:lstStyle/>
          <a:p>
            <a:pPr algn="l"/>
            <a:r>
              <a:rPr lang="en-US">
                <a:solidFill>
                  <a:srgbClr val="000000"/>
                </a:solidFill>
              </a:rPr>
              <a:t>F</a:t>
            </a:r>
            <a:r>
              <a:rPr lang="en-US" baseline="-25000">
                <a:solidFill>
                  <a:srgbClr val="000000"/>
                </a:solidFill>
              </a:rPr>
              <a:t>net</a:t>
            </a:r>
            <a:r>
              <a:rPr lang="en-US">
                <a:solidFill>
                  <a:srgbClr val="000000"/>
                </a:solidFill>
              </a:rPr>
              <a:t> d = ½ m (v</a:t>
            </a:r>
            <a:r>
              <a:rPr lang="en-US" baseline="-25000">
                <a:solidFill>
                  <a:srgbClr val="000000"/>
                </a:solidFill>
              </a:rPr>
              <a:t>f</a:t>
            </a:r>
            <a:r>
              <a:rPr lang="en-US" baseline="30000">
                <a:solidFill>
                  <a:srgbClr val="000000"/>
                </a:solidFill>
              </a:rPr>
              <a:t>2</a:t>
            </a:r>
            <a:r>
              <a:rPr lang="en-US">
                <a:solidFill>
                  <a:srgbClr val="000000"/>
                </a:solidFill>
              </a:rPr>
              <a:t> – v</a:t>
            </a:r>
            <a:r>
              <a:rPr lang="en-US" baseline="-25000">
                <a:solidFill>
                  <a:srgbClr val="000000"/>
                </a:solidFill>
              </a:rPr>
              <a:t>i</a:t>
            </a:r>
            <a:r>
              <a:rPr lang="en-US" baseline="30000">
                <a:solidFill>
                  <a:srgbClr val="000000"/>
                </a:solidFill>
              </a:rPr>
              <a:t>2</a:t>
            </a:r>
            <a:r>
              <a:rPr lang="en-US">
                <a:solidFill>
                  <a:srgbClr val="000000"/>
                </a:solidFill>
              </a:rPr>
              <a:t>) </a:t>
            </a:r>
          </a:p>
        </p:txBody>
      </p:sp>
      <p:grpSp>
        <p:nvGrpSpPr>
          <p:cNvPr id="2" name="Group 34"/>
          <p:cNvGrpSpPr>
            <a:grpSpLocks/>
          </p:cNvGrpSpPr>
          <p:nvPr/>
        </p:nvGrpSpPr>
        <p:grpSpPr bwMode="auto">
          <a:xfrm>
            <a:off x="4645025" y="3619500"/>
            <a:ext cx="808038" cy="968375"/>
            <a:chOff x="4977" y="2216"/>
            <a:chExt cx="509" cy="610"/>
          </a:xfrm>
        </p:grpSpPr>
        <p:sp>
          <p:nvSpPr>
            <p:cNvPr id="22555" name="Rectangle 35"/>
            <p:cNvSpPr>
              <a:spLocks noChangeArrowheads="1"/>
            </p:cNvSpPr>
            <p:nvPr/>
          </p:nvSpPr>
          <p:spPr bwMode="auto">
            <a:xfrm>
              <a:off x="5246" y="2216"/>
              <a:ext cx="240" cy="384"/>
            </a:xfrm>
            <a:prstGeom prst="rect">
              <a:avLst/>
            </a:prstGeom>
            <a:noFill/>
            <a:ln w="9525">
              <a:noFill/>
              <a:miter lim="800000"/>
              <a:headEnd/>
              <a:tailEnd/>
            </a:ln>
          </p:spPr>
          <p:txBody>
            <a:bodyPr anchor="ctr"/>
            <a:lstStyle/>
            <a:p>
              <a:pPr algn="l"/>
              <a:r>
                <a:rPr lang="en-US" dirty="0">
                  <a:solidFill>
                    <a:srgbClr val="3333FF"/>
                  </a:solidFill>
                </a:rPr>
                <a:t>0</a:t>
              </a:r>
            </a:p>
          </p:txBody>
        </p:sp>
        <p:sp>
          <p:nvSpPr>
            <p:cNvPr id="22556" name="Line 36"/>
            <p:cNvSpPr>
              <a:spLocks noChangeShapeType="1"/>
            </p:cNvSpPr>
            <p:nvPr/>
          </p:nvSpPr>
          <p:spPr bwMode="auto">
            <a:xfrm flipV="1">
              <a:off x="4977" y="2457"/>
              <a:ext cx="308" cy="369"/>
            </a:xfrm>
            <a:prstGeom prst="line">
              <a:avLst/>
            </a:prstGeom>
            <a:noFill/>
            <a:ln w="9525">
              <a:solidFill>
                <a:srgbClr val="3333FF"/>
              </a:solidFill>
              <a:round/>
              <a:headEnd/>
              <a:tailEnd type="triangle" w="med" len="med"/>
            </a:ln>
          </p:spPr>
          <p:txBody>
            <a:bodyPr/>
            <a:lstStyle/>
            <a:p>
              <a:endParaRPr lang="en-US">
                <a:solidFill>
                  <a:srgbClr val="000000"/>
                </a:solidFill>
              </a:endParaRPr>
            </a:p>
          </p:txBody>
        </p:sp>
      </p:grpSp>
      <p:sp>
        <p:nvSpPr>
          <p:cNvPr id="386086" name="Rectangle 38"/>
          <p:cNvSpPr>
            <a:spLocks noChangeArrowheads="1"/>
          </p:cNvSpPr>
          <p:nvPr/>
        </p:nvSpPr>
        <p:spPr bwMode="auto">
          <a:xfrm>
            <a:off x="3087688" y="5294313"/>
            <a:ext cx="3602037" cy="619125"/>
          </a:xfrm>
          <a:prstGeom prst="rect">
            <a:avLst/>
          </a:prstGeom>
          <a:noFill/>
          <a:ln w="9525">
            <a:noFill/>
            <a:miter lim="800000"/>
            <a:headEnd/>
            <a:tailEnd/>
          </a:ln>
        </p:spPr>
        <p:txBody>
          <a:bodyPr anchor="ctr"/>
          <a:lstStyle/>
          <a:p>
            <a:pPr algn="l"/>
            <a:r>
              <a:rPr lang="en-US">
                <a:solidFill>
                  <a:srgbClr val="000000"/>
                </a:solidFill>
              </a:rPr>
              <a:t>v</a:t>
            </a:r>
            <a:r>
              <a:rPr lang="en-US" baseline="-25000">
                <a:solidFill>
                  <a:srgbClr val="000000"/>
                </a:solidFill>
              </a:rPr>
              <a:t>i</a:t>
            </a:r>
            <a:r>
              <a:rPr lang="en-US">
                <a:solidFill>
                  <a:srgbClr val="000000"/>
                </a:solidFill>
              </a:rPr>
              <a:t> = 26.3 m/s (@ 18</a:t>
            </a:r>
            <a:r>
              <a:rPr lang="en-US" baseline="30000">
                <a:solidFill>
                  <a:srgbClr val="000000"/>
                </a:solidFill>
              </a:rPr>
              <a:t>o</a:t>
            </a:r>
            <a:r>
              <a:rPr lang="en-US">
                <a:solidFill>
                  <a:srgbClr val="000000"/>
                </a:solidFill>
              </a:rPr>
              <a:t>)</a:t>
            </a:r>
          </a:p>
        </p:txBody>
      </p:sp>
      <p:sp>
        <p:nvSpPr>
          <p:cNvPr id="386087" name="Rectangle 39"/>
          <p:cNvSpPr>
            <a:spLocks noChangeArrowheads="1"/>
          </p:cNvSpPr>
          <p:nvPr/>
        </p:nvSpPr>
        <p:spPr bwMode="auto">
          <a:xfrm>
            <a:off x="3408363" y="4710113"/>
            <a:ext cx="3173412" cy="519112"/>
          </a:xfrm>
          <a:prstGeom prst="rect">
            <a:avLst/>
          </a:prstGeom>
          <a:noFill/>
          <a:ln w="9525" algn="ctr">
            <a:noFill/>
            <a:miter lim="800000"/>
            <a:headEnd/>
            <a:tailEnd/>
          </a:ln>
        </p:spPr>
        <p:txBody>
          <a:bodyPr anchor="ctr">
            <a:spAutoFit/>
          </a:bodyPr>
          <a:lstStyle/>
          <a:p>
            <a:pPr algn="l"/>
            <a:r>
              <a:rPr lang="en-US">
                <a:solidFill>
                  <a:srgbClr val="000000"/>
                </a:solidFill>
              </a:rPr>
              <a:t>= ½ (2890) (–v</a:t>
            </a:r>
            <a:r>
              <a:rPr lang="en-US" baseline="-25000">
                <a:solidFill>
                  <a:srgbClr val="000000"/>
                </a:solidFill>
              </a:rPr>
              <a:t>i</a:t>
            </a:r>
            <a:r>
              <a:rPr lang="en-US" baseline="30000">
                <a:solidFill>
                  <a:srgbClr val="000000"/>
                </a:solidFill>
              </a:rPr>
              <a:t>2</a:t>
            </a:r>
            <a:r>
              <a:rPr lang="en-US">
                <a:solidFill>
                  <a:srgbClr val="000000"/>
                </a:solidFill>
              </a:rPr>
              <a:t>) </a:t>
            </a:r>
          </a:p>
        </p:txBody>
      </p:sp>
      <p:sp>
        <p:nvSpPr>
          <p:cNvPr id="386088" name="Rectangle 40"/>
          <p:cNvSpPr>
            <a:spLocks noChangeArrowheads="1"/>
          </p:cNvSpPr>
          <p:nvPr/>
        </p:nvSpPr>
        <p:spPr bwMode="auto">
          <a:xfrm>
            <a:off x="1352550" y="4697413"/>
            <a:ext cx="2249488" cy="519112"/>
          </a:xfrm>
          <a:prstGeom prst="rect">
            <a:avLst/>
          </a:prstGeom>
          <a:noFill/>
          <a:ln w="9525" algn="ctr">
            <a:noFill/>
            <a:miter lim="800000"/>
            <a:headEnd/>
            <a:tailEnd/>
          </a:ln>
        </p:spPr>
        <p:txBody>
          <a:bodyPr anchor="ctr">
            <a:spAutoFit/>
          </a:bodyPr>
          <a:lstStyle/>
          <a:p>
            <a:pPr algn="l"/>
            <a:r>
              <a:rPr lang="en-US" dirty="0">
                <a:solidFill>
                  <a:srgbClr val="000000"/>
                </a:solidFill>
              </a:rPr>
              <a:t>–22681 (44) </a:t>
            </a:r>
          </a:p>
        </p:txBody>
      </p:sp>
      <p:sp>
        <p:nvSpPr>
          <p:cNvPr id="386090" name="Rectangle 42"/>
          <p:cNvSpPr>
            <a:spLocks noChangeArrowheads="1"/>
          </p:cNvSpPr>
          <p:nvPr/>
        </p:nvSpPr>
        <p:spPr bwMode="auto">
          <a:xfrm>
            <a:off x="963613" y="5989638"/>
            <a:ext cx="7434262" cy="519112"/>
          </a:xfrm>
          <a:prstGeom prst="rect">
            <a:avLst/>
          </a:prstGeom>
          <a:noFill/>
          <a:ln w="9525" algn="ctr">
            <a:noFill/>
            <a:miter lim="800000"/>
            <a:headEnd/>
            <a:tailEnd/>
          </a:ln>
        </p:spPr>
        <p:txBody>
          <a:bodyPr wrap="none" anchor="ctr">
            <a:spAutoFit/>
          </a:bodyPr>
          <a:lstStyle/>
          <a:p>
            <a:pPr algn="l"/>
            <a:r>
              <a:rPr lang="en-US">
                <a:solidFill>
                  <a:srgbClr val="000000"/>
                </a:solidFill>
              </a:rPr>
              <a:t>This is vel. of (A+B) immediately after impact. </a:t>
            </a:r>
          </a:p>
        </p:txBody>
      </p:sp>
      <p:grpSp>
        <p:nvGrpSpPr>
          <p:cNvPr id="6" name="Group 5"/>
          <p:cNvGrpSpPr/>
          <p:nvPr/>
        </p:nvGrpSpPr>
        <p:grpSpPr>
          <a:xfrm>
            <a:off x="94596" y="2832511"/>
            <a:ext cx="1927156" cy="2076211"/>
            <a:chOff x="94596" y="2832511"/>
            <a:chExt cx="1927156" cy="2076211"/>
          </a:xfrm>
        </p:grpSpPr>
        <p:sp>
          <p:nvSpPr>
            <p:cNvPr id="29" name="Rectangle 6"/>
            <p:cNvSpPr>
              <a:spLocks noChangeArrowheads="1"/>
            </p:cNvSpPr>
            <p:nvPr/>
          </p:nvSpPr>
          <p:spPr bwMode="auto">
            <a:xfrm>
              <a:off x="94596" y="2832511"/>
              <a:ext cx="1524776" cy="1815882"/>
            </a:xfrm>
            <a:prstGeom prst="rect">
              <a:avLst/>
            </a:prstGeom>
            <a:noFill/>
            <a:ln w="9525" algn="ctr">
              <a:noFill/>
              <a:miter lim="800000"/>
              <a:headEnd/>
              <a:tailEnd/>
            </a:ln>
          </p:spPr>
          <p:txBody>
            <a:bodyPr wrap="none" anchor="ctr">
              <a:spAutoFit/>
            </a:bodyPr>
            <a:lstStyle/>
            <a:p>
              <a:r>
                <a:rPr lang="en-US" b="1" dirty="0" err="1" smtClean="0">
                  <a:solidFill>
                    <a:srgbClr val="000000"/>
                  </a:solidFill>
                  <a:latin typeface="Arial Narrow" panose="020B0606020202030204" pitchFamily="34" charset="0"/>
                </a:rPr>
                <a:t>F</a:t>
              </a:r>
              <a:r>
                <a:rPr lang="en-US" b="1" baseline="-25000" dirty="0" err="1" smtClean="0">
                  <a:solidFill>
                    <a:srgbClr val="000000"/>
                  </a:solidFill>
                  <a:latin typeface="Arial Narrow" panose="020B0606020202030204" pitchFamily="34" charset="0"/>
                </a:rPr>
                <a:t>net</a:t>
              </a:r>
              <a:r>
                <a:rPr lang="en-US" b="1" dirty="0" smtClean="0">
                  <a:solidFill>
                    <a:srgbClr val="000000"/>
                  </a:solidFill>
                  <a:latin typeface="Arial Narrow" panose="020B0606020202030204" pitchFamily="34" charset="0"/>
                </a:rPr>
                <a:t> and d</a:t>
              </a:r>
            </a:p>
            <a:p>
              <a:r>
                <a:rPr lang="en-US" b="1" dirty="0" smtClean="0">
                  <a:solidFill>
                    <a:srgbClr val="000000"/>
                  </a:solidFill>
                  <a:latin typeface="Arial Narrow" panose="020B0606020202030204" pitchFamily="34" charset="0"/>
                </a:rPr>
                <a:t>are in</a:t>
              </a:r>
            </a:p>
            <a:p>
              <a:r>
                <a:rPr lang="en-US" b="1" dirty="0" smtClean="0">
                  <a:solidFill>
                    <a:srgbClr val="000000"/>
                  </a:solidFill>
                  <a:latin typeface="Arial Narrow" panose="020B0606020202030204" pitchFamily="34" charset="0"/>
                </a:rPr>
                <a:t>opposite</a:t>
              </a:r>
            </a:p>
            <a:p>
              <a:r>
                <a:rPr lang="en-US" b="1" dirty="0" smtClean="0">
                  <a:solidFill>
                    <a:srgbClr val="000000"/>
                  </a:solidFill>
                  <a:latin typeface="Arial Narrow" panose="020B0606020202030204" pitchFamily="34" charset="0"/>
                </a:rPr>
                <a:t>senses!</a:t>
              </a:r>
              <a:endParaRPr lang="en-US" b="1" dirty="0">
                <a:solidFill>
                  <a:srgbClr val="000000"/>
                </a:solidFill>
                <a:latin typeface="Arial Narrow" panose="020B0606020202030204" pitchFamily="34" charset="0"/>
              </a:endParaRPr>
            </a:p>
          </p:txBody>
        </p:sp>
        <p:cxnSp>
          <p:nvCxnSpPr>
            <p:cNvPr id="31" name="Straight Connector 30"/>
            <p:cNvCxnSpPr/>
            <p:nvPr/>
          </p:nvCxnSpPr>
          <p:spPr bwMode="auto">
            <a:xfrm flipH="1">
              <a:off x="1639614" y="3142276"/>
              <a:ext cx="382138" cy="0"/>
            </a:xfrm>
            <a:prstGeom prst="line">
              <a:avLst/>
            </a:prstGeom>
            <a:solidFill>
              <a:srgbClr val="00FFFF"/>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1561729" y="3137338"/>
              <a:ext cx="456257" cy="1771384"/>
            </a:xfrm>
            <a:prstGeom prst="line">
              <a:avLst/>
            </a:prstGeom>
            <a:solidFill>
              <a:srgbClr val="00FFFF"/>
            </a:solidFill>
            <a:ln w="2857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2381841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6057"/>
                                        </p:tgtEl>
                                        <p:attrNameLst>
                                          <p:attrName>style.visibility</p:attrName>
                                        </p:attrNameLst>
                                      </p:cBhvr>
                                      <p:to>
                                        <p:strVal val="visible"/>
                                      </p:to>
                                    </p:set>
                                    <p:animEffect transition="in" filter="fade">
                                      <p:cBhvr>
                                        <p:cTn id="7" dur="1000"/>
                                        <p:tgtEl>
                                          <p:spTgt spid="386057"/>
                                        </p:tgtEl>
                                      </p:cBhvr>
                                    </p:animEffect>
                                    <p:anim calcmode="lin" valueType="num">
                                      <p:cBhvr>
                                        <p:cTn id="8" dur="1000" fill="hold"/>
                                        <p:tgtEl>
                                          <p:spTgt spid="386057"/>
                                        </p:tgtEl>
                                        <p:attrNameLst>
                                          <p:attrName>ppt_x</p:attrName>
                                        </p:attrNameLst>
                                      </p:cBhvr>
                                      <p:tavLst>
                                        <p:tav tm="0">
                                          <p:val>
                                            <p:strVal val="#ppt_x"/>
                                          </p:val>
                                        </p:tav>
                                        <p:tav tm="100000">
                                          <p:val>
                                            <p:strVal val="#ppt_x"/>
                                          </p:val>
                                        </p:tav>
                                      </p:tavLst>
                                    </p:anim>
                                    <p:anim calcmode="lin" valueType="num">
                                      <p:cBhvr>
                                        <p:cTn id="9" dur="1000" fill="hold"/>
                                        <p:tgtEl>
                                          <p:spTgt spid="3860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86063"/>
                                        </p:tgtEl>
                                        <p:attrNameLst>
                                          <p:attrName>style.visibility</p:attrName>
                                        </p:attrNameLst>
                                      </p:cBhvr>
                                      <p:to>
                                        <p:strVal val="visible"/>
                                      </p:to>
                                    </p:set>
                                    <p:animEffect transition="in" filter="dissolve">
                                      <p:cBhvr>
                                        <p:cTn id="14" dur="500"/>
                                        <p:tgtEl>
                                          <p:spTgt spid="38606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6058"/>
                                        </p:tgtEl>
                                        <p:attrNameLst>
                                          <p:attrName>style.visibility</p:attrName>
                                        </p:attrNameLst>
                                      </p:cBhvr>
                                      <p:to>
                                        <p:strVal val="visible"/>
                                      </p:to>
                                    </p:set>
                                    <p:animEffect transition="in" filter="fade">
                                      <p:cBhvr>
                                        <p:cTn id="19" dur="1000"/>
                                        <p:tgtEl>
                                          <p:spTgt spid="386058"/>
                                        </p:tgtEl>
                                      </p:cBhvr>
                                    </p:animEffect>
                                    <p:anim calcmode="lin" valueType="num">
                                      <p:cBhvr>
                                        <p:cTn id="20" dur="1000" fill="hold"/>
                                        <p:tgtEl>
                                          <p:spTgt spid="386058"/>
                                        </p:tgtEl>
                                        <p:attrNameLst>
                                          <p:attrName>ppt_x</p:attrName>
                                        </p:attrNameLst>
                                      </p:cBhvr>
                                      <p:tavLst>
                                        <p:tav tm="0">
                                          <p:val>
                                            <p:strVal val="#ppt_x"/>
                                          </p:val>
                                        </p:tav>
                                        <p:tav tm="100000">
                                          <p:val>
                                            <p:strVal val="#ppt_x"/>
                                          </p:val>
                                        </p:tav>
                                      </p:tavLst>
                                    </p:anim>
                                    <p:anim calcmode="lin" valueType="num">
                                      <p:cBhvr>
                                        <p:cTn id="21" dur="1000" fill="hold"/>
                                        <p:tgtEl>
                                          <p:spTgt spid="38605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6064"/>
                                        </p:tgtEl>
                                        <p:attrNameLst>
                                          <p:attrName>style.visibility</p:attrName>
                                        </p:attrNameLst>
                                      </p:cBhvr>
                                      <p:to>
                                        <p:strVal val="visible"/>
                                      </p:to>
                                    </p:set>
                                    <p:animEffect transition="in" filter="dissolve">
                                      <p:cBhvr>
                                        <p:cTn id="26" dur="500"/>
                                        <p:tgtEl>
                                          <p:spTgt spid="386064"/>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386067"/>
                                        </p:tgtEl>
                                        <p:attrNameLst>
                                          <p:attrName>style.visibility</p:attrName>
                                        </p:attrNameLst>
                                      </p:cBhvr>
                                      <p:to>
                                        <p:strVal val="visible"/>
                                      </p:to>
                                    </p:set>
                                    <p:animEffect transition="in" filter="fade">
                                      <p:cBhvr>
                                        <p:cTn id="31" dur="770" decel="100000"/>
                                        <p:tgtEl>
                                          <p:spTgt spid="386067"/>
                                        </p:tgtEl>
                                      </p:cBhvr>
                                    </p:animEffect>
                                    <p:animScale>
                                      <p:cBhvr>
                                        <p:cTn id="32" dur="770" decel="100000"/>
                                        <p:tgtEl>
                                          <p:spTgt spid="386067"/>
                                        </p:tgtEl>
                                      </p:cBhvr>
                                      <p:from x="10000" y="10000"/>
                                      <p:to x="200000" y="450000"/>
                                    </p:animScale>
                                    <p:animScale>
                                      <p:cBhvr>
                                        <p:cTn id="33" dur="1230" accel="100000" fill="hold">
                                          <p:stCondLst>
                                            <p:cond delay="770"/>
                                          </p:stCondLst>
                                        </p:cTn>
                                        <p:tgtEl>
                                          <p:spTgt spid="386067"/>
                                        </p:tgtEl>
                                      </p:cBhvr>
                                      <p:from x="200000" y="450000"/>
                                      <p:to x="100000" y="100000"/>
                                    </p:animScale>
                                    <p:set>
                                      <p:cBhvr>
                                        <p:cTn id="34" dur="770" fill="hold"/>
                                        <p:tgtEl>
                                          <p:spTgt spid="386067"/>
                                        </p:tgtEl>
                                        <p:attrNameLst>
                                          <p:attrName>ppt_x</p:attrName>
                                        </p:attrNameLst>
                                      </p:cBhvr>
                                      <p:to>
                                        <p:strVal val="(0.5)"/>
                                      </p:to>
                                    </p:set>
                                    <p:anim from="(0.5)" to="(#ppt_x)" calcmode="lin" valueType="num">
                                      <p:cBhvr>
                                        <p:cTn id="35" dur="1230" accel="100000" fill="hold">
                                          <p:stCondLst>
                                            <p:cond delay="770"/>
                                          </p:stCondLst>
                                        </p:cTn>
                                        <p:tgtEl>
                                          <p:spTgt spid="386067"/>
                                        </p:tgtEl>
                                        <p:attrNameLst>
                                          <p:attrName>ppt_x</p:attrName>
                                        </p:attrNameLst>
                                      </p:cBhvr>
                                    </p:anim>
                                    <p:set>
                                      <p:cBhvr>
                                        <p:cTn id="36" dur="770" fill="hold"/>
                                        <p:tgtEl>
                                          <p:spTgt spid="386067"/>
                                        </p:tgtEl>
                                        <p:attrNameLst>
                                          <p:attrName>ppt_y</p:attrName>
                                        </p:attrNameLst>
                                      </p:cBhvr>
                                      <p:to>
                                        <p:strVal val="(#ppt_y+0.4)"/>
                                      </p:to>
                                    </p:set>
                                    <p:anim from="(#ppt_y+0.4)" to="(#ppt_y)" calcmode="lin" valueType="num">
                                      <p:cBhvr>
                                        <p:cTn id="37" dur="1230" accel="100000" fill="hold">
                                          <p:stCondLst>
                                            <p:cond delay="770"/>
                                          </p:stCondLst>
                                        </p:cTn>
                                        <p:tgtEl>
                                          <p:spTgt spid="386067"/>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86065"/>
                                        </p:tgtEl>
                                        <p:attrNameLst>
                                          <p:attrName>style.visibility</p:attrName>
                                        </p:attrNameLst>
                                      </p:cBhvr>
                                      <p:to>
                                        <p:strVal val="visible"/>
                                      </p:to>
                                    </p:set>
                                    <p:anim calcmode="lin" valueType="num">
                                      <p:cBhvr>
                                        <p:cTn id="42" dur="1000" fill="hold"/>
                                        <p:tgtEl>
                                          <p:spTgt spid="386065"/>
                                        </p:tgtEl>
                                        <p:attrNameLst>
                                          <p:attrName>ppt_x</p:attrName>
                                        </p:attrNameLst>
                                      </p:cBhvr>
                                      <p:tavLst>
                                        <p:tav tm="0">
                                          <p:val>
                                            <p:strVal val="#ppt_x-.2"/>
                                          </p:val>
                                        </p:tav>
                                        <p:tav tm="100000">
                                          <p:val>
                                            <p:strVal val="#ppt_x"/>
                                          </p:val>
                                        </p:tav>
                                      </p:tavLst>
                                    </p:anim>
                                    <p:anim calcmode="lin" valueType="num">
                                      <p:cBhvr>
                                        <p:cTn id="43" dur="1000" fill="hold"/>
                                        <p:tgtEl>
                                          <p:spTgt spid="38606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8606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86066"/>
                                        </p:tgtEl>
                                        <p:attrNameLst>
                                          <p:attrName>style.visibility</p:attrName>
                                        </p:attrNameLst>
                                      </p:cBhvr>
                                      <p:to>
                                        <p:strVal val="visible"/>
                                      </p:to>
                                    </p:set>
                                    <p:animEffect transition="in" filter="fade">
                                      <p:cBhvr>
                                        <p:cTn id="49" dur="1000"/>
                                        <p:tgtEl>
                                          <p:spTgt spid="386066"/>
                                        </p:tgtEl>
                                      </p:cBhvr>
                                    </p:animEffect>
                                    <p:anim calcmode="lin" valueType="num">
                                      <p:cBhvr>
                                        <p:cTn id="50" dur="1000" fill="hold"/>
                                        <p:tgtEl>
                                          <p:spTgt spid="386066"/>
                                        </p:tgtEl>
                                        <p:attrNameLst>
                                          <p:attrName>ppt_x</p:attrName>
                                        </p:attrNameLst>
                                      </p:cBhvr>
                                      <p:tavLst>
                                        <p:tav tm="0">
                                          <p:val>
                                            <p:strVal val="#ppt_x"/>
                                          </p:val>
                                        </p:tav>
                                        <p:tav tm="100000">
                                          <p:val>
                                            <p:strVal val="#ppt_x"/>
                                          </p:val>
                                        </p:tav>
                                      </p:tavLst>
                                    </p:anim>
                                    <p:anim calcmode="lin" valueType="num">
                                      <p:cBhvr>
                                        <p:cTn id="51" dur="1000" fill="hold"/>
                                        <p:tgtEl>
                                          <p:spTgt spid="38606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000"/>
                                        <p:tgtEl>
                                          <p:spTgt spid="386064"/>
                                        </p:tgtEl>
                                      </p:cBhvr>
                                    </p:animEffect>
                                    <p:set>
                                      <p:cBhvr>
                                        <p:cTn id="56" dur="1" fill="hold">
                                          <p:stCondLst>
                                            <p:cond delay="1999"/>
                                          </p:stCondLst>
                                        </p:cTn>
                                        <p:tgtEl>
                                          <p:spTgt spid="38606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386063"/>
                                        </p:tgtEl>
                                      </p:cBhvr>
                                    </p:animEffect>
                                    <p:set>
                                      <p:cBhvr>
                                        <p:cTn id="59" dur="1" fill="hold">
                                          <p:stCondLst>
                                            <p:cond delay="1999"/>
                                          </p:stCondLst>
                                        </p:cTn>
                                        <p:tgtEl>
                                          <p:spTgt spid="386063"/>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86071"/>
                                        </p:tgtEl>
                                        <p:attrNameLst>
                                          <p:attrName>style.visibility</p:attrName>
                                        </p:attrNameLst>
                                      </p:cBhvr>
                                      <p:to>
                                        <p:strVal val="visible"/>
                                      </p:to>
                                    </p:set>
                                    <p:animEffect transition="in" filter="fade">
                                      <p:cBhvr>
                                        <p:cTn id="62" dur="2000"/>
                                        <p:tgtEl>
                                          <p:spTgt spid="38607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86060"/>
                                        </p:tgtEl>
                                        <p:attrNameLst>
                                          <p:attrName>style.visibility</p:attrName>
                                        </p:attrNameLst>
                                      </p:cBhvr>
                                      <p:to>
                                        <p:strVal val="visible"/>
                                      </p:to>
                                    </p:set>
                                    <p:anim calcmode="lin" valueType="num">
                                      <p:cBhvr additive="base">
                                        <p:cTn id="67" dur="2000" fill="hold"/>
                                        <p:tgtEl>
                                          <p:spTgt spid="386060"/>
                                        </p:tgtEl>
                                        <p:attrNameLst>
                                          <p:attrName>ppt_x</p:attrName>
                                        </p:attrNameLst>
                                      </p:cBhvr>
                                      <p:tavLst>
                                        <p:tav tm="0">
                                          <p:val>
                                            <p:strVal val="1+#ppt_w/2"/>
                                          </p:val>
                                        </p:tav>
                                        <p:tav tm="100000">
                                          <p:val>
                                            <p:strVal val="#ppt_x"/>
                                          </p:val>
                                        </p:tav>
                                      </p:tavLst>
                                    </p:anim>
                                    <p:anim calcmode="lin" valueType="num">
                                      <p:cBhvr additive="base">
                                        <p:cTn id="68" dur="2000" fill="hold"/>
                                        <p:tgtEl>
                                          <p:spTgt spid="38606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86062"/>
                                        </p:tgtEl>
                                        <p:attrNameLst>
                                          <p:attrName>style.visibility</p:attrName>
                                        </p:attrNameLst>
                                      </p:cBhvr>
                                      <p:to>
                                        <p:strVal val="visible"/>
                                      </p:to>
                                    </p:set>
                                    <p:animEffect transition="in" filter="dissolve">
                                      <p:cBhvr>
                                        <p:cTn id="73" dur="500"/>
                                        <p:tgtEl>
                                          <p:spTgt spid="386062"/>
                                        </p:tgtEl>
                                      </p:cBhvr>
                                    </p:animEffect>
                                  </p:childTnLst>
                                </p:cTn>
                              </p:par>
                            </p:childTnLst>
                          </p:cTn>
                        </p:par>
                      </p:childTnLst>
                    </p:cTn>
                  </p:par>
                  <p:par>
                    <p:cTn id="74" fill="hold">
                      <p:stCondLst>
                        <p:cond delay="indefinite"/>
                      </p:stCondLst>
                      <p:childTnLst>
                        <p:par>
                          <p:cTn id="75" fill="hold">
                            <p:stCondLst>
                              <p:cond delay="0"/>
                            </p:stCondLst>
                            <p:childTnLst>
                              <p:par>
                                <p:cTn id="76" presetID="51" presetClass="entr" presetSubtype="0" fill="hold" grpId="0" nodeType="clickEffect">
                                  <p:stCondLst>
                                    <p:cond delay="0"/>
                                  </p:stCondLst>
                                  <p:childTnLst>
                                    <p:set>
                                      <p:cBhvr>
                                        <p:cTn id="77" dur="1" fill="hold">
                                          <p:stCondLst>
                                            <p:cond delay="0"/>
                                          </p:stCondLst>
                                        </p:cTn>
                                        <p:tgtEl>
                                          <p:spTgt spid="386068"/>
                                        </p:tgtEl>
                                        <p:attrNameLst>
                                          <p:attrName>style.visibility</p:attrName>
                                        </p:attrNameLst>
                                      </p:cBhvr>
                                      <p:to>
                                        <p:strVal val="visible"/>
                                      </p:to>
                                    </p:set>
                                    <p:animEffect transition="in" filter="fade">
                                      <p:cBhvr>
                                        <p:cTn id="78" dur="770" decel="100000"/>
                                        <p:tgtEl>
                                          <p:spTgt spid="386068"/>
                                        </p:tgtEl>
                                      </p:cBhvr>
                                    </p:animEffect>
                                    <p:animScale>
                                      <p:cBhvr>
                                        <p:cTn id="79" dur="770" decel="100000"/>
                                        <p:tgtEl>
                                          <p:spTgt spid="386068"/>
                                        </p:tgtEl>
                                      </p:cBhvr>
                                      <p:from x="10000" y="10000"/>
                                      <p:to x="200000" y="450000"/>
                                    </p:animScale>
                                    <p:animScale>
                                      <p:cBhvr>
                                        <p:cTn id="80" dur="1230" accel="100000" fill="hold">
                                          <p:stCondLst>
                                            <p:cond delay="770"/>
                                          </p:stCondLst>
                                        </p:cTn>
                                        <p:tgtEl>
                                          <p:spTgt spid="386068"/>
                                        </p:tgtEl>
                                      </p:cBhvr>
                                      <p:from x="200000" y="450000"/>
                                      <p:to x="100000" y="100000"/>
                                    </p:animScale>
                                    <p:set>
                                      <p:cBhvr>
                                        <p:cTn id="81" dur="770" fill="hold"/>
                                        <p:tgtEl>
                                          <p:spTgt spid="386068"/>
                                        </p:tgtEl>
                                        <p:attrNameLst>
                                          <p:attrName>ppt_x</p:attrName>
                                        </p:attrNameLst>
                                      </p:cBhvr>
                                      <p:to>
                                        <p:strVal val="(0.5)"/>
                                      </p:to>
                                    </p:set>
                                    <p:anim from="(0.5)" to="(#ppt_x)" calcmode="lin" valueType="num">
                                      <p:cBhvr>
                                        <p:cTn id="82" dur="1230" accel="100000" fill="hold">
                                          <p:stCondLst>
                                            <p:cond delay="770"/>
                                          </p:stCondLst>
                                        </p:cTn>
                                        <p:tgtEl>
                                          <p:spTgt spid="386068"/>
                                        </p:tgtEl>
                                        <p:attrNameLst>
                                          <p:attrName>ppt_x</p:attrName>
                                        </p:attrNameLst>
                                      </p:cBhvr>
                                    </p:anim>
                                    <p:set>
                                      <p:cBhvr>
                                        <p:cTn id="83" dur="770" fill="hold"/>
                                        <p:tgtEl>
                                          <p:spTgt spid="386068"/>
                                        </p:tgtEl>
                                        <p:attrNameLst>
                                          <p:attrName>ppt_y</p:attrName>
                                        </p:attrNameLst>
                                      </p:cBhvr>
                                      <p:to>
                                        <p:strVal val="(#ppt_y+0.4)"/>
                                      </p:to>
                                    </p:set>
                                    <p:anim from="(#ppt_y+0.4)" to="(#ppt_y)" calcmode="lin" valueType="num">
                                      <p:cBhvr>
                                        <p:cTn id="84" dur="1230" accel="100000" fill="hold">
                                          <p:stCondLst>
                                            <p:cond delay="770"/>
                                          </p:stCondLst>
                                        </p:cTn>
                                        <p:tgtEl>
                                          <p:spTgt spid="386068"/>
                                        </p:tgtEl>
                                        <p:attrNameLst>
                                          <p:attrName>ppt_y</p:attrName>
                                        </p:attrNameLst>
                                      </p:cBhvr>
                                    </p:anim>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386069"/>
                                        </p:tgtEl>
                                        <p:attrNameLst>
                                          <p:attrName>style.visibility</p:attrName>
                                        </p:attrNameLst>
                                      </p:cBhvr>
                                      <p:to>
                                        <p:strVal val="visible"/>
                                      </p:to>
                                    </p:set>
                                    <p:anim calcmode="lin" valueType="num">
                                      <p:cBhvr>
                                        <p:cTn id="89" dur="1000" fill="hold"/>
                                        <p:tgtEl>
                                          <p:spTgt spid="386069"/>
                                        </p:tgtEl>
                                        <p:attrNameLst>
                                          <p:attrName>ppt_x</p:attrName>
                                        </p:attrNameLst>
                                      </p:cBhvr>
                                      <p:tavLst>
                                        <p:tav tm="0">
                                          <p:val>
                                            <p:strVal val="#ppt_x-.2"/>
                                          </p:val>
                                        </p:tav>
                                        <p:tav tm="100000">
                                          <p:val>
                                            <p:strVal val="#ppt_x"/>
                                          </p:val>
                                        </p:tav>
                                      </p:tavLst>
                                    </p:anim>
                                    <p:anim calcmode="lin" valueType="num">
                                      <p:cBhvr>
                                        <p:cTn id="90" dur="1000" fill="hold"/>
                                        <p:tgtEl>
                                          <p:spTgt spid="386069"/>
                                        </p:tgtEl>
                                        <p:attrNameLst>
                                          <p:attrName>ppt_y</p:attrName>
                                        </p:attrNameLst>
                                      </p:cBhvr>
                                      <p:tavLst>
                                        <p:tav tm="0">
                                          <p:val>
                                            <p:strVal val="#ppt_y"/>
                                          </p:val>
                                        </p:tav>
                                        <p:tav tm="100000">
                                          <p:val>
                                            <p:strVal val="#ppt_y"/>
                                          </p:val>
                                        </p:tav>
                                      </p:tavLst>
                                    </p:anim>
                                    <p:animEffect transition="in" filter="wipe(right)" prLst="gradientSize: 0.1">
                                      <p:cBhvr>
                                        <p:cTn id="91" dur="1000"/>
                                        <p:tgtEl>
                                          <p:spTgt spid="386069"/>
                                        </p:tgtEl>
                                      </p:cBhvr>
                                    </p:animEffect>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386070"/>
                                        </p:tgtEl>
                                        <p:attrNameLst>
                                          <p:attrName>style.visibility</p:attrName>
                                        </p:attrNameLst>
                                      </p:cBhvr>
                                      <p:to>
                                        <p:strVal val="visible"/>
                                      </p:to>
                                    </p:set>
                                    <p:animEffect transition="in" filter="fade">
                                      <p:cBhvr>
                                        <p:cTn id="96" dur="1000"/>
                                        <p:tgtEl>
                                          <p:spTgt spid="386070"/>
                                        </p:tgtEl>
                                      </p:cBhvr>
                                    </p:animEffect>
                                    <p:anim calcmode="lin" valueType="num">
                                      <p:cBhvr>
                                        <p:cTn id="97" dur="1000" fill="hold"/>
                                        <p:tgtEl>
                                          <p:spTgt spid="386070"/>
                                        </p:tgtEl>
                                        <p:attrNameLst>
                                          <p:attrName>ppt_x</p:attrName>
                                        </p:attrNameLst>
                                      </p:cBhvr>
                                      <p:tavLst>
                                        <p:tav tm="0">
                                          <p:val>
                                            <p:strVal val="#ppt_x"/>
                                          </p:val>
                                        </p:tav>
                                        <p:tav tm="100000">
                                          <p:val>
                                            <p:strVal val="#ppt_x"/>
                                          </p:val>
                                        </p:tav>
                                      </p:tavLst>
                                    </p:anim>
                                    <p:anim calcmode="lin" valueType="num">
                                      <p:cBhvr>
                                        <p:cTn id="98" dur="1000" fill="hold"/>
                                        <p:tgtEl>
                                          <p:spTgt spid="38607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2000"/>
                                        <p:tgtEl>
                                          <p:spTgt spid="386062"/>
                                        </p:tgtEl>
                                      </p:cBhvr>
                                    </p:animEffect>
                                    <p:set>
                                      <p:cBhvr>
                                        <p:cTn id="103" dur="1" fill="hold">
                                          <p:stCondLst>
                                            <p:cond delay="1999"/>
                                          </p:stCondLst>
                                        </p:cTn>
                                        <p:tgtEl>
                                          <p:spTgt spid="386062"/>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386072"/>
                                        </p:tgtEl>
                                        <p:attrNameLst>
                                          <p:attrName>style.visibility</p:attrName>
                                        </p:attrNameLst>
                                      </p:cBhvr>
                                      <p:to>
                                        <p:strVal val="visible"/>
                                      </p:to>
                                    </p:set>
                                    <p:animEffect transition="in" filter="fade">
                                      <p:cBhvr>
                                        <p:cTn id="106" dur="2000"/>
                                        <p:tgtEl>
                                          <p:spTgt spid="386072"/>
                                        </p:tgtEl>
                                      </p:cBhvr>
                                    </p:animEffect>
                                  </p:childTnLst>
                                </p:cTn>
                              </p:par>
                            </p:childTnLst>
                          </p:cTn>
                        </p:par>
                      </p:childTnLst>
                    </p:cTn>
                  </p:par>
                  <p:par>
                    <p:cTn id="107" fill="hold">
                      <p:stCondLst>
                        <p:cond delay="indefinite"/>
                      </p:stCondLst>
                      <p:childTnLst>
                        <p:par>
                          <p:cTn id="108" fill="hold">
                            <p:stCondLst>
                              <p:cond delay="0"/>
                            </p:stCondLst>
                            <p:childTnLst>
                              <p:par>
                                <p:cTn id="109" presetID="35" presetClass="entr" presetSubtype="0" fill="hold" grpId="0" nodeType="clickEffect">
                                  <p:stCondLst>
                                    <p:cond delay="0"/>
                                  </p:stCondLst>
                                  <p:childTnLst>
                                    <p:set>
                                      <p:cBhvr>
                                        <p:cTn id="110" dur="1" fill="hold">
                                          <p:stCondLst>
                                            <p:cond delay="0"/>
                                          </p:stCondLst>
                                        </p:cTn>
                                        <p:tgtEl>
                                          <p:spTgt spid="386080"/>
                                        </p:tgtEl>
                                        <p:attrNameLst>
                                          <p:attrName>style.visibility</p:attrName>
                                        </p:attrNameLst>
                                      </p:cBhvr>
                                      <p:to>
                                        <p:strVal val="visible"/>
                                      </p:to>
                                    </p:set>
                                    <p:animEffect transition="in" filter="fade">
                                      <p:cBhvr>
                                        <p:cTn id="111" dur="2000"/>
                                        <p:tgtEl>
                                          <p:spTgt spid="386080"/>
                                        </p:tgtEl>
                                      </p:cBhvr>
                                    </p:animEffect>
                                    <p:anim calcmode="lin" valueType="num">
                                      <p:cBhvr>
                                        <p:cTn id="112" dur="2000" fill="hold"/>
                                        <p:tgtEl>
                                          <p:spTgt spid="386080"/>
                                        </p:tgtEl>
                                        <p:attrNameLst>
                                          <p:attrName>style.rotation</p:attrName>
                                        </p:attrNameLst>
                                      </p:cBhvr>
                                      <p:tavLst>
                                        <p:tav tm="0">
                                          <p:val>
                                            <p:fltVal val="720"/>
                                          </p:val>
                                        </p:tav>
                                        <p:tav tm="100000">
                                          <p:val>
                                            <p:fltVal val="0"/>
                                          </p:val>
                                        </p:tav>
                                      </p:tavLst>
                                    </p:anim>
                                    <p:anim calcmode="lin" valueType="num">
                                      <p:cBhvr>
                                        <p:cTn id="113" dur="2000" fill="hold"/>
                                        <p:tgtEl>
                                          <p:spTgt spid="386080"/>
                                        </p:tgtEl>
                                        <p:attrNameLst>
                                          <p:attrName>ppt_h</p:attrName>
                                        </p:attrNameLst>
                                      </p:cBhvr>
                                      <p:tavLst>
                                        <p:tav tm="0">
                                          <p:val>
                                            <p:fltVal val="0"/>
                                          </p:val>
                                        </p:tav>
                                        <p:tav tm="100000">
                                          <p:val>
                                            <p:strVal val="#ppt_h"/>
                                          </p:val>
                                        </p:tav>
                                      </p:tavLst>
                                    </p:anim>
                                    <p:anim calcmode="lin" valueType="num">
                                      <p:cBhvr>
                                        <p:cTn id="114" dur="2000" fill="hold"/>
                                        <p:tgtEl>
                                          <p:spTgt spid="386080"/>
                                        </p:tgtEl>
                                        <p:attrNameLst>
                                          <p:attrName>ppt_w</p:attrName>
                                        </p:attrNameLst>
                                      </p:cBhvr>
                                      <p:tavLst>
                                        <p:tav tm="0">
                                          <p:val>
                                            <p:fltVal val="0"/>
                                          </p:val>
                                        </p:tav>
                                        <p:tav tm="100000">
                                          <p:val>
                                            <p:strVal val="#ppt_w"/>
                                          </p:val>
                                        </p:tav>
                                      </p:tavLst>
                                    </p:anim>
                                  </p:childTnLst>
                                </p:cTn>
                              </p:par>
                              <p:par>
                                <p:cTn id="115" presetID="35" presetClass="entr" presetSubtype="0" fill="hold" grpId="0" nodeType="withEffect">
                                  <p:stCondLst>
                                    <p:cond delay="0"/>
                                  </p:stCondLst>
                                  <p:childTnLst>
                                    <p:set>
                                      <p:cBhvr>
                                        <p:cTn id="116" dur="1" fill="hold">
                                          <p:stCondLst>
                                            <p:cond delay="0"/>
                                          </p:stCondLst>
                                        </p:cTn>
                                        <p:tgtEl>
                                          <p:spTgt spid="386081"/>
                                        </p:tgtEl>
                                        <p:attrNameLst>
                                          <p:attrName>style.visibility</p:attrName>
                                        </p:attrNameLst>
                                      </p:cBhvr>
                                      <p:to>
                                        <p:strVal val="visible"/>
                                      </p:to>
                                    </p:set>
                                    <p:animEffect transition="in" filter="fade">
                                      <p:cBhvr>
                                        <p:cTn id="117" dur="2000"/>
                                        <p:tgtEl>
                                          <p:spTgt spid="386081"/>
                                        </p:tgtEl>
                                      </p:cBhvr>
                                    </p:animEffect>
                                    <p:anim calcmode="lin" valueType="num">
                                      <p:cBhvr>
                                        <p:cTn id="118" dur="2000" fill="hold"/>
                                        <p:tgtEl>
                                          <p:spTgt spid="386081"/>
                                        </p:tgtEl>
                                        <p:attrNameLst>
                                          <p:attrName>style.rotation</p:attrName>
                                        </p:attrNameLst>
                                      </p:cBhvr>
                                      <p:tavLst>
                                        <p:tav tm="0">
                                          <p:val>
                                            <p:fltVal val="720"/>
                                          </p:val>
                                        </p:tav>
                                        <p:tav tm="100000">
                                          <p:val>
                                            <p:fltVal val="0"/>
                                          </p:val>
                                        </p:tav>
                                      </p:tavLst>
                                    </p:anim>
                                    <p:anim calcmode="lin" valueType="num">
                                      <p:cBhvr>
                                        <p:cTn id="119" dur="2000" fill="hold"/>
                                        <p:tgtEl>
                                          <p:spTgt spid="386081"/>
                                        </p:tgtEl>
                                        <p:attrNameLst>
                                          <p:attrName>ppt_h</p:attrName>
                                        </p:attrNameLst>
                                      </p:cBhvr>
                                      <p:tavLst>
                                        <p:tav tm="0">
                                          <p:val>
                                            <p:fltVal val="0"/>
                                          </p:val>
                                        </p:tav>
                                        <p:tav tm="100000">
                                          <p:val>
                                            <p:strVal val="#ppt_h"/>
                                          </p:val>
                                        </p:tav>
                                      </p:tavLst>
                                    </p:anim>
                                    <p:anim calcmode="lin" valueType="num">
                                      <p:cBhvr>
                                        <p:cTn id="120" dur="2000" fill="hold"/>
                                        <p:tgtEl>
                                          <p:spTgt spid="386081"/>
                                        </p:tgtEl>
                                        <p:attrNameLst>
                                          <p:attrName>ppt_w</p:attrName>
                                        </p:attrNameLst>
                                      </p:cBhvr>
                                      <p:tavLst>
                                        <p:tav tm="0">
                                          <p:val>
                                            <p:fltVal val="0"/>
                                          </p:val>
                                        </p:tav>
                                        <p:tav tm="100000">
                                          <p:val>
                                            <p:strVal val="#ppt_w"/>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wipe(down)">
                                      <p:cBhvr>
                                        <p:cTn id="125" dur="2000"/>
                                        <p:tgtEl>
                                          <p:spTgt spid="2"/>
                                        </p:tgtEl>
                                      </p:cBhvr>
                                    </p:animEffect>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grpId="0" nodeType="clickEffect">
                                  <p:stCondLst>
                                    <p:cond delay="0"/>
                                  </p:stCondLst>
                                  <p:childTnLst>
                                    <p:set>
                                      <p:cBhvr>
                                        <p:cTn id="129" dur="1" fill="hold">
                                          <p:stCondLst>
                                            <p:cond delay="0"/>
                                          </p:stCondLst>
                                        </p:cTn>
                                        <p:tgtEl>
                                          <p:spTgt spid="386088"/>
                                        </p:tgtEl>
                                        <p:attrNameLst>
                                          <p:attrName>style.visibility</p:attrName>
                                        </p:attrNameLst>
                                      </p:cBhvr>
                                      <p:to>
                                        <p:strVal val="visible"/>
                                      </p:to>
                                    </p:set>
                                    <p:animEffect transition="in" filter="fade">
                                      <p:cBhvr>
                                        <p:cTn id="130" dur="1000"/>
                                        <p:tgtEl>
                                          <p:spTgt spid="386088"/>
                                        </p:tgtEl>
                                      </p:cBhvr>
                                    </p:animEffect>
                                    <p:anim calcmode="lin" valueType="num">
                                      <p:cBhvr>
                                        <p:cTn id="131" dur="1000" fill="hold"/>
                                        <p:tgtEl>
                                          <p:spTgt spid="386088"/>
                                        </p:tgtEl>
                                        <p:attrNameLst>
                                          <p:attrName>ppt_x</p:attrName>
                                        </p:attrNameLst>
                                      </p:cBhvr>
                                      <p:tavLst>
                                        <p:tav tm="0">
                                          <p:val>
                                            <p:strVal val="#ppt_x"/>
                                          </p:val>
                                        </p:tav>
                                        <p:tav tm="100000">
                                          <p:val>
                                            <p:strVal val="#ppt_x"/>
                                          </p:val>
                                        </p:tav>
                                      </p:tavLst>
                                    </p:anim>
                                    <p:anim calcmode="lin" valueType="num">
                                      <p:cBhvr>
                                        <p:cTn id="132" dur="1000" fill="hold"/>
                                        <p:tgtEl>
                                          <p:spTgt spid="386088"/>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5" presetClass="entr" presetSubtype="0"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fade">
                                      <p:cBhvr>
                                        <p:cTn id="137" dur="2000"/>
                                        <p:tgtEl>
                                          <p:spTgt spid="6"/>
                                        </p:tgtEl>
                                      </p:cBhvr>
                                    </p:animEffect>
                                    <p:anim calcmode="lin" valueType="num">
                                      <p:cBhvr>
                                        <p:cTn id="138" dur="2000" fill="hold"/>
                                        <p:tgtEl>
                                          <p:spTgt spid="6"/>
                                        </p:tgtEl>
                                        <p:attrNameLst>
                                          <p:attrName>ppt_w</p:attrName>
                                        </p:attrNameLst>
                                      </p:cBhvr>
                                      <p:tavLst>
                                        <p:tav tm="0" fmla="#ppt_w*sin(2.5*pi*$)">
                                          <p:val>
                                            <p:fltVal val="0"/>
                                          </p:val>
                                        </p:tav>
                                        <p:tav tm="100000">
                                          <p:val>
                                            <p:fltVal val="1"/>
                                          </p:val>
                                        </p:tav>
                                      </p:tavLst>
                                    </p:anim>
                                    <p:anim calcmode="lin" valueType="num">
                                      <p:cBhvr>
                                        <p:cTn id="13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86087"/>
                                        </p:tgtEl>
                                        <p:attrNameLst>
                                          <p:attrName>style.visibility</p:attrName>
                                        </p:attrNameLst>
                                      </p:cBhvr>
                                      <p:to>
                                        <p:strVal val="visible"/>
                                      </p:to>
                                    </p:set>
                                    <p:animEffect transition="in" filter="fade">
                                      <p:cBhvr>
                                        <p:cTn id="144" dur="1000"/>
                                        <p:tgtEl>
                                          <p:spTgt spid="386087"/>
                                        </p:tgtEl>
                                      </p:cBhvr>
                                    </p:animEffect>
                                    <p:anim calcmode="lin" valueType="num">
                                      <p:cBhvr>
                                        <p:cTn id="145" dur="1000" fill="hold"/>
                                        <p:tgtEl>
                                          <p:spTgt spid="386087"/>
                                        </p:tgtEl>
                                        <p:attrNameLst>
                                          <p:attrName>ppt_x</p:attrName>
                                        </p:attrNameLst>
                                      </p:cBhvr>
                                      <p:tavLst>
                                        <p:tav tm="0">
                                          <p:val>
                                            <p:strVal val="#ppt_x"/>
                                          </p:val>
                                        </p:tav>
                                        <p:tav tm="100000">
                                          <p:val>
                                            <p:strVal val="#ppt_x"/>
                                          </p:val>
                                        </p:tav>
                                      </p:tavLst>
                                    </p:anim>
                                    <p:anim calcmode="lin" valueType="num">
                                      <p:cBhvr>
                                        <p:cTn id="146" dur="1000" fill="hold"/>
                                        <p:tgtEl>
                                          <p:spTgt spid="386087"/>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7" presetClass="entr" presetSubtype="0" fill="hold" grpId="0" nodeType="clickEffect">
                                  <p:stCondLst>
                                    <p:cond delay="0"/>
                                  </p:stCondLst>
                                  <p:childTnLst>
                                    <p:set>
                                      <p:cBhvr>
                                        <p:cTn id="150" dur="1" fill="hold">
                                          <p:stCondLst>
                                            <p:cond delay="0"/>
                                          </p:stCondLst>
                                        </p:cTn>
                                        <p:tgtEl>
                                          <p:spTgt spid="386086"/>
                                        </p:tgtEl>
                                        <p:attrNameLst>
                                          <p:attrName>style.visibility</p:attrName>
                                        </p:attrNameLst>
                                      </p:cBhvr>
                                      <p:to>
                                        <p:strVal val="visible"/>
                                      </p:to>
                                    </p:set>
                                    <p:animEffect transition="in" filter="fade">
                                      <p:cBhvr>
                                        <p:cTn id="151" dur="1000"/>
                                        <p:tgtEl>
                                          <p:spTgt spid="386086"/>
                                        </p:tgtEl>
                                      </p:cBhvr>
                                    </p:animEffect>
                                    <p:anim calcmode="lin" valueType="num">
                                      <p:cBhvr>
                                        <p:cTn id="152" dur="1000" fill="hold"/>
                                        <p:tgtEl>
                                          <p:spTgt spid="386086"/>
                                        </p:tgtEl>
                                        <p:attrNameLst>
                                          <p:attrName>ppt_x</p:attrName>
                                        </p:attrNameLst>
                                      </p:cBhvr>
                                      <p:tavLst>
                                        <p:tav tm="0">
                                          <p:val>
                                            <p:strVal val="#ppt_x"/>
                                          </p:val>
                                        </p:tav>
                                        <p:tav tm="100000">
                                          <p:val>
                                            <p:strVal val="#ppt_x"/>
                                          </p:val>
                                        </p:tav>
                                      </p:tavLst>
                                    </p:anim>
                                    <p:anim calcmode="lin" valueType="num">
                                      <p:cBhvr>
                                        <p:cTn id="153" dur="1000" fill="hold"/>
                                        <p:tgtEl>
                                          <p:spTgt spid="38608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7" presetClass="entr" presetSubtype="0" fill="hold" grpId="0" nodeType="clickEffect">
                                  <p:stCondLst>
                                    <p:cond delay="0"/>
                                  </p:stCondLst>
                                  <p:iterate type="lt">
                                    <p:tmPct val="50000"/>
                                  </p:iterate>
                                  <p:childTnLst>
                                    <p:set>
                                      <p:cBhvr>
                                        <p:cTn id="157" dur="1" fill="hold">
                                          <p:stCondLst>
                                            <p:cond delay="0"/>
                                          </p:stCondLst>
                                        </p:cTn>
                                        <p:tgtEl>
                                          <p:spTgt spid="386090"/>
                                        </p:tgtEl>
                                        <p:attrNameLst>
                                          <p:attrName>style.visibility</p:attrName>
                                        </p:attrNameLst>
                                      </p:cBhvr>
                                      <p:to>
                                        <p:strVal val="visible"/>
                                      </p:to>
                                    </p:set>
                                    <p:anim calcmode="discrete" valueType="clr">
                                      <p:cBhvr override="childStyle">
                                        <p:cTn id="158" dur="80"/>
                                        <p:tgtEl>
                                          <p:spTgt spid="386090"/>
                                        </p:tgtEl>
                                        <p:attrNameLst>
                                          <p:attrName>style.color</p:attrName>
                                        </p:attrNameLst>
                                      </p:cBhvr>
                                      <p:tavLst>
                                        <p:tav tm="0">
                                          <p:val>
                                            <p:clrVal>
                                              <a:schemeClr val="accent2"/>
                                            </p:clrVal>
                                          </p:val>
                                        </p:tav>
                                        <p:tav tm="50000">
                                          <p:val>
                                            <p:clrVal>
                                              <a:schemeClr val="hlink"/>
                                            </p:clrVal>
                                          </p:val>
                                        </p:tav>
                                      </p:tavLst>
                                    </p:anim>
                                    <p:anim calcmode="discrete" valueType="clr">
                                      <p:cBhvr>
                                        <p:cTn id="159" dur="80"/>
                                        <p:tgtEl>
                                          <p:spTgt spid="386090"/>
                                        </p:tgtEl>
                                        <p:attrNameLst>
                                          <p:attrName>fillcolor</p:attrName>
                                        </p:attrNameLst>
                                      </p:cBhvr>
                                      <p:tavLst>
                                        <p:tav tm="0">
                                          <p:val>
                                            <p:clrVal>
                                              <a:schemeClr val="accent2"/>
                                            </p:clrVal>
                                          </p:val>
                                        </p:tav>
                                        <p:tav tm="50000">
                                          <p:val>
                                            <p:clrVal>
                                              <a:schemeClr val="hlink"/>
                                            </p:clrVal>
                                          </p:val>
                                        </p:tav>
                                      </p:tavLst>
                                    </p:anim>
                                    <p:set>
                                      <p:cBhvr>
                                        <p:cTn id="160" dur="80"/>
                                        <p:tgtEl>
                                          <p:spTgt spid="3860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0" grpId="0" animBg="1"/>
      <p:bldP spid="386062" grpId="0"/>
      <p:bldP spid="386062" grpId="1"/>
      <p:bldP spid="386057" grpId="0" animBg="1"/>
      <p:bldP spid="386063" grpId="0"/>
      <p:bldP spid="386063" grpId="1"/>
      <p:bldP spid="386058" grpId="0" animBg="1"/>
      <p:bldP spid="386064" grpId="0"/>
      <p:bldP spid="386064" grpId="1"/>
      <p:bldP spid="386065" grpId="0"/>
      <p:bldP spid="386066" grpId="0"/>
      <p:bldP spid="386067" grpId="0"/>
      <p:bldP spid="386068" grpId="0"/>
      <p:bldP spid="386069" grpId="0"/>
      <p:bldP spid="386070" grpId="0"/>
      <p:bldP spid="386071" grpId="0"/>
      <p:bldP spid="386072" grpId="0"/>
      <p:bldP spid="386080" grpId="0"/>
      <p:bldP spid="386081" grpId="0"/>
      <p:bldP spid="386086" grpId="0"/>
      <p:bldP spid="386087" grpId="0"/>
      <p:bldP spid="386088" grpId="0"/>
      <p:bldP spid="38609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129" name="Rectangle 57"/>
          <p:cNvSpPr>
            <a:spLocks noChangeArrowheads="1"/>
          </p:cNvSpPr>
          <p:nvPr/>
        </p:nvSpPr>
        <p:spPr bwMode="auto">
          <a:xfrm>
            <a:off x="2946400" y="6008688"/>
            <a:ext cx="2220913" cy="60960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87130" name="Rectangle 58"/>
          <p:cNvSpPr>
            <a:spLocks noChangeArrowheads="1"/>
          </p:cNvSpPr>
          <p:nvPr/>
        </p:nvSpPr>
        <p:spPr bwMode="auto">
          <a:xfrm>
            <a:off x="3859213" y="4135438"/>
            <a:ext cx="2205037" cy="56515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87087" name="Rectangle 15"/>
          <p:cNvSpPr>
            <a:spLocks noChangeArrowheads="1"/>
          </p:cNvSpPr>
          <p:nvPr/>
        </p:nvSpPr>
        <p:spPr bwMode="auto">
          <a:xfrm>
            <a:off x="3956050" y="4168775"/>
            <a:ext cx="2459038" cy="519113"/>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Bi</a:t>
            </a:r>
            <a:r>
              <a:rPr lang="en-US">
                <a:solidFill>
                  <a:srgbClr val="000000"/>
                </a:solidFill>
              </a:rPr>
              <a:t> = 28.8 m/s</a:t>
            </a:r>
          </a:p>
        </p:txBody>
      </p:sp>
      <p:sp>
        <p:nvSpPr>
          <p:cNvPr id="387092" name="Rectangle 20"/>
          <p:cNvSpPr>
            <a:spLocks noChangeArrowheads="1"/>
          </p:cNvSpPr>
          <p:nvPr/>
        </p:nvSpPr>
        <p:spPr bwMode="auto">
          <a:xfrm>
            <a:off x="3033713" y="6059488"/>
            <a:ext cx="2459037" cy="519112"/>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Ai</a:t>
            </a:r>
            <a:r>
              <a:rPr lang="en-US">
                <a:solidFill>
                  <a:srgbClr val="000000"/>
                </a:solidFill>
              </a:rPr>
              <a:t> = 25.1 m/s</a:t>
            </a:r>
          </a:p>
        </p:txBody>
      </p:sp>
      <p:sp>
        <p:nvSpPr>
          <p:cNvPr id="387133" name="Rectangle 61"/>
          <p:cNvSpPr>
            <a:spLocks noChangeArrowheads="1"/>
          </p:cNvSpPr>
          <p:nvPr/>
        </p:nvSpPr>
        <p:spPr bwMode="auto">
          <a:xfrm>
            <a:off x="3956050" y="4168775"/>
            <a:ext cx="2459038" cy="519113"/>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Bi</a:t>
            </a:r>
            <a:r>
              <a:rPr lang="en-US">
                <a:solidFill>
                  <a:srgbClr val="000000"/>
                </a:solidFill>
              </a:rPr>
              <a:t> = 29 m/s</a:t>
            </a:r>
          </a:p>
        </p:txBody>
      </p:sp>
      <p:sp>
        <p:nvSpPr>
          <p:cNvPr id="387134" name="Rectangle 62"/>
          <p:cNvSpPr>
            <a:spLocks noChangeArrowheads="1"/>
          </p:cNvSpPr>
          <p:nvPr/>
        </p:nvSpPr>
        <p:spPr bwMode="auto">
          <a:xfrm>
            <a:off x="3021013" y="6059488"/>
            <a:ext cx="2459037" cy="519112"/>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Ai</a:t>
            </a:r>
            <a:r>
              <a:rPr lang="en-US">
                <a:solidFill>
                  <a:srgbClr val="000000"/>
                </a:solidFill>
              </a:rPr>
              <a:t> = 25 m/s</a:t>
            </a:r>
          </a:p>
        </p:txBody>
      </p:sp>
      <p:sp>
        <p:nvSpPr>
          <p:cNvPr id="387074" name="Rectangle 2"/>
          <p:cNvSpPr>
            <a:spLocks noChangeArrowheads="1"/>
          </p:cNvSpPr>
          <p:nvPr/>
        </p:nvSpPr>
        <p:spPr bwMode="auto">
          <a:xfrm>
            <a:off x="1484313" y="3570288"/>
            <a:ext cx="3157537" cy="519112"/>
          </a:xfrm>
          <a:prstGeom prst="rect">
            <a:avLst/>
          </a:prstGeom>
          <a:noFill/>
          <a:ln w="9525" algn="ctr">
            <a:noFill/>
            <a:miter lim="800000"/>
            <a:headEnd/>
            <a:tailEnd/>
          </a:ln>
        </p:spPr>
        <p:txBody>
          <a:bodyPr anchor="ctr">
            <a:spAutoFit/>
          </a:bodyPr>
          <a:lstStyle/>
          <a:p>
            <a:pPr algn="l"/>
            <a:r>
              <a:rPr lang="en-US">
                <a:solidFill>
                  <a:srgbClr val="000000"/>
                </a:solidFill>
              </a:rPr>
              <a:t>2890 (26.3 sin 18)</a:t>
            </a:r>
          </a:p>
        </p:txBody>
      </p:sp>
      <p:sp>
        <p:nvSpPr>
          <p:cNvPr id="387086" name="Rectangle 14"/>
          <p:cNvSpPr>
            <a:spLocks noChangeArrowheads="1"/>
          </p:cNvSpPr>
          <p:nvPr/>
        </p:nvSpPr>
        <p:spPr bwMode="auto">
          <a:xfrm>
            <a:off x="4446588" y="3579813"/>
            <a:ext cx="3084512" cy="519112"/>
          </a:xfrm>
          <a:prstGeom prst="rect">
            <a:avLst/>
          </a:prstGeom>
          <a:noFill/>
          <a:ln w="9525" algn="ctr">
            <a:noFill/>
            <a:miter lim="800000"/>
            <a:headEnd/>
            <a:tailEnd/>
          </a:ln>
        </p:spPr>
        <p:txBody>
          <a:bodyPr anchor="ctr">
            <a:spAutoFit/>
          </a:bodyPr>
          <a:lstStyle/>
          <a:p>
            <a:pPr algn="l"/>
            <a:r>
              <a:rPr lang="en-US">
                <a:solidFill>
                  <a:srgbClr val="000000"/>
                </a:solidFill>
              </a:rPr>
              <a:t>= 1630 (v</a:t>
            </a:r>
            <a:r>
              <a:rPr lang="en-US" baseline="-25000">
                <a:solidFill>
                  <a:srgbClr val="000000"/>
                </a:solidFill>
              </a:rPr>
              <a:t>Bi</a:t>
            </a:r>
            <a:r>
              <a:rPr lang="en-US">
                <a:solidFill>
                  <a:srgbClr val="000000"/>
                </a:solidFill>
              </a:rPr>
              <a:t> sin 30)</a:t>
            </a:r>
          </a:p>
        </p:txBody>
      </p:sp>
      <p:sp>
        <p:nvSpPr>
          <p:cNvPr id="387090" name="Rectangle 18"/>
          <p:cNvSpPr>
            <a:spLocks noChangeArrowheads="1"/>
          </p:cNvSpPr>
          <p:nvPr/>
        </p:nvSpPr>
        <p:spPr bwMode="auto">
          <a:xfrm>
            <a:off x="444500" y="5426075"/>
            <a:ext cx="3157538" cy="519113"/>
          </a:xfrm>
          <a:prstGeom prst="rect">
            <a:avLst/>
          </a:prstGeom>
          <a:noFill/>
          <a:ln w="9525" algn="ctr">
            <a:noFill/>
            <a:miter lim="800000"/>
            <a:headEnd/>
            <a:tailEnd/>
          </a:ln>
        </p:spPr>
        <p:txBody>
          <a:bodyPr anchor="ctr">
            <a:spAutoFit/>
          </a:bodyPr>
          <a:lstStyle/>
          <a:p>
            <a:pPr algn="l"/>
            <a:r>
              <a:rPr lang="en-US">
                <a:solidFill>
                  <a:srgbClr val="000000"/>
                </a:solidFill>
              </a:rPr>
              <a:t>2890 (26.3 cos 18)</a:t>
            </a:r>
          </a:p>
        </p:txBody>
      </p:sp>
      <p:sp>
        <p:nvSpPr>
          <p:cNvPr id="387091" name="Rectangle 19"/>
          <p:cNvSpPr>
            <a:spLocks noChangeArrowheads="1"/>
          </p:cNvSpPr>
          <p:nvPr/>
        </p:nvSpPr>
        <p:spPr bwMode="auto">
          <a:xfrm>
            <a:off x="3524250" y="5422900"/>
            <a:ext cx="5359400" cy="519113"/>
          </a:xfrm>
          <a:prstGeom prst="rect">
            <a:avLst/>
          </a:prstGeom>
          <a:noFill/>
          <a:ln w="9525" algn="ctr">
            <a:noFill/>
            <a:miter lim="800000"/>
            <a:headEnd/>
            <a:tailEnd/>
          </a:ln>
        </p:spPr>
        <p:txBody>
          <a:bodyPr anchor="ctr">
            <a:spAutoFit/>
          </a:bodyPr>
          <a:lstStyle/>
          <a:p>
            <a:pPr algn="l"/>
            <a:r>
              <a:rPr lang="en-US">
                <a:solidFill>
                  <a:srgbClr val="000000"/>
                </a:solidFill>
              </a:rPr>
              <a:t>= 1630 (28.8 cos 30) + 1260 v</a:t>
            </a:r>
            <a:r>
              <a:rPr lang="en-US" baseline="-25000">
                <a:solidFill>
                  <a:srgbClr val="000000"/>
                </a:solidFill>
              </a:rPr>
              <a:t>Ai</a:t>
            </a:r>
          </a:p>
        </p:txBody>
      </p:sp>
      <p:grpSp>
        <p:nvGrpSpPr>
          <p:cNvPr id="23566" name="Group 21"/>
          <p:cNvGrpSpPr>
            <a:grpSpLocks/>
          </p:cNvGrpSpPr>
          <p:nvPr/>
        </p:nvGrpSpPr>
        <p:grpSpPr bwMode="auto">
          <a:xfrm>
            <a:off x="2078038" y="808038"/>
            <a:ext cx="5311775" cy="2225675"/>
            <a:chOff x="1021" y="1772"/>
            <a:chExt cx="3346" cy="1402"/>
          </a:xfrm>
        </p:grpSpPr>
        <p:sp>
          <p:nvSpPr>
            <p:cNvPr id="23589" name="Line 22"/>
            <p:cNvSpPr>
              <a:spLocks noChangeShapeType="1"/>
            </p:cNvSpPr>
            <p:nvPr/>
          </p:nvSpPr>
          <p:spPr bwMode="auto">
            <a:xfrm>
              <a:off x="1021" y="2006"/>
              <a:ext cx="3242"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3590" name="Line 23"/>
            <p:cNvSpPr>
              <a:spLocks noChangeShapeType="1"/>
            </p:cNvSpPr>
            <p:nvPr/>
          </p:nvSpPr>
          <p:spPr bwMode="auto">
            <a:xfrm>
              <a:off x="1021" y="2318"/>
              <a:ext cx="1297"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3591" name="Rectangle 24"/>
            <p:cNvSpPr>
              <a:spLocks noChangeArrowheads="1"/>
            </p:cNvSpPr>
            <p:nvPr/>
          </p:nvSpPr>
          <p:spPr bwMode="auto">
            <a:xfrm>
              <a:off x="1102" y="2084"/>
              <a:ext cx="243" cy="155"/>
            </a:xfrm>
            <a:prstGeom prst="rect">
              <a:avLst/>
            </a:prstGeom>
            <a:solidFill>
              <a:srgbClr val="000000"/>
            </a:solidFill>
            <a:ln w="22225">
              <a:solidFill>
                <a:srgbClr val="000000"/>
              </a:solidFill>
              <a:miter lim="800000"/>
              <a:headEnd/>
              <a:tailEnd/>
            </a:ln>
          </p:spPr>
          <p:txBody>
            <a:bodyPr/>
            <a:lstStyle/>
            <a:p>
              <a:endParaRPr lang="en-US">
                <a:solidFill>
                  <a:srgbClr val="000000"/>
                </a:solidFill>
              </a:endParaRPr>
            </a:p>
          </p:txBody>
        </p:sp>
        <p:sp>
          <p:nvSpPr>
            <p:cNvPr id="23592" name="Line 25"/>
            <p:cNvSpPr>
              <a:spLocks noChangeShapeType="1"/>
            </p:cNvSpPr>
            <p:nvPr/>
          </p:nvSpPr>
          <p:spPr bwMode="auto">
            <a:xfrm flipH="1">
              <a:off x="1102" y="2318"/>
              <a:ext cx="1216" cy="544"/>
            </a:xfrm>
            <a:prstGeom prst="line">
              <a:avLst/>
            </a:prstGeom>
            <a:noFill/>
            <a:ln w="22225">
              <a:solidFill>
                <a:srgbClr val="000000"/>
              </a:solidFill>
              <a:round/>
              <a:headEnd/>
              <a:tailEnd/>
            </a:ln>
          </p:spPr>
          <p:txBody>
            <a:bodyPr/>
            <a:lstStyle/>
            <a:p>
              <a:endParaRPr lang="en-US">
                <a:solidFill>
                  <a:srgbClr val="000000"/>
                </a:solidFill>
              </a:endParaRPr>
            </a:p>
          </p:txBody>
        </p:sp>
        <p:sp>
          <p:nvSpPr>
            <p:cNvPr id="23593" name="Line 26"/>
            <p:cNvSpPr>
              <a:spLocks noChangeShapeType="1"/>
            </p:cNvSpPr>
            <p:nvPr/>
          </p:nvSpPr>
          <p:spPr bwMode="auto">
            <a:xfrm flipH="1">
              <a:off x="1206" y="2318"/>
              <a:ext cx="1922" cy="856"/>
            </a:xfrm>
            <a:prstGeom prst="line">
              <a:avLst/>
            </a:prstGeom>
            <a:noFill/>
            <a:ln w="22225">
              <a:solidFill>
                <a:srgbClr val="000000"/>
              </a:solidFill>
              <a:round/>
              <a:headEnd/>
              <a:tailEnd/>
            </a:ln>
          </p:spPr>
          <p:txBody>
            <a:bodyPr/>
            <a:lstStyle/>
            <a:p>
              <a:endParaRPr lang="en-US">
                <a:solidFill>
                  <a:srgbClr val="000000"/>
                </a:solidFill>
              </a:endParaRPr>
            </a:p>
          </p:txBody>
        </p:sp>
        <p:sp>
          <p:nvSpPr>
            <p:cNvPr id="23594" name="Rectangle 27"/>
            <p:cNvSpPr>
              <a:spLocks noChangeArrowheads="1"/>
            </p:cNvSpPr>
            <p:nvPr/>
          </p:nvSpPr>
          <p:spPr bwMode="auto">
            <a:xfrm rot="-1460025">
              <a:off x="1206" y="2862"/>
              <a:ext cx="243" cy="156"/>
            </a:xfrm>
            <a:prstGeom prst="rect">
              <a:avLst/>
            </a:prstGeom>
            <a:solidFill>
              <a:srgbClr val="000000"/>
            </a:solidFill>
            <a:ln w="22225">
              <a:solidFill>
                <a:srgbClr val="000000"/>
              </a:solidFill>
              <a:miter lim="800000"/>
              <a:headEnd/>
              <a:tailEnd/>
            </a:ln>
          </p:spPr>
          <p:txBody>
            <a:bodyPr/>
            <a:lstStyle/>
            <a:p>
              <a:endParaRPr lang="en-US">
                <a:solidFill>
                  <a:srgbClr val="000000"/>
                </a:solidFill>
              </a:endParaRPr>
            </a:p>
          </p:txBody>
        </p:sp>
        <p:sp>
          <p:nvSpPr>
            <p:cNvPr id="23595" name="Line 28"/>
            <p:cNvSpPr>
              <a:spLocks noChangeShapeType="1"/>
            </p:cNvSpPr>
            <p:nvPr/>
          </p:nvSpPr>
          <p:spPr bwMode="auto">
            <a:xfrm>
              <a:off x="3128" y="2318"/>
              <a:ext cx="1135"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23596" name="Line 29"/>
            <p:cNvSpPr>
              <a:spLocks noChangeShapeType="1"/>
            </p:cNvSpPr>
            <p:nvPr/>
          </p:nvSpPr>
          <p:spPr bwMode="auto">
            <a:xfrm flipV="1">
              <a:off x="2966" y="1850"/>
              <a:ext cx="1297" cy="234"/>
            </a:xfrm>
            <a:prstGeom prst="line">
              <a:avLst/>
            </a:prstGeom>
            <a:noFill/>
            <a:ln w="38100">
              <a:solidFill>
                <a:srgbClr val="000000"/>
              </a:solidFill>
              <a:round/>
              <a:headEnd/>
              <a:tailEnd/>
            </a:ln>
          </p:spPr>
          <p:txBody>
            <a:bodyPr/>
            <a:lstStyle/>
            <a:p>
              <a:endParaRPr lang="en-US">
                <a:solidFill>
                  <a:srgbClr val="000000"/>
                </a:solidFill>
              </a:endParaRPr>
            </a:p>
          </p:txBody>
        </p:sp>
        <p:sp>
          <p:nvSpPr>
            <p:cNvPr id="23597" name="Line 30"/>
            <p:cNvSpPr>
              <a:spLocks noChangeShapeType="1"/>
            </p:cNvSpPr>
            <p:nvPr/>
          </p:nvSpPr>
          <p:spPr bwMode="auto">
            <a:xfrm flipV="1">
              <a:off x="2966" y="1928"/>
              <a:ext cx="1297" cy="234"/>
            </a:xfrm>
            <a:prstGeom prst="line">
              <a:avLst/>
            </a:prstGeom>
            <a:noFill/>
            <a:ln w="38100">
              <a:solidFill>
                <a:srgbClr val="000000"/>
              </a:solidFill>
              <a:round/>
              <a:headEnd/>
              <a:tailEnd/>
            </a:ln>
          </p:spPr>
          <p:txBody>
            <a:bodyPr/>
            <a:lstStyle/>
            <a:p>
              <a:endParaRPr lang="en-US">
                <a:solidFill>
                  <a:srgbClr val="000000"/>
                </a:solidFill>
              </a:endParaRPr>
            </a:p>
          </p:txBody>
        </p:sp>
        <p:sp>
          <p:nvSpPr>
            <p:cNvPr id="23598" name="Line 31"/>
            <p:cNvSpPr>
              <a:spLocks noChangeShapeType="1"/>
            </p:cNvSpPr>
            <p:nvPr/>
          </p:nvSpPr>
          <p:spPr bwMode="auto">
            <a:xfrm flipV="1">
              <a:off x="3048" y="1772"/>
              <a:ext cx="1296" cy="234"/>
            </a:xfrm>
            <a:prstGeom prst="line">
              <a:avLst/>
            </a:prstGeom>
            <a:noFill/>
            <a:ln w="38100">
              <a:solidFill>
                <a:srgbClr val="000000"/>
              </a:solidFill>
              <a:round/>
              <a:headEnd/>
              <a:tailEnd/>
            </a:ln>
          </p:spPr>
          <p:txBody>
            <a:bodyPr/>
            <a:lstStyle/>
            <a:p>
              <a:endParaRPr lang="en-US">
                <a:solidFill>
                  <a:srgbClr val="000000"/>
                </a:solidFill>
              </a:endParaRPr>
            </a:p>
          </p:txBody>
        </p:sp>
        <p:sp>
          <p:nvSpPr>
            <p:cNvPr id="23599" name="Line 32"/>
            <p:cNvSpPr>
              <a:spLocks noChangeShapeType="1"/>
            </p:cNvSpPr>
            <p:nvPr/>
          </p:nvSpPr>
          <p:spPr bwMode="auto">
            <a:xfrm flipV="1">
              <a:off x="3070" y="1954"/>
              <a:ext cx="1297" cy="233"/>
            </a:xfrm>
            <a:prstGeom prst="line">
              <a:avLst/>
            </a:prstGeom>
            <a:noFill/>
            <a:ln w="38100">
              <a:solidFill>
                <a:srgbClr val="000000"/>
              </a:solidFill>
              <a:round/>
              <a:headEnd/>
              <a:tailEnd/>
            </a:ln>
          </p:spPr>
          <p:txBody>
            <a:bodyPr/>
            <a:lstStyle/>
            <a:p>
              <a:endParaRPr lang="en-US">
                <a:solidFill>
                  <a:srgbClr val="000000"/>
                </a:solidFill>
              </a:endParaRPr>
            </a:p>
          </p:txBody>
        </p:sp>
        <p:sp>
          <p:nvSpPr>
            <p:cNvPr id="23600" name="Line 33"/>
            <p:cNvSpPr>
              <a:spLocks noChangeShapeType="1"/>
            </p:cNvSpPr>
            <p:nvPr/>
          </p:nvSpPr>
          <p:spPr bwMode="auto">
            <a:xfrm>
              <a:off x="1427" y="2162"/>
              <a:ext cx="324" cy="0"/>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sp>
          <p:nvSpPr>
            <p:cNvPr id="23601" name="Line 34"/>
            <p:cNvSpPr>
              <a:spLocks noChangeShapeType="1"/>
            </p:cNvSpPr>
            <p:nvPr/>
          </p:nvSpPr>
          <p:spPr bwMode="auto">
            <a:xfrm flipV="1">
              <a:off x="1507" y="2707"/>
              <a:ext cx="324" cy="155"/>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grpSp>
      <p:sp>
        <p:nvSpPr>
          <p:cNvPr id="23567" name="Rectangle 35"/>
          <p:cNvSpPr>
            <a:spLocks noChangeArrowheads="1"/>
          </p:cNvSpPr>
          <p:nvPr/>
        </p:nvSpPr>
        <p:spPr bwMode="auto">
          <a:xfrm>
            <a:off x="1670050" y="1163638"/>
            <a:ext cx="539750" cy="519112"/>
          </a:xfrm>
          <a:prstGeom prst="rect">
            <a:avLst/>
          </a:prstGeom>
          <a:noFill/>
          <a:ln w="9525" algn="ctr">
            <a:noFill/>
            <a:miter lim="800000"/>
            <a:headEnd/>
            <a:tailEnd/>
          </a:ln>
        </p:spPr>
        <p:txBody>
          <a:bodyPr wrap="none" anchor="ctr">
            <a:spAutoFit/>
          </a:bodyPr>
          <a:lstStyle/>
          <a:p>
            <a:pPr algn="l"/>
            <a:r>
              <a:rPr lang="en-US" b="1">
                <a:solidFill>
                  <a:srgbClr val="000000"/>
                </a:solidFill>
              </a:rPr>
              <a:t>A</a:t>
            </a:r>
            <a:r>
              <a:rPr lang="en-US">
                <a:solidFill>
                  <a:srgbClr val="000000"/>
                </a:solidFill>
              </a:rPr>
              <a:t> </a:t>
            </a:r>
          </a:p>
        </p:txBody>
      </p:sp>
      <p:sp>
        <p:nvSpPr>
          <p:cNvPr id="23568" name="Rectangle 36"/>
          <p:cNvSpPr>
            <a:spLocks noChangeArrowheads="1"/>
          </p:cNvSpPr>
          <p:nvPr/>
        </p:nvSpPr>
        <p:spPr bwMode="auto">
          <a:xfrm>
            <a:off x="1887538" y="2555875"/>
            <a:ext cx="539750" cy="519113"/>
          </a:xfrm>
          <a:prstGeom prst="rect">
            <a:avLst/>
          </a:prstGeom>
          <a:noFill/>
          <a:ln w="9525" algn="ctr">
            <a:noFill/>
            <a:miter lim="800000"/>
            <a:headEnd/>
            <a:tailEnd/>
          </a:ln>
        </p:spPr>
        <p:txBody>
          <a:bodyPr wrap="none" anchor="ctr">
            <a:spAutoFit/>
          </a:bodyPr>
          <a:lstStyle/>
          <a:p>
            <a:pPr algn="l"/>
            <a:r>
              <a:rPr lang="en-US" b="1">
                <a:solidFill>
                  <a:srgbClr val="000000"/>
                </a:solidFill>
              </a:rPr>
              <a:t>B</a:t>
            </a:r>
            <a:r>
              <a:rPr lang="en-US">
                <a:solidFill>
                  <a:srgbClr val="000000"/>
                </a:solidFill>
              </a:rPr>
              <a:t> </a:t>
            </a:r>
          </a:p>
        </p:txBody>
      </p:sp>
      <p:sp>
        <p:nvSpPr>
          <p:cNvPr id="23569" name="Rectangle 37"/>
          <p:cNvSpPr>
            <a:spLocks noChangeArrowheads="1"/>
          </p:cNvSpPr>
          <p:nvPr/>
        </p:nvSpPr>
        <p:spPr bwMode="auto">
          <a:xfrm>
            <a:off x="1731963" y="625475"/>
            <a:ext cx="1503362" cy="519113"/>
          </a:xfrm>
          <a:prstGeom prst="rect">
            <a:avLst/>
          </a:prstGeom>
          <a:noFill/>
          <a:ln w="9525" algn="ctr">
            <a:noFill/>
            <a:miter lim="800000"/>
            <a:headEnd/>
            <a:tailEnd/>
          </a:ln>
        </p:spPr>
        <p:txBody>
          <a:bodyPr anchor="ctr">
            <a:spAutoFit/>
          </a:bodyPr>
          <a:lstStyle/>
          <a:p>
            <a:pPr algn="l"/>
            <a:r>
              <a:rPr lang="en-US">
                <a:solidFill>
                  <a:srgbClr val="000000"/>
                </a:solidFill>
              </a:rPr>
              <a:t>1260 kg </a:t>
            </a:r>
          </a:p>
        </p:txBody>
      </p:sp>
      <p:sp>
        <p:nvSpPr>
          <p:cNvPr id="23570" name="Rectangle 38"/>
          <p:cNvSpPr>
            <a:spLocks noChangeArrowheads="1"/>
          </p:cNvSpPr>
          <p:nvPr/>
        </p:nvSpPr>
        <p:spPr bwMode="auto">
          <a:xfrm>
            <a:off x="647700" y="1947863"/>
            <a:ext cx="1503363" cy="519112"/>
          </a:xfrm>
          <a:prstGeom prst="rect">
            <a:avLst/>
          </a:prstGeom>
          <a:noFill/>
          <a:ln w="9525" algn="ctr">
            <a:noFill/>
            <a:miter lim="800000"/>
            <a:headEnd/>
            <a:tailEnd/>
          </a:ln>
        </p:spPr>
        <p:txBody>
          <a:bodyPr anchor="ctr">
            <a:spAutoFit/>
          </a:bodyPr>
          <a:lstStyle/>
          <a:p>
            <a:pPr algn="l"/>
            <a:r>
              <a:rPr lang="en-US">
                <a:solidFill>
                  <a:srgbClr val="000000"/>
                </a:solidFill>
              </a:rPr>
              <a:t>1630 kg </a:t>
            </a:r>
          </a:p>
        </p:txBody>
      </p:sp>
      <p:sp>
        <p:nvSpPr>
          <p:cNvPr id="23571" name="Rectangle 40"/>
          <p:cNvSpPr>
            <a:spLocks noChangeArrowheads="1"/>
          </p:cNvSpPr>
          <p:nvPr/>
        </p:nvSpPr>
        <p:spPr bwMode="auto">
          <a:xfrm>
            <a:off x="3773488" y="2308225"/>
            <a:ext cx="1011237" cy="519113"/>
          </a:xfrm>
          <a:prstGeom prst="rect">
            <a:avLst/>
          </a:prstGeom>
          <a:noFill/>
          <a:ln w="9525" algn="ctr">
            <a:noFill/>
            <a:miter lim="800000"/>
            <a:headEnd/>
            <a:tailEnd/>
          </a:ln>
        </p:spPr>
        <p:txBody>
          <a:bodyPr anchor="ctr">
            <a:spAutoFit/>
          </a:bodyPr>
          <a:lstStyle/>
          <a:p>
            <a:pPr algn="l"/>
            <a:r>
              <a:rPr lang="en-US">
                <a:solidFill>
                  <a:srgbClr val="000000"/>
                </a:solidFill>
              </a:rPr>
              <a:t>30.</a:t>
            </a:r>
            <a:r>
              <a:rPr lang="en-US" baseline="30000">
                <a:solidFill>
                  <a:srgbClr val="000000"/>
                </a:solidFill>
              </a:rPr>
              <a:t>o</a:t>
            </a:r>
            <a:r>
              <a:rPr lang="en-US">
                <a:solidFill>
                  <a:srgbClr val="000000"/>
                </a:solidFill>
              </a:rPr>
              <a:t> </a:t>
            </a:r>
          </a:p>
        </p:txBody>
      </p:sp>
      <p:sp>
        <p:nvSpPr>
          <p:cNvPr id="23572" name="Line 41"/>
          <p:cNvSpPr>
            <a:spLocks noChangeShapeType="1"/>
          </p:cNvSpPr>
          <p:nvPr/>
        </p:nvSpPr>
        <p:spPr bwMode="auto">
          <a:xfrm>
            <a:off x="2938463" y="2798763"/>
            <a:ext cx="1539875" cy="0"/>
          </a:xfrm>
          <a:prstGeom prst="line">
            <a:avLst/>
          </a:prstGeom>
          <a:noFill/>
          <a:ln w="9525">
            <a:solidFill>
              <a:schemeClr val="tx1"/>
            </a:solidFill>
            <a:prstDash val="dash"/>
            <a:round/>
            <a:headEnd/>
            <a:tailEnd/>
          </a:ln>
        </p:spPr>
        <p:txBody>
          <a:bodyPr wrap="none" anchor="ctr"/>
          <a:lstStyle/>
          <a:p>
            <a:endParaRPr lang="en-US">
              <a:solidFill>
                <a:srgbClr val="000000"/>
              </a:solidFill>
            </a:endParaRPr>
          </a:p>
        </p:txBody>
      </p:sp>
      <p:grpSp>
        <p:nvGrpSpPr>
          <p:cNvPr id="23573" name="Group 42"/>
          <p:cNvGrpSpPr>
            <a:grpSpLocks/>
          </p:cNvGrpSpPr>
          <p:nvPr/>
        </p:nvGrpSpPr>
        <p:grpSpPr bwMode="auto">
          <a:xfrm>
            <a:off x="5848350" y="796925"/>
            <a:ext cx="2571750" cy="703263"/>
            <a:chOff x="3396" y="1765"/>
            <a:chExt cx="1620" cy="443"/>
          </a:xfrm>
        </p:grpSpPr>
        <p:sp>
          <p:nvSpPr>
            <p:cNvPr id="23586" name="Rectangle 43"/>
            <p:cNvSpPr>
              <a:spLocks noChangeArrowheads="1"/>
            </p:cNvSpPr>
            <p:nvPr/>
          </p:nvSpPr>
          <p:spPr bwMode="auto">
            <a:xfrm>
              <a:off x="4490" y="1854"/>
              <a:ext cx="499" cy="327"/>
            </a:xfrm>
            <a:prstGeom prst="rect">
              <a:avLst/>
            </a:prstGeom>
            <a:noFill/>
            <a:ln w="9525" algn="ctr">
              <a:noFill/>
              <a:miter lim="800000"/>
              <a:headEnd/>
              <a:tailEnd/>
            </a:ln>
          </p:spPr>
          <p:txBody>
            <a:bodyPr anchor="ctr">
              <a:spAutoFit/>
            </a:bodyPr>
            <a:lstStyle/>
            <a:p>
              <a:pPr algn="l"/>
              <a:r>
                <a:rPr lang="en-US">
                  <a:solidFill>
                    <a:srgbClr val="000000"/>
                  </a:solidFill>
                </a:rPr>
                <a:t>18</a:t>
              </a:r>
              <a:r>
                <a:rPr lang="en-US" baseline="30000">
                  <a:solidFill>
                    <a:srgbClr val="000000"/>
                  </a:solidFill>
                </a:rPr>
                <a:t>o</a:t>
              </a:r>
              <a:r>
                <a:rPr lang="en-US">
                  <a:solidFill>
                    <a:srgbClr val="000000"/>
                  </a:solidFill>
                </a:rPr>
                <a:t> </a:t>
              </a:r>
            </a:p>
          </p:txBody>
        </p:sp>
        <p:sp>
          <p:nvSpPr>
            <p:cNvPr id="23587" name="Line 44"/>
            <p:cNvSpPr>
              <a:spLocks noChangeShapeType="1"/>
            </p:cNvSpPr>
            <p:nvPr/>
          </p:nvSpPr>
          <p:spPr bwMode="auto">
            <a:xfrm>
              <a:off x="3396" y="2208"/>
              <a:ext cx="1620" cy="0"/>
            </a:xfrm>
            <a:prstGeom prst="line">
              <a:avLst/>
            </a:prstGeom>
            <a:noFill/>
            <a:ln w="9525">
              <a:solidFill>
                <a:schemeClr val="tx1"/>
              </a:solidFill>
              <a:prstDash val="dash"/>
              <a:round/>
              <a:headEnd/>
              <a:tailEnd/>
            </a:ln>
          </p:spPr>
          <p:txBody>
            <a:bodyPr wrap="none" anchor="ctr"/>
            <a:lstStyle/>
            <a:p>
              <a:endParaRPr lang="en-US">
                <a:solidFill>
                  <a:srgbClr val="000000"/>
                </a:solidFill>
              </a:endParaRPr>
            </a:p>
          </p:txBody>
        </p:sp>
        <p:sp>
          <p:nvSpPr>
            <p:cNvPr id="23588" name="Line 45"/>
            <p:cNvSpPr>
              <a:spLocks noChangeShapeType="1"/>
            </p:cNvSpPr>
            <p:nvPr/>
          </p:nvSpPr>
          <p:spPr bwMode="auto">
            <a:xfrm flipV="1">
              <a:off x="4370" y="1765"/>
              <a:ext cx="596" cy="109"/>
            </a:xfrm>
            <a:prstGeom prst="line">
              <a:avLst/>
            </a:prstGeom>
            <a:noFill/>
            <a:ln w="9525">
              <a:solidFill>
                <a:schemeClr val="tx1"/>
              </a:solidFill>
              <a:prstDash val="dash"/>
              <a:round/>
              <a:headEnd/>
              <a:tailEnd/>
            </a:ln>
          </p:spPr>
          <p:txBody>
            <a:bodyPr wrap="none" anchor="ctr"/>
            <a:lstStyle/>
            <a:p>
              <a:endParaRPr lang="en-US">
                <a:solidFill>
                  <a:srgbClr val="000000"/>
                </a:solidFill>
              </a:endParaRPr>
            </a:p>
          </p:txBody>
        </p:sp>
      </p:grpSp>
      <p:grpSp>
        <p:nvGrpSpPr>
          <p:cNvPr id="23574" name="Group 46"/>
          <p:cNvGrpSpPr>
            <a:grpSpLocks/>
          </p:cNvGrpSpPr>
          <p:nvPr/>
        </p:nvGrpSpPr>
        <p:grpSpPr bwMode="auto">
          <a:xfrm>
            <a:off x="4983163" y="161925"/>
            <a:ext cx="2243137" cy="949325"/>
            <a:chOff x="2851" y="1365"/>
            <a:chExt cx="1413" cy="598"/>
          </a:xfrm>
        </p:grpSpPr>
        <p:grpSp>
          <p:nvGrpSpPr>
            <p:cNvPr id="23581" name="Group 47"/>
            <p:cNvGrpSpPr>
              <a:grpSpLocks/>
            </p:cNvGrpSpPr>
            <p:nvPr/>
          </p:nvGrpSpPr>
          <p:grpSpPr bwMode="auto">
            <a:xfrm>
              <a:off x="2851" y="1369"/>
              <a:ext cx="1413" cy="594"/>
              <a:chOff x="2851" y="1369"/>
              <a:chExt cx="1413" cy="594"/>
            </a:xfrm>
          </p:grpSpPr>
          <p:sp>
            <p:nvSpPr>
              <p:cNvPr id="23583" name="Line 48"/>
              <p:cNvSpPr>
                <a:spLocks noChangeShapeType="1"/>
              </p:cNvSpPr>
              <p:nvPr/>
            </p:nvSpPr>
            <p:spPr bwMode="auto">
              <a:xfrm rot="-676077">
                <a:off x="2851" y="1671"/>
                <a:ext cx="1413" cy="0"/>
              </a:xfrm>
              <a:prstGeom prst="line">
                <a:avLst/>
              </a:prstGeom>
              <a:noFill/>
              <a:ln w="19050">
                <a:solidFill>
                  <a:schemeClr val="tx1"/>
                </a:solidFill>
                <a:round/>
                <a:headEnd type="triangle" w="lg" len="lg"/>
                <a:tailEnd type="triangle" w="lg" len="lg"/>
              </a:ln>
            </p:spPr>
            <p:txBody>
              <a:bodyPr wrap="none" anchor="ctr"/>
              <a:lstStyle/>
              <a:p>
                <a:endParaRPr lang="en-US">
                  <a:solidFill>
                    <a:srgbClr val="000000"/>
                  </a:solidFill>
                </a:endParaRPr>
              </a:p>
            </p:txBody>
          </p:sp>
          <p:sp>
            <p:nvSpPr>
              <p:cNvPr id="23584" name="Line 49"/>
              <p:cNvSpPr>
                <a:spLocks noChangeShapeType="1"/>
              </p:cNvSpPr>
              <p:nvPr/>
            </p:nvSpPr>
            <p:spPr bwMode="auto">
              <a:xfrm rot="4723923">
                <a:off x="2701" y="1812"/>
                <a:ext cx="302" cy="0"/>
              </a:xfrm>
              <a:prstGeom prst="line">
                <a:avLst/>
              </a:prstGeom>
              <a:noFill/>
              <a:ln w="19050">
                <a:solidFill>
                  <a:schemeClr val="tx1"/>
                </a:solidFill>
                <a:round/>
                <a:headEnd/>
                <a:tailEnd/>
              </a:ln>
            </p:spPr>
            <p:txBody>
              <a:bodyPr wrap="none" anchor="ctr"/>
              <a:lstStyle/>
              <a:p>
                <a:endParaRPr lang="en-US">
                  <a:solidFill>
                    <a:srgbClr val="000000"/>
                  </a:solidFill>
                </a:endParaRPr>
              </a:p>
            </p:txBody>
          </p:sp>
          <p:sp>
            <p:nvSpPr>
              <p:cNvPr id="23585" name="Line 50"/>
              <p:cNvSpPr>
                <a:spLocks noChangeShapeType="1"/>
              </p:cNvSpPr>
              <p:nvPr/>
            </p:nvSpPr>
            <p:spPr bwMode="auto">
              <a:xfrm rot="4723923">
                <a:off x="4104" y="1520"/>
                <a:ext cx="302" cy="0"/>
              </a:xfrm>
              <a:prstGeom prst="line">
                <a:avLst/>
              </a:prstGeom>
              <a:noFill/>
              <a:ln w="19050">
                <a:solidFill>
                  <a:schemeClr val="tx1"/>
                </a:solidFill>
                <a:round/>
                <a:headEnd/>
                <a:tailEnd/>
              </a:ln>
            </p:spPr>
            <p:txBody>
              <a:bodyPr wrap="none" anchor="ctr"/>
              <a:lstStyle/>
              <a:p>
                <a:endParaRPr lang="en-US">
                  <a:solidFill>
                    <a:srgbClr val="000000"/>
                  </a:solidFill>
                </a:endParaRPr>
              </a:p>
            </p:txBody>
          </p:sp>
        </p:grpSp>
        <p:sp>
          <p:nvSpPr>
            <p:cNvPr id="23582" name="Rectangle 51"/>
            <p:cNvSpPr>
              <a:spLocks noChangeArrowheads="1"/>
            </p:cNvSpPr>
            <p:nvPr/>
          </p:nvSpPr>
          <p:spPr bwMode="auto">
            <a:xfrm rot="-697400">
              <a:off x="3251" y="1365"/>
              <a:ext cx="677" cy="327"/>
            </a:xfrm>
            <a:prstGeom prst="rect">
              <a:avLst/>
            </a:prstGeom>
            <a:noFill/>
            <a:ln w="9525" algn="ctr">
              <a:noFill/>
              <a:miter lim="800000"/>
              <a:headEnd/>
              <a:tailEnd/>
            </a:ln>
          </p:spPr>
          <p:txBody>
            <a:bodyPr wrap="none" anchor="ctr">
              <a:spAutoFit/>
            </a:bodyPr>
            <a:lstStyle/>
            <a:p>
              <a:pPr algn="l"/>
              <a:r>
                <a:rPr lang="en-US">
                  <a:solidFill>
                    <a:srgbClr val="000000"/>
                  </a:solidFill>
                </a:rPr>
                <a:t>44 m </a:t>
              </a:r>
            </a:p>
          </p:txBody>
        </p:sp>
      </p:grpSp>
      <p:sp>
        <p:nvSpPr>
          <p:cNvPr id="23575" name="Rectangle 52"/>
          <p:cNvSpPr>
            <a:spLocks noChangeArrowheads="1"/>
          </p:cNvSpPr>
          <p:nvPr/>
        </p:nvSpPr>
        <p:spPr bwMode="auto">
          <a:xfrm>
            <a:off x="5489575" y="1730375"/>
            <a:ext cx="1662113" cy="519113"/>
          </a:xfrm>
          <a:prstGeom prst="rect">
            <a:avLst/>
          </a:prstGeom>
          <a:noFill/>
          <a:ln w="9525" algn="ctr">
            <a:noFill/>
            <a:miter lim="800000"/>
            <a:headEnd/>
            <a:tailEnd/>
          </a:ln>
        </p:spPr>
        <p:txBody>
          <a:bodyPr anchor="ctr">
            <a:spAutoFit/>
          </a:bodyPr>
          <a:lstStyle/>
          <a:p>
            <a:pPr algn="l"/>
            <a:r>
              <a:rPr lang="en-US">
                <a:solidFill>
                  <a:srgbClr val="000000"/>
                </a:solidFill>
                <a:latin typeface="Symbol" pitchFamily="18" charset="2"/>
              </a:rPr>
              <a:t>m</a:t>
            </a:r>
            <a:r>
              <a:rPr lang="en-US" baseline="-25000">
                <a:solidFill>
                  <a:srgbClr val="000000"/>
                </a:solidFill>
              </a:rPr>
              <a:t>k</a:t>
            </a:r>
            <a:r>
              <a:rPr lang="en-US">
                <a:solidFill>
                  <a:srgbClr val="000000"/>
                </a:solidFill>
              </a:rPr>
              <a:t> = 0.80 </a:t>
            </a:r>
          </a:p>
        </p:txBody>
      </p:sp>
      <p:sp>
        <p:nvSpPr>
          <p:cNvPr id="23576" name="Rectangle 53"/>
          <p:cNvSpPr>
            <a:spLocks noChangeArrowheads="1"/>
          </p:cNvSpPr>
          <p:nvPr/>
        </p:nvSpPr>
        <p:spPr bwMode="auto">
          <a:xfrm>
            <a:off x="2022475" y="161925"/>
            <a:ext cx="1243013" cy="519113"/>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Ai</a:t>
            </a:r>
            <a:r>
              <a:rPr lang="en-US">
                <a:solidFill>
                  <a:srgbClr val="000000"/>
                </a:solidFill>
              </a:rPr>
              <a:t> = ? </a:t>
            </a:r>
          </a:p>
        </p:txBody>
      </p:sp>
      <p:sp>
        <p:nvSpPr>
          <p:cNvPr id="23577" name="Rectangle 54"/>
          <p:cNvSpPr>
            <a:spLocks noChangeArrowheads="1"/>
          </p:cNvSpPr>
          <p:nvPr/>
        </p:nvSpPr>
        <p:spPr bwMode="auto">
          <a:xfrm>
            <a:off x="774700" y="2357438"/>
            <a:ext cx="1243013" cy="519112"/>
          </a:xfrm>
          <a:prstGeom prst="rect">
            <a:avLst/>
          </a:prstGeom>
          <a:noFill/>
          <a:ln w="9525" algn="ctr">
            <a:noFill/>
            <a:miter lim="800000"/>
            <a:headEnd/>
            <a:tailEnd/>
          </a:ln>
        </p:spPr>
        <p:txBody>
          <a:bodyPr anchor="ctr">
            <a:spAutoFit/>
          </a:bodyPr>
          <a:lstStyle/>
          <a:p>
            <a:pPr algn="l"/>
            <a:r>
              <a:rPr lang="en-US">
                <a:solidFill>
                  <a:srgbClr val="000000"/>
                </a:solidFill>
              </a:rPr>
              <a:t>v</a:t>
            </a:r>
            <a:r>
              <a:rPr lang="en-US" baseline="-25000">
                <a:solidFill>
                  <a:srgbClr val="000000"/>
                </a:solidFill>
              </a:rPr>
              <a:t>Bi</a:t>
            </a:r>
            <a:r>
              <a:rPr lang="en-US">
                <a:solidFill>
                  <a:srgbClr val="000000"/>
                </a:solidFill>
              </a:rPr>
              <a:t> = ? </a:t>
            </a:r>
          </a:p>
        </p:txBody>
      </p:sp>
      <p:sp>
        <p:nvSpPr>
          <p:cNvPr id="387128" name="Rectangle 56"/>
          <p:cNvSpPr>
            <a:spLocks noChangeArrowheads="1"/>
          </p:cNvSpPr>
          <p:nvPr/>
        </p:nvSpPr>
        <p:spPr bwMode="auto">
          <a:xfrm>
            <a:off x="4292600" y="1127125"/>
            <a:ext cx="806450" cy="822325"/>
          </a:xfrm>
          <a:prstGeom prst="rect">
            <a:avLst/>
          </a:prstGeom>
          <a:noFill/>
          <a:ln w="9525" algn="ctr">
            <a:noFill/>
            <a:miter lim="800000"/>
            <a:headEnd/>
            <a:tailEnd/>
          </a:ln>
        </p:spPr>
        <p:txBody>
          <a:bodyPr anchor="ctr">
            <a:spAutoFit/>
          </a:bodyPr>
          <a:lstStyle/>
          <a:p>
            <a:r>
              <a:rPr lang="en-US" sz="2400" b="1">
                <a:solidFill>
                  <a:srgbClr val="000000"/>
                </a:solidFill>
              </a:rPr>
              <a:t>26.3</a:t>
            </a:r>
          </a:p>
          <a:p>
            <a:r>
              <a:rPr lang="en-US" sz="2400" b="1">
                <a:solidFill>
                  <a:srgbClr val="000000"/>
                </a:solidFill>
              </a:rPr>
              <a:t>m/s </a:t>
            </a:r>
          </a:p>
        </p:txBody>
      </p:sp>
      <p:sp>
        <p:nvSpPr>
          <p:cNvPr id="387131" name="Rectangle 59"/>
          <p:cNvSpPr>
            <a:spLocks noChangeArrowheads="1"/>
          </p:cNvSpPr>
          <p:nvPr/>
        </p:nvSpPr>
        <p:spPr bwMode="auto">
          <a:xfrm>
            <a:off x="6681788" y="4168775"/>
            <a:ext cx="2024062" cy="519113"/>
          </a:xfrm>
          <a:prstGeom prst="rect">
            <a:avLst/>
          </a:prstGeom>
          <a:noFill/>
          <a:ln w="9525" algn="ctr">
            <a:noFill/>
            <a:miter lim="800000"/>
            <a:headEnd/>
            <a:tailEnd/>
          </a:ln>
        </p:spPr>
        <p:txBody>
          <a:bodyPr anchor="ctr">
            <a:spAutoFit/>
          </a:bodyPr>
          <a:lstStyle/>
          <a:p>
            <a:pPr algn="l"/>
            <a:r>
              <a:rPr lang="en-US" b="1">
                <a:solidFill>
                  <a:srgbClr val="000000"/>
                </a:solidFill>
                <a:latin typeface="Arial Narrow" pitchFamily="34" charset="0"/>
              </a:rPr>
              <a:t>(~64 mph)</a:t>
            </a:r>
          </a:p>
        </p:txBody>
      </p:sp>
      <p:sp>
        <p:nvSpPr>
          <p:cNvPr id="387132" name="Rectangle 60"/>
          <p:cNvSpPr>
            <a:spLocks noChangeArrowheads="1"/>
          </p:cNvSpPr>
          <p:nvPr/>
        </p:nvSpPr>
        <p:spPr bwMode="auto">
          <a:xfrm>
            <a:off x="5795963" y="6056313"/>
            <a:ext cx="2024062" cy="519112"/>
          </a:xfrm>
          <a:prstGeom prst="rect">
            <a:avLst/>
          </a:prstGeom>
          <a:noFill/>
          <a:ln w="9525" algn="ctr">
            <a:noFill/>
            <a:miter lim="800000"/>
            <a:headEnd/>
            <a:tailEnd/>
          </a:ln>
        </p:spPr>
        <p:txBody>
          <a:bodyPr anchor="ctr">
            <a:spAutoFit/>
          </a:bodyPr>
          <a:lstStyle/>
          <a:p>
            <a:pPr algn="l"/>
            <a:r>
              <a:rPr lang="en-US" b="1">
                <a:solidFill>
                  <a:srgbClr val="000000"/>
                </a:solidFill>
                <a:latin typeface="Arial Narrow" pitchFamily="34" charset="0"/>
              </a:rPr>
              <a:t>(~56 mph)</a:t>
            </a:r>
          </a:p>
        </p:txBody>
      </p:sp>
      <p:sp>
        <p:nvSpPr>
          <p:cNvPr id="50" name="Rectangle 49"/>
          <p:cNvSpPr>
            <a:spLocks noChangeArrowheads="1"/>
          </p:cNvSpPr>
          <p:nvPr/>
        </p:nvSpPr>
        <p:spPr bwMode="auto">
          <a:xfrm>
            <a:off x="3643101" y="3017947"/>
            <a:ext cx="2044149"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yf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yi</a:t>
            </a:r>
            <a:endParaRPr lang="en-US" baseline="-25000" dirty="0">
              <a:solidFill>
                <a:srgbClr val="000000"/>
              </a:solidFill>
            </a:endParaRPr>
          </a:p>
        </p:txBody>
      </p:sp>
      <p:sp>
        <p:nvSpPr>
          <p:cNvPr id="51" name="Rectangle 50"/>
          <p:cNvSpPr>
            <a:spLocks noChangeArrowheads="1"/>
          </p:cNvSpPr>
          <p:nvPr/>
        </p:nvSpPr>
        <p:spPr bwMode="auto">
          <a:xfrm>
            <a:off x="2725144" y="4868148"/>
            <a:ext cx="1978427" cy="523220"/>
          </a:xfrm>
          <a:prstGeom prst="rect">
            <a:avLst/>
          </a:prstGeom>
          <a:noFill/>
          <a:ln w="9525" algn="ctr">
            <a:noFill/>
            <a:miter lim="800000"/>
            <a:headEnd/>
            <a:tailEnd/>
          </a:ln>
        </p:spPr>
        <p:txBody>
          <a:bodyPr wrap="none" anchor="ctr">
            <a:spAutoFit/>
          </a:bodyPr>
          <a:lstStyle/>
          <a:p>
            <a:pPr algn="l"/>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xf</a:t>
            </a:r>
            <a:r>
              <a:rPr lang="en-US" dirty="0" smtClean="0">
                <a:solidFill>
                  <a:srgbClr val="000000"/>
                </a:solidFill>
              </a:rPr>
              <a:t> = </a:t>
            </a:r>
            <a:r>
              <a:rPr lang="en-US" dirty="0" smtClean="0">
                <a:solidFill>
                  <a:srgbClr val="000000"/>
                </a:solidFill>
                <a:latin typeface="Symbol" pitchFamily="18" charset="2"/>
              </a:rPr>
              <a:t>S</a:t>
            </a:r>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xi</a:t>
            </a:r>
            <a:endParaRPr lang="en-US" baseline="-25000" dirty="0">
              <a:solidFill>
                <a:srgbClr val="000000"/>
              </a:solidFill>
            </a:endParaRPr>
          </a:p>
        </p:txBody>
      </p:sp>
    </p:spTree>
    <p:extLst>
      <p:ext uri="{BB962C8B-B14F-4D97-AF65-F5344CB8AC3E}">
        <p14:creationId xmlns:p14="http://schemas.microsoft.com/office/powerpoint/2010/main" val="2203638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5000" fill="hold" grpId="0" nodeType="clickEffect">
                                  <p:stCondLst>
                                    <p:cond delay="0"/>
                                  </p:stCondLst>
                                  <p:childTnLst>
                                    <p:anim calcmode="discrete" valueType="str">
                                      <p:cBhvr>
                                        <p:cTn id="6" dur="1000" fill="hold"/>
                                        <p:tgtEl>
                                          <p:spTgt spid="38712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80">
                                          <p:stCondLst>
                                            <p:cond delay="0"/>
                                          </p:stCondLst>
                                        </p:cTn>
                                        <p:tgtEl>
                                          <p:spTgt spid="50"/>
                                        </p:tgtEl>
                                      </p:cBhvr>
                                    </p:animEffect>
                                    <p:anim calcmode="lin" valueType="num">
                                      <p:cBhvr>
                                        <p:cTn id="1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 dur="26">
                                          <p:stCondLst>
                                            <p:cond delay="650"/>
                                          </p:stCondLst>
                                        </p:cTn>
                                        <p:tgtEl>
                                          <p:spTgt spid="50"/>
                                        </p:tgtEl>
                                      </p:cBhvr>
                                      <p:to x="100000" y="60000"/>
                                    </p:animScale>
                                    <p:animScale>
                                      <p:cBhvr>
                                        <p:cTn id="18" dur="166" decel="50000">
                                          <p:stCondLst>
                                            <p:cond delay="676"/>
                                          </p:stCondLst>
                                        </p:cTn>
                                        <p:tgtEl>
                                          <p:spTgt spid="50"/>
                                        </p:tgtEl>
                                      </p:cBhvr>
                                      <p:to x="100000" y="100000"/>
                                    </p:animScale>
                                    <p:animScale>
                                      <p:cBhvr>
                                        <p:cTn id="19" dur="26">
                                          <p:stCondLst>
                                            <p:cond delay="1312"/>
                                          </p:stCondLst>
                                        </p:cTn>
                                        <p:tgtEl>
                                          <p:spTgt spid="50"/>
                                        </p:tgtEl>
                                      </p:cBhvr>
                                      <p:to x="100000" y="80000"/>
                                    </p:animScale>
                                    <p:animScale>
                                      <p:cBhvr>
                                        <p:cTn id="20" dur="166" decel="50000">
                                          <p:stCondLst>
                                            <p:cond delay="1338"/>
                                          </p:stCondLst>
                                        </p:cTn>
                                        <p:tgtEl>
                                          <p:spTgt spid="50"/>
                                        </p:tgtEl>
                                      </p:cBhvr>
                                      <p:to x="100000" y="100000"/>
                                    </p:animScale>
                                    <p:animScale>
                                      <p:cBhvr>
                                        <p:cTn id="21" dur="26">
                                          <p:stCondLst>
                                            <p:cond delay="1642"/>
                                          </p:stCondLst>
                                        </p:cTn>
                                        <p:tgtEl>
                                          <p:spTgt spid="50"/>
                                        </p:tgtEl>
                                      </p:cBhvr>
                                      <p:to x="100000" y="90000"/>
                                    </p:animScale>
                                    <p:animScale>
                                      <p:cBhvr>
                                        <p:cTn id="22" dur="166" decel="50000">
                                          <p:stCondLst>
                                            <p:cond delay="1668"/>
                                          </p:stCondLst>
                                        </p:cTn>
                                        <p:tgtEl>
                                          <p:spTgt spid="50"/>
                                        </p:tgtEl>
                                      </p:cBhvr>
                                      <p:to x="100000" y="100000"/>
                                    </p:animScale>
                                    <p:animScale>
                                      <p:cBhvr>
                                        <p:cTn id="23" dur="26">
                                          <p:stCondLst>
                                            <p:cond delay="1808"/>
                                          </p:stCondLst>
                                        </p:cTn>
                                        <p:tgtEl>
                                          <p:spTgt spid="50"/>
                                        </p:tgtEl>
                                      </p:cBhvr>
                                      <p:to x="100000" y="95000"/>
                                    </p:animScale>
                                    <p:animScale>
                                      <p:cBhvr>
                                        <p:cTn id="24" dur="166" decel="50000">
                                          <p:stCondLst>
                                            <p:cond delay="1834"/>
                                          </p:stCondLst>
                                        </p:cTn>
                                        <p:tgtEl>
                                          <p:spTgt spid="50"/>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87074"/>
                                        </p:tgtEl>
                                        <p:attrNameLst>
                                          <p:attrName>style.visibility</p:attrName>
                                        </p:attrNameLst>
                                      </p:cBhvr>
                                      <p:to>
                                        <p:strVal val="visible"/>
                                      </p:to>
                                    </p:set>
                                    <p:animEffect transition="in" filter="fade">
                                      <p:cBhvr>
                                        <p:cTn id="29" dur="1000"/>
                                        <p:tgtEl>
                                          <p:spTgt spid="387074"/>
                                        </p:tgtEl>
                                      </p:cBhvr>
                                    </p:animEffect>
                                    <p:anim calcmode="lin" valueType="num">
                                      <p:cBhvr>
                                        <p:cTn id="30" dur="1000" fill="hold"/>
                                        <p:tgtEl>
                                          <p:spTgt spid="387074"/>
                                        </p:tgtEl>
                                        <p:attrNameLst>
                                          <p:attrName>ppt_x</p:attrName>
                                        </p:attrNameLst>
                                      </p:cBhvr>
                                      <p:tavLst>
                                        <p:tav tm="0">
                                          <p:val>
                                            <p:strVal val="#ppt_x"/>
                                          </p:val>
                                        </p:tav>
                                        <p:tav tm="100000">
                                          <p:val>
                                            <p:strVal val="#ppt_x"/>
                                          </p:val>
                                        </p:tav>
                                      </p:tavLst>
                                    </p:anim>
                                    <p:anim calcmode="lin" valueType="num">
                                      <p:cBhvr>
                                        <p:cTn id="31" dur="1000" fill="hold"/>
                                        <p:tgtEl>
                                          <p:spTgt spid="3870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87086"/>
                                        </p:tgtEl>
                                        <p:attrNameLst>
                                          <p:attrName>style.visibility</p:attrName>
                                        </p:attrNameLst>
                                      </p:cBhvr>
                                      <p:to>
                                        <p:strVal val="visible"/>
                                      </p:to>
                                    </p:set>
                                    <p:animEffect transition="in" filter="fade">
                                      <p:cBhvr>
                                        <p:cTn id="36" dur="1000"/>
                                        <p:tgtEl>
                                          <p:spTgt spid="387086"/>
                                        </p:tgtEl>
                                      </p:cBhvr>
                                    </p:animEffect>
                                    <p:anim calcmode="lin" valueType="num">
                                      <p:cBhvr>
                                        <p:cTn id="37" dur="1000" fill="hold"/>
                                        <p:tgtEl>
                                          <p:spTgt spid="387086"/>
                                        </p:tgtEl>
                                        <p:attrNameLst>
                                          <p:attrName>ppt_x</p:attrName>
                                        </p:attrNameLst>
                                      </p:cBhvr>
                                      <p:tavLst>
                                        <p:tav tm="0">
                                          <p:val>
                                            <p:strVal val="#ppt_x"/>
                                          </p:val>
                                        </p:tav>
                                        <p:tav tm="100000">
                                          <p:val>
                                            <p:strVal val="#ppt_x"/>
                                          </p:val>
                                        </p:tav>
                                      </p:tavLst>
                                    </p:anim>
                                    <p:anim calcmode="lin" valueType="num">
                                      <p:cBhvr>
                                        <p:cTn id="38" dur="1000" fill="hold"/>
                                        <p:tgtEl>
                                          <p:spTgt spid="38708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87087"/>
                                        </p:tgtEl>
                                        <p:attrNameLst>
                                          <p:attrName>style.visibility</p:attrName>
                                        </p:attrNameLst>
                                      </p:cBhvr>
                                      <p:to>
                                        <p:strVal val="visible"/>
                                      </p:to>
                                    </p:set>
                                    <p:animEffect transition="in" filter="fade">
                                      <p:cBhvr>
                                        <p:cTn id="43" dur="1000"/>
                                        <p:tgtEl>
                                          <p:spTgt spid="387087"/>
                                        </p:tgtEl>
                                      </p:cBhvr>
                                    </p:animEffect>
                                    <p:anim calcmode="lin" valueType="num">
                                      <p:cBhvr>
                                        <p:cTn id="44" dur="1000" fill="hold"/>
                                        <p:tgtEl>
                                          <p:spTgt spid="387087"/>
                                        </p:tgtEl>
                                        <p:attrNameLst>
                                          <p:attrName>ppt_x</p:attrName>
                                        </p:attrNameLst>
                                      </p:cBhvr>
                                      <p:tavLst>
                                        <p:tav tm="0">
                                          <p:val>
                                            <p:strVal val="#ppt_x"/>
                                          </p:val>
                                        </p:tav>
                                        <p:tav tm="100000">
                                          <p:val>
                                            <p:strVal val="#ppt_x"/>
                                          </p:val>
                                        </p:tav>
                                      </p:tavLst>
                                    </p:anim>
                                    <p:anim calcmode="lin" valueType="num">
                                      <p:cBhvr>
                                        <p:cTn id="45" dur="1000" fill="hold"/>
                                        <p:tgtEl>
                                          <p:spTgt spid="38708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down)">
                                      <p:cBhvr>
                                        <p:cTn id="50" dur="580">
                                          <p:stCondLst>
                                            <p:cond delay="0"/>
                                          </p:stCondLst>
                                        </p:cTn>
                                        <p:tgtEl>
                                          <p:spTgt spid="51"/>
                                        </p:tgtEl>
                                      </p:cBhvr>
                                    </p:animEffect>
                                    <p:anim calcmode="lin" valueType="num">
                                      <p:cBhvr>
                                        <p:cTn id="5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56" dur="26">
                                          <p:stCondLst>
                                            <p:cond delay="650"/>
                                          </p:stCondLst>
                                        </p:cTn>
                                        <p:tgtEl>
                                          <p:spTgt spid="51"/>
                                        </p:tgtEl>
                                      </p:cBhvr>
                                      <p:to x="100000" y="60000"/>
                                    </p:animScale>
                                    <p:animScale>
                                      <p:cBhvr>
                                        <p:cTn id="57" dur="166" decel="50000">
                                          <p:stCondLst>
                                            <p:cond delay="676"/>
                                          </p:stCondLst>
                                        </p:cTn>
                                        <p:tgtEl>
                                          <p:spTgt spid="51"/>
                                        </p:tgtEl>
                                      </p:cBhvr>
                                      <p:to x="100000" y="100000"/>
                                    </p:animScale>
                                    <p:animScale>
                                      <p:cBhvr>
                                        <p:cTn id="58" dur="26">
                                          <p:stCondLst>
                                            <p:cond delay="1312"/>
                                          </p:stCondLst>
                                        </p:cTn>
                                        <p:tgtEl>
                                          <p:spTgt spid="51"/>
                                        </p:tgtEl>
                                      </p:cBhvr>
                                      <p:to x="100000" y="80000"/>
                                    </p:animScale>
                                    <p:animScale>
                                      <p:cBhvr>
                                        <p:cTn id="59" dur="166" decel="50000">
                                          <p:stCondLst>
                                            <p:cond delay="1338"/>
                                          </p:stCondLst>
                                        </p:cTn>
                                        <p:tgtEl>
                                          <p:spTgt spid="51"/>
                                        </p:tgtEl>
                                      </p:cBhvr>
                                      <p:to x="100000" y="100000"/>
                                    </p:animScale>
                                    <p:animScale>
                                      <p:cBhvr>
                                        <p:cTn id="60" dur="26">
                                          <p:stCondLst>
                                            <p:cond delay="1642"/>
                                          </p:stCondLst>
                                        </p:cTn>
                                        <p:tgtEl>
                                          <p:spTgt spid="51"/>
                                        </p:tgtEl>
                                      </p:cBhvr>
                                      <p:to x="100000" y="90000"/>
                                    </p:animScale>
                                    <p:animScale>
                                      <p:cBhvr>
                                        <p:cTn id="61" dur="166" decel="50000">
                                          <p:stCondLst>
                                            <p:cond delay="1668"/>
                                          </p:stCondLst>
                                        </p:cTn>
                                        <p:tgtEl>
                                          <p:spTgt spid="51"/>
                                        </p:tgtEl>
                                      </p:cBhvr>
                                      <p:to x="100000" y="100000"/>
                                    </p:animScale>
                                    <p:animScale>
                                      <p:cBhvr>
                                        <p:cTn id="62" dur="26">
                                          <p:stCondLst>
                                            <p:cond delay="1808"/>
                                          </p:stCondLst>
                                        </p:cTn>
                                        <p:tgtEl>
                                          <p:spTgt spid="51"/>
                                        </p:tgtEl>
                                      </p:cBhvr>
                                      <p:to x="100000" y="95000"/>
                                    </p:animScale>
                                    <p:animScale>
                                      <p:cBhvr>
                                        <p:cTn id="63" dur="166" decel="50000">
                                          <p:stCondLst>
                                            <p:cond delay="1834"/>
                                          </p:stCondLst>
                                        </p:cTn>
                                        <p:tgtEl>
                                          <p:spTgt spid="51"/>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87090"/>
                                        </p:tgtEl>
                                        <p:attrNameLst>
                                          <p:attrName>style.visibility</p:attrName>
                                        </p:attrNameLst>
                                      </p:cBhvr>
                                      <p:to>
                                        <p:strVal val="visible"/>
                                      </p:to>
                                    </p:set>
                                    <p:animEffect transition="in" filter="fade">
                                      <p:cBhvr>
                                        <p:cTn id="68" dur="1000"/>
                                        <p:tgtEl>
                                          <p:spTgt spid="387090"/>
                                        </p:tgtEl>
                                      </p:cBhvr>
                                    </p:animEffect>
                                    <p:anim calcmode="lin" valueType="num">
                                      <p:cBhvr>
                                        <p:cTn id="69" dur="1000" fill="hold"/>
                                        <p:tgtEl>
                                          <p:spTgt spid="387090"/>
                                        </p:tgtEl>
                                        <p:attrNameLst>
                                          <p:attrName>ppt_x</p:attrName>
                                        </p:attrNameLst>
                                      </p:cBhvr>
                                      <p:tavLst>
                                        <p:tav tm="0">
                                          <p:val>
                                            <p:strVal val="#ppt_x"/>
                                          </p:val>
                                        </p:tav>
                                        <p:tav tm="100000">
                                          <p:val>
                                            <p:strVal val="#ppt_x"/>
                                          </p:val>
                                        </p:tav>
                                      </p:tavLst>
                                    </p:anim>
                                    <p:anim calcmode="lin" valueType="num">
                                      <p:cBhvr>
                                        <p:cTn id="70" dur="1000" fill="hold"/>
                                        <p:tgtEl>
                                          <p:spTgt spid="38709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87091"/>
                                        </p:tgtEl>
                                        <p:attrNameLst>
                                          <p:attrName>style.visibility</p:attrName>
                                        </p:attrNameLst>
                                      </p:cBhvr>
                                      <p:to>
                                        <p:strVal val="visible"/>
                                      </p:to>
                                    </p:set>
                                    <p:animEffect transition="in" filter="fade">
                                      <p:cBhvr>
                                        <p:cTn id="75" dur="1000"/>
                                        <p:tgtEl>
                                          <p:spTgt spid="387091"/>
                                        </p:tgtEl>
                                      </p:cBhvr>
                                    </p:animEffect>
                                    <p:anim calcmode="lin" valueType="num">
                                      <p:cBhvr>
                                        <p:cTn id="76" dur="1000" fill="hold"/>
                                        <p:tgtEl>
                                          <p:spTgt spid="387091"/>
                                        </p:tgtEl>
                                        <p:attrNameLst>
                                          <p:attrName>ppt_x</p:attrName>
                                        </p:attrNameLst>
                                      </p:cBhvr>
                                      <p:tavLst>
                                        <p:tav tm="0">
                                          <p:val>
                                            <p:strVal val="#ppt_x"/>
                                          </p:val>
                                        </p:tav>
                                        <p:tav tm="100000">
                                          <p:val>
                                            <p:strVal val="#ppt_x"/>
                                          </p:val>
                                        </p:tav>
                                      </p:tavLst>
                                    </p:anim>
                                    <p:anim calcmode="lin" valueType="num">
                                      <p:cBhvr>
                                        <p:cTn id="77" dur="1000" fill="hold"/>
                                        <p:tgtEl>
                                          <p:spTgt spid="38709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387092"/>
                                        </p:tgtEl>
                                        <p:attrNameLst>
                                          <p:attrName>style.visibility</p:attrName>
                                        </p:attrNameLst>
                                      </p:cBhvr>
                                      <p:to>
                                        <p:strVal val="visible"/>
                                      </p:to>
                                    </p:set>
                                    <p:animEffect transition="in" filter="fade">
                                      <p:cBhvr>
                                        <p:cTn id="82" dur="1000"/>
                                        <p:tgtEl>
                                          <p:spTgt spid="387092"/>
                                        </p:tgtEl>
                                      </p:cBhvr>
                                    </p:animEffect>
                                    <p:anim calcmode="lin" valueType="num">
                                      <p:cBhvr>
                                        <p:cTn id="83" dur="1000" fill="hold"/>
                                        <p:tgtEl>
                                          <p:spTgt spid="387092"/>
                                        </p:tgtEl>
                                        <p:attrNameLst>
                                          <p:attrName>ppt_x</p:attrName>
                                        </p:attrNameLst>
                                      </p:cBhvr>
                                      <p:tavLst>
                                        <p:tav tm="0">
                                          <p:val>
                                            <p:strVal val="#ppt_x"/>
                                          </p:val>
                                        </p:tav>
                                        <p:tav tm="100000">
                                          <p:val>
                                            <p:strVal val="#ppt_x"/>
                                          </p:val>
                                        </p:tav>
                                      </p:tavLst>
                                    </p:anim>
                                    <p:anim calcmode="lin" valueType="num">
                                      <p:cBhvr>
                                        <p:cTn id="84" dur="1000" fill="hold"/>
                                        <p:tgtEl>
                                          <p:spTgt spid="38709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2000"/>
                                        <p:tgtEl>
                                          <p:spTgt spid="387087"/>
                                        </p:tgtEl>
                                      </p:cBhvr>
                                    </p:animEffect>
                                    <p:set>
                                      <p:cBhvr>
                                        <p:cTn id="89" dur="1" fill="hold">
                                          <p:stCondLst>
                                            <p:cond delay="1999"/>
                                          </p:stCondLst>
                                        </p:cTn>
                                        <p:tgtEl>
                                          <p:spTgt spid="387087"/>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387133"/>
                                        </p:tgtEl>
                                        <p:attrNameLst>
                                          <p:attrName>style.visibility</p:attrName>
                                        </p:attrNameLst>
                                      </p:cBhvr>
                                      <p:to>
                                        <p:strVal val="visible"/>
                                      </p:to>
                                    </p:set>
                                    <p:animEffect transition="in" filter="fade">
                                      <p:cBhvr>
                                        <p:cTn id="92" dur="2000"/>
                                        <p:tgtEl>
                                          <p:spTgt spid="387133"/>
                                        </p:tgtEl>
                                      </p:cBhvr>
                                    </p:animEffect>
                                  </p:childTnLst>
                                </p:cTn>
                              </p:par>
                            </p:childTnLst>
                          </p:cTn>
                        </p:par>
                        <p:par>
                          <p:cTn id="93" fill="hold">
                            <p:stCondLst>
                              <p:cond delay="2000"/>
                            </p:stCondLst>
                            <p:childTnLst>
                              <p:par>
                                <p:cTn id="94" presetID="9" presetClass="entr" presetSubtype="0" fill="hold" grpId="0" nodeType="afterEffect">
                                  <p:stCondLst>
                                    <p:cond delay="0"/>
                                  </p:stCondLst>
                                  <p:childTnLst>
                                    <p:set>
                                      <p:cBhvr>
                                        <p:cTn id="95" dur="1" fill="hold">
                                          <p:stCondLst>
                                            <p:cond delay="0"/>
                                          </p:stCondLst>
                                        </p:cTn>
                                        <p:tgtEl>
                                          <p:spTgt spid="387130"/>
                                        </p:tgtEl>
                                        <p:attrNameLst>
                                          <p:attrName>style.visibility</p:attrName>
                                        </p:attrNameLst>
                                      </p:cBhvr>
                                      <p:to>
                                        <p:strVal val="visible"/>
                                      </p:to>
                                    </p:set>
                                    <p:animEffect transition="in" filter="dissolve">
                                      <p:cBhvr>
                                        <p:cTn id="96" dur="500"/>
                                        <p:tgtEl>
                                          <p:spTgt spid="3871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2000"/>
                                        <p:tgtEl>
                                          <p:spTgt spid="387092"/>
                                        </p:tgtEl>
                                      </p:cBhvr>
                                    </p:animEffect>
                                    <p:set>
                                      <p:cBhvr>
                                        <p:cTn id="101" dur="1" fill="hold">
                                          <p:stCondLst>
                                            <p:cond delay="1999"/>
                                          </p:stCondLst>
                                        </p:cTn>
                                        <p:tgtEl>
                                          <p:spTgt spid="387092"/>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387134"/>
                                        </p:tgtEl>
                                        <p:attrNameLst>
                                          <p:attrName>style.visibility</p:attrName>
                                        </p:attrNameLst>
                                      </p:cBhvr>
                                      <p:to>
                                        <p:strVal val="visible"/>
                                      </p:to>
                                    </p:set>
                                    <p:animEffect transition="in" filter="fade">
                                      <p:cBhvr>
                                        <p:cTn id="104" dur="2000"/>
                                        <p:tgtEl>
                                          <p:spTgt spid="387134"/>
                                        </p:tgtEl>
                                      </p:cBhvr>
                                    </p:animEffect>
                                  </p:childTnLst>
                                </p:cTn>
                              </p:par>
                            </p:childTnLst>
                          </p:cTn>
                        </p:par>
                        <p:par>
                          <p:cTn id="105" fill="hold">
                            <p:stCondLst>
                              <p:cond delay="2000"/>
                            </p:stCondLst>
                            <p:childTnLst>
                              <p:par>
                                <p:cTn id="106" presetID="9" presetClass="entr" presetSubtype="0" fill="hold" grpId="0" nodeType="afterEffect">
                                  <p:stCondLst>
                                    <p:cond delay="0"/>
                                  </p:stCondLst>
                                  <p:childTnLst>
                                    <p:set>
                                      <p:cBhvr>
                                        <p:cTn id="107" dur="1" fill="hold">
                                          <p:stCondLst>
                                            <p:cond delay="0"/>
                                          </p:stCondLst>
                                        </p:cTn>
                                        <p:tgtEl>
                                          <p:spTgt spid="387129"/>
                                        </p:tgtEl>
                                        <p:attrNameLst>
                                          <p:attrName>style.visibility</p:attrName>
                                        </p:attrNameLst>
                                      </p:cBhvr>
                                      <p:to>
                                        <p:strVal val="visible"/>
                                      </p:to>
                                    </p:set>
                                    <p:animEffect transition="in" filter="dissolve">
                                      <p:cBhvr>
                                        <p:cTn id="108" dur="500"/>
                                        <p:tgtEl>
                                          <p:spTgt spid="387129"/>
                                        </p:tgtEl>
                                      </p:cBhvr>
                                    </p:animEffect>
                                  </p:childTnLst>
                                </p:cTn>
                              </p:par>
                            </p:childTnLst>
                          </p:cTn>
                        </p:par>
                      </p:childTnLst>
                    </p:cTn>
                  </p:par>
                  <p:par>
                    <p:cTn id="109" fill="hold">
                      <p:stCondLst>
                        <p:cond delay="indefinite"/>
                      </p:stCondLst>
                      <p:childTnLst>
                        <p:par>
                          <p:cTn id="110" fill="hold">
                            <p:stCondLst>
                              <p:cond delay="0"/>
                            </p:stCondLst>
                            <p:childTnLst>
                              <p:par>
                                <p:cTn id="111" presetID="29" presetClass="entr" presetSubtype="0" fill="hold" grpId="0" nodeType="clickEffect">
                                  <p:stCondLst>
                                    <p:cond delay="0"/>
                                  </p:stCondLst>
                                  <p:childTnLst>
                                    <p:set>
                                      <p:cBhvr>
                                        <p:cTn id="112" dur="1" fill="hold">
                                          <p:stCondLst>
                                            <p:cond delay="0"/>
                                          </p:stCondLst>
                                        </p:cTn>
                                        <p:tgtEl>
                                          <p:spTgt spid="387131"/>
                                        </p:tgtEl>
                                        <p:attrNameLst>
                                          <p:attrName>style.visibility</p:attrName>
                                        </p:attrNameLst>
                                      </p:cBhvr>
                                      <p:to>
                                        <p:strVal val="visible"/>
                                      </p:to>
                                    </p:set>
                                    <p:anim calcmode="lin" valueType="num">
                                      <p:cBhvr>
                                        <p:cTn id="113" dur="1000" fill="hold"/>
                                        <p:tgtEl>
                                          <p:spTgt spid="387131"/>
                                        </p:tgtEl>
                                        <p:attrNameLst>
                                          <p:attrName>ppt_x</p:attrName>
                                        </p:attrNameLst>
                                      </p:cBhvr>
                                      <p:tavLst>
                                        <p:tav tm="0">
                                          <p:val>
                                            <p:strVal val="#ppt_x-.2"/>
                                          </p:val>
                                        </p:tav>
                                        <p:tav tm="100000">
                                          <p:val>
                                            <p:strVal val="#ppt_x"/>
                                          </p:val>
                                        </p:tav>
                                      </p:tavLst>
                                    </p:anim>
                                    <p:anim calcmode="lin" valueType="num">
                                      <p:cBhvr>
                                        <p:cTn id="114" dur="1000" fill="hold"/>
                                        <p:tgtEl>
                                          <p:spTgt spid="387131"/>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387131"/>
                                        </p:tgtEl>
                                      </p:cBhvr>
                                    </p:animEffect>
                                  </p:childTnLst>
                                </p:cTn>
                              </p:par>
                              <p:par>
                                <p:cTn id="116" presetID="29" presetClass="entr" presetSubtype="0" fill="hold" grpId="0" nodeType="withEffect">
                                  <p:stCondLst>
                                    <p:cond delay="0"/>
                                  </p:stCondLst>
                                  <p:childTnLst>
                                    <p:set>
                                      <p:cBhvr>
                                        <p:cTn id="117" dur="1" fill="hold">
                                          <p:stCondLst>
                                            <p:cond delay="0"/>
                                          </p:stCondLst>
                                        </p:cTn>
                                        <p:tgtEl>
                                          <p:spTgt spid="387132"/>
                                        </p:tgtEl>
                                        <p:attrNameLst>
                                          <p:attrName>style.visibility</p:attrName>
                                        </p:attrNameLst>
                                      </p:cBhvr>
                                      <p:to>
                                        <p:strVal val="visible"/>
                                      </p:to>
                                    </p:set>
                                    <p:anim calcmode="lin" valueType="num">
                                      <p:cBhvr>
                                        <p:cTn id="118" dur="1000" fill="hold"/>
                                        <p:tgtEl>
                                          <p:spTgt spid="387132"/>
                                        </p:tgtEl>
                                        <p:attrNameLst>
                                          <p:attrName>ppt_x</p:attrName>
                                        </p:attrNameLst>
                                      </p:cBhvr>
                                      <p:tavLst>
                                        <p:tav tm="0">
                                          <p:val>
                                            <p:strVal val="#ppt_x-.2"/>
                                          </p:val>
                                        </p:tav>
                                        <p:tav tm="100000">
                                          <p:val>
                                            <p:strVal val="#ppt_x"/>
                                          </p:val>
                                        </p:tav>
                                      </p:tavLst>
                                    </p:anim>
                                    <p:anim calcmode="lin" valueType="num">
                                      <p:cBhvr>
                                        <p:cTn id="119" dur="1000" fill="hold"/>
                                        <p:tgtEl>
                                          <p:spTgt spid="387132"/>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387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129" grpId="0" animBg="1"/>
      <p:bldP spid="387130" grpId="0" animBg="1"/>
      <p:bldP spid="387087" grpId="0"/>
      <p:bldP spid="387087" grpId="1"/>
      <p:bldP spid="387092" grpId="0"/>
      <p:bldP spid="387092" grpId="1"/>
      <p:bldP spid="387133" grpId="0"/>
      <p:bldP spid="387134" grpId="0"/>
      <p:bldP spid="387074" grpId="0"/>
      <p:bldP spid="387086" grpId="0"/>
      <p:bldP spid="387090" grpId="0"/>
      <p:bldP spid="387091" grpId="0"/>
      <p:bldP spid="387128" grpId="0"/>
      <p:bldP spid="387131" grpId="0"/>
      <p:bldP spid="387132" grpId="0"/>
      <p:bldP spid="50" grpId="0"/>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97997" y="1200945"/>
            <a:ext cx="8444941" cy="5029069"/>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rPr>
              <a:t>Here, we tried our hand at a problem that integrated</a:t>
            </a:r>
          </a:p>
          <a:p>
            <a:pPr marL="342900" indent="-342900" algn="l">
              <a:spcBef>
                <a:spcPct val="20000"/>
              </a:spcBef>
            </a:pPr>
            <a:r>
              <a:rPr lang="en-US" dirty="0" smtClean="0">
                <a:solidFill>
                  <a:srgbClr val="000000"/>
                </a:solidFill>
              </a:rPr>
              <a:t>concepts from several units of study in Mechanics:</a:t>
            </a:r>
          </a:p>
          <a:p>
            <a:pPr marL="342900" indent="-342900" algn="l">
              <a:spcBef>
                <a:spcPct val="20000"/>
              </a:spcBef>
            </a:pPr>
            <a:endParaRPr lang="en-US" sz="1000" dirty="0" smtClean="0">
              <a:solidFill>
                <a:srgbClr val="000000"/>
              </a:solidFill>
            </a:endParaRPr>
          </a:p>
          <a:p>
            <a:pPr marL="342900" indent="-342900" algn="l">
              <a:spcBef>
                <a:spcPct val="20000"/>
              </a:spcBef>
            </a:pPr>
            <a:r>
              <a:rPr lang="en-US" dirty="0" smtClean="0">
                <a:solidFill>
                  <a:srgbClr val="000000"/>
                </a:solidFill>
              </a:rPr>
              <a:t>-- from 2-D kinematics: ideas with regard to motion</a:t>
            </a:r>
          </a:p>
          <a:p>
            <a:pPr marL="342900" indent="-342900" algn="l">
              <a:spcBef>
                <a:spcPct val="20000"/>
              </a:spcBef>
            </a:pPr>
            <a:r>
              <a:rPr lang="en-US" dirty="0" smtClean="0">
                <a:solidFill>
                  <a:srgbClr val="000000"/>
                </a:solidFill>
              </a:rPr>
              <a:t>-- from Newton’s laws: drawing a free-body diagram</a:t>
            </a:r>
          </a:p>
          <a:p>
            <a:pPr marL="342900" indent="-342900" algn="l">
              <a:spcBef>
                <a:spcPct val="20000"/>
              </a:spcBef>
            </a:pPr>
            <a:r>
              <a:rPr lang="en-US" dirty="0" smtClean="0">
                <a:solidFill>
                  <a:srgbClr val="000000"/>
                </a:solidFill>
              </a:rPr>
              <a:t>-- from work/energy studies: the work-</a:t>
            </a:r>
            <a:r>
              <a:rPr lang="en-US" dirty="0" err="1" smtClean="0">
                <a:solidFill>
                  <a:srgbClr val="000000"/>
                </a:solidFill>
              </a:rPr>
              <a:t>KE</a:t>
            </a:r>
            <a:r>
              <a:rPr lang="en-US" dirty="0" smtClean="0">
                <a:solidFill>
                  <a:srgbClr val="000000"/>
                </a:solidFill>
              </a:rPr>
              <a:t> theorem</a:t>
            </a:r>
          </a:p>
          <a:p>
            <a:pPr marL="342900" indent="-342900" algn="l">
              <a:spcBef>
                <a:spcPct val="20000"/>
              </a:spcBef>
            </a:pPr>
            <a:r>
              <a:rPr lang="en-US" dirty="0" smtClean="0">
                <a:solidFill>
                  <a:srgbClr val="000000"/>
                </a:solidFill>
              </a:rPr>
              <a:t>-- from momentum: conservation of 2-D momentum</a:t>
            </a:r>
          </a:p>
          <a:p>
            <a:pPr marL="342900" indent="-342900" algn="l">
              <a:spcBef>
                <a:spcPct val="20000"/>
              </a:spcBef>
            </a:pPr>
            <a:endParaRPr lang="en-US" sz="1000" dirty="0">
              <a:solidFill>
                <a:srgbClr val="000000"/>
              </a:solidFill>
            </a:endParaRPr>
          </a:p>
          <a:p>
            <a:pPr marL="342900" indent="-342900" algn="l">
              <a:spcBef>
                <a:spcPct val="20000"/>
              </a:spcBef>
            </a:pPr>
            <a:r>
              <a:rPr lang="en-US" dirty="0" smtClean="0">
                <a:solidFill>
                  <a:srgbClr val="000000"/>
                </a:solidFill>
              </a:rPr>
              <a:t>There was a lot going on here. If you could navigate</a:t>
            </a:r>
          </a:p>
          <a:p>
            <a:pPr marL="342900" indent="-342900" algn="l">
              <a:spcBef>
                <a:spcPct val="20000"/>
              </a:spcBef>
            </a:pPr>
            <a:r>
              <a:rPr lang="en-US" dirty="0" smtClean="0">
                <a:solidFill>
                  <a:srgbClr val="000000"/>
                </a:solidFill>
              </a:rPr>
              <a:t>your way through this, you’re well on your way to a </a:t>
            </a:r>
          </a:p>
          <a:p>
            <a:pPr marL="342900" indent="-342900" algn="l">
              <a:spcBef>
                <a:spcPct val="20000"/>
              </a:spcBef>
            </a:pPr>
            <a:r>
              <a:rPr lang="en-US" dirty="0" smtClean="0">
                <a:solidFill>
                  <a:srgbClr val="000000"/>
                </a:solidFill>
              </a:rPr>
              <a:t>thorough understanding of Mechanics!</a:t>
            </a:r>
          </a:p>
        </p:txBody>
      </p:sp>
      <p:sp>
        <p:nvSpPr>
          <p:cNvPr id="7" name="Rectangle 6"/>
          <p:cNvSpPr>
            <a:spLocks noChangeArrowheads="1"/>
          </p:cNvSpPr>
          <p:nvPr/>
        </p:nvSpPr>
        <p:spPr bwMode="auto">
          <a:xfrm>
            <a:off x="1380839" y="86960"/>
            <a:ext cx="6407459" cy="1040285"/>
          </a:xfrm>
          <a:prstGeom prst="rect">
            <a:avLst/>
          </a:prstGeom>
          <a:noFill/>
          <a:ln w="9525">
            <a:noFill/>
            <a:miter lim="800000"/>
            <a:headEnd/>
            <a:tailEnd/>
          </a:ln>
        </p:spPr>
        <p:txBody>
          <a:bodyPr wrap="none">
            <a:spAutoFit/>
          </a:bodyPr>
          <a:lstStyle/>
          <a:p>
            <a:pPr marL="342900" indent="-342900">
              <a:spcBef>
                <a:spcPct val="20000"/>
              </a:spcBef>
            </a:pPr>
            <a:r>
              <a:rPr lang="en-US" b="1" dirty="0" smtClean="0">
                <a:solidFill>
                  <a:srgbClr val="C00000"/>
                </a:solidFill>
              </a:rPr>
              <a:t>FINAL THOUGHTS: </a:t>
            </a:r>
            <a:r>
              <a:rPr lang="en-US" b="1" u="sng" dirty="0" smtClean="0">
                <a:solidFill>
                  <a:srgbClr val="C00000"/>
                </a:solidFill>
              </a:rPr>
              <a:t>Conservation of </a:t>
            </a:r>
            <a:endParaRPr lang="en-US" b="1" dirty="0" smtClean="0">
              <a:solidFill>
                <a:srgbClr val="C00000"/>
              </a:solidFill>
            </a:endParaRPr>
          </a:p>
          <a:p>
            <a:pPr marL="342900" indent="-342900">
              <a:spcBef>
                <a:spcPct val="20000"/>
              </a:spcBef>
            </a:pPr>
            <a:r>
              <a:rPr lang="en-US" b="1" dirty="0">
                <a:solidFill>
                  <a:srgbClr val="C00000"/>
                </a:solidFill>
              </a:rPr>
              <a:t>	</a:t>
            </a:r>
            <a:r>
              <a:rPr lang="en-US" b="1" dirty="0" smtClean="0">
                <a:solidFill>
                  <a:srgbClr val="C00000"/>
                </a:solidFill>
              </a:rPr>
              <a:t>				</a:t>
            </a:r>
            <a:r>
              <a:rPr lang="en-US" b="1" u="sng" dirty="0">
                <a:solidFill>
                  <a:srgbClr val="C00000"/>
                </a:solidFill>
              </a:rPr>
              <a:t>2</a:t>
            </a:r>
            <a:r>
              <a:rPr lang="en-US" b="1" u="sng" dirty="0" smtClean="0">
                <a:solidFill>
                  <a:srgbClr val="C00000"/>
                </a:solidFill>
              </a:rPr>
              <a:t>-D Momentum, 3</a:t>
            </a:r>
          </a:p>
        </p:txBody>
      </p:sp>
      <p:sp>
        <p:nvSpPr>
          <p:cNvPr id="6"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C00000"/>
                </a:solidFill>
                <a:latin typeface="Arial Narrow" panose="020B0606020202030204" pitchFamily="34" charset="0"/>
              </a:rPr>
              <a:t>John Bergmann</a:t>
            </a:r>
          </a:p>
          <a:p>
            <a:pPr marL="342900" indent="-342900" algn="r">
              <a:spcBef>
                <a:spcPct val="20000"/>
              </a:spcBef>
            </a:pPr>
            <a:r>
              <a:rPr lang="en-US" b="1" dirty="0" err="1" smtClean="0">
                <a:solidFill>
                  <a:srgbClr val="C00000"/>
                </a:solidFill>
                <a:latin typeface="Arial Narrow" panose="020B0606020202030204" pitchFamily="34" charset="0"/>
              </a:rPr>
              <a:t>www.teachnlearnchem.com</a:t>
            </a:r>
            <a:endParaRPr lang="en-US"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039822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52"/>
          <p:cNvSpPr>
            <a:spLocks noChangeArrowheads="1"/>
          </p:cNvSpPr>
          <p:nvPr/>
        </p:nvSpPr>
        <p:spPr bwMode="auto">
          <a:xfrm>
            <a:off x="2598738" y="1435100"/>
            <a:ext cx="2560637" cy="74771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366721" name="Rectangle 129"/>
          <p:cNvSpPr>
            <a:spLocks noChangeArrowheads="1"/>
          </p:cNvSpPr>
          <p:nvPr/>
        </p:nvSpPr>
        <p:spPr bwMode="auto">
          <a:xfrm>
            <a:off x="2687638" y="1522413"/>
            <a:ext cx="2378075" cy="59372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366718" name="Rectangle 126"/>
          <p:cNvSpPr>
            <a:spLocks noChangeArrowheads="1"/>
          </p:cNvSpPr>
          <p:nvPr/>
        </p:nvSpPr>
        <p:spPr bwMode="auto">
          <a:xfrm>
            <a:off x="2752725" y="1571625"/>
            <a:ext cx="2327275" cy="519113"/>
          </a:xfrm>
          <a:prstGeom prst="rect">
            <a:avLst/>
          </a:prstGeom>
          <a:noFill/>
          <a:ln w="9525" algn="ctr">
            <a:noFill/>
            <a:miter lim="800000"/>
            <a:headEnd/>
            <a:tailEnd/>
          </a:ln>
        </p:spPr>
        <p:txBody>
          <a:bodyPr wrap="none" anchor="ctr">
            <a:spAutoFit/>
          </a:bodyPr>
          <a:lstStyle/>
          <a:p>
            <a:pPr algn="l"/>
            <a:r>
              <a:rPr lang="en-US" b="1" dirty="0">
                <a:solidFill>
                  <a:srgbClr val="000000"/>
                </a:solidFill>
              </a:rPr>
              <a:t>F </a:t>
            </a:r>
            <a:r>
              <a:rPr lang="en-US" dirty="0">
                <a:solidFill>
                  <a:srgbClr val="000000"/>
                </a:solidFill>
                <a:latin typeface="Symbol" pitchFamily="18" charset="2"/>
              </a:rPr>
              <a:t>D</a:t>
            </a:r>
            <a:r>
              <a:rPr lang="en-US" dirty="0">
                <a:solidFill>
                  <a:srgbClr val="000000"/>
                </a:solidFill>
              </a:rPr>
              <a:t>t  =  m </a:t>
            </a:r>
            <a:r>
              <a:rPr lang="en-US" dirty="0" err="1">
                <a:solidFill>
                  <a:srgbClr val="000000"/>
                </a:solidFill>
                <a:latin typeface="Symbol" pitchFamily="18" charset="2"/>
              </a:rPr>
              <a:t>D</a:t>
            </a:r>
            <a:r>
              <a:rPr lang="en-US" b="1" dirty="0" err="1">
                <a:solidFill>
                  <a:srgbClr val="000000"/>
                </a:solidFill>
              </a:rPr>
              <a:t>v</a:t>
            </a:r>
            <a:r>
              <a:rPr lang="en-US" dirty="0">
                <a:solidFill>
                  <a:srgbClr val="000000"/>
                </a:solidFill>
              </a:rPr>
              <a:t> </a:t>
            </a:r>
          </a:p>
        </p:txBody>
      </p:sp>
      <p:sp>
        <p:nvSpPr>
          <p:cNvPr id="1030" name="Rectangle 125"/>
          <p:cNvSpPr>
            <a:spLocks noChangeArrowheads="1"/>
          </p:cNvSpPr>
          <p:nvPr/>
        </p:nvSpPr>
        <p:spPr bwMode="auto">
          <a:xfrm>
            <a:off x="703263" y="442913"/>
            <a:ext cx="5978525" cy="519112"/>
          </a:xfrm>
          <a:prstGeom prst="rect">
            <a:avLst/>
          </a:prstGeom>
          <a:noFill/>
          <a:ln w="9525" algn="ctr">
            <a:noFill/>
            <a:miter lim="800000"/>
            <a:headEnd/>
            <a:tailEnd/>
          </a:ln>
        </p:spPr>
        <p:txBody>
          <a:bodyPr wrap="none" anchor="ctr">
            <a:spAutoFit/>
          </a:bodyPr>
          <a:lstStyle/>
          <a:p>
            <a:pPr algn="l"/>
            <a:r>
              <a:rPr lang="en-US" b="1">
                <a:solidFill>
                  <a:srgbClr val="FF0000"/>
                </a:solidFill>
              </a:rPr>
              <a:t>The Impulse-Momentum Theorem </a:t>
            </a:r>
          </a:p>
        </p:txBody>
      </p:sp>
      <p:sp>
        <p:nvSpPr>
          <p:cNvPr id="366719" name="Rectangle 127"/>
          <p:cNvSpPr>
            <a:spLocks noChangeArrowheads="1"/>
          </p:cNvSpPr>
          <p:nvPr/>
        </p:nvSpPr>
        <p:spPr bwMode="auto">
          <a:xfrm>
            <a:off x="611188" y="2813050"/>
            <a:ext cx="1609725" cy="519113"/>
          </a:xfrm>
          <a:prstGeom prst="rect">
            <a:avLst/>
          </a:prstGeom>
          <a:noFill/>
          <a:ln w="9525" algn="ctr">
            <a:noFill/>
            <a:miter lim="800000"/>
            <a:headEnd/>
            <a:tailEnd/>
          </a:ln>
        </p:spPr>
        <p:txBody>
          <a:bodyPr wrap="none" anchor="ctr">
            <a:spAutoFit/>
          </a:bodyPr>
          <a:lstStyle/>
          <a:p>
            <a:pPr algn="l"/>
            <a:r>
              <a:rPr lang="en-US" u="sng">
                <a:solidFill>
                  <a:srgbClr val="FF0000"/>
                </a:solidFill>
              </a:rPr>
              <a:t>impulse</a:t>
            </a:r>
            <a:r>
              <a:rPr lang="en-US">
                <a:solidFill>
                  <a:srgbClr val="FF0000"/>
                </a:solidFill>
              </a:rPr>
              <a:t>: </a:t>
            </a:r>
          </a:p>
        </p:txBody>
      </p:sp>
      <p:sp>
        <p:nvSpPr>
          <p:cNvPr id="366720" name="Rectangle 128"/>
          <p:cNvSpPr>
            <a:spLocks noChangeArrowheads="1"/>
          </p:cNvSpPr>
          <p:nvPr/>
        </p:nvSpPr>
        <p:spPr bwMode="auto">
          <a:xfrm>
            <a:off x="2162175" y="2817813"/>
            <a:ext cx="3471863" cy="946150"/>
          </a:xfrm>
          <a:prstGeom prst="rect">
            <a:avLst/>
          </a:prstGeom>
          <a:noFill/>
          <a:ln w="9525" algn="ctr">
            <a:noFill/>
            <a:miter lim="800000"/>
            <a:headEnd/>
            <a:tailEnd/>
          </a:ln>
        </p:spPr>
        <p:txBody>
          <a:bodyPr wrap="none" anchor="ctr">
            <a:spAutoFit/>
          </a:bodyPr>
          <a:lstStyle/>
          <a:p>
            <a:r>
              <a:rPr lang="en-US">
                <a:solidFill>
                  <a:srgbClr val="000000"/>
                </a:solidFill>
              </a:rPr>
              <a:t>a net force multiplied</a:t>
            </a:r>
          </a:p>
          <a:p>
            <a:r>
              <a:rPr lang="en-US">
                <a:solidFill>
                  <a:srgbClr val="000000"/>
                </a:solidFill>
              </a:rPr>
              <a:t>by the time it acts </a:t>
            </a:r>
          </a:p>
        </p:txBody>
      </p:sp>
      <p:sp>
        <p:nvSpPr>
          <p:cNvPr id="366724" name="Rectangle 132"/>
          <p:cNvSpPr>
            <a:spLocks noChangeArrowheads="1"/>
          </p:cNvSpPr>
          <p:nvPr/>
        </p:nvSpPr>
        <p:spPr bwMode="auto">
          <a:xfrm>
            <a:off x="1892300" y="4383088"/>
            <a:ext cx="5430838" cy="519112"/>
          </a:xfrm>
          <a:prstGeom prst="rect">
            <a:avLst/>
          </a:prstGeom>
          <a:noFill/>
          <a:ln w="9525" algn="ctr">
            <a:noFill/>
            <a:miter lim="800000"/>
            <a:headEnd/>
            <a:tailEnd/>
          </a:ln>
        </p:spPr>
        <p:txBody>
          <a:bodyPr wrap="none" anchor="ctr">
            <a:spAutoFit/>
          </a:bodyPr>
          <a:lstStyle/>
          <a:p>
            <a:pPr algn="l"/>
            <a:r>
              <a:rPr lang="en-US">
                <a:solidFill>
                  <a:srgbClr val="FF0000"/>
                </a:solidFill>
              </a:rPr>
              <a:t>Derived from Newton’s 2nd Law: </a:t>
            </a:r>
          </a:p>
        </p:txBody>
      </p:sp>
      <p:sp>
        <p:nvSpPr>
          <p:cNvPr id="1034" name="Rectangle 134"/>
          <p:cNvSpPr>
            <a:spLocks noChangeArrowheads="1"/>
          </p:cNvSpPr>
          <p:nvPr/>
        </p:nvSpPr>
        <p:spPr bwMode="auto">
          <a:xfrm>
            <a:off x="42863" y="3076575"/>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aphicFrame>
        <p:nvGraphicFramePr>
          <p:cNvPr id="366725" name="Object 133"/>
          <p:cNvGraphicFramePr>
            <a:graphicFrameLocks noChangeAspect="1"/>
          </p:cNvGraphicFramePr>
          <p:nvPr/>
        </p:nvGraphicFramePr>
        <p:xfrm>
          <a:off x="1808163" y="5033963"/>
          <a:ext cx="5575300" cy="857250"/>
        </p:xfrm>
        <a:graphic>
          <a:graphicData uri="http://schemas.openxmlformats.org/presentationml/2006/ole">
            <mc:AlternateContent xmlns:mc="http://schemas.openxmlformats.org/markup-compatibility/2006">
              <mc:Choice xmlns:v="urn:schemas-microsoft-com:vml" Requires="v">
                <p:oleObj spid="_x0000_s1043" name="Equation" r:id="rId3" imgW="5397480" imgH="838080" progId="Equation.3">
                  <p:embed/>
                </p:oleObj>
              </mc:Choice>
              <mc:Fallback>
                <p:oleObj name="Equation" r:id="rId3" imgW="539748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033963"/>
                        <a:ext cx="55753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37"/>
          <p:cNvSpPr>
            <a:spLocks noChangeArrowheads="1"/>
          </p:cNvSpPr>
          <p:nvPr/>
        </p:nvSpPr>
        <p:spPr bwMode="auto">
          <a:xfrm>
            <a:off x="42863" y="3076575"/>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pSp>
        <p:nvGrpSpPr>
          <p:cNvPr id="2" name="Group 139"/>
          <p:cNvGrpSpPr>
            <a:grpSpLocks/>
          </p:cNvGrpSpPr>
          <p:nvPr/>
        </p:nvGrpSpPr>
        <p:grpSpPr bwMode="auto">
          <a:xfrm>
            <a:off x="5106988" y="2232025"/>
            <a:ext cx="3717925" cy="1919288"/>
            <a:chOff x="3175" y="1435"/>
            <a:chExt cx="2342" cy="1209"/>
          </a:xfrm>
        </p:grpSpPr>
        <p:sp>
          <p:nvSpPr>
            <p:cNvPr id="1041" name="Text Box 130"/>
            <p:cNvSpPr txBox="1">
              <a:spLocks noChangeArrowheads="1"/>
            </p:cNvSpPr>
            <p:nvPr/>
          </p:nvSpPr>
          <p:spPr bwMode="auto">
            <a:xfrm>
              <a:off x="3787" y="1747"/>
              <a:ext cx="1730" cy="897"/>
            </a:xfrm>
            <a:prstGeom prst="rect">
              <a:avLst/>
            </a:prstGeom>
            <a:solidFill>
              <a:srgbClr val="FFFFFF"/>
            </a:solidFill>
            <a:ln w="9525">
              <a:solidFill>
                <a:srgbClr val="FF3300"/>
              </a:solidFill>
              <a:miter lim="800000"/>
              <a:headEnd/>
              <a:tailEnd/>
            </a:ln>
          </p:spPr>
          <p:txBody>
            <a:bodyPr/>
            <a:lstStyle/>
            <a:p>
              <a:r>
                <a:rPr lang="en-US">
                  <a:solidFill>
                    <a:srgbClr val="FF0000"/>
                  </a:solidFill>
                </a:rPr>
                <a:t>CHANGES</a:t>
              </a:r>
            </a:p>
            <a:p>
              <a:r>
                <a:rPr lang="en-US">
                  <a:solidFill>
                    <a:srgbClr val="FF0000"/>
                  </a:solidFill>
                </a:rPr>
                <a:t>OBJECT’S</a:t>
              </a:r>
            </a:p>
            <a:p>
              <a:r>
                <a:rPr lang="en-US">
                  <a:solidFill>
                    <a:srgbClr val="FF0000"/>
                  </a:solidFill>
                </a:rPr>
                <a:t>MOMENTUM</a:t>
              </a:r>
            </a:p>
          </p:txBody>
        </p:sp>
        <p:sp>
          <p:nvSpPr>
            <p:cNvPr id="1042" name="Line 138"/>
            <p:cNvSpPr>
              <a:spLocks noChangeShapeType="1"/>
            </p:cNvSpPr>
            <p:nvPr/>
          </p:nvSpPr>
          <p:spPr bwMode="auto">
            <a:xfrm flipH="1" flipV="1">
              <a:off x="3175" y="1435"/>
              <a:ext cx="551" cy="299"/>
            </a:xfrm>
            <a:prstGeom prst="line">
              <a:avLst/>
            </a:prstGeom>
            <a:noFill/>
            <a:ln w="31750">
              <a:solidFill>
                <a:srgbClr val="FF3300"/>
              </a:solidFill>
              <a:round/>
              <a:headEnd/>
              <a:tailEnd type="triangle" w="lg" len="lg"/>
            </a:ln>
          </p:spPr>
          <p:txBody>
            <a:bodyPr wrap="none" anchor="ctr"/>
            <a:lstStyle/>
            <a:p>
              <a:endParaRPr lang="en-US">
                <a:solidFill>
                  <a:srgbClr val="000000"/>
                </a:solidFill>
              </a:endParaRPr>
            </a:p>
          </p:txBody>
        </p:sp>
      </p:grpSp>
      <p:grpSp>
        <p:nvGrpSpPr>
          <p:cNvPr id="3" name="Group 141"/>
          <p:cNvGrpSpPr>
            <a:grpSpLocks/>
          </p:cNvGrpSpPr>
          <p:nvPr/>
        </p:nvGrpSpPr>
        <p:grpSpPr bwMode="auto">
          <a:xfrm>
            <a:off x="1995488" y="1387475"/>
            <a:ext cx="1592262" cy="1533525"/>
            <a:chOff x="1245" y="970"/>
            <a:chExt cx="1003" cy="966"/>
          </a:xfrm>
        </p:grpSpPr>
        <p:sp>
          <p:nvSpPr>
            <p:cNvPr id="1039" name="Line 135"/>
            <p:cNvSpPr>
              <a:spLocks noChangeShapeType="1"/>
            </p:cNvSpPr>
            <p:nvPr/>
          </p:nvSpPr>
          <p:spPr bwMode="auto">
            <a:xfrm flipV="1">
              <a:off x="1245" y="1501"/>
              <a:ext cx="518" cy="435"/>
            </a:xfrm>
            <a:prstGeom prst="line">
              <a:avLst/>
            </a:prstGeom>
            <a:noFill/>
            <a:ln w="31750">
              <a:solidFill>
                <a:schemeClr val="tx1"/>
              </a:solidFill>
              <a:round/>
              <a:headEnd/>
              <a:tailEnd type="triangle" w="lg" len="lg"/>
            </a:ln>
          </p:spPr>
          <p:txBody>
            <a:bodyPr wrap="none" anchor="ctr"/>
            <a:lstStyle/>
            <a:p>
              <a:endParaRPr lang="en-US">
                <a:solidFill>
                  <a:srgbClr val="000000"/>
                </a:solidFill>
              </a:endParaRPr>
            </a:p>
          </p:txBody>
        </p:sp>
        <p:sp>
          <p:nvSpPr>
            <p:cNvPr id="1040" name="Oval 140"/>
            <p:cNvSpPr>
              <a:spLocks noChangeArrowheads="1"/>
            </p:cNvSpPr>
            <p:nvPr/>
          </p:nvSpPr>
          <p:spPr bwMode="auto">
            <a:xfrm>
              <a:off x="1718" y="970"/>
              <a:ext cx="530" cy="530"/>
            </a:xfrm>
            <a:prstGeom prst="ellipse">
              <a:avLst/>
            </a:prstGeom>
            <a:noFill/>
            <a:ln w="15875" algn="ctr">
              <a:solidFill>
                <a:schemeClr val="tx1"/>
              </a:solidFill>
              <a:round/>
              <a:headEnd/>
              <a:tailEnd/>
            </a:ln>
          </p:spPr>
          <p:txBody>
            <a:bodyPr wrap="none" anchor="ctr"/>
            <a:lstStyle/>
            <a:p>
              <a:endParaRPr lang="en-US">
                <a:solidFill>
                  <a:srgbClr val="000000"/>
                </a:solidFill>
              </a:endParaRPr>
            </a:p>
          </p:txBody>
        </p:sp>
      </p:grpSp>
      <p:pic>
        <p:nvPicPr>
          <p:cNvPr id="1038" name="Picture 4" descr="http://www.golfmagic.com/news/images/howellfoll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3588" y="133350"/>
            <a:ext cx="1876425" cy="2460625"/>
          </a:xfrm>
          <a:prstGeom prst="rect">
            <a:avLst/>
          </a:prstGeom>
          <a:noFill/>
          <a:ln w="9525">
            <a:noFill/>
            <a:miter lim="800000"/>
            <a:headEnd/>
            <a:tailEnd/>
          </a:ln>
        </p:spPr>
      </p:pic>
    </p:spTree>
    <p:extLst>
      <p:ext uri="{BB962C8B-B14F-4D97-AF65-F5344CB8AC3E}">
        <p14:creationId xmlns:p14="http://schemas.microsoft.com/office/powerpoint/2010/main" val="2349770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6718"/>
                                        </p:tgtEl>
                                        <p:attrNameLst>
                                          <p:attrName>style.visibility</p:attrName>
                                        </p:attrNameLst>
                                      </p:cBhvr>
                                      <p:to>
                                        <p:strVal val="visible"/>
                                      </p:to>
                                    </p:set>
                                    <p:animEffect transition="in" filter="fade">
                                      <p:cBhvr>
                                        <p:cTn id="7" dur="2000"/>
                                        <p:tgtEl>
                                          <p:spTgt spid="366718"/>
                                        </p:tgtEl>
                                      </p:cBhvr>
                                    </p:animEffect>
                                    <p:anim calcmode="lin" valueType="num">
                                      <p:cBhvr>
                                        <p:cTn id="8" dur="2000" fill="hold"/>
                                        <p:tgtEl>
                                          <p:spTgt spid="366718"/>
                                        </p:tgtEl>
                                        <p:attrNameLst>
                                          <p:attrName>style.rotation</p:attrName>
                                        </p:attrNameLst>
                                      </p:cBhvr>
                                      <p:tavLst>
                                        <p:tav tm="0">
                                          <p:val>
                                            <p:fltVal val="720"/>
                                          </p:val>
                                        </p:tav>
                                        <p:tav tm="100000">
                                          <p:val>
                                            <p:fltVal val="0"/>
                                          </p:val>
                                        </p:tav>
                                      </p:tavLst>
                                    </p:anim>
                                    <p:anim calcmode="lin" valueType="num">
                                      <p:cBhvr>
                                        <p:cTn id="9" dur="2000" fill="hold"/>
                                        <p:tgtEl>
                                          <p:spTgt spid="366718"/>
                                        </p:tgtEl>
                                        <p:attrNameLst>
                                          <p:attrName>ppt_h</p:attrName>
                                        </p:attrNameLst>
                                      </p:cBhvr>
                                      <p:tavLst>
                                        <p:tav tm="0">
                                          <p:val>
                                            <p:fltVal val="0"/>
                                          </p:val>
                                        </p:tav>
                                        <p:tav tm="100000">
                                          <p:val>
                                            <p:strVal val="#ppt_h"/>
                                          </p:val>
                                        </p:tav>
                                      </p:tavLst>
                                    </p:anim>
                                    <p:anim calcmode="lin" valueType="num">
                                      <p:cBhvr>
                                        <p:cTn id="10" dur="2000" fill="hold"/>
                                        <p:tgtEl>
                                          <p:spTgt spid="36671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366721"/>
                                        </p:tgtEl>
                                        <p:attrNameLst>
                                          <p:attrName>style.visibility</p:attrName>
                                        </p:attrNameLst>
                                      </p:cBhvr>
                                      <p:to>
                                        <p:strVal val="visible"/>
                                      </p:to>
                                    </p:set>
                                    <p:animEffect transition="in" filter="dissolve">
                                      <p:cBhvr>
                                        <p:cTn id="14" dur="500"/>
                                        <p:tgtEl>
                                          <p:spTgt spid="36672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366719"/>
                                        </p:tgtEl>
                                        <p:attrNameLst>
                                          <p:attrName>style.visibility</p:attrName>
                                        </p:attrNameLst>
                                      </p:cBhvr>
                                      <p:to>
                                        <p:strVal val="visible"/>
                                      </p:to>
                                    </p:set>
                                    <p:anim from="(-#ppt_w/2)" to="(#ppt_x)" calcmode="lin" valueType="num">
                                      <p:cBhvr>
                                        <p:cTn id="22" dur="600" fill="hold">
                                          <p:stCondLst>
                                            <p:cond delay="0"/>
                                          </p:stCondLst>
                                        </p:cTn>
                                        <p:tgtEl>
                                          <p:spTgt spid="366719"/>
                                        </p:tgtEl>
                                        <p:attrNameLst>
                                          <p:attrName>ppt_x</p:attrName>
                                        </p:attrNameLst>
                                      </p:cBhvr>
                                    </p:anim>
                                    <p:anim from="0" to="-1.0" calcmode="lin" valueType="num">
                                      <p:cBhvr>
                                        <p:cTn id="23" dur="200" decel="50000" autoRev="1" fill="hold">
                                          <p:stCondLst>
                                            <p:cond delay="600"/>
                                          </p:stCondLst>
                                        </p:cTn>
                                        <p:tgtEl>
                                          <p:spTgt spid="366719"/>
                                        </p:tgtEl>
                                        <p:attrNameLst>
                                          <p:attrName>xshear</p:attrName>
                                        </p:attrNameLst>
                                      </p:cBhvr>
                                    </p:anim>
                                    <p:animScale>
                                      <p:cBhvr>
                                        <p:cTn id="24" dur="200" decel="100000" autoRev="1" fill="hold">
                                          <p:stCondLst>
                                            <p:cond delay="600"/>
                                          </p:stCondLst>
                                        </p:cTn>
                                        <p:tgtEl>
                                          <p:spTgt spid="366719"/>
                                        </p:tgtEl>
                                      </p:cBhvr>
                                      <p:from x="100000" y="100000"/>
                                      <p:to x="80000" y="100000"/>
                                    </p:animScale>
                                    <p:anim by="(#ppt_h/3+#ppt_w*0.1)" calcmode="lin" valueType="num">
                                      <p:cBhvr additive="sum">
                                        <p:cTn id="25" dur="200" decel="100000" autoRev="1" fill="hold">
                                          <p:stCondLst>
                                            <p:cond delay="600"/>
                                          </p:stCondLst>
                                        </p:cTn>
                                        <p:tgtEl>
                                          <p:spTgt spid="366719"/>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366720"/>
                                        </p:tgtEl>
                                        <p:attrNameLst>
                                          <p:attrName>style.visibility</p:attrName>
                                        </p:attrNameLst>
                                      </p:cBhvr>
                                      <p:to>
                                        <p:strVal val="visible"/>
                                      </p:to>
                                    </p:set>
                                    <p:anim calcmode="discrete" valueType="clr">
                                      <p:cBhvr override="childStyle">
                                        <p:cTn id="35" dur="80"/>
                                        <p:tgtEl>
                                          <p:spTgt spid="36672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66720"/>
                                        </p:tgtEl>
                                        <p:attrNameLst>
                                          <p:attrName>fillcolor</p:attrName>
                                        </p:attrNameLst>
                                      </p:cBhvr>
                                      <p:tavLst>
                                        <p:tav tm="0">
                                          <p:val>
                                            <p:clrVal>
                                              <a:schemeClr val="accent2"/>
                                            </p:clrVal>
                                          </p:val>
                                        </p:tav>
                                        <p:tav tm="50000">
                                          <p:val>
                                            <p:clrVal>
                                              <a:schemeClr val="hlink"/>
                                            </p:clrVal>
                                          </p:val>
                                        </p:tav>
                                      </p:tavLst>
                                    </p:anim>
                                    <p:set>
                                      <p:cBhvr>
                                        <p:cTn id="37" dur="80"/>
                                        <p:tgtEl>
                                          <p:spTgt spid="36672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66724"/>
                                        </p:tgtEl>
                                        <p:attrNameLst>
                                          <p:attrName>style.visibility</p:attrName>
                                        </p:attrNameLst>
                                      </p:cBhvr>
                                      <p:to>
                                        <p:strVal val="visible"/>
                                      </p:to>
                                    </p:set>
                                    <p:anim by="(-#ppt_w*2)" calcmode="lin" valueType="num">
                                      <p:cBhvr rctx="PPT">
                                        <p:cTn id="47" dur="500" autoRev="1" fill="hold">
                                          <p:stCondLst>
                                            <p:cond delay="0"/>
                                          </p:stCondLst>
                                        </p:cTn>
                                        <p:tgtEl>
                                          <p:spTgt spid="366724"/>
                                        </p:tgtEl>
                                        <p:attrNameLst>
                                          <p:attrName>ppt_w</p:attrName>
                                        </p:attrNameLst>
                                      </p:cBhvr>
                                    </p:anim>
                                    <p:anim by="(#ppt_w*0.50)" calcmode="lin" valueType="num">
                                      <p:cBhvr>
                                        <p:cTn id="48" dur="500" decel="50000" autoRev="1" fill="hold">
                                          <p:stCondLst>
                                            <p:cond delay="0"/>
                                          </p:stCondLst>
                                        </p:cTn>
                                        <p:tgtEl>
                                          <p:spTgt spid="366724"/>
                                        </p:tgtEl>
                                        <p:attrNameLst>
                                          <p:attrName>ppt_x</p:attrName>
                                        </p:attrNameLst>
                                      </p:cBhvr>
                                    </p:anim>
                                    <p:anim from="(-#ppt_h/2)" to="(#ppt_y)" calcmode="lin" valueType="num">
                                      <p:cBhvr>
                                        <p:cTn id="49" dur="1000" fill="hold">
                                          <p:stCondLst>
                                            <p:cond delay="0"/>
                                          </p:stCondLst>
                                        </p:cTn>
                                        <p:tgtEl>
                                          <p:spTgt spid="366724"/>
                                        </p:tgtEl>
                                        <p:attrNameLst>
                                          <p:attrName>ppt_y</p:attrName>
                                        </p:attrNameLst>
                                      </p:cBhvr>
                                    </p:anim>
                                    <p:animRot by="21600000">
                                      <p:cBhvr>
                                        <p:cTn id="50" dur="1000" fill="hold">
                                          <p:stCondLst>
                                            <p:cond delay="0"/>
                                          </p:stCondLst>
                                        </p:cTn>
                                        <p:tgtEl>
                                          <p:spTgt spid="366724"/>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66725"/>
                                        </p:tgtEl>
                                        <p:attrNameLst>
                                          <p:attrName>style.visibility</p:attrName>
                                        </p:attrNameLst>
                                      </p:cBhvr>
                                      <p:to>
                                        <p:strVal val="visible"/>
                                      </p:to>
                                    </p:set>
                                    <p:animEffect transition="in" filter="wipe(left)">
                                      <p:cBhvr>
                                        <p:cTn id="55" dur="5000"/>
                                        <p:tgtEl>
                                          <p:spTgt spid="36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6721" grpId="0" animBg="1"/>
      <p:bldP spid="366718" grpId="0"/>
      <p:bldP spid="366719" grpId="0"/>
      <p:bldP spid="366720" grpId="0"/>
      <p:bldP spid="3667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69" y="236483"/>
            <a:ext cx="3131203" cy="367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750" y="236483"/>
            <a:ext cx="2441259" cy="367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762" y="236483"/>
            <a:ext cx="2447377" cy="367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3088783" y="4181980"/>
            <a:ext cx="2965877" cy="707886"/>
          </a:xfrm>
          <a:prstGeom prst="rect">
            <a:avLst/>
          </a:prstGeom>
          <a:noFill/>
          <a:ln w="9525" algn="ctr">
            <a:noFill/>
            <a:miter lim="800000"/>
            <a:headEnd/>
            <a:tailEnd/>
          </a:ln>
        </p:spPr>
        <p:txBody>
          <a:bodyPr wrap="none" anchor="ctr">
            <a:spAutoFit/>
          </a:bodyPr>
          <a:lstStyle/>
          <a:p>
            <a:pPr algn="l"/>
            <a:r>
              <a:rPr lang="en-US" sz="4000" dirty="0" smtClean="0">
                <a:solidFill>
                  <a:srgbClr val="000000"/>
                </a:solidFill>
              </a:rPr>
              <a:t>F </a:t>
            </a:r>
            <a:r>
              <a:rPr lang="en-US" sz="4000" dirty="0" err="1">
                <a:solidFill>
                  <a:srgbClr val="000000"/>
                </a:solidFill>
                <a:latin typeface="Symbol" pitchFamily="18" charset="2"/>
              </a:rPr>
              <a:t>D</a:t>
            </a:r>
            <a:r>
              <a:rPr lang="en-US" sz="4000" dirty="0" err="1" smtClean="0">
                <a:solidFill>
                  <a:srgbClr val="000000"/>
                </a:solidFill>
              </a:rPr>
              <a:t>t</a:t>
            </a:r>
            <a:r>
              <a:rPr lang="en-US" sz="4000" dirty="0" smtClean="0">
                <a:solidFill>
                  <a:srgbClr val="000000"/>
                </a:solidFill>
              </a:rPr>
              <a:t> = m </a:t>
            </a:r>
            <a:r>
              <a:rPr lang="en-US" sz="4000" dirty="0" err="1" smtClean="0">
                <a:solidFill>
                  <a:srgbClr val="000000"/>
                </a:solidFill>
                <a:latin typeface="Symbol" pitchFamily="18" charset="2"/>
              </a:rPr>
              <a:t>D</a:t>
            </a:r>
            <a:r>
              <a:rPr lang="en-US" sz="4000" dirty="0" err="1" smtClean="0">
                <a:solidFill>
                  <a:srgbClr val="000000"/>
                </a:solidFill>
              </a:rPr>
              <a:t>v</a:t>
            </a:r>
            <a:r>
              <a:rPr lang="en-US" sz="4000" dirty="0" smtClean="0">
                <a:solidFill>
                  <a:srgbClr val="000000"/>
                </a:solidFill>
              </a:rPr>
              <a:t> </a:t>
            </a:r>
            <a:endParaRPr lang="en-US" sz="4000" dirty="0">
              <a:solidFill>
                <a:srgbClr val="000000"/>
              </a:solidFill>
            </a:endParaRPr>
          </a:p>
        </p:txBody>
      </p:sp>
    </p:spTree>
    <p:extLst>
      <p:ext uri="{BB962C8B-B14F-4D97-AF65-F5344CB8AC3E}">
        <p14:creationId xmlns:p14="http://schemas.microsoft.com/office/powerpoint/2010/main" val="1403290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115" y="504489"/>
            <a:ext cx="6637940" cy="49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3120317" y="5506276"/>
            <a:ext cx="2965877" cy="707886"/>
          </a:xfrm>
          <a:prstGeom prst="rect">
            <a:avLst/>
          </a:prstGeom>
          <a:noFill/>
          <a:ln w="9525" algn="ctr">
            <a:noFill/>
            <a:miter lim="800000"/>
            <a:headEnd/>
            <a:tailEnd/>
          </a:ln>
        </p:spPr>
        <p:txBody>
          <a:bodyPr wrap="none" anchor="ctr">
            <a:spAutoFit/>
          </a:bodyPr>
          <a:lstStyle/>
          <a:p>
            <a:pPr algn="l"/>
            <a:r>
              <a:rPr lang="en-US" sz="4000" dirty="0" smtClean="0">
                <a:solidFill>
                  <a:srgbClr val="000000"/>
                </a:solidFill>
              </a:rPr>
              <a:t>F </a:t>
            </a:r>
            <a:r>
              <a:rPr lang="en-US" sz="4000" dirty="0" err="1">
                <a:solidFill>
                  <a:srgbClr val="000000"/>
                </a:solidFill>
                <a:latin typeface="Symbol" pitchFamily="18" charset="2"/>
              </a:rPr>
              <a:t>D</a:t>
            </a:r>
            <a:r>
              <a:rPr lang="en-US" sz="4000" dirty="0" err="1" smtClean="0">
                <a:solidFill>
                  <a:srgbClr val="000000"/>
                </a:solidFill>
              </a:rPr>
              <a:t>t</a:t>
            </a:r>
            <a:r>
              <a:rPr lang="en-US" sz="4000" dirty="0" smtClean="0">
                <a:solidFill>
                  <a:srgbClr val="000000"/>
                </a:solidFill>
              </a:rPr>
              <a:t> = m </a:t>
            </a:r>
            <a:r>
              <a:rPr lang="en-US" sz="4000" dirty="0" err="1" smtClean="0">
                <a:solidFill>
                  <a:srgbClr val="000000"/>
                </a:solidFill>
                <a:latin typeface="Symbol" pitchFamily="18" charset="2"/>
              </a:rPr>
              <a:t>D</a:t>
            </a:r>
            <a:r>
              <a:rPr lang="en-US" sz="4000" dirty="0" err="1" smtClean="0">
                <a:solidFill>
                  <a:srgbClr val="000000"/>
                </a:solidFill>
              </a:rPr>
              <a:t>v</a:t>
            </a:r>
            <a:r>
              <a:rPr lang="en-US" sz="4000" dirty="0" smtClean="0">
                <a:solidFill>
                  <a:srgbClr val="000000"/>
                </a:solidFill>
              </a:rPr>
              <a:t> </a:t>
            </a:r>
            <a:endParaRPr lang="en-US" sz="4000" dirty="0">
              <a:solidFill>
                <a:srgbClr val="000000"/>
              </a:solidFill>
            </a:endParaRPr>
          </a:p>
        </p:txBody>
      </p:sp>
    </p:spTree>
    <p:extLst>
      <p:ext uri="{BB962C8B-B14F-4D97-AF65-F5344CB8AC3E}">
        <p14:creationId xmlns:p14="http://schemas.microsoft.com/office/powerpoint/2010/main" val="1242801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3058" y="204517"/>
            <a:ext cx="8704459" cy="53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5500915" y="411030"/>
            <a:ext cx="2965877" cy="707886"/>
          </a:xfrm>
          <a:prstGeom prst="rect">
            <a:avLst/>
          </a:prstGeom>
          <a:noFill/>
          <a:ln w="9525" algn="ctr">
            <a:noFill/>
            <a:miter lim="800000"/>
            <a:headEnd/>
            <a:tailEnd/>
          </a:ln>
        </p:spPr>
        <p:txBody>
          <a:bodyPr wrap="none" anchor="ctr">
            <a:spAutoFit/>
          </a:bodyPr>
          <a:lstStyle/>
          <a:p>
            <a:pPr algn="l"/>
            <a:r>
              <a:rPr lang="en-US" sz="4000" dirty="0" smtClean="0">
                <a:solidFill>
                  <a:srgbClr val="FFFFFF"/>
                </a:solidFill>
              </a:rPr>
              <a:t>F </a:t>
            </a:r>
            <a:r>
              <a:rPr lang="en-US" sz="4000" dirty="0" err="1">
                <a:solidFill>
                  <a:srgbClr val="FFFFFF"/>
                </a:solidFill>
                <a:latin typeface="Symbol" pitchFamily="18" charset="2"/>
              </a:rPr>
              <a:t>D</a:t>
            </a:r>
            <a:r>
              <a:rPr lang="en-US" sz="4000" dirty="0" err="1" smtClean="0">
                <a:solidFill>
                  <a:srgbClr val="FFFFFF"/>
                </a:solidFill>
              </a:rPr>
              <a:t>t</a:t>
            </a:r>
            <a:r>
              <a:rPr lang="en-US" sz="4000" dirty="0" smtClean="0">
                <a:solidFill>
                  <a:srgbClr val="FFFFFF"/>
                </a:solidFill>
              </a:rPr>
              <a:t> = m </a:t>
            </a:r>
            <a:r>
              <a:rPr lang="en-US" sz="4000" dirty="0" err="1" smtClean="0">
                <a:solidFill>
                  <a:srgbClr val="FFFFFF"/>
                </a:solidFill>
                <a:latin typeface="Symbol" pitchFamily="18" charset="2"/>
              </a:rPr>
              <a:t>D</a:t>
            </a:r>
            <a:r>
              <a:rPr lang="en-US" sz="4000" dirty="0" err="1" smtClean="0">
                <a:solidFill>
                  <a:srgbClr val="FFFFFF"/>
                </a:solidFill>
              </a:rPr>
              <a:t>v</a:t>
            </a:r>
            <a:r>
              <a:rPr lang="en-US" sz="4000" dirty="0" smtClean="0">
                <a:solidFill>
                  <a:srgbClr val="FFFFFF"/>
                </a:solidFill>
              </a:rPr>
              <a:t> </a:t>
            </a:r>
            <a:endParaRPr lang="en-US" sz="4000" dirty="0">
              <a:solidFill>
                <a:srgbClr val="FFFFFF"/>
              </a:solidFill>
            </a:endParaRPr>
          </a:p>
        </p:txBody>
      </p:sp>
    </p:spTree>
    <p:extLst>
      <p:ext uri="{BB962C8B-B14F-4D97-AF65-F5344CB8AC3E}">
        <p14:creationId xmlns:p14="http://schemas.microsoft.com/office/powerpoint/2010/main" val="4242796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5" y="157653"/>
            <a:ext cx="8851148" cy="625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5500915" y="411030"/>
            <a:ext cx="2965877" cy="707886"/>
          </a:xfrm>
          <a:prstGeom prst="rect">
            <a:avLst/>
          </a:prstGeom>
          <a:noFill/>
          <a:ln w="9525" algn="ctr">
            <a:noFill/>
            <a:miter lim="800000"/>
            <a:headEnd/>
            <a:tailEnd/>
          </a:ln>
        </p:spPr>
        <p:txBody>
          <a:bodyPr wrap="none" anchor="ctr">
            <a:spAutoFit/>
          </a:bodyPr>
          <a:lstStyle/>
          <a:p>
            <a:pPr algn="l"/>
            <a:r>
              <a:rPr lang="en-US" sz="4000" dirty="0" smtClean="0">
                <a:solidFill>
                  <a:srgbClr val="FFFFFF"/>
                </a:solidFill>
              </a:rPr>
              <a:t>F </a:t>
            </a:r>
            <a:r>
              <a:rPr lang="en-US" sz="4000" dirty="0" err="1">
                <a:solidFill>
                  <a:srgbClr val="FFFFFF"/>
                </a:solidFill>
                <a:latin typeface="Symbol" pitchFamily="18" charset="2"/>
              </a:rPr>
              <a:t>D</a:t>
            </a:r>
            <a:r>
              <a:rPr lang="en-US" sz="4000" dirty="0" err="1" smtClean="0">
                <a:solidFill>
                  <a:srgbClr val="FFFFFF"/>
                </a:solidFill>
              </a:rPr>
              <a:t>t</a:t>
            </a:r>
            <a:r>
              <a:rPr lang="en-US" sz="4000" dirty="0" smtClean="0">
                <a:solidFill>
                  <a:srgbClr val="FFFFFF"/>
                </a:solidFill>
              </a:rPr>
              <a:t> = m </a:t>
            </a:r>
            <a:r>
              <a:rPr lang="en-US" sz="4000" dirty="0" err="1" smtClean="0">
                <a:solidFill>
                  <a:srgbClr val="FFFFFF"/>
                </a:solidFill>
                <a:latin typeface="Symbol" pitchFamily="18" charset="2"/>
              </a:rPr>
              <a:t>D</a:t>
            </a:r>
            <a:r>
              <a:rPr lang="en-US" sz="4000" dirty="0" err="1" smtClean="0">
                <a:solidFill>
                  <a:srgbClr val="FFFFFF"/>
                </a:solidFill>
              </a:rPr>
              <a:t>v</a:t>
            </a:r>
            <a:r>
              <a:rPr lang="en-US" sz="4000" dirty="0" smtClean="0">
                <a:solidFill>
                  <a:srgbClr val="FFFFFF"/>
                </a:solidFill>
              </a:rPr>
              <a:t> </a:t>
            </a:r>
            <a:endParaRPr lang="en-US" sz="4000" dirty="0">
              <a:solidFill>
                <a:srgbClr val="FFFFFF"/>
              </a:solidFill>
            </a:endParaRPr>
          </a:p>
        </p:txBody>
      </p:sp>
    </p:spTree>
    <p:extLst>
      <p:ext uri="{BB962C8B-B14F-4D97-AF65-F5344CB8AC3E}">
        <p14:creationId xmlns:p14="http://schemas.microsoft.com/office/powerpoint/2010/main" val="3712780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3" y="157202"/>
            <a:ext cx="8738532" cy="582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4113542" y="161773"/>
            <a:ext cx="2965877" cy="707886"/>
          </a:xfrm>
          <a:prstGeom prst="rect">
            <a:avLst/>
          </a:prstGeom>
          <a:noFill/>
          <a:ln w="9525" algn="ctr">
            <a:noFill/>
            <a:miter lim="800000"/>
            <a:headEnd/>
            <a:tailEnd/>
          </a:ln>
        </p:spPr>
        <p:txBody>
          <a:bodyPr wrap="none" anchor="ctr">
            <a:spAutoFit/>
          </a:bodyPr>
          <a:lstStyle/>
          <a:p>
            <a:pPr algn="l"/>
            <a:r>
              <a:rPr lang="en-US" sz="4000" dirty="0" smtClean="0">
                <a:solidFill>
                  <a:srgbClr val="000000"/>
                </a:solidFill>
              </a:rPr>
              <a:t>F </a:t>
            </a:r>
            <a:r>
              <a:rPr lang="en-US" sz="4000" dirty="0" err="1">
                <a:solidFill>
                  <a:srgbClr val="000000"/>
                </a:solidFill>
                <a:latin typeface="Symbol" pitchFamily="18" charset="2"/>
              </a:rPr>
              <a:t>D</a:t>
            </a:r>
            <a:r>
              <a:rPr lang="en-US" sz="4000" dirty="0" err="1" smtClean="0">
                <a:solidFill>
                  <a:srgbClr val="000000"/>
                </a:solidFill>
              </a:rPr>
              <a:t>t</a:t>
            </a:r>
            <a:r>
              <a:rPr lang="en-US" sz="4000" dirty="0" smtClean="0">
                <a:solidFill>
                  <a:srgbClr val="000000"/>
                </a:solidFill>
              </a:rPr>
              <a:t> = m </a:t>
            </a:r>
            <a:r>
              <a:rPr lang="en-US" sz="4000" dirty="0" err="1" smtClean="0">
                <a:solidFill>
                  <a:srgbClr val="000000"/>
                </a:solidFill>
                <a:latin typeface="Symbol" pitchFamily="18" charset="2"/>
              </a:rPr>
              <a:t>D</a:t>
            </a:r>
            <a:r>
              <a:rPr lang="en-US" sz="4000" dirty="0" err="1" smtClean="0">
                <a:solidFill>
                  <a:srgbClr val="000000"/>
                </a:solidFill>
              </a:rPr>
              <a:t>v</a:t>
            </a:r>
            <a:r>
              <a:rPr lang="en-US" sz="4000" dirty="0" smtClean="0">
                <a:solidFill>
                  <a:srgbClr val="000000"/>
                </a:solidFill>
              </a:rPr>
              <a:t> </a:t>
            </a:r>
            <a:endParaRPr lang="en-US" sz="4000" dirty="0">
              <a:solidFill>
                <a:srgbClr val="000000"/>
              </a:solidFill>
            </a:endParaRPr>
          </a:p>
        </p:txBody>
      </p:sp>
    </p:spTree>
    <p:extLst>
      <p:ext uri="{BB962C8B-B14F-4D97-AF65-F5344CB8AC3E}">
        <p14:creationId xmlns:p14="http://schemas.microsoft.com/office/powerpoint/2010/main" val="806236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15453</TotalTime>
  <Words>2043</Words>
  <Application>Microsoft Office PowerPoint</Application>
  <PresentationFormat>On-screen Show (4:3)</PresentationFormat>
  <Paragraphs>463</Paragraphs>
  <Slides>38</Slides>
  <Notes>0</Notes>
  <HiddenSlides>0</HiddenSlides>
  <MMClips>0</MMClips>
  <ScaleCrop>false</ScaleCrop>
  <HeadingPairs>
    <vt:vector size="8" baseType="variant">
      <vt:variant>
        <vt:lpstr>Fonts Used</vt:lpstr>
      </vt:variant>
      <vt:variant>
        <vt:i4>6</vt:i4>
      </vt:variant>
      <vt:variant>
        <vt:lpstr>Theme</vt:lpstr>
      </vt:variant>
      <vt:variant>
        <vt:i4>13</vt:i4>
      </vt:variant>
      <vt:variant>
        <vt:lpstr>Embedded OLE Servers</vt:lpstr>
      </vt:variant>
      <vt:variant>
        <vt:i4>1</vt:i4>
      </vt:variant>
      <vt:variant>
        <vt:lpstr>Slide Titles</vt:lpstr>
      </vt:variant>
      <vt:variant>
        <vt:i4>38</vt:i4>
      </vt:variant>
    </vt:vector>
  </HeadingPairs>
  <TitlesOfParts>
    <vt:vector size="58" baseType="lpstr">
      <vt:lpstr>Arial</vt:lpstr>
      <vt:lpstr>Arial Narrow</vt:lpstr>
      <vt:lpstr>Rockwell Extra Bold</vt:lpstr>
      <vt:lpstr>Symbol</vt:lpstr>
      <vt:lpstr>Times New Roman</vt:lpstr>
      <vt:lpstr>Wingdings</vt:lpstr>
      <vt:lpstr>Default Design</vt:lpstr>
      <vt:lpstr>2_Default Design</vt:lpstr>
      <vt:lpstr>1_Default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McLean County Unit 5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Physics</dc:title>
  <dc:creator>UNIT55</dc:creator>
  <cp:lastModifiedBy>Bergmann, John</cp:lastModifiedBy>
  <cp:revision>281</cp:revision>
  <dcterms:created xsi:type="dcterms:W3CDTF">2006-05-08T14:15:08Z</dcterms:created>
  <dcterms:modified xsi:type="dcterms:W3CDTF">2020-05-22T15:14:50Z</dcterms:modified>
</cp:coreProperties>
</file>