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0"/>
  </p:notesMasterIdLst>
  <p:handoutMasterIdLst>
    <p:handoutMasterId r:id="rId91"/>
  </p:handoutMasterIdLst>
  <p:sldIdLst>
    <p:sldId id="256" r:id="rId5"/>
    <p:sldId id="376" r:id="rId6"/>
    <p:sldId id="377" r:id="rId7"/>
    <p:sldId id="378" r:id="rId8"/>
    <p:sldId id="407" r:id="rId9"/>
    <p:sldId id="408" r:id="rId10"/>
    <p:sldId id="409" r:id="rId11"/>
    <p:sldId id="410" r:id="rId12"/>
    <p:sldId id="412" r:id="rId13"/>
    <p:sldId id="41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502" r:id="rId31"/>
    <p:sldId id="505" r:id="rId32"/>
    <p:sldId id="503" r:id="rId33"/>
    <p:sldId id="430" r:id="rId34"/>
    <p:sldId id="432" r:id="rId35"/>
    <p:sldId id="433" r:id="rId36"/>
    <p:sldId id="434" r:id="rId37"/>
    <p:sldId id="476" r:id="rId38"/>
    <p:sldId id="477" r:id="rId39"/>
    <p:sldId id="437" r:id="rId40"/>
    <p:sldId id="431" r:id="rId41"/>
    <p:sldId id="438" r:id="rId42"/>
    <p:sldId id="439" r:id="rId43"/>
    <p:sldId id="440" r:id="rId44"/>
    <p:sldId id="478" r:id="rId45"/>
    <p:sldId id="442" r:id="rId46"/>
    <p:sldId id="443" r:id="rId47"/>
    <p:sldId id="444" r:id="rId48"/>
    <p:sldId id="479" r:id="rId49"/>
    <p:sldId id="454" r:id="rId50"/>
    <p:sldId id="455" r:id="rId51"/>
    <p:sldId id="456" r:id="rId52"/>
    <p:sldId id="480" r:id="rId53"/>
    <p:sldId id="458" r:id="rId54"/>
    <p:sldId id="459" r:id="rId55"/>
    <p:sldId id="481" r:id="rId56"/>
    <p:sldId id="482" r:id="rId57"/>
    <p:sldId id="462" r:id="rId58"/>
    <p:sldId id="483" r:id="rId59"/>
    <p:sldId id="464" r:id="rId60"/>
    <p:sldId id="465" r:id="rId61"/>
    <p:sldId id="468" r:id="rId62"/>
    <p:sldId id="493" r:id="rId63"/>
    <p:sldId id="495" r:id="rId64"/>
    <p:sldId id="496" r:id="rId65"/>
    <p:sldId id="497" r:id="rId66"/>
    <p:sldId id="498" r:id="rId67"/>
    <p:sldId id="499" r:id="rId68"/>
    <p:sldId id="472" r:id="rId69"/>
    <p:sldId id="473" r:id="rId70"/>
    <p:sldId id="469" r:id="rId71"/>
    <p:sldId id="470" r:id="rId72"/>
    <p:sldId id="471" r:id="rId73"/>
    <p:sldId id="474" r:id="rId74"/>
    <p:sldId id="445" r:id="rId75"/>
    <p:sldId id="446" r:id="rId76"/>
    <p:sldId id="447" r:id="rId77"/>
    <p:sldId id="448" r:id="rId78"/>
    <p:sldId id="449" r:id="rId79"/>
    <p:sldId id="450" r:id="rId80"/>
    <p:sldId id="451" r:id="rId81"/>
    <p:sldId id="452" r:id="rId82"/>
    <p:sldId id="485" r:id="rId83"/>
    <p:sldId id="486" r:id="rId84"/>
    <p:sldId id="487" r:id="rId85"/>
    <p:sldId id="488" r:id="rId86"/>
    <p:sldId id="489" r:id="rId87"/>
    <p:sldId id="490" r:id="rId88"/>
    <p:sldId id="491" r:id="rId8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arrington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CCFF"/>
    <a:srgbClr val="0066FF"/>
    <a:srgbClr val="66FF33"/>
    <a:srgbClr val="009900"/>
    <a:srgbClr val="FF0000"/>
    <a:srgbClr val="3333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55" autoAdjust="0"/>
    <p:restoredTop sz="94075" autoAdjust="0"/>
  </p:normalViewPr>
  <p:slideViewPr>
    <p:cSldViewPr snapToGrid="0">
      <p:cViewPr>
        <p:scale>
          <a:sx n="60" d="100"/>
          <a:sy n="60" d="100"/>
        </p:scale>
        <p:origin x="153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5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3.wmf"/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214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30214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123FC4-2011-4388-BA56-9AEBB248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64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911"/>
            <a:ext cx="550545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214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30214"/>
            <a:ext cx="2982119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BCD49D-CA8F-42A2-B627-57A9DD782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9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Talk through vy after 1 sec (37-9.81), after two seconds (27.19-9.81), etc.</a:t>
            </a:r>
          </a:p>
        </p:txBody>
      </p:sp>
    </p:spTree>
    <p:extLst>
      <p:ext uri="{BB962C8B-B14F-4D97-AF65-F5344CB8AC3E}">
        <p14:creationId xmlns:p14="http://schemas.microsoft.com/office/powerpoint/2010/main" val="38156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E848-5712-454C-9513-FEEDF598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956E-F32B-4D4A-A3DC-E2082FD74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9611-98D8-4ABC-ADA2-33643CB9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4E92-9CAE-40BF-ACCB-8C89EA705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CA506-263D-497B-A81B-20F068986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1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AB35-D27D-494F-9828-CB683902F8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A4D0-BB76-429B-8F5D-593E06E3D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4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F0AB-0FB6-4FBC-B30B-A08D90F653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8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CC4B-1E31-4FE8-9CA7-22C3BA526D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6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6ECC-B1EB-439F-B5DC-975464BE70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9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C042-E93A-45EC-95CA-DD64F8BD9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8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1800-B1D1-41C2-A4EB-361897D1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32BF-56FA-4DED-AE21-24F75176B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1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F40F-2FDB-402F-A228-5A8593474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7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0F3E-0B58-41E2-A42D-A964DB092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4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D7CD-CCEE-4792-85D2-447CD0B3C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82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4039-7602-48CF-8141-0C466B8F7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5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E848-5712-454C-9513-FEEDF5989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1800-B1D1-41C2-A4EB-361897D12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54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B553-A08E-43BE-AA5B-0E9259F2C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8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FD03-0204-43D5-8545-6BFC6191F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96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D926-68DB-4204-A34D-E3EDE8614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6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B553-A08E-43BE-AA5B-0E9259F2C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CD17-3531-4013-A1D0-CA46BF7F1F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1011-4AD7-4C97-B1C6-42A014A72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6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EFFA-43F2-4015-98A2-1CA32C0BD3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FD0A-6F0F-4421-AD3B-5A6B0C8B1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4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956E-F32B-4D4A-A3DC-E2082FD74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8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9611-98D8-4ABC-ADA2-33643CB97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32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4E92-9CAE-40BF-ACCB-8C89EA705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7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AEF4-608E-44AA-9CA0-81F4FB4990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16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27E1-7B0A-4A4E-A4FA-45D4CD2B45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21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E18E-E770-44FB-9339-5EEA2DB612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2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FD03-0204-43D5-8545-6BFC6191F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A87E3-D33B-4447-A6C7-22E1709CD7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7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54665-5669-4136-87D7-A998CCCF3E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78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8C2A-9E8C-41BF-9546-728C158BB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40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FED7-4D9D-4867-9743-BEC615A359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2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271F-9841-42D0-8631-AE59D78D5C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55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535E5-95BE-45BE-BF1A-78FF4D0EA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52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5925-1B10-415C-9435-67D68C028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101EE-E6AE-4A85-8C6E-2C164A1D3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D926-68DB-4204-A34D-E3EDE861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CD17-3531-4013-A1D0-CA46BF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1011-4AD7-4C97-B1C6-42A014A72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EFFA-43F2-4015-98A2-1CA32C0BD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FD0A-6F0F-4421-AD3B-5A6B0C8B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30ABE8-9B1F-4626-900D-C8F9A2EC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EA2A223-F357-46BE-9620-AEDDCBD9EB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30ABE8-9B1F-4626-900D-C8F9A2EC10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F49045-0AA7-4255-B0B9-6AF42D158E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5.w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3.wmf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57.png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3.wmf"/><Relationship Id="rId9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67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jpeg"/><Relationship Id="rId11" Type="http://schemas.openxmlformats.org/officeDocument/2006/relationships/image" Target="../media/image71.wmf"/><Relationship Id="rId5" Type="http://schemas.openxmlformats.org/officeDocument/2006/relationships/image" Target="../media/image69.png"/><Relationship Id="rId10" Type="http://schemas.openxmlformats.org/officeDocument/2006/relationships/image" Target="../media/image66.wmf"/><Relationship Id="rId4" Type="http://schemas.openxmlformats.org/officeDocument/2006/relationships/image" Target="../media/image68.jpeg"/><Relationship Id="rId9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5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1.wmf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76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3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8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11" Type="http://schemas.openxmlformats.org/officeDocument/2006/relationships/image" Target="../media/image57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97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3.wmf"/><Relationship Id="rId12" Type="http://schemas.openxmlformats.org/officeDocument/2006/relationships/image" Target="../media/image71.wmf"/><Relationship Id="rId17" Type="http://schemas.openxmlformats.org/officeDocument/2006/relationships/image" Target="../media/image96.wmf"/><Relationship Id="rId2" Type="http://schemas.openxmlformats.org/officeDocument/2006/relationships/tags" Target="../tags/tag1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57.png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94.wmf"/><Relationship Id="rId14" Type="http://schemas.openxmlformats.org/officeDocument/2006/relationships/image" Target="../media/image9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0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98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6.jpeg"/><Relationship Id="rId4" Type="http://schemas.openxmlformats.org/officeDocument/2006/relationships/image" Target="../media/image98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1763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Vectors and 2-D Motion</a:t>
            </a:r>
          </a:p>
        </p:txBody>
      </p:sp>
      <p:pic>
        <p:nvPicPr>
          <p:cNvPr id="22531" name="Picture 2" descr="http://blog.parkcityrealestateguide.com/wp-content/uploads/2007/12/ski-jum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33363"/>
            <a:ext cx="381793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allstarhoopsacademy.com/images/wendy_lucero_schayes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30188"/>
            <a:ext cx="41179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www.chrisoleary.com/projects/baseball/hitting/Images/Hitters/AlbertPujols/AlbertPujols_2008_HomeRun_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800475"/>
            <a:ext cx="23685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ttp://kermittheblog.files.wordpress.com/2007/05/hit_bo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811588"/>
            <a:ext cx="2119312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http://www.alumniblog.ncsu.edu/blog/wp/wp-content/uploads/2009/08/shotput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797300"/>
            <a:ext cx="2238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867424" y="381000"/>
            <a:ext cx="41177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65 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15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E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648225" y="3810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Add.</a:t>
            </a:r>
          </a:p>
        </p:txBody>
      </p:sp>
      <p:sp>
        <p:nvSpPr>
          <p:cNvPr id="28677" name="Rectangle 16"/>
          <p:cNvSpPr>
            <a:spLocks noChangeArrowheads="1"/>
          </p:cNvSpPr>
          <p:nvPr/>
        </p:nvSpPr>
        <p:spPr bwMode="auto">
          <a:xfrm>
            <a:off x="1867425" y="990600"/>
            <a:ext cx="4058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48 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63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E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8678" name="Picture 39" descr="j0091049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88" y="184645"/>
            <a:ext cx="25431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200" name="Rectangle 40"/>
          <p:cNvSpPr>
            <a:spLocks noChangeArrowheads="1"/>
          </p:cNvSpPr>
          <p:nvPr/>
        </p:nvSpPr>
        <p:spPr bwMode="auto">
          <a:xfrm>
            <a:off x="4605223" y="5144048"/>
            <a:ext cx="4206240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0201" name="Rectangle 41"/>
          <p:cNvSpPr>
            <a:spLocks noChangeArrowheads="1"/>
          </p:cNvSpPr>
          <p:nvPr/>
        </p:nvSpPr>
        <p:spPr bwMode="auto">
          <a:xfrm rot="19740580">
            <a:off x="3281901" y="2939998"/>
            <a:ext cx="1727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~11 cm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202" name="Freeform 42"/>
          <p:cNvSpPr>
            <a:spLocks/>
          </p:cNvSpPr>
          <p:nvPr/>
        </p:nvSpPr>
        <p:spPr bwMode="auto">
          <a:xfrm>
            <a:off x="1536389" y="1882125"/>
            <a:ext cx="5467350" cy="3216275"/>
          </a:xfrm>
          <a:custGeom>
            <a:avLst/>
            <a:gdLst>
              <a:gd name="T0" fmla="*/ 0 w 3444"/>
              <a:gd name="T1" fmla="*/ 2147483647 h 2026"/>
              <a:gd name="T2" fmla="*/ 2147483647 w 3444"/>
              <a:gd name="T3" fmla="*/ 0 h 2026"/>
              <a:gd name="T4" fmla="*/ 0 60000 65536"/>
              <a:gd name="T5" fmla="*/ 0 60000 65536"/>
              <a:gd name="T6" fmla="*/ 0 w 3444"/>
              <a:gd name="T7" fmla="*/ 0 h 2026"/>
              <a:gd name="T8" fmla="*/ 3444 w 3444"/>
              <a:gd name="T9" fmla="*/ 2026 h 20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44" h="2026">
                <a:moveTo>
                  <a:pt x="0" y="2026"/>
                </a:moveTo>
                <a:lnTo>
                  <a:pt x="3444" y="0"/>
                </a:lnTo>
              </a:path>
            </a:pathLst>
          </a:custGeom>
          <a:noFill/>
          <a:ln w="38100" cap="flat">
            <a:solidFill>
              <a:srgbClr val="009900"/>
            </a:solidFill>
            <a:prstDash val="lg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0203" name="Rectangle 43"/>
          <p:cNvSpPr>
            <a:spLocks noChangeArrowheads="1"/>
          </p:cNvSpPr>
          <p:nvPr/>
        </p:nvSpPr>
        <p:spPr bwMode="auto">
          <a:xfrm>
            <a:off x="4757623" y="514404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= 110 m</a:t>
            </a:r>
            <a:endParaRPr lang="en-US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2679389" y="433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 baseline="30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20205" name="Rectangle 45"/>
          <p:cNvSpPr>
            <a:spLocks noChangeArrowheads="1"/>
          </p:cNvSpPr>
          <p:nvPr/>
        </p:nvSpPr>
        <p:spPr bwMode="auto">
          <a:xfrm>
            <a:off x="2096025" y="1752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 cm = 10 m</a:t>
            </a:r>
          </a:p>
        </p:txBody>
      </p:sp>
      <p:sp>
        <p:nvSpPr>
          <p:cNvPr id="28685" name="Rectangle 46"/>
          <p:cNvSpPr>
            <a:spLocks noChangeArrowheads="1"/>
          </p:cNvSpPr>
          <p:nvPr/>
        </p:nvSpPr>
        <p:spPr bwMode="auto">
          <a:xfrm>
            <a:off x="953025" y="17526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scale: </a:t>
            </a:r>
          </a:p>
        </p:txBody>
      </p:sp>
      <p:sp>
        <p:nvSpPr>
          <p:cNvPr id="220207" name="Rectangle 47"/>
          <p:cNvSpPr>
            <a:spLocks noChangeArrowheads="1"/>
          </p:cNvSpPr>
          <p:nvPr/>
        </p:nvSpPr>
        <p:spPr bwMode="auto">
          <a:xfrm rot="20953927">
            <a:off x="3590232" y="4458670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6.5 cm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208" name="Freeform 48"/>
          <p:cNvSpPr>
            <a:spLocks/>
          </p:cNvSpPr>
          <p:nvPr/>
        </p:nvSpPr>
        <p:spPr bwMode="auto">
          <a:xfrm>
            <a:off x="1539564" y="4260200"/>
            <a:ext cx="4338638" cy="841375"/>
          </a:xfrm>
          <a:custGeom>
            <a:avLst/>
            <a:gdLst>
              <a:gd name="T0" fmla="*/ 0 w 2733"/>
              <a:gd name="T1" fmla="*/ 2147483647 h 530"/>
              <a:gd name="T2" fmla="*/ 2147483647 w 2733"/>
              <a:gd name="T3" fmla="*/ 0 h 530"/>
              <a:gd name="T4" fmla="*/ 0 60000 65536"/>
              <a:gd name="T5" fmla="*/ 0 60000 65536"/>
              <a:gd name="T6" fmla="*/ 0 w 2733"/>
              <a:gd name="T7" fmla="*/ 0 h 530"/>
              <a:gd name="T8" fmla="*/ 2733 w 2733"/>
              <a:gd name="T9" fmla="*/ 530 h 5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3" h="530">
                <a:moveTo>
                  <a:pt x="0" y="530"/>
                </a:moveTo>
                <a:lnTo>
                  <a:pt x="2733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0209" name="Freeform 49"/>
          <p:cNvSpPr>
            <a:spLocks/>
          </p:cNvSpPr>
          <p:nvPr/>
        </p:nvSpPr>
        <p:spPr bwMode="auto">
          <a:xfrm>
            <a:off x="5875027" y="1875775"/>
            <a:ext cx="1133475" cy="2382838"/>
          </a:xfrm>
          <a:custGeom>
            <a:avLst/>
            <a:gdLst>
              <a:gd name="T0" fmla="*/ 0 w 714"/>
              <a:gd name="T1" fmla="*/ 2147483647 h 1501"/>
              <a:gd name="T2" fmla="*/ 2147483647 w 714"/>
              <a:gd name="T3" fmla="*/ 0 h 1501"/>
              <a:gd name="T4" fmla="*/ 0 60000 65536"/>
              <a:gd name="T5" fmla="*/ 0 60000 65536"/>
              <a:gd name="T6" fmla="*/ 0 w 714"/>
              <a:gd name="T7" fmla="*/ 0 h 1501"/>
              <a:gd name="T8" fmla="*/ 714 w 714"/>
              <a:gd name="T9" fmla="*/ 1501 h 1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" h="1501">
                <a:moveTo>
                  <a:pt x="0" y="1501"/>
                </a:moveTo>
                <a:lnTo>
                  <a:pt x="71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0210" name="Rectangle 50"/>
          <p:cNvSpPr>
            <a:spLocks noChangeArrowheads="1"/>
          </p:cNvSpPr>
          <p:nvPr/>
        </p:nvSpPr>
        <p:spPr bwMode="auto">
          <a:xfrm>
            <a:off x="6455721" y="2888600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4.8 cm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211" name="Rectangle 51"/>
          <p:cNvSpPr>
            <a:spLocks noChangeArrowheads="1"/>
          </p:cNvSpPr>
          <p:nvPr/>
        </p:nvSpPr>
        <p:spPr bwMode="auto">
          <a:xfrm>
            <a:off x="6434022" y="5144048"/>
            <a:ext cx="2362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@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35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N of E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214" name="Freeform 54"/>
          <p:cNvSpPr>
            <a:spLocks/>
          </p:cNvSpPr>
          <p:nvPr/>
        </p:nvSpPr>
        <p:spPr bwMode="auto">
          <a:xfrm>
            <a:off x="2534927" y="4534838"/>
            <a:ext cx="233362" cy="566737"/>
          </a:xfrm>
          <a:custGeom>
            <a:avLst/>
            <a:gdLst>
              <a:gd name="T0" fmla="*/ 2147483647 w 147"/>
              <a:gd name="T1" fmla="*/ 2147483647 h 357"/>
              <a:gd name="T2" fmla="*/ 2147483647 w 147"/>
              <a:gd name="T3" fmla="*/ 2147483647 h 357"/>
              <a:gd name="T4" fmla="*/ 0 w 147"/>
              <a:gd name="T5" fmla="*/ 0 h 357"/>
              <a:gd name="T6" fmla="*/ 0 60000 65536"/>
              <a:gd name="T7" fmla="*/ 0 60000 65536"/>
              <a:gd name="T8" fmla="*/ 0 60000 65536"/>
              <a:gd name="T9" fmla="*/ 0 w 147"/>
              <a:gd name="T10" fmla="*/ 0 h 357"/>
              <a:gd name="T11" fmla="*/ 147 w 147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57">
                <a:moveTo>
                  <a:pt x="123" y="357"/>
                </a:moveTo>
                <a:cubicBezTo>
                  <a:pt x="124" y="322"/>
                  <a:pt x="147" y="206"/>
                  <a:pt x="127" y="147"/>
                </a:cubicBezTo>
                <a:cubicBezTo>
                  <a:pt x="107" y="88"/>
                  <a:pt x="27" y="3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8696" name="Group 56"/>
          <p:cNvGrpSpPr>
            <a:grpSpLocks/>
          </p:cNvGrpSpPr>
          <p:nvPr/>
        </p:nvGrpSpPr>
        <p:grpSpPr bwMode="auto">
          <a:xfrm>
            <a:off x="1536389" y="4793600"/>
            <a:ext cx="1143000" cy="609600"/>
            <a:chOff x="4464" y="3024"/>
            <a:chExt cx="720" cy="384"/>
          </a:xfrm>
        </p:grpSpPr>
        <p:sp>
          <p:nvSpPr>
            <p:cNvPr id="28700" name="Line 57"/>
            <p:cNvSpPr>
              <a:spLocks noChangeShapeType="1"/>
            </p:cNvSpPr>
            <p:nvPr/>
          </p:nvSpPr>
          <p:spPr bwMode="auto">
            <a:xfrm>
              <a:off x="4464" y="32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1" name="Rectangle 58"/>
            <p:cNvSpPr>
              <a:spLocks noChangeArrowheads="1"/>
            </p:cNvSpPr>
            <p:nvPr/>
          </p:nvSpPr>
          <p:spPr bwMode="auto">
            <a:xfrm>
              <a:off x="4800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879789" y="3955400"/>
            <a:ext cx="1143000" cy="609600"/>
            <a:chOff x="4464" y="3024"/>
            <a:chExt cx="720" cy="384"/>
          </a:xfrm>
        </p:grpSpPr>
        <p:sp>
          <p:nvSpPr>
            <p:cNvPr id="28694" name="Line 66"/>
            <p:cNvSpPr>
              <a:spLocks noChangeShapeType="1"/>
            </p:cNvSpPr>
            <p:nvPr/>
          </p:nvSpPr>
          <p:spPr bwMode="auto">
            <a:xfrm>
              <a:off x="4464" y="32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5" name="Rectangle 67"/>
            <p:cNvSpPr>
              <a:spLocks noChangeArrowheads="1"/>
            </p:cNvSpPr>
            <p:nvPr/>
          </p:nvSpPr>
          <p:spPr bwMode="auto">
            <a:xfrm>
              <a:off x="4800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311313" y="2715316"/>
            <a:ext cx="1171575" cy="1638300"/>
            <a:chOff x="4896" y="2760"/>
            <a:chExt cx="738" cy="1032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5246" y="2760"/>
              <a:ext cx="0" cy="1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4896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  <p:sp>
        <p:nvSpPr>
          <p:cNvPr id="28" name="Freeform 33"/>
          <p:cNvSpPr>
            <a:spLocks/>
          </p:cNvSpPr>
          <p:nvPr/>
        </p:nvSpPr>
        <p:spPr bwMode="auto">
          <a:xfrm>
            <a:off x="2955652" y="4860201"/>
            <a:ext cx="53975" cy="236538"/>
          </a:xfrm>
          <a:custGeom>
            <a:avLst/>
            <a:gdLst>
              <a:gd name="T0" fmla="*/ 2147483647 w 34"/>
              <a:gd name="T1" fmla="*/ 2147483647 h 149"/>
              <a:gd name="T2" fmla="*/ 2147483647 w 34"/>
              <a:gd name="T3" fmla="*/ 2147483647 h 149"/>
              <a:gd name="T4" fmla="*/ 0 w 34"/>
              <a:gd name="T5" fmla="*/ 0 h 149"/>
              <a:gd name="T6" fmla="*/ 0 60000 65536"/>
              <a:gd name="T7" fmla="*/ 0 60000 65536"/>
              <a:gd name="T8" fmla="*/ 0 60000 65536"/>
              <a:gd name="T9" fmla="*/ 0 w 34"/>
              <a:gd name="T10" fmla="*/ 0 h 149"/>
              <a:gd name="T11" fmla="*/ 34 w 34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49">
                <a:moveTo>
                  <a:pt x="27" y="149"/>
                </a:moveTo>
                <a:cubicBezTo>
                  <a:pt x="28" y="137"/>
                  <a:pt x="34" y="104"/>
                  <a:pt x="30" y="79"/>
                </a:cubicBezTo>
                <a:cubicBezTo>
                  <a:pt x="26" y="54"/>
                  <a:pt x="6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011010" y="4766818"/>
            <a:ext cx="56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15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998761" y="3884318"/>
            <a:ext cx="56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63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605133" y="5934936"/>
            <a:ext cx="4211115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738483" y="6016226"/>
            <a:ext cx="4040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110 m @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55</a:t>
            </a:r>
            <a:r>
              <a:rPr lang="en-US" baseline="30000" dirty="0" err="1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E of N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8291" y="4121045"/>
            <a:ext cx="609612" cy="971555"/>
            <a:chOff x="872603" y="5411933"/>
            <a:chExt cx="609612" cy="971555"/>
          </a:xfrm>
        </p:grpSpPr>
        <p:sp>
          <p:nvSpPr>
            <p:cNvPr id="34" name="Line 57"/>
            <p:cNvSpPr>
              <a:spLocks noChangeShapeType="1"/>
            </p:cNvSpPr>
            <p:nvPr/>
          </p:nvSpPr>
          <p:spPr bwMode="auto">
            <a:xfrm rot="16200000" flipV="1">
              <a:off x="783693" y="6116783"/>
              <a:ext cx="5334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872603" y="5411933"/>
              <a:ext cx="60961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94970" y="4306935"/>
            <a:ext cx="718549" cy="609600"/>
            <a:chOff x="1107121" y="4050989"/>
            <a:chExt cx="718549" cy="609600"/>
          </a:xfrm>
        </p:grpSpPr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216070" y="405098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endParaRPr lang="en-US" sz="2000" b="1" baseline="30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 rot="18027147" flipV="1">
              <a:off x="1261876" y="4347862"/>
              <a:ext cx="83239" cy="392750"/>
            </a:xfrm>
            <a:custGeom>
              <a:avLst/>
              <a:gdLst>
                <a:gd name="T0" fmla="*/ 2147483647 w 34"/>
                <a:gd name="T1" fmla="*/ 2147483647 h 149"/>
                <a:gd name="T2" fmla="*/ 2147483647 w 34"/>
                <a:gd name="T3" fmla="*/ 2147483647 h 149"/>
                <a:gd name="T4" fmla="*/ 0 w 34"/>
                <a:gd name="T5" fmla="*/ 0 h 149"/>
                <a:gd name="T6" fmla="*/ 0 60000 65536"/>
                <a:gd name="T7" fmla="*/ 0 60000 65536"/>
                <a:gd name="T8" fmla="*/ 0 60000 65536"/>
                <a:gd name="T9" fmla="*/ 0 w 34"/>
                <a:gd name="T10" fmla="*/ 0 h 149"/>
                <a:gd name="T11" fmla="*/ 34 w 34"/>
                <a:gd name="T12" fmla="*/ 149 h 149"/>
                <a:gd name="connsiteX0" fmla="*/ 7941 w 8024"/>
                <a:gd name="connsiteY0" fmla="*/ 10000 h 10000"/>
                <a:gd name="connsiteX1" fmla="*/ 6569 w 8024"/>
                <a:gd name="connsiteY1" fmla="*/ 4973 h 10000"/>
                <a:gd name="connsiteX2" fmla="*/ 0 w 8024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4" h="10000">
                  <a:moveTo>
                    <a:pt x="7941" y="10000"/>
                  </a:moveTo>
                  <a:cubicBezTo>
                    <a:pt x="8235" y="9195"/>
                    <a:pt x="7745" y="6651"/>
                    <a:pt x="6569" y="4973"/>
                  </a:cubicBezTo>
                  <a:cubicBezTo>
                    <a:pt x="5392" y="3295"/>
                    <a:pt x="1765" y="107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30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2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00" grpId="0" animBg="1"/>
      <p:bldP spid="220201" grpId="0"/>
      <p:bldP spid="220202" grpId="0" animBg="1"/>
      <p:bldP spid="220203" grpId="0"/>
      <p:bldP spid="220204" grpId="0"/>
      <p:bldP spid="220205" grpId="0"/>
      <p:bldP spid="220207" grpId="0"/>
      <p:bldP spid="220208" grpId="0" animBg="1"/>
      <p:bldP spid="220209" grpId="0" animBg="1"/>
      <p:bldP spid="220210" grpId="0"/>
      <p:bldP spid="220211" grpId="0"/>
      <p:bldP spid="220214" grpId="0" animBg="1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25" name="Rectangle 41"/>
          <p:cNvSpPr>
            <a:spLocks noChangeArrowheads="1"/>
          </p:cNvSpPr>
          <p:nvPr/>
        </p:nvSpPr>
        <p:spPr bwMode="auto">
          <a:xfrm>
            <a:off x="990600" y="5562600"/>
            <a:ext cx="4343400" cy="990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3657600" y="3048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Algebraic Method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09800" y="19812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Add. 	  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75 km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	  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45 km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W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1032" name="Group 15"/>
          <p:cNvGrpSpPr>
            <a:grpSpLocks/>
          </p:cNvGrpSpPr>
          <p:nvPr/>
        </p:nvGrpSpPr>
        <p:grpSpPr bwMode="auto">
          <a:xfrm>
            <a:off x="2362200" y="838200"/>
            <a:ext cx="6553200" cy="1219200"/>
            <a:chOff x="240" y="480"/>
            <a:chExt cx="4128" cy="768"/>
          </a:xfrm>
        </p:grpSpPr>
        <p:sp>
          <p:nvSpPr>
            <p:cNvPr id="1048" name="Rectangle 2"/>
            <p:cNvSpPr>
              <a:spLocks noChangeArrowheads="1"/>
            </p:cNvSpPr>
            <p:nvPr/>
          </p:nvSpPr>
          <p:spPr bwMode="auto">
            <a:xfrm>
              <a:off x="240" y="480"/>
              <a:ext cx="412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If vectors are        , use Pythagorean theorem and trigonometry (i.e., tan</a:t>
              </a:r>
              <a:r>
                <a:rPr lang="en-US" baseline="30000">
                  <a:solidFill>
                    <a:srgbClr val="FF0000"/>
                  </a:solidFill>
                  <a:latin typeface="Arial" pitchFamily="34" charset="0"/>
                </a:rPr>
                <a:t>–1</a:t>
              </a:r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).</a:t>
              </a:r>
            </a:p>
          </p:txBody>
        </p:sp>
        <p:grpSp>
          <p:nvGrpSpPr>
            <p:cNvPr id="1049" name="Group 12"/>
            <p:cNvGrpSpPr>
              <a:grpSpLocks/>
            </p:cNvGrpSpPr>
            <p:nvPr/>
          </p:nvGrpSpPr>
          <p:grpSpPr bwMode="auto">
            <a:xfrm>
              <a:off x="1866" y="576"/>
              <a:ext cx="346" cy="240"/>
              <a:chOff x="1276" y="1680"/>
              <a:chExt cx="241" cy="240"/>
            </a:xfrm>
          </p:grpSpPr>
          <p:sp>
            <p:nvSpPr>
              <p:cNvPr id="1050" name="Line 10"/>
              <p:cNvSpPr>
                <a:spLocks noChangeShapeType="1"/>
              </p:cNvSpPr>
              <p:nvPr/>
            </p:nvSpPr>
            <p:spPr bwMode="auto">
              <a:xfrm>
                <a:off x="1276" y="1920"/>
                <a:ext cx="24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Line 11"/>
              <p:cNvSpPr>
                <a:spLocks noChangeShapeType="1"/>
              </p:cNvSpPr>
              <p:nvPr/>
            </p:nvSpPr>
            <p:spPr bwMode="auto">
              <a:xfrm flipV="1">
                <a:off x="1392" y="168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33" name="Picture 14" descr="j035360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1704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6" descr="j015606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0510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Group 20"/>
          <p:cNvGrpSpPr>
            <a:grpSpLocks/>
          </p:cNvGrpSpPr>
          <p:nvPr/>
        </p:nvGrpSpPr>
        <p:grpSpPr bwMode="auto">
          <a:xfrm>
            <a:off x="5699287" y="4319642"/>
            <a:ext cx="1171575" cy="1638300"/>
            <a:chOff x="4896" y="2760"/>
            <a:chExt cx="738" cy="1032"/>
          </a:xfrm>
        </p:grpSpPr>
        <p:sp>
          <p:nvSpPr>
            <p:cNvPr id="1046" name="Line 18"/>
            <p:cNvSpPr>
              <a:spLocks noChangeShapeType="1"/>
            </p:cNvSpPr>
            <p:nvPr/>
          </p:nvSpPr>
          <p:spPr bwMode="auto">
            <a:xfrm flipV="1">
              <a:off x="5236" y="2760"/>
              <a:ext cx="0" cy="1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4896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8543275" y="4231575"/>
            <a:ext cx="609600" cy="1828800"/>
            <a:chOff x="4656" y="2688"/>
            <a:chExt cx="384" cy="1152"/>
          </a:xfrm>
        </p:grpSpPr>
        <p:sp>
          <p:nvSpPr>
            <p:cNvPr id="1044" name="Line 21"/>
            <p:cNvSpPr>
              <a:spLocks noChangeShapeType="1"/>
            </p:cNvSpPr>
            <p:nvPr/>
          </p:nvSpPr>
          <p:spPr bwMode="auto">
            <a:xfrm>
              <a:off x="4656" y="268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5" name="Rectangle 23"/>
            <p:cNvSpPr>
              <a:spLocks noChangeArrowheads="1"/>
            </p:cNvSpPr>
            <p:nvPr/>
          </p:nvSpPr>
          <p:spPr bwMode="auto">
            <a:xfrm>
              <a:off x="4656" y="297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324075" y="5984175"/>
            <a:ext cx="1219200" cy="609600"/>
            <a:chOff x="3888" y="3792"/>
            <a:chExt cx="768" cy="384"/>
          </a:xfrm>
        </p:grpSpPr>
        <p:sp>
          <p:nvSpPr>
            <p:cNvPr id="1042" name="Line 22"/>
            <p:cNvSpPr>
              <a:spLocks noChangeShapeType="1"/>
            </p:cNvSpPr>
            <p:nvPr/>
          </p:nvSpPr>
          <p:spPr bwMode="auto">
            <a:xfrm flipH="1">
              <a:off x="3888" y="384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3" name="Rectangle 24"/>
            <p:cNvSpPr>
              <a:spLocks noChangeArrowheads="1"/>
            </p:cNvSpPr>
            <p:nvPr/>
          </p:nvSpPr>
          <p:spPr bwMode="auto">
            <a:xfrm>
              <a:off x="4128" y="3792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221209" name="Line 25"/>
          <p:cNvSpPr>
            <a:spLocks noChangeShapeType="1"/>
          </p:cNvSpPr>
          <p:nvPr/>
        </p:nvSpPr>
        <p:spPr bwMode="auto">
          <a:xfrm flipH="1">
            <a:off x="7324075" y="4231575"/>
            <a:ext cx="1219200" cy="1828800"/>
          </a:xfrm>
          <a:prstGeom prst="line">
            <a:avLst/>
          </a:prstGeom>
          <a:noFill/>
          <a:ln w="38100">
            <a:solidFill>
              <a:srgbClr val="009900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1210" name="Rectangle 26"/>
          <p:cNvSpPr>
            <a:spLocks noChangeArrowheads="1"/>
          </p:cNvSpPr>
          <p:nvPr/>
        </p:nvSpPr>
        <p:spPr bwMode="auto">
          <a:xfrm>
            <a:off x="7573450" y="4586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8225339" y="450484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 b="1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graphicFrame>
        <p:nvGraphicFramePr>
          <p:cNvPr id="221217" name="Object 33"/>
          <p:cNvGraphicFramePr>
            <a:graphicFrameLocks noChangeAspect="1"/>
          </p:cNvGraphicFramePr>
          <p:nvPr>
            <p:extLst/>
          </p:nvPr>
        </p:nvGraphicFramePr>
        <p:xfrm>
          <a:off x="1077913" y="3213536"/>
          <a:ext cx="43545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5" imgW="1955520" imgH="279360" progId="Equation.3">
                  <p:embed/>
                </p:oleObj>
              </mc:Choice>
              <mc:Fallback>
                <p:oleObj name="Equation" r:id="rId5" imgW="1955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213536"/>
                        <a:ext cx="435451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1066800" y="5558790"/>
            <a:ext cx="4124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87 km @ 31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W of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21223" name="Object 39"/>
          <p:cNvGraphicFramePr>
            <a:graphicFrameLocks noChangeAspect="1"/>
          </p:cNvGraphicFramePr>
          <p:nvPr>
            <p:extLst/>
          </p:nvPr>
        </p:nvGraphicFramePr>
        <p:xfrm>
          <a:off x="1191776" y="4481695"/>
          <a:ext cx="3564575" cy="100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7" imgW="1536480" imgH="431640" progId="Equation.3">
                  <p:embed/>
                </p:oleObj>
              </mc:Choice>
              <mc:Fallback>
                <p:oleObj name="Equation" r:id="rId7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76" y="4481695"/>
                        <a:ext cx="3564575" cy="10016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4" name="Object 40"/>
          <p:cNvGraphicFramePr>
            <a:graphicFrameLocks noChangeAspect="1"/>
          </p:cNvGraphicFramePr>
          <p:nvPr>
            <p:extLst/>
          </p:nvPr>
        </p:nvGraphicFramePr>
        <p:xfrm>
          <a:off x="1536638" y="4051736"/>
          <a:ext cx="143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9" imgW="1434960" imgH="330120" progId="Equation.3">
                  <p:embed/>
                </p:oleObj>
              </mc:Choice>
              <mc:Fallback>
                <p:oleObj name="Equation" r:id="rId9" imgW="1434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638" y="4051736"/>
                        <a:ext cx="1435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7324075" y="3611658"/>
            <a:ext cx="1219200" cy="631826"/>
            <a:chOff x="3888" y="3442"/>
            <a:chExt cx="768" cy="398"/>
          </a:xfrm>
        </p:grpSpPr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3888" y="3840"/>
              <a:ext cx="768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4114" y="3442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66FF"/>
                  </a:solidFill>
                  <a:latin typeface="Arial" pitchFamily="34" charset="0"/>
                </a:rPr>
                <a:t>d</a:t>
              </a:r>
              <a:r>
                <a:rPr lang="en-US" baseline="-25000" dirty="0">
                  <a:solidFill>
                    <a:srgbClr val="0066FF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31" name="Group 42"/>
          <p:cNvGrpSpPr>
            <a:grpSpLocks/>
          </p:cNvGrpSpPr>
          <p:nvPr/>
        </p:nvGrpSpPr>
        <p:grpSpPr bwMode="auto">
          <a:xfrm>
            <a:off x="6877937" y="4231575"/>
            <a:ext cx="609600" cy="1828800"/>
            <a:chOff x="4355" y="2688"/>
            <a:chExt cx="384" cy="1152"/>
          </a:xfrm>
        </p:grpSpPr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4656" y="2688"/>
              <a:ext cx="0" cy="115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355" y="297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66FF"/>
                  </a:solidFill>
                  <a:latin typeface="Arial" pitchFamily="34" charset="0"/>
                </a:rPr>
                <a:t>d</a:t>
              </a:r>
              <a:r>
                <a:rPr lang="en-US" baseline="-25000" dirty="0">
                  <a:solidFill>
                    <a:srgbClr val="0066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7999801" y="409719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66FF"/>
                </a:solidFill>
                <a:latin typeface="Symbol" pitchFamily="18" charset="2"/>
              </a:rPr>
              <a:t>f</a:t>
            </a:r>
            <a:endParaRPr lang="en-US" sz="2000" b="1" baseline="-25000" dirty="0">
              <a:solidFill>
                <a:srgbClr val="0066FF"/>
              </a:solidFill>
              <a:latin typeface="Symbol" pitchFamily="18" charset="2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007420" y="5990748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        (or 59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S of W)</a:t>
            </a:r>
          </a:p>
        </p:txBody>
      </p:sp>
    </p:spTree>
    <p:extLst>
      <p:ext uri="{BB962C8B-B14F-4D97-AF65-F5344CB8AC3E}">
        <p14:creationId xmlns:p14="http://schemas.microsoft.com/office/powerpoint/2010/main" val="316057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5" grpId="0" animBg="1"/>
      <p:bldP spid="221209" grpId="0" animBg="1"/>
      <p:bldP spid="221210" grpId="0"/>
      <p:bldP spid="221211" grpId="0"/>
      <p:bldP spid="221219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3571875" y="5649974"/>
            <a:ext cx="4648200" cy="990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77800" y="51913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Add. 	  v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380 km/h N</a:t>
            </a:r>
            <a:br>
              <a:rPr lang="en-US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	  v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145 km/h 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5063" y="1209056"/>
            <a:ext cx="1171575" cy="1638300"/>
            <a:chOff x="4882" y="2760"/>
            <a:chExt cx="738" cy="1032"/>
          </a:xfrm>
        </p:grpSpPr>
        <p:sp>
          <p:nvSpPr>
            <p:cNvPr id="2067" name="Line 13"/>
            <p:cNvSpPr>
              <a:spLocks noChangeShapeType="1"/>
            </p:cNvSpPr>
            <p:nvPr/>
          </p:nvSpPr>
          <p:spPr bwMode="auto">
            <a:xfrm flipV="1">
              <a:off x="5219" y="2760"/>
              <a:ext cx="0" cy="1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8" name="Text Box 14"/>
            <p:cNvSpPr txBox="1">
              <a:spLocks noChangeArrowheads="1"/>
            </p:cNvSpPr>
            <p:nvPr/>
          </p:nvSpPr>
          <p:spPr bwMode="auto">
            <a:xfrm>
              <a:off x="4882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06988" y="2021275"/>
            <a:ext cx="609600" cy="3048000"/>
            <a:chOff x="336" y="1920"/>
            <a:chExt cx="384" cy="1920"/>
          </a:xfrm>
        </p:grpSpPr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>
              <a:off x="672" y="1920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6" name="Rectangle 17"/>
            <p:cNvSpPr>
              <a:spLocks noChangeArrowheads="1"/>
            </p:cNvSpPr>
            <p:nvPr/>
          </p:nvSpPr>
          <p:spPr bwMode="auto">
            <a:xfrm>
              <a:off x="336" y="254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40388" y="1335475"/>
            <a:ext cx="1219200" cy="685800"/>
            <a:chOff x="672" y="1488"/>
            <a:chExt cx="768" cy="432"/>
          </a:xfrm>
        </p:grpSpPr>
        <p:sp>
          <p:nvSpPr>
            <p:cNvPr id="2063" name="Line 19"/>
            <p:cNvSpPr>
              <a:spLocks noChangeShapeType="1"/>
            </p:cNvSpPr>
            <p:nvPr/>
          </p:nvSpPr>
          <p:spPr bwMode="auto">
            <a:xfrm flipH="1">
              <a:off x="672" y="19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4" name="Rectangle 20"/>
            <p:cNvSpPr>
              <a:spLocks noChangeArrowheads="1"/>
            </p:cNvSpPr>
            <p:nvPr/>
          </p:nvSpPr>
          <p:spPr bwMode="auto">
            <a:xfrm>
              <a:off x="912" y="1488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223253" name="Freeform 21"/>
          <p:cNvSpPr>
            <a:spLocks/>
          </p:cNvSpPr>
          <p:nvPr/>
        </p:nvSpPr>
        <p:spPr bwMode="auto">
          <a:xfrm>
            <a:off x="1638800" y="2021275"/>
            <a:ext cx="1211263" cy="3041650"/>
          </a:xfrm>
          <a:custGeom>
            <a:avLst/>
            <a:gdLst>
              <a:gd name="T0" fmla="*/ 0 w 763"/>
              <a:gd name="T1" fmla="*/ 2147483647 h 1916"/>
              <a:gd name="T2" fmla="*/ 2147483647 w 763"/>
              <a:gd name="T3" fmla="*/ 0 h 1916"/>
              <a:gd name="T4" fmla="*/ 0 60000 65536"/>
              <a:gd name="T5" fmla="*/ 0 60000 65536"/>
              <a:gd name="T6" fmla="*/ 0 w 763"/>
              <a:gd name="T7" fmla="*/ 0 h 1916"/>
              <a:gd name="T8" fmla="*/ 763 w 763"/>
              <a:gd name="T9" fmla="*/ 1916 h 19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3" h="1916">
                <a:moveTo>
                  <a:pt x="0" y="1916"/>
                </a:moveTo>
                <a:lnTo>
                  <a:pt x="763" y="0"/>
                </a:lnTo>
              </a:path>
            </a:pathLst>
          </a:custGeom>
          <a:noFill/>
          <a:ln w="38100" cap="flat">
            <a:solidFill>
              <a:srgbClr val="009900"/>
            </a:solidFill>
            <a:prstDash val="lg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2402388" y="30880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1640388" y="36976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 b="1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graphicFrame>
        <p:nvGraphicFramePr>
          <p:cNvPr id="223256" name="Object 24"/>
          <p:cNvGraphicFramePr>
            <a:graphicFrameLocks noChangeAspect="1"/>
          </p:cNvGraphicFramePr>
          <p:nvPr>
            <p:extLst/>
          </p:nvPr>
        </p:nvGraphicFramePr>
        <p:xfrm>
          <a:off x="3575050" y="3060700"/>
          <a:ext cx="54022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3" imgW="2425680" imgH="279360" progId="Equation.3">
                  <p:embed/>
                </p:oleObj>
              </mc:Choice>
              <mc:Fallback>
                <p:oleObj name="Equation" r:id="rId3" imgW="2425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3060700"/>
                        <a:ext cx="54022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3648075" y="5646164"/>
            <a:ext cx="4525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410 km/h @ 21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E of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23258" name="Object 26"/>
          <p:cNvGraphicFramePr>
            <a:graphicFrameLocks noChangeAspect="1"/>
          </p:cNvGraphicFramePr>
          <p:nvPr>
            <p:extLst/>
          </p:nvPr>
        </p:nvGraphicFramePr>
        <p:xfrm>
          <a:off x="3698875" y="4508500"/>
          <a:ext cx="41084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5" imgW="1752480" imgH="431640" progId="Equation.3">
                  <p:embed/>
                </p:oleObj>
              </mc:Choice>
              <mc:Fallback>
                <p:oleObj name="Equation" r:id="rId5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4508500"/>
                        <a:ext cx="4108450" cy="101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9" name="Object 27"/>
          <p:cNvGraphicFramePr>
            <a:graphicFrameLocks noChangeAspect="1"/>
          </p:cNvGraphicFramePr>
          <p:nvPr>
            <p:extLst/>
          </p:nvPr>
        </p:nvGraphicFramePr>
        <p:xfrm>
          <a:off x="4051175" y="3969575"/>
          <a:ext cx="1955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7" imgW="1955520" imgH="330120" progId="Equation.3">
                  <p:embed/>
                </p:oleObj>
              </mc:Choice>
              <mc:Fallback>
                <p:oleObj name="Equation" r:id="rId7" imgW="1955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175" y="3969575"/>
                        <a:ext cx="1955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2" descr="http://www.8screensavers.com/screensavers/preview/b/l/black-hawk-military-1-screensav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63513"/>
            <a:ext cx="47625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810836" y="453637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66FF"/>
                </a:solidFill>
                <a:latin typeface="Symbol" pitchFamily="18" charset="2"/>
              </a:rPr>
              <a:t>f</a:t>
            </a:r>
            <a:endParaRPr lang="en-US" sz="2000" b="1" baseline="-25000" dirty="0">
              <a:solidFill>
                <a:srgbClr val="0066FF"/>
              </a:solidFill>
              <a:latin typeface="Symbol" pitchFamily="18" charset="2"/>
            </a:endParaRPr>
          </a:p>
        </p:txBody>
      </p: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1640388" y="4953434"/>
            <a:ext cx="1219200" cy="609600"/>
            <a:chOff x="672" y="1852"/>
            <a:chExt cx="768" cy="384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>
              <a:off x="672" y="1920"/>
              <a:ext cx="768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856" y="1852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66FF"/>
                  </a:solidFill>
                  <a:latin typeface="Arial" pitchFamily="34" charset="0"/>
                </a:rPr>
                <a:t>v</a:t>
              </a:r>
              <a:r>
                <a:rPr lang="en-US" baseline="-25000" dirty="0">
                  <a:solidFill>
                    <a:srgbClr val="0066FF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2851699" y="2021275"/>
            <a:ext cx="654052" cy="3048000"/>
            <a:chOff x="672" y="1920"/>
            <a:chExt cx="412" cy="1920"/>
          </a:xfrm>
        </p:grpSpPr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672" y="1920"/>
              <a:ext cx="0" cy="192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700" y="254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66FF"/>
                  </a:solidFill>
                  <a:latin typeface="Arial" pitchFamily="34" charset="0"/>
                </a:rPr>
                <a:t>v</a:t>
              </a:r>
              <a:r>
                <a:rPr lang="en-US" baseline="-25000" dirty="0">
                  <a:solidFill>
                    <a:srgbClr val="0066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3648075" y="6121171"/>
            <a:ext cx="4591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            (or 69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N of E)</a:t>
            </a:r>
          </a:p>
        </p:txBody>
      </p:sp>
    </p:spTree>
    <p:extLst>
      <p:ext uri="{BB962C8B-B14F-4D97-AF65-F5344CB8AC3E}">
        <p14:creationId xmlns:p14="http://schemas.microsoft.com/office/powerpoint/2010/main" val="360470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  <p:bldP spid="223253" grpId="0" animBg="1"/>
      <p:bldP spid="223254" grpId="0"/>
      <p:bldP spid="223255" grpId="0"/>
      <p:bldP spid="223257" grpId="0"/>
      <p:bldP spid="27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1408" y="1443939"/>
            <a:ext cx="8725466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Adding perpendicular vectors algebraically is a matter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of finding the lengths of the two legs of a right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and then using the Pythagorean theorem. We always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need a direction on a result-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ant vector, so use the tan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–1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function with the two legs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of the triangle. Be sure to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use reference directions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like north, south, etc., when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reporting the direction.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4317" y="257922"/>
            <a:ext cx="6738256" cy="10402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FINAL THOUGHTS: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Algebraic Addition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of Perpendicular Vectors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5566001" y="3222079"/>
            <a:ext cx="0" cy="304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5565993" y="4746079"/>
            <a:ext cx="3054035" cy="152399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5400000">
            <a:off x="7095256" y="1714506"/>
            <a:ext cx="0" cy="3048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8619256" y="3238506"/>
            <a:ext cx="0" cy="15240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5571256" y="4746079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rot="5400000">
            <a:off x="7095256" y="3249678"/>
            <a:ext cx="0" cy="304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0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295399" y="2805272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Use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along with sin and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cos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functions, as appropriate.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90641" y="179709"/>
            <a:ext cx="5889754" cy="954107"/>
            <a:chOff x="1690641" y="179709"/>
            <a:chExt cx="5889754" cy="954107"/>
          </a:xfrm>
        </p:grpSpPr>
        <p:sp>
          <p:nvSpPr>
            <p:cNvPr id="29726" name="Rectangle 10"/>
            <p:cNvSpPr>
              <a:spLocks noChangeArrowheads="1"/>
            </p:cNvSpPr>
            <p:nvPr/>
          </p:nvSpPr>
          <p:spPr bwMode="auto">
            <a:xfrm>
              <a:off x="1690641" y="179709"/>
              <a:ext cx="588975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</a:rPr>
                <a:t>How to Add Vectors Algebraically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</a:rPr>
                <a:t>if the Vectors 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</a:rPr>
                <a:t>are NOT     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</a:rPr>
                <a:t>.</a:t>
              </a:r>
              <a:endParaRPr lang="en-US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29727" name="Group 17"/>
            <p:cNvGrpSpPr>
              <a:grpSpLocks/>
            </p:cNvGrpSpPr>
            <p:nvPr/>
          </p:nvGrpSpPr>
          <p:grpSpPr bwMode="auto">
            <a:xfrm>
              <a:off x="6205238" y="656762"/>
              <a:ext cx="487154" cy="381000"/>
              <a:chOff x="1290" y="1680"/>
              <a:chExt cx="201" cy="240"/>
            </a:xfrm>
          </p:grpSpPr>
          <p:sp>
            <p:nvSpPr>
              <p:cNvPr id="29728" name="Line 18"/>
              <p:cNvSpPr>
                <a:spLocks noChangeShapeType="1"/>
              </p:cNvSpPr>
              <p:nvPr/>
            </p:nvSpPr>
            <p:spPr bwMode="auto">
              <a:xfrm>
                <a:off x="1290" y="1920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9" name="Line 19"/>
              <p:cNvSpPr>
                <a:spLocks noChangeShapeType="1"/>
              </p:cNvSpPr>
              <p:nvPr/>
            </p:nvSpPr>
            <p:spPr bwMode="auto">
              <a:xfrm flipV="1">
                <a:off x="1385" y="168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700" name="Group 27"/>
          <p:cNvGrpSpPr>
            <a:grpSpLocks/>
          </p:cNvGrpSpPr>
          <p:nvPr/>
        </p:nvGrpSpPr>
        <p:grpSpPr bwMode="auto">
          <a:xfrm>
            <a:off x="533400" y="1371614"/>
            <a:ext cx="7875588" cy="1447800"/>
            <a:chOff x="432" y="1008"/>
            <a:chExt cx="4961" cy="912"/>
          </a:xfrm>
        </p:grpSpPr>
        <p:sp>
          <p:nvSpPr>
            <p:cNvPr id="29722" name="Rectangle 2"/>
            <p:cNvSpPr>
              <a:spLocks noChangeArrowheads="1"/>
            </p:cNvSpPr>
            <p:nvPr/>
          </p:nvSpPr>
          <p:spPr bwMode="auto">
            <a:xfrm>
              <a:off x="432" y="1008"/>
              <a:ext cx="49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u="sng" dirty="0">
                  <a:solidFill>
                    <a:srgbClr val="FF0000"/>
                  </a:solidFill>
                  <a:latin typeface="Arial" pitchFamily="34" charset="0"/>
                </a:rPr>
                <a:t>vector resolution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: taking a vector and breaking it</a:t>
              </a:r>
              <a:br>
                <a:rPr lang="en-US" dirty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			down (“resolving” it) into two </a:t>
              </a:r>
              <a:br>
                <a:rPr lang="en-US" dirty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			</a:t>
              </a:r>
              <a:r>
                <a:rPr lang="en-US" u="sng" dirty="0">
                  <a:solidFill>
                    <a:srgbClr val="FF0000"/>
                  </a:solidFill>
                  <a:latin typeface="Arial" pitchFamily="34" charset="0"/>
                </a:rPr>
                <a:t>component vectors</a:t>
              </a:r>
            </a:p>
          </p:txBody>
        </p:sp>
        <p:grpSp>
          <p:nvGrpSpPr>
            <p:cNvPr id="29723" name="Group 24"/>
            <p:cNvGrpSpPr>
              <a:grpSpLocks/>
            </p:cNvGrpSpPr>
            <p:nvPr/>
          </p:nvGrpSpPr>
          <p:grpSpPr bwMode="auto">
            <a:xfrm>
              <a:off x="5104" y="1344"/>
              <a:ext cx="289" cy="240"/>
              <a:chOff x="1276" y="1680"/>
              <a:chExt cx="201" cy="240"/>
            </a:xfrm>
          </p:grpSpPr>
          <p:sp>
            <p:nvSpPr>
              <p:cNvPr id="29724" name="Line 25"/>
              <p:cNvSpPr>
                <a:spLocks noChangeShapeType="1"/>
              </p:cNvSpPr>
              <p:nvPr/>
            </p:nvSpPr>
            <p:spPr bwMode="auto">
              <a:xfrm>
                <a:off x="1276" y="1920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5" name="Line 26"/>
              <p:cNvSpPr>
                <a:spLocks noChangeShapeType="1"/>
              </p:cNvSpPr>
              <p:nvPr/>
            </p:nvSpPr>
            <p:spPr bwMode="auto">
              <a:xfrm flipV="1">
                <a:off x="1378" y="168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78469" y="3989104"/>
            <a:ext cx="1569764" cy="1499627"/>
            <a:chOff x="754" y="2368"/>
            <a:chExt cx="1410" cy="1347"/>
          </a:xfrm>
        </p:grpSpPr>
        <p:sp>
          <p:nvSpPr>
            <p:cNvPr id="29718" name="Line 29"/>
            <p:cNvSpPr>
              <a:spLocks noChangeShapeType="1"/>
            </p:cNvSpPr>
            <p:nvPr/>
          </p:nvSpPr>
          <p:spPr bwMode="auto">
            <a:xfrm flipV="1">
              <a:off x="956" y="283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9" name="Freeform 30"/>
            <p:cNvSpPr>
              <a:spLocks/>
            </p:cNvSpPr>
            <p:nvPr/>
          </p:nvSpPr>
          <p:spPr bwMode="auto">
            <a:xfrm>
              <a:off x="956" y="3551"/>
              <a:ext cx="664" cy="2"/>
            </a:xfrm>
            <a:custGeom>
              <a:avLst/>
              <a:gdLst>
                <a:gd name="T0" fmla="*/ 0 w 664"/>
                <a:gd name="T1" fmla="*/ 0 h 2"/>
                <a:gd name="T2" fmla="*/ 664 w 664"/>
                <a:gd name="T3" fmla="*/ 2 h 2"/>
                <a:gd name="T4" fmla="*/ 0 60000 65536"/>
                <a:gd name="T5" fmla="*/ 0 60000 65536"/>
                <a:gd name="T6" fmla="*/ 0 w 664"/>
                <a:gd name="T7" fmla="*/ 0 h 2"/>
                <a:gd name="T8" fmla="*/ 664 w 66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4" h="2">
                  <a:moveTo>
                    <a:pt x="0" y="0"/>
                  </a:moveTo>
                  <a:lnTo>
                    <a:pt x="664" y="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20" name="Text Box 31"/>
            <p:cNvSpPr txBox="1">
              <a:spLocks noChangeArrowheads="1"/>
            </p:cNvSpPr>
            <p:nvPr/>
          </p:nvSpPr>
          <p:spPr bwMode="auto">
            <a:xfrm>
              <a:off x="1620" y="3331"/>
              <a:ext cx="5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“x”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721" name="Text Box 32"/>
            <p:cNvSpPr txBox="1">
              <a:spLocks noChangeArrowheads="1"/>
            </p:cNvSpPr>
            <p:nvPr/>
          </p:nvSpPr>
          <p:spPr bwMode="auto">
            <a:xfrm>
              <a:off x="754" y="2368"/>
              <a:ext cx="67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“y”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095499" y="4130621"/>
            <a:ext cx="3352800" cy="2166938"/>
            <a:chOff x="2448" y="1930"/>
            <a:chExt cx="2112" cy="1365"/>
          </a:xfrm>
        </p:grpSpPr>
        <p:sp>
          <p:nvSpPr>
            <p:cNvPr id="29715" name="Line 34"/>
            <p:cNvSpPr>
              <a:spLocks noChangeShapeType="1"/>
            </p:cNvSpPr>
            <p:nvPr/>
          </p:nvSpPr>
          <p:spPr bwMode="auto">
            <a:xfrm flipV="1">
              <a:off x="2448" y="1930"/>
              <a:ext cx="2112" cy="12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6" name="Text Box 35"/>
            <p:cNvSpPr txBox="1">
              <a:spLocks noChangeArrowheads="1"/>
            </p:cNvSpPr>
            <p:nvPr/>
          </p:nvSpPr>
          <p:spPr bwMode="auto">
            <a:xfrm>
              <a:off x="3216" y="2324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J</a:t>
              </a:r>
              <a:endParaRPr lang="en-US" sz="24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9717" name="Text Box 36"/>
            <p:cNvSpPr txBox="1">
              <a:spLocks noChangeArrowheads="1"/>
            </p:cNvSpPr>
            <p:nvPr/>
          </p:nvSpPr>
          <p:spPr bwMode="auto">
            <a:xfrm>
              <a:off x="2736" y="2890"/>
              <a:ext cx="43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FF3300"/>
                  </a:solidFill>
                  <a:latin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448299" y="4130621"/>
            <a:ext cx="609600" cy="1981200"/>
            <a:chOff x="4560" y="1930"/>
            <a:chExt cx="384" cy="1248"/>
          </a:xfrm>
        </p:grpSpPr>
        <p:sp>
          <p:nvSpPr>
            <p:cNvPr id="29713" name="Line 40"/>
            <p:cNvSpPr>
              <a:spLocks noChangeShapeType="1"/>
            </p:cNvSpPr>
            <p:nvPr/>
          </p:nvSpPr>
          <p:spPr bwMode="auto">
            <a:xfrm flipV="1">
              <a:off x="4560" y="1930"/>
              <a:ext cx="0" cy="124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4" name="Text Box 42"/>
            <p:cNvSpPr txBox="1">
              <a:spLocks noChangeArrowheads="1"/>
            </p:cNvSpPr>
            <p:nvPr/>
          </p:nvSpPr>
          <p:spPr bwMode="auto">
            <a:xfrm>
              <a:off x="4560" y="2468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r>
                <a:rPr lang="en-US" sz="2400" b="1" baseline="-2500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US" sz="2400" baseline="-25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1095499" y="6111821"/>
            <a:ext cx="3352800" cy="669925"/>
            <a:chOff x="2448" y="3178"/>
            <a:chExt cx="2112" cy="422"/>
          </a:xfrm>
        </p:grpSpPr>
        <p:sp>
          <p:nvSpPr>
            <p:cNvPr id="29711" name="Line 39"/>
            <p:cNvSpPr>
              <a:spLocks noChangeShapeType="1"/>
            </p:cNvSpPr>
            <p:nvPr/>
          </p:nvSpPr>
          <p:spPr bwMode="auto">
            <a:xfrm flipV="1">
              <a:off x="2448" y="3178"/>
              <a:ext cx="2112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2" name="Text Box 43"/>
            <p:cNvSpPr txBox="1">
              <a:spLocks noChangeArrowheads="1"/>
            </p:cNvSpPr>
            <p:nvPr/>
          </p:nvSpPr>
          <p:spPr bwMode="auto">
            <a:xfrm>
              <a:off x="3408" y="3178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err="1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r>
                <a:rPr lang="en-US" sz="2400" b="1" baseline="-25000" dirty="0" err="1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sz="2400" baseline="-25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558045" y="4043777"/>
            <a:ext cx="3505200" cy="533400"/>
            <a:chOff x="3014" y="3504"/>
            <a:chExt cx="2208" cy="336"/>
          </a:xfrm>
        </p:grpSpPr>
        <p:sp>
          <p:nvSpPr>
            <p:cNvPr id="29709" name="Text Box 41"/>
            <p:cNvSpPr txBox="1">
              <a:spLocks noChangeArrowheads="1"/>
            </p:cNvSpPr>
            <p:nvPr/>
          </p:nvSpPr>
          <p:spPr bwMode="auto">
            <a:xfrm>
              <a:off x="3014" y="3504"/>
              <a:ext cx="22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So…  </a:t>
              </a:r>
              <a:r>
                <a:rPr lang="en-US" sz="2400" b="1" dirty="0" err="1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r>
                <a:rPr lang="en-US" sz="2400" b="1" baseline="-25000" dirty="0" err="1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r>
                <a:rPr lang="en-US" sz="2400" b="1" dirty="0">
                  <a:solidFill>
                    <a:srgbClr val="000000"/>
                  </a:solidFill>
                  <a:latin typeface="Arial" pitchFamily="34" charset="0"/>
                </a:rPr>
                <a:t> = J </a:t>
              </a:r>
              <a:r>
                <a:rPr lang="en-US" sz="2400" b="1" dirty="0" err="1">
                  <a:solidFill>
                    <a:srgbClr val="000000"/>
                  </a:solidFill>
                  <a:latin typeface="Arial" pitchFamily="34" charset="0"/>
                </a:rPr>
                <a:t>cos</a:t>
              </a:r>
              <a:r>
                <a:rPr lang="en-US" sz="24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710" name="Line 46"/>
            <p:cNvSpPr>
              <a:spLocks noChangeShapeType="1"/>
            </p:cNvSpPr>
            <p:nvPr/>
          </p:nvSpPr>
          <p:spPr bwMode="auto">
            <a:xfrm>
              <a:off x="4770" y="364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836975" y="5891001"/>
            <a:ext cx="3743325" cy="533400"/>
            <a:chOff x="2418" y="3792"/>
            <a:chExt cx="2358" cy="336"/>
          </a:xfrm>
        </p:grpSpPr>
        <p:sp>
          <p:nvSpPr>
            <p:cNvPr id="29707" name="Text Box 45"/>
            <p:cNvSpPr txBox="1">
              <a:spLocks noChangeArrowheads="1"/>
            </p:cNvSpPr>
            <p:nvPr/>
          </p:nvSpPr>
          <p:spPr bwMode="auto">
            <a:xfrm>
              <a:off x="2418" y="3792"/>
              <a:ext cx="235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And so…  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Arial" pitchFamily="34" charset="0"/>
                </a:rPr>
                <a:t>= J sin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708" name="Line 47"/>
            <p:cNvSpPr>
              <a:spLocks noChangeShapeType="1"/>
            </p:cNvSpPr>
            <p:nvPr/>
          </p:nvSpPr>
          <p:spPr bwMode="auto">
            <a:xfrm flipV="1">
              <a:off x="4630" y="384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17301" y="2953189"/>
            <a:ext cx="1830113" cy="925593"/>
            <a:chOff x="5562600" y="3260333"/>
            <a:chExt cx="1830113" cy="925593"/>
          </a:xfrm>
        </p:grpSpPr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5562600" y="3509155"/>
              <a:ext cx="12250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cos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891181" y="3260333"/>
              <a:ext cx="47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6954245" y="372426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896661" y="3753702"/>
              <a:ext cx="496052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717301" y="4779261"/>
            <a:ext cx="1830113" cy="925593"/>
            <a:chOff x="5562600" y="3260333"/>
            <a:chExt cx="1830113" cy="925593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5562600" y="3509155"/>
              <a:ext cx="11384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sin </a:t>
              </a:r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6891181" y="3260333"/>
              <a:ext cx="47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6954245" y="372426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J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896661" y="3753702"/>
              <a:ext cx="496052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338452" y="3980713"/>
            <a:ext cx="2584833" cy="57430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48815" y="5850100"/>
            <a:ext cx="2131486" cy="57430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80" name="Rectangle 44"/>
          <p:cNvSpPr>
            <a:spLocks noChangeArrowheads="1"/>
          </p:cNvSpPr>
          <p:nvPr/>
        </p:nvSpPr>
        <p:spPr bwMode="auto">
          <a:xfrm>
            <a:off x="6324600" y="4724400"/>
            <a:ext cx="15240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3579" name="Rectangle 43"/>
          <p:cNvSpPr>
            <a:spLocks noChangeArrowheads="1"/>
          </p:cNvSpPr>
          <p:nvPr/>
        </p:nvSpPr>
        <p:spPr bwMode="auto">
          <a:xfrm>
            <a:off x="6324600" y="5486400"/>
            <a:ext cx="13716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06008" y="1447800"/>
            <a:ext cx="53806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F = 68 N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32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above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  <a:endParaRPr lang="en-US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321623" y="481585"/>
            <a:ext cx="4323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Resolve into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components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15646" y="2097026"/>
            <a:ext cx="3352800" cy="2166938"/>
            <a:chOff x="2304" y="1114"/>
            <a:chExt cx="2112" cy="1365"/>
          </a:xfrm>
        </p:grpSpPr>
        <p:sp>
          <p:nvSpPr>
            <p:cNvPr id="30747" name="Line 16"/>
            <p:cNvSpPr>
              <a:spLocks noChangeShapeType="1"/>
            </p:cNvSpPr>
            <p:nvPr/>
          </p:nvSpPr>
          <p:spPr bwMode="auto">
            <a:xfrm flipV="1">
              <a:off x="2304" y="1114"/>
              <a:ext cx="2112" cy="122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8" name="Text Box 17"/>
            <p:cNvSpPr txBox="1">
              <a:spLocks noChangeArrowheads="1"/>
            </p:cNvSpPr>
            <p:nvPr/>
          </p:nvSpPr>
          <p:spPr bwMode="auto">
            <a:xfrm>
              <a:off x="2784" y="1508"/>
              <a:ext cx="67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68 N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49" name="Text Box 18"/>
            <p:cNvSpPr txBox="1">
              <a:spLocks noChangeArrowheads="1"/>
            </p:cNvSpPr>
            <p:nvPr/>
          </p:nvSpPr>
          <p:spPr bwMode="auto">
            <a:xfrm>
              <a:off x="2592" y="2074"/>
              <a:ext cx="57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32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768500" y="2097026"/>
            <a:ext cx="731843" cy="1981200"/>
            <a:chOff x="4560" y="1930"/>
            <a:chExt cx="461" cy="1248"/>
          </a:xfrm>
        </p:grpSpPr>
        <p:sp>
          <p:nvSpPr>
            <p:cNvPr id="30745" name="Line 20"/>
            <p:cNvSpPr>
              <a:spLocks noChangeShapeType="1"/>
            </p:cNvSpPr>
            <p:nvPr/>
          </p:nvSpPr>
          <p:spPr bwMode="auto">
            <a:xfrm flipV="1">
              <a:off x="4560" y="1930"/>
              <a:ext cx="0" cy="124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6" name="Text Box 21"/>
            <p:cNvSpPr txBox="1">
              <a:spLocks noChangeArrowheads="1"/>
            </p:cNvSpPr>
            <p:nvPr/>
          </p:nvSpPr>
          <p:spPr bwMode="auto">
            <a:xfrm>
              <a:off x="4637" y="2468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15646" y="4078249"/>
            <a:ext cx="3352800" cy="747716"/>
            <a:chOff x="2448" y="3178"/>
            <a:chExt cx="2112" cy="471"/>
          </a:xfrm>
        </p:grpSpPr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V="1">
              <a:off x="2448" y="3178"/>
              <a:ext cx="2112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408" y="3227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en-US" sz="2400" baseline="-25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93567" name="Text Box 31"/>
          <p:cNvSpPr txBox="1">
            <a:spLocks noChangeArrowheads="1"/>
          </p:cNvSpPr>
          <p:nvPr/>
        </p:nvSpPr>
        <p:spPr bwMode="auto">
          <a:xfrm>
            <a:off x="1836690" y="4800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F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568" name="Line 32"/>
          <p:cNvSpPr>
            <a:spLocks noChangeShapeType="1"/>
          </p:cNvSpPr>
          <p:nvPr/>
        </p:nvSpPr>
        <p:spPr bwMode="auto">
          <a:xfrm>
            <a:off x="7327046" y="508857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3571" name="Line 35"/>
          <p:cNvSpPr>
            <a:spLocks noChangeShapeType="1"/>
          </p:cNvSpPr>
          <p:nvPr/>
        </p:nvSpPr>
        <p:spPr bwMode="auto">
          <a:xfrm flipV="1">
            <a:off x="7391400" y="5638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3873064" y="4800600"/>
            <a:ext cx="2053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68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32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5867400" y="48006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 58 N 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575" name="Text Box 39"/>
          <p:cNvSpPr txBox="1">
            <a:spLocks noChangeArrowheads="1"/>
          </p:cNvSpPr>
          <p:nvPr/>
        </p:nvSpPr>
        <p:spPr bwMode="auto">
          <a:xfrm>
            <a:off x="1947052" y="5562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F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F sin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576" name="Text Box 40"/>
          <p:cNvSpPr txBox="1">
            <a:spLocks noChangeArrowheads="1"/>
          </p:cNvSpPr>
          <p:nvPr/>
        </p:nvSpPr>
        <p:spPr bwMode="auto">
          <a:xfrm>
            <a:off x="3873064" y="5562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68 sin 32   </a:t>
            </a:r>
            <a:endParaRPr lang="en-US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577" name="Text Box 41"/>
          <p:cNvSpPr txBox="1">
            <a:spLocks noChangeArrowheads="1"/>
          </p:cNvSpPr>
          <p:nvPr/>
        </p:nvSpPr>
        <p:spPr bwMode="auto">
          <a:xfrm>
            <a:off x="5867400" y="5562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  36 N </a:t>
            </a:r>
            <a:endParaRPr lang="en-US" baseline="-250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38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312">
            <a:off x="5832075" y="60375"/>
            <a:ext cx="30734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15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80" grpId="0" animBg="1"/>
      <p:bldP spid="193579" grpId="0" animBg="1"/>
      <p:bldP spid="193567" grpId="0"/>
      <p:bldP spid="193568" grpId="0" animBg="1"/>
      <p:bldP spid="193571" grpId="0" animBg="1"/>
      <p:bldP spid="193573" grpId="0"/>
      <p:bldP spid="193574" grpId="0"/>
      <p:bldP spid="193575" grpId="0"/>
      <p:bldP spid="193576" grpId="0"/>
      <p:bldP spid="1935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5943600" y="3815950"/>
            <a:ext cx="22860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6096000" y="4577950"/>
            <a:ext cx="19812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" name="Rectangle 17"/>
          <p:cNvSpPr>
            <a:spLocks noChangeArrowheads="1"/>
          </p:cNvSpPr>
          <p:nvPr/>
        </p:nvSpPr>
        <p:spPr bwMode="auto">
          <a:xfrm>
            <a:off x="3411945" y="838200"/>
            <a:ext cx="571500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v = 14.7 m/s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@ 15.0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below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  <a:endParaRPr lang="en-US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512625" y="2288556"/>
            <a:ext cx="3429000" cy="1158875"/>
            <a:chOff x="2688" y="1862"/>
            <a:chExt cx="2160" cy="730"/>
          </a:xfrm>
        </p:grpSpPr>
        <p:sp>
          <p:nvSpPr>
            <p:cNvPr id="31797" name="Line 19"/>
            <p:cNvSpPr>
              <a:spLocks noChangeShapeType="1"/>
            </p:cNvSpPr>
            <p:nvPr/>
          </p:nvSpPr>
          <p:spPr bwMode="auto">
            <a:xfrm>
              <a:off x="2688" y="1862"/>
              <a:ext cx="2160" cy="58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8" name="Text Box 20"/>
            <p:cNvSpPr txBox="1">
              <a:spLocks noChangeArrowheads="1"/>
            </p:cNvSpPr>
            <p:nvPr/>
          </p:nvSpPr>
          <p:spPr bwMode="auto">
            <a:xfrm>
              <a:off x="3216" y="2170"/>
              <a:ext cx="91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14.7 m/s</a:t>
              </a: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7941625" y="2273100"/>
            <a:ext cx="685800" cy="914400"/>
            <a:chOff x="4848" y="1296"/>
            <a:chExt cx="432" cy="576"/>
          </a:xfrm>
        </p:grpSpPr>
        <p:sp>
          <p:nvSpPr>
            <p:cNvPr id="31795" name="Line 23"/>
            <p:cNvSpPr>
              <a:spLocks noChangeShapeType="1"/>
            </p:cNvSpPr>
            <p:nvPr/>
          </p:nvSpPr>
          <p:spPr bwMode="auto">
            <a:xfrm flipH="1">
              <a:off x="4848" y="1296"/>
              <a:ext cx="0" cy="5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6" name="Text Box 24"/>
            <p:cNvSpPr txBox="1">
              <a:spLocks noChangeArrowheads="1"/>
            </p:cNvSpPr>
            <p:nvPr/>
          </p:nvSpPr>
          <p:spPr bwMode="auto">
            <a:xfrm>
              <a:off x="4896" y="1392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4512625" y="2286748"/>
            <a:ext cx="3429000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6265225" y="1739700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en-US" sz="2400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1271758" y="389215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v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>
            <a:off x="7620000" y="41207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 flipV="1">
            <a:off x="7848600" y="47303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3218796" y="389215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14.7 cos 15   </a:t>
            </a:r>
            <a:endParaRPr lang="en-US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7" name="Text Box 37"/>
          <p:cNvSpPr txBox="1">
            <a:spLocks noChangeArrowheads="1"/>
          </p:cNvSpPr>
          <p:nvPr/>
        </p:nvSpPr>
        <p:spPr bwMode="auto">
          <a:xfrm>
            <a:off x="5486400" y="389215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  14.2 m/s </a:t>
            </a:r>
            <a:endParaRPr lang="en-US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8" name="Text Box 38"/>
          <p:cNvSpPr txBox="1">
            <a:spLocks noChangeArrowheads="1"/>
          </p:cNvSpPr>
          <p:nvPr/>
        </p:nvSpPr>
        <p:spPr bwMode="auto">
          <a:xfrm>
            <a:off x="1579188" y="465415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v sin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3431630" y="465415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14.7 sin 15   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5638800" y="4658913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  3.80 m/s</a:t>
            </a:r>
            <a:endParaRPr lang="en-US" baseline="-25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1762" name="Group 41"/>
          <p:cNvGrpSpPr>
            <a:grpSpLocks/>
          </p:cNvGrpSpPr>
          <p:nvPr/>
        </p:nvGrpSpPr>
        <p:grpSpPr bwMode="auto">
          <a:xfrm rot="-389923">
            <a:off x="371475" y="457200"/>
            <a:ext cx="2981325" cy="2111375"/>
            <a:chOff x="1800" y="9994"/>
            <a:chExt cx="2880" cy="2150"/>
          </a:xfrm>
        </p:grpSpPr>
        <p:sp>
          <p:nvSpPr>
            <p:cNvPr id="31769" name="Freeform 42"/>
            <p:cNvSpPr>
              <a:spLocks/>
            </p:cNvSpPr>
            <p:nvPr/>
          </p:nvSpPr>
          <p:spPr bwMode="auto">
            <a:xfrm>
              <a:off x="1966" y="10657"/>
              <a:ext cx="2672" cy="1412"/>
            </a:xfrm>
            <a:custGeom>
              <a:avLst/>
              <a:gdLst>
                <a:gd name="T0" fmla="*/ 2446 w 2672"/>
                <a:gd name="T1" fmla="*/ 1347 h 1412"/>
                <a:gd name="T2" fmla="*/ 2458 w 2672"/>
                <a:gd name="T3" fmla="*/ 1352 h 1412"/>
                <a:gd name="T4" fmla="*/ 2490 w 2672"/>
                <a:gd name="T5" fmla="*/ 1366 h 1412"/>
                <a:gd name="T6" fmla="*/ 2535 w 2672"/>
                <a:gd name="T7" fmla="*/ 1378 h 1412"/>
                <a:gd name="T8" fmla="*/ 2586 w 2672"/>
                <a:gd name="T9" fmla="*/ 1382 h 1412"/>
                <a:gd name="T10" fmla="*/ 2624 w 2672"/>
                <a:gd name="T11" fmla="*/ 1381 h 1412"/>
                <a:gd name="T12" fmla="*/ 2641 w 2672"/>
                <a:gd name="T13" fmla="*/ 1381 h 1412"/>
                <a:gd name="T14" fmla="*/ 2651 w 2672"/>
                <a:gd name="T15" fmla="*/ 1378 h 1412"/>
                <a:gd name="T16" fmla="*/ 2666 w 2672"/>
                <a:gd name="T17" fmla="*/ 1372 h 1412"/>
                <a:gd name="T18" fmla="*/ 2672 w 2672"/>
                <a:gd name="T19" fmla="*/ 1372 h 1412"/>
                <a:gd name="T20" fmla="*/ 2657 w 2672"/>
                <a:gd name="T21" fmla="*/ 1387 h 1412"/>
                <a:gd name="T22" fmla="*/ 2631 w 2672"/>
                <a:gd name="T23" fmla="*/ 1404 h 1412"/>
                <a:gd name="T24" fmla="*/ 2602 w 2672"/>
                <a:gd name="T25" fmla="*/ 1412 h 1412"/>
                <a:gd name="T26" fmla="*/ 2561 w 2672"/>
                <a:gd name="T27" fmla="*/ 1410 h 1412"/>
                <a:gd name="T28" fmla="*/ 2509 w 2672"/>
                <a:gd name="T29" fmla="*/ 1404 h 1412"/>
                <a:gd name="T30" fmla="*/ 2455 w 2672"/>
                <a:gd name="T31" fmla="*/ 1393 h 1412"/>
                <a:gd name="T32" fmla="*/ 2419 w 2672"/>
                <a:gd name="T33" fmla="*/ 1377 h 1412"/>
                <a:gd name="T34" fmla="*/ 2400 w 2672"/>
                <a:gd name="T35" fmla="*/ 1363 h 1412"/>
                <a:gd name="T36" fmla="*/ 2372 w 2672"/>
                <a:gd name="T37" fmla="*/ 1344 h 1412"/>
                <a:gd name="T38" fmla="*/ 2336 w 2672"/>
                <a:gd name="T39" fmla="*/ 1321 h 1412"/>
                <a:gd name="T40" fmla="*/ 2296 w 2672"/>
                <a:gd name="T41" fmla="*/ 1297 h 1412"/>
                <a:gd name="T42" fmla="*/ 2258 w 2672"/>
                <a:gd name="T43" fmla="*/ 1273 h 1412"/>
                <a:gd name="T44" fmla="*/ 2225 w 2672"/>
                <a:gd name="T45" fmla="*/ 1252 h 1412"/>
                <a:gd name="T46" fmla="*/ 2197 w 2672"/>
                <a:gd name="T47" fmla="*/ 1235 h 1412"/>
                <a:gd name="T48" fmla="*/ 2183 w 2672"/>
                <a:gd name="T49" fmla="*/ 1226 h 1412"/>
                <a:gd name="T50" fmla="*/ 2160 w 2672"/>
                <a:gd name="T51" fmla="*/ 1212 h 1412"/>
                <a:gd name="T52" fmla="*/ 2112 w 2672"/>
                <a:gd name="T53" fmla="*/ 1187 h 1412"/>
                <a:gd name="T54" fmla="*/ 2047 w 2672"/>
                <a:gd name="T55" fmla="*/ 1153 h 1412"/>
                <a:gd name="T56" fmla="*/ 1976 w 2672"/>
                <a:gd name="T57" fmla="*/ 1117 h 1412"/>
                <a:gd name="T58" fmla="*/ 1905 w 2672"/>
                <a:gd name="T59" fmla="*/ 1081 h 1412"/>
                <a:gd name="T60" fmla="*/ 1845 w 2672"/>
                <a:gd name="T61" fmla="*/ 1050 h 1412"/>
                <a:gd name="T62" fmla="*/ 1802 w 2672"/>
                <a:gd name="T63" fmla="*/ 1028 h 1412"/>
                <a:gd name="T64" fmla="*/ 1786 w 2672"/>
                <a:gd name="T65" fmla="*/ 1020 h 1412"/>
                <a:gd name="T66" fmla="*/ 1771 w 2672"/>
                <a:gd name="T67" fmla="*/ 1010 h 1412"/>
                <a:gd name="T68" fmla="*/ 1730 w 2672"/>
                <a:gd name="T69" fmla="*/ 987 h 1412"/>
                <a:gd name="T70" fmla="*/ 1675 w 2672"/>
                <a:gd name="T71" fmla="*/ 954 h 1412"/>
                <a:gd name="T72" fmla="*/ 1609 w 2672"/>
                <a:gd name="T73" fmla="*/ 915 h 1412"/>
                <a:gd name="T74" fmla="*/ 1542 w 2672"/>
                <a:gd name="T75" fmla="*/ 875 h 1412"/>
                <a:gd name="T76" fmla="*/ 1483 w 2672"/>
                <a:gd name="T77" fmla="*/ 840 h 1412"/>
                <a:gd name="T78" fmla="*/ 1439 w 2672"/>
                <a:gd name="T79" fmla="*/ 812 h 1412"/>
                <a:gd name="T80" fmla="*/ 1417 w 2672"/>
                <a:gd name="T81" fmla="*/ 799 h 1412"/>
                <a:gd name="T82" fmla="*/ 1384 w 2672"/>
                <a:gd name="T83" fmla="*/ 780 h 1412"/>
                <a:gd name="T84" fmla="*/ 1311 w 2672"/>
                <a:gd name="T85" fmla="*/ 739 h 1412"/>
                <a:gd name="T86" fmla="*/ 1211 w 2672"/>
                <a:gd name="T87" fmla="*/ 682 h 1412"/>
                <a:gd name="T88" fmla="*/ 1097 w 2672"/>
                <a:gd name="T89" fmla="*/ 619 h 1412"/>
                <a:gd name="T90" fmla="*/ 985 w 2672"/>
                <a:gd name="T91" fmla="*/ 557 h 1412"/>
                <a:gd name="T92" fmla="*/ 889 w 2672"/>
                <a:gd name="T93" fmla="*/ 503 h 1412"/>
                <a:gd name="T94" fmla="*/ 821 w 2672"/>
                <a:gd name="T95" fmla="*/ 466 h 1412"/>
                <a:gd name="T96" fmla="*/ 794 w 2672"/>
                <a:gd name="T97" fmla="*/ 451 h 1412"/>
                <a:gd name="T98" fmla="*/ 0 w 2672"/>
                <a:gd name="T99" fmla="*/ 0 h 14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72"/>
                <a:gd name="T151" fmla="*/ 0 h 1412"/>
                <a:gd name="T152" fmla="*/ 2672 w 2672"/>
                <a:gd name="T153" fmla="*/ 1412 h 14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72" h="1412">
                  <a:moveTo>
                    <a:pt x="0" y="0"/>
                  </a:moveTo>
                  <a:lnTo>
                    <a:pt x="2446" y="1347"/>
                  </a:lnTo>
                  <a:lnTo>
                    <a:pt x="2449" y="1348"/>
                  </a:lnTo>
                  <a:lnTo>
                    <a:pt x="2458" y="1352"/>
                  </a:lnTo>
                  <a:lnTo>
                    <a:pt x="2472" y="1359"/>
                  </a:lnTo>
                  <a:lnTo>
                    <a:pt x="2490" y="1366"/>
                  </a:lnTo>
                  <a:lnTo>
                    <a:pt x="2512" y="1373"/>
                  </a:lnTo>
                  <a:lnTo>
                    <a:pt x="2535" y="1378"/>
                  </a:lnTo>
                  <a:lnTo>
                    <a:pt x="2560" y="1382"/>
                  </a:lnTo>
                  <a:lnTo>
                    <a:pt x="2586" y="1382"/>
                  </a:lnTo>
                  <a:lnTo>
                    <a:pt x="2608" y="1381"/>
                  </a:lnTo>
                  <a:lnTo>
                    <a:pt x="2624" y="1381"/>
                  </a:lnTo>
                  <a:lnTo>
                    <a:pt x="2634" y="1381"/>
                  </a:lnTo>
                  <a:lnTo>
                    <a:pt x="2641" y="1381"/>
                  </a:lnTo>
                  <a:lnTo>
                    <a:pt x="2647" y="1380"/>
                  </a:lnTo>
                  <a:lnTo>
                    <a:pt x="2651" y="1378"/>
                  </a:lnTo>
                  <a:lnTo>
                    <a:pt x="2657" y="1376"/>
                  </a:lnTo>
                  <a:lnTo>
                    <a:pt x="2666" y="1372"/>
                  </a:lnTo>
                  <a:lnTo>
                    <a:pt x="2672" y="1369"/>
                  </a:lnTo>
                  <a:lnTo>
                    <a:pt x="2672" y="1372"/>
                  </a:lnTo>
                  <a:lnTo>
                    <a:pt x="2667" y="1378"/>
                  </a:lnTo>
                  <a:lnTo>
                    <a:pt x="2657" y="1387"/>
                  </a:lnTo>
                  <a:lnTo>
                    <a:pt x="2646" y="1396"/>
                  </a:lnTo>
                  <a:lnTo>
                    <a:pt x="2631" y="1404"/>
                  </a:lnTo>
                  <a:lnTo>
                    <a:pt x="2616" y="1410"/>
                  </a:lnTo>
                  <a:lnTo>
                    <a:pt x="2602" y="1412"/>
                  </a:lnTo>
                  <a:lnTo>
                    <a:pt x="2584" y="1412"/>
                  </a:lnTo>
                  <a:lnTo>
                    <a:pt x="2561" y="1410"/>
                  </a:lnTo>
                  <a:lnTo>
                    <a:pt x="2536" y="1408"/>
                  </a:lnTo>
                  <a:lnTo>
                    <a:pt x="2509" y="1404"/>
                  </a:lnTo>
                  <a:lnTo>
                    <a:pt x="2481" y="1399"/>
                  </a:lnTo>
                  <a:lnTo>
                    <a:pt x="2455" y="1393"/>
                  </a:lnTo>
                  <a:lnTo>
                    <a:pt x="2435" y="1385"/>
                  </a:lnTo>
                  <a:lnTo>
                    <a:pt x="2419" y="1377"/>
                  </a:lnTo>
                  <a:lnTo>
                    <a:pt x="2411" y="1372"/>
                  </a:lnTo>
                  <a:lnTo>
                    <a:pt x="2400" y="1363"/>
                  </a:lnTo>
                  <a:lnTo>
                    <a:pt x="2387" y="1355"/>
                  </a:lnTo>
                  <a:lnTo>
                    <a:pt x="2372" y="1344"/>
                  </a:lnTo>
                  <a:lnTo>
                    <a:pt x="2355" y="1333"/>
                  </a:lnTo>
                  <a:lnTo>
                    <a:pt x="2336" y="1321"/>
                  </a:lnTo>
                  <a:lnTo>
                    <a:pt x="2317" y="1310"/>
                  </a:lnTo>
                  <a:lnTo>
                    <a:pt x="2296" y="1297"/>
                  </a:lnTo>
                  <a:lnTo>
                    <a:pt x="2277" y="1286"/>
                  </a:lnTo>
                  <a:lnTo>
                    <a:pt x="2258" y="1273"/>
                  </a:lnTo>
                  <a:lnTo>
                    <a:pt x="2241" y="1262"/>
                  </a:lnTo>
                  <a:lnTo>
                    <a:pt x="2225" y="1252"/>
                  </a:lnTo>
                  <a:lnTo>
                    <a:pt x="2210" y="1243"/>
                  </a:lnTo>
                  <a:lnTo>
                    <a:pt x="2197" y="1235"/>
                  </a:lnTo>
                  <a:lnTo>
                    <a:pt x="2189" y="1230"/>
                  </a:lnTo>
                  <a:lnTo>
                    <a:pt x="2183" y="1226"/>
                  </a:lnTo>
                  <a:lnTo>
                    <a:pt x="2174" y="1220"/>
                  </a:lnTo>
                  <a:lnTo>
                    <a:pt x="2160" y="1212"/>
                  </a:lnTo>
                  <a:lnTo>
                    <a:pt x="2138" y="1201"/>
                  </a:lnTo>
                  <a:lnTo>
                    <a:pt x="2112" y="1187"/>
                  </a:lnTo>
                  <a:lnTo>
                    <a:pt x="2081" y="1171"/>
                  </a:lnTo>
                  <a:lnTo>
                    <a:pt x="2047" y="1153"/>
                  </a:lnTo>
                  <a:lnTo>
                    <a:pt x="2013" y="1136"/>
                  </a:lnTo>
                  <a:lnTo>
                    <a:pt x="1976" y="1117"/>
                  </a:lnTo>
                  <a:lnTo>
                    <a:pt x="1940" y="1099"/>
                  </a:lnTo>
                  <a:lnTo>
                    <a:pt x="1905" y="1081"/>
                  </a:lnTo>
                  <a:lnTo>
                    <a:pt x="1873" y="1065"/>
                  </a:lnTo>
                  <a:lnTo>
                    <a:pt x="1845" y="1050"/>
                  </a:lnTo>
                  <a:lnTo>
                    <a:pt x="1820" y="1037"/>
                  </a:lnTo>
                  <a:lnTo>
                    <a:pt x="1802" y="1028"/>
                  </a:lnTo>
                  <a:lnTo>
                    <a:pt x="1790" y="1022"/>
                  </a:lnTo>
                  <a:lnTo>
                    <a:pt x="1786" y="1020"/>
                  </a:lnTo>
                  <a:lnTo>
                    <a:pt x="1781" y="1017"/>
                  </a:lnTo>
                  <a:lnTo>
                    <a:pt x="1771" y="1010"/>
                  </a:lnTo>
                  <a:lnTo>
                    <a:pt x="1754" y="1001"/>
                  </a:lnTo>
                  <a:lnTo>
                    <a:pt x="1730" y="987"/>
                  </a:lnTo>
                  <a:lnTo>
                    <a:pt x="1704" y="972"/>
                  </a:lnTo>
                  <a:lnTo>
                    <a:pt x="1675" y="954"/>
                  </a:lnTo>
                  <a:lnTo>
                    <a:pt x="1643" y="935"/>
                  </a:lnTo>
                  <a:lnTo>
                    <a:pt x="1609" y="915"/>
                  </a:lnTo>
                  <a:lnTo>
                    <a:pt x="1576" y="894"/>
                  </a:lnTo>
                  <a:lnTo>
                    <a:pt x="1542" y="875"/>
                  </a:lnTo>
                  <a:lnTo>
                    <a:pt x="1512" y="856"/>
                  </a:lnTo>
                  <a:lnTo>
                    <a:pt x="1483" y="840"/>
                  </a:lnTo>
                  <a:lnTo>
                    <a:pt x="1460" y="825"/>
                  </a:lnTo>
                  <a:lnTo>
                    <a:pt x="1439" y="812"/>
                  </a:lnTo>
                  <a:lnTo>
                    <a:pt x="1425" y="804"/>
                  </a:lnTo>
                  <a:lnTo>
                    <a:pt x="1417" y="799"/>
                  </a:lnTo>
                  <a:lnTo>
                    <a:pt x="1407" y="792"/>
                  </a:lnTo>
                  <a:lnTo>
                    <a:pt x="1384" y="780"/>
                  </a:lnTo>
                  <a:lnTo>
                    <a:pt x="1352" y="761"/>
                  </a:lnTo>
                  <a:lnTo>
                    <a:pt x="1311" y="739"/>
                  </a:lnTo>
                  <a:lnTo>
                    <a:pt x="1263" y="712"/>
                  </a:lnTo>
                  <a:lnTo>
                    <a:pt x="1211" y="682"/>
                  </a:lnTo>
                  <a:lnTo>
                    <a:pt x="1155" y="652"/>
                  </a:lnTo>
                  <a:lnTo>
                    <a:pt x="1097" y="619"/>
                  </a:lnTo>
                  <a:lnTo>
                    <a:pt x="1040" y="587"/>
                  </a:lnTo>
                  <a:lnTo>
                    <a:pt x="985" y="557"/>
                  </a:lnTo>
                  <a:lnTo>
                    <a:pt x="934" y="529"/>
                  </a:lnTo>
                  <a:lnTo>
                    <a:pt x="889" y="503"/>
                  </a:lnTo>
                  <a:lnTo>
                    <a:pt x="850" y="482"/>
                  </a:lnTo>
                  <a:lnTo>
                    <a:pt x="821" y="466"/>
                  </a:lnTo>
                  <a:lnTo>
                    <a:pt x="802" y="455"/>
                  </a:lnTo>
                  <a:lnTo>
                    <a:pt x="794" y="45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0" name="Freeform 43"/>
            <p:cNvSpPr>
              <a:spLocks/>
            </p:cNvSpPr>
            <p:nvPr/>
          </p:nvSpPr>
          <p:spPr bwMode="auto">
            <a:xfrm>
              <a:off x="2762" y="10126"/>
              <a:ext cx="1624" cy="1376"/>
            </a:xfrm>
            <a:custGeom>
              <a:avLst/>
              <a:gdLst>
                <a:gd name="T0" fmla="*/ 665 w 1624"/>
                <a:gd name="T1" fmla="*/ 1322 h 1376"/>
                <a:gd name="T2" fmla="*/ 559 w 1624"/>
                <a:gd name="T3" fmla="*/ 1154 h 1376"/>
                <a:gd name="T4" fmla="*/ 573 w 1624"/>
                <a:gd name="T5" fmla="*/ 944 h 1376"/>
                <a:gd name="T6" fmla="*/ 640 w 1624"/>
                <a:gd name="T7" fmla="*/ 889 h 1376"/>
                <a:gd name="T8" fmla="*/ 789 w 1624"/>
                <a:gd name="T9" fmla="*/ 823 h 1376"/>
                <a:gd name="T10" fmla="*/ 907 w 1624"/>
                <a:gd name="T11" fmla="*/ 742 h 1376"/>
                <a:gd name="T12" fmla="*/ 958 w 1624"/>
                <a:gd name="T13" fmla="*/ 753 h 1376"/>
                <a:gd name="T14" fmla="*/ 1029 w 1624"/>
                <a:gd name="T15" fmla="*/ 831 h 1376"/>
                <a:gd name="T16" fmla="*/ 1148 w 1624"/>
                <a:gd name="T17" fmla="*/ 825 h 1376"/>
                <a:gd name="T18" fmla="*/ 1302 w 1624"/>
                <a:gd name="T19" fmla="*/ 820 h 1376"/>
                <a:gd name="T20" fmla="*/ 1490 w 1624"/>
                <a:gd name="T21" fmla="*/ 798 h 1376"/>
                <a:gd name="T22" fmla="*/ 1577 w 1624"/>
                <a:gd name="T23" fmla="*/ 779 h 1376"/>
                <a:gd name="T24" fmla="*/ 1617 w 1624"/>
                <a:gd name="T25" fmla="*/ 659 h 1376"/>
                <a:gd name="T26" fmla="*/ 1538 w 1624"/>
                <a:gd name="T27" fmla="*/ 595 h 1376"/>
                <a:gd name="T28" fmla="*/ 1474 w 1624"/>
                <a:gd name="T29" fmla="*/ 574 h 1376"/>
                <a:gd name="T30" fmla="*/ 1419 w 1624"/>
                <a:gd name="T31" fmla="*/ 625 h 1376"/>
                <a:gd name="T32" fmla="*/ 1366 w 1624"/>
                <a:gd name="T33" fmla="*/ 648 h 1376"/>
                <a:gd name="T34" fmla="*/ 1254 w 1624"/>
                <a:gd name="T35" fmla="*/ 667 h 1376"/>
                <a:gd name="T36" fmla="*/ 1161 w 1624"/>
                <a:gd name="T37" fmla="*/ 637 h 1376"/>
                <a:gd name="T38" fmla="*/ 1118 w 1624"/>
                <a:gd name="T39" fmla="*/ 576 h 1376"/>
                <a:gd name="T40" fmla="*/ 1161 w 1624"/>
                <a:gd name="T41" fmla="*/ 483 h 1376"/>
                <a:gd name="T42" fmla="*/ 1231 w 1624"/>
                <a:gd name="T43" fmla="*/ 460 h 1376"/>
                <a:gd name="T44" fmla="*/ 1262 w 1624"/>
                <a:gd name="T45" fmla="*/ 471 h 1376"/>
                <a:gd name="T46" fmla="*/ 1333 w 1624"/>
                <a:gd name="T47" fmla="*/ 476 h 1376"/>
                <a:gd name="T48" fmla="*/ 1403 w 1624"/>
                <a:gd name="T49" fmla="*/ 452 h 1376"/>
                <a:gd name="T50" fmla="*/ 1462 w 1624"/>
                <a:gd name="T51" fmla="*/ 370 h 1376"/>
                <a:gd name="T52" fmla="*/ 1505 w 1624"/>
                <a:gd name="T53" fmla="*/ 216 h 1376"/>
                <a:gd name="T54" fmla="*/ 1414 w 1624"/>
                <a:gd name="T55" fmla="*/ 104 h 1376"/>
                <a:gd name="T56" fmla="*/ 1336 w 1624"/>
                <a:gd name="T57" fmla="*/ 92 h 1376"/>
                <a:gd name="T58" fmla="*/ 1283 w 1624"/>
                <a:gd name="T59" fmla="*/ 40 h 1376"/>
                <a:gd name="T60" fmla="*/ 1160 w 1624"/>
                <a:gd name="T61" fmla="*/ 21 h 1376"/>
                <a:gd name="T62" fmla="*/ 1049 w 1624"/>
                <a:gd name="T63" fmla="*/ 62 h 1376"/>
                <a:gd name="T64" fmla="*/ 971 w 1624"/>
                <a:gd name="T65" fmla="*/ 28 h 1376"/>
                <a:gd name="T66" fmla="*/ 885 w 1624"/>
                <a:gd name="T67" fmla="*/ 8 h 1376"/>
                <a:gd name="T68" fmla="*/ 880 w 1624"/>
                <a:gd name="T69" fmla="*/ 49 h 1376"/>
                <a:gd name="T70" fmla="*/ 784 w 1624"/>
                <a:gd name="T71" fmla="*/ 41 h 1376"/>
                <a:gd name="T72" fmla="*/ 592 w 1624"/>
                <a:gd name="T73" fmla="*/ 11 h 1376"/>
                <a:gd name="T74" fmla="*/ 451 w 1624"/>
                <a:gd name="T75" fmla="*/ 3 h 1376"/>
                <a:gd name="T76" fmla="*/ 332 w 1624"/>
                <a:gd name="T77" fmla="*/ 28 h 1376"/>
                <a:gd name="T78" fmla="*/ 192 w 1624"/>
                <a:gd name="T79" fmla="*/ 122 h 1376"/>
                <a:gd name="T80" fmla="*/ 108 w 1624"/>
                <a:gd name="T81" fmla="*/ 296 h 1376"/>
                <a:gd name="T82" fmla="*/ 228 w 1624"/>
                <a:gd name="T83" fmla="*/ 464 h 1376"/>
                <a:gd name="T84" fmla="*/ 381 w 1624"/>
                <a:gd name="T85" fmla="*/ 548 h 1376"/>
                <a:gd name="T86" fmla="*/ 514 w 1624"/>
                <a:gd name="T87" fmla="*/ 603 h 1376"/>
                <a:gd name="T88" fmla="*/ 437 w 1624"/>
                <a:gd name="T89" fmla="*/ 652 h 1376"/>
                <a:gd name="T90" fmla="*/ 375 w 1624"/>
                <a:gd name="T91" fmla="*/ 709 h 1376"/>
                <a:gd name="T92" fmla="*/ 313 w 1624"/>
                <a:gd name="T93" fmla="*/ 753 h 1376"/>
                <a:gd name="T94" fmla="*/ 176 w 1624"/>
                <a:gd name="T95" fmla="*/ 904 h 1376"/>
                <a:gd name="T96" fmla="*/ 79 w 1624"/>
                <a:gd name="T97" fmla="*/ 943 h 1376"/>
                <a:gd name="T98" fmla="*/ 7 w 1624"/>
                <a:gd name="T99" fmla="*/ 977 h 1376"/>
                <a:gd name="T100" fmla="*/ 25 w 1624"/>
                <a:gd name="T101" fmla="*/ 1043 h 1376"/>
                <a:gd name="T102" fmla="*/ 189 w 1624"/>
                <a:gd name="T103" fmla="*/ 1136 h 1376"/>
                <a:gd name="T104" fmla="*/ 281 w 1624"/>
                <a:gd name="T105" fmla="*/ 1198 h 1376"/>
                <a:gd name="T106" fmla="*/ 425 w 1624"/>
                <a:gd name="T107" fmla="*/ 1283 h 1376"/>
                <a:gd name="T108" fmla="*/ 559 w 1624"/>
                <a:gd name="T109" fmla="*/ 1352 h 1376"/>
                <a:gd name="T110" fmla="*/ 616 w 1624"/>
                <a:gd name="T111" fmla="*/ 1361 h 1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4"/>
                <a:gd name="T169" fmla="*/ 0 h 1376"/>
                <a:gd name="T170" fmla="*/ 1624 w 1624"/>
                <a:gd name="T171" fmla="*/ 1376 h 1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4" h="1376">
                  <a:moveTo>
                    <a:pt x="604" y="1338"/>
                  </a:moveTo>
                  <a:lnTo>
                    <a:pt x="607" y="1338"/>
                  </a:lnTo>
                  <a:lnTo>
                    <a:pt x="613" y="1337"/>
                  </a:lnTo>
                  <a:lnTo>
                    <a:pt x="621" y="1335"/>
                  </a:lnTo>
                  <a:lnTo>
                    <a:pt x="632" y="1334"/>
                  </a:lnTo>
                  <a:lnTo>
                    <a:pt x="643" y="1331"/>
                  </a:lnTo>
                  <a:lnTo>
                    <a:pt x="655" y="1327"/>
                  </a:lnTo>
                  <a:lnTo>
                    <a:pt x="665" y="1322"/>
                  </a:lnTo>
                  <a:lnTo>
                    <a:pt x="672" y="1316"/>
                  </a:lnTo>
                  <a:lnTo>
                    <a:pt x="680" y="1297"/>
                  </a:lnTo>
                  <a:lnTo>
                    <a:pt x="680" y="1273"/>
                  </a:lnTo>
                  <a:lnTo>
                    <a:pt x="677" y="1252"/>
                  </a:lnTo>
                  <a:lnTo>
                    <a:pt x="675" y="1244"/>
                  </a:lnTo>
                  <a:lnTo>
                    <a:pt x="648" y="1210"/>
                  </a:lnTo>
                  <a:lnTo>
                    <a:pt x="595" y="1195"/>
                  </a:lnTo>
                  <a:lnTo>
                    <a:pt x="559" y="1154"/>
                  </a:lnTo>
                  <a:lnTo>
                    <a:pt x="553" y="1129"/>
                  </a:lnTo>
                  <a:lnTo>
                    <a:pt x="543" y="1076"/>
                  </a:lnTo>
                  <a:lnTo>
                    <a:pt x="535" y="1018"/>
                  </a:lnTo>
                  <a:lnTo>
                    <a:pt x="538" y="983"/>
                  </a:lnTo>
                  <a:lnTo>
                    <a:pt x="546" y="975"/>
                  </a:lnTo>
                  <a:lnTo>
                    <a:pt x="554" y="966"/>
                  </a:lnTo>
                  <a:lnTo>
                    <a:pt x="563" y="955"/>
                  </a:lnTo>
                  <a:lnTo>
                    <a:pt x="573" y="944"/>
                  </a:lnTo>
                  <a:lnTo>
                    <a:pt x="582" y="934"/>
                  </a:lnTo>
                  <a:lnTo>
                    <a:pt x="588" y="926"/>
                  </a:lnTo>
                  <a:lnTo>
                    <a:pt x="594" y="921"/>
                  </a:lnTo>
                  <a:lnTo>
                    <a:pt x="595" y="919"/>
                  </a:lnTo>
                  <a:lnTo>
                    <a:pt x="600" y="917"/>
                  </a:lnTo>
                  <a:lnTo>
                    <a:pt x="608" y="910"/>
                  </a:lnTo>
                  <a:lnTo>
                    <a:pt x="623" y="900"/>
                  </a:lnTo>
                  <a:lnTo>
                    <a:pt x="640" y="889"/>
                  </a:lnTo>
                  <a:lnTo>
                    <a:pt x="658" y="877"/>
                  </a:lnTo>
                  <a:lnTo>
                    <a:pt x="675" y="868"/>
                  </a:lnTo>
                  <a:lnTo>
                    <a:pt x="690" y="859"/>
                  </a:lnTo>
                  <a:lnTo>
                    <a:pt x="700" y="855"/>
                  </a:lnTo>
                  <a:lnTo>
                    <a:pt x="713" y="851"/>
                  </a:lnTo>
                  <a:lnTo>
                    <a:pt x="733" y="844"/>
                  </a:lnTo>
                  <a:lnTo>
                    <a:pt x="760" y="833"/>
                  </a:lnTo>
                  <a:lnTo>
                    <a:pt x="789" y="823"/>
                  </a:lnTo>
                  <a:lnTo>
                    <a:pt x="818" y="810"/>
                  </a:lnTo>
                  <a:lnTo>
                    <a:pt x="843" y="799"/>
                  </a:lnTo>
                  <a:lnTo>
                    <a:pt x="861" y="790"/>
                  </a:lnTo>
                  <a:lnTo>
                    <a:pt x="872" y="784"/>
                  </a:lnTo>
                  <a:lnTo>
                    <a:pt x="877" y="778"/>
                  </a:lnTo>
                  <a:lnTo>
                    <a:pt x="886" y="767"/>
                  </a:lnTo>
                  <a:lnTo>
                    <a:pt x="895" y="754"/>
                  </a:lnTo>
                  <a:lnTo>
                    <a:pt x="907" y="742"/>
                  </a:lnTo>
                  <a:lnTo>
                    <a:pt x="915" y="728"/>
                  </a:lnTo>
                  <a:lnTo>
                    <a:pt x="924" y="718"/>
                  </a:lnTo>
                  <a:lnTo>
                    <a:pt x="930" y="711"/>
                  </a:lnTo>
                  <a:lnTo>
                    <a:pt x="931" y="708"/>
                  </a:lnTo>
                  <a:lnTo>
                    <a:pt x="933" y="712"/>
                  </a:lnTo>
                  <a:lnTo>
                    <a:pt x="939" y="722"/>
                  </a:lnTo>
                  <a:lnTo>
                    <a:pt x="947" y="737"/>
                  </a:lnTo>
                  <a:lnTo>
                    <a:pt x="958" y="753"/>
                  </a:lnTo>
                  <a:lnTo>
                    <a:pt x="969" y="771"/>
                  </a:lnTo>
                  <a:lnTo>
                    <a:pt x="979" y="788"/>
                  </a:lnTo>
                  <a:lnTo>
                    <a:pt x="990" y="802"/>
                  </a:lnTo>
                  <a:lnTo>
                    <a:pt x="997" y="810"/>
                  </a:lnTo>
                  <a:lnTo>
                    <a:pt x="1003" y="816"/>
                  </a:lnTo>
                  <a:lnTo>
                    <a:pt x="1010" y="821"/>
                  </a:lnTo>
                  <a:lnTo>
                    <a:pt x="1019" y="827"/>
                  </a:lnTo>
                  <a:lnTo>
                    <a:pt x="1029" y="831"/>
                  </a:lnTo>
                  <a:lnTo>
                    <a:pt x="1039" y="835"/>
                  </a:lnTo>
                  <a:lnTo>
                    <a:pt x="1051" y="838"/>
                  </a:lnTo>
                  <a:lnTo>
                    <a:pt x="1065" y="840"/>
                  </a:lnTo>
                  <a:lnTo>
                    <a:pt x="1081" y="840"/>
                  </a:lnTo>
                  <a:lnTo>
                    <a:pt x="1097" y="839"/>
                  </a:lnTo>
                  <a:lnTo>
                    <a:pt x="1115" y="836"/>
                  </a:lnTo>
                  <a:lnTo>
                    <a:pt x="1132" y="831"/>
                  </a:lnTo>
                  <a:lnTo>
                    <a:pt x="1148" y="825"/>
                  </a:lnTo>
                  <a:lnTo>
                    <a:pt x="1164" y="821"/>
                  </a:lnTo>
                  <a:lnTo>
                    <a:pt x="1179" y="817"/>
                  </a:lnTo>
                  <a:lnTo>
                    <a:pt x="1192" y="814"/>
                  </a:lnTo>
                  <a:lnTo>
                    <a:pt x="1202" y="814"/>
                  </a:lnTo>
                  <a:lnTo>
                    <a:pt x="1212" y="816"/>
                  </a:lnTo>
                  <a:lnTo>
                    <a:pt x="1235" y="817"/>
                  </a:lnTo>
                  <a:lnTo>
                    <a:pt x="1266" y="818"/>
                  </a:lnTo>
                  <a:lnTo>
                    <a:pt x="1302" y="820"/>
                  </a:lnTo>
                  <a:lnTo>
                    <a:pt x="1340" y="821"/>
                  </a:lnTo>
                  <a:lnTo>
                    <a:pt x="1375" y="820"/>
                  </a:lnTo>
                  <a:lnTo>
                    <a:pt x="1406" y="818"/>
                  </a:lnTo>
                  <a:lnTo>
                    <a:pt x="1428" y="814"/>
                  </a:lnTo>
                  <a:lnTo>
                    <a:pt x="1442" y="810"/>
                  </a:lnTo>
                  <a:lnTo>
                    <a:pt x="1458" y="806"/>
                  </a:lnTo>
                  <a:lnTo>
                    <a:pt x="1474" y="802"/>
                  </a:lnTo>
                  <a:lnTo>
                    <a:pt x="1490" y="798"/>
                  </a:lnTo>
                  <a:lnTo>
                    <a:pt x="1506" y="795"/>
                  </a:lnTo>
                  <a:lnTo>
                    <a:pt x="1519" y="793"/>
                  </a:lnTo>
                  <a:lnTo>
                    <a:pt x="1529" y="791"/>
                  </a:lnTo>
                  <a:lnTo>
                    <a:pt x="1535" y="791"/>
                  </a:lnTo>
                  <a:lnTo>
                    <a:pt x="1543" y="790"/>
                  </a:lnTo>
                  <a:lnTo>
                    <a:pt x="1553" y="788"/>
                  </a:lnTo>
                  <a:lnTo>
                    <a:pt x="1564" y="784"/>
                  </a:lnTo>
                  <a:lnTo>
                    <a:pt x="1577" y="779"/>
                  </a:lnTo>
                  <a:lnTo>
                    <a:pt x="1591" y="773"/>
                  </a:lnTo>
                  <a:lnTo>
                    <a:pt x="1602" y="767"/>
                  </a:lnTo>
                  <a:lnTo>
                    <a:pt x="1611" y="760"/>
                  </a:lnTo>
                  <a:lnTo>
                    <a:pt x="1617" y="753"/>
                  </a:lnTo>
                  <a:lnTo>
                    <a:pt x="1621" y="734"/>
                  </a:lnTo>
                  <a:lnTo>
                    <a:pt x="1624" y="707"/>
                  </a:lnTo>
                  <a:lnTo>
                    <a:pt x="1623" y="679"/>
                  </a:lnTo>
                  <a:lnTo>
                    <a:pt x="1617" y="659"/>
                  </a:lnTo>
                  <a:lnTo>
                    <a:pt x="1609" y="644"/>
                  </a:lnTo>
                  <a:lnTo>
                    <a:pt x="1605" y="632"/>
                  </a:lnTo>
                  <a:lnTo>
                    <a:pt x="1601" y="622"/>
                  </a:lnTo>
                  <a:lnTo>
                    <a:pt x="1592" y="618"/>
                  </a:lnTo>
                  <a:lnTo>
                    <a:pt x="1583" y="617"/>
                  </a:lnTo>
                  <a:lnTo>
                    <a:pt x="1570" y="611"/>
                  </a:lnTo>
                  <a:lnTo>
                    <a:pt x="1554" y="604"/>
                  </a:lnTo>
                  <a:lnTo>
                    <a:pt x="1538" y="595"/>
                  </a:lnTo>
                  <a:lnTo>
                    <a:pt x="1522" y="587"/>
                  </a:lnTo>
                  <a:lnTo>
                    <a:pt x="1509" y="580"/>
                  </a:lnTo>
                  <a:lnTo>
                    <a:pt x="1499" y="574"/>
                  </a:lnTo>
                  <a:lnTo>
                    <a:pt x="1496" y="573"/>
                  </a:lnTo>
                  <a:lnTo>
                    <a:pt x="1495" y="573"/>
                  </a:lnTo>
                  <a:lnTo>
                    <a:pt x="1490" y="573"/>
                  </a:lnTo>
                  <a:lnTo>
                    <a:pt x="1483" y="573"/>
                  </a:lnTo>
                  <a:lnTo>
                    <a:pt x="1474" y="574"/>
                  </a:lnTo>
                  <a:lnTo>
                    <a:pt x="1465" y="576"/>
                  </a:lnTo>
                  <a:lnTo>
                    <a:pt x="1457" y="577"/>
                  </a:lnTo>
                  <a:lnTo>
                    <a:pt x="1449" y="580"/>
                  </a:lnTo>
                  <a:lnTo>
                    <a:pt x="1444" y="584"/>
                  </a:lnTo>
                  <a:lnTo>
                    <a:pt x="1435" y="593"/>
                  </a:lnTo>
                  <a:lnTo>
                    <a:pt x="1428" y="603"/>
                  </a:lnTo>
                  <a:lnTo>
                    <a:pt x="1423" y="614"/>
                  </a:lnTo>
                  <a:lnTo>
                    <a:pt x="1419" y="625"/>
                  </a:lnTo>
                  <a:lnTo>
                    <a:pt x="1416" y="630"/>
                  </a:lnTo>
                  <a:lnTo>
                    <a:pt x="1412" y="634"/>
                  </a:lnTo>
                  <a:lnTo>
                    <a:pt x="1406" y="637"/>
                  </a:lnTo>
                  <a:lnTo>
                    <a:pt x="1398" y="640"/>
                  </a:lnTo>
                  <a:lnTo>
                    <a:pt x="1391" y="643"/>
                  </a:lnTo>
                  <a:lnTo>
                    <a:pt x="1382" y="645"/>
                  </a:lnTo>
                  <a:lnTo>
                    <a:pt x="1374" y="647"/>
                  </a:lnTo>
                  <a:lnTo>
                    <a:pt x="1366" y="648"/>
                  </a:lnTo>
                  <a:lnTo>
                    <a:pt x="1356" y="651"/>
                  </a:lnTo>
                  <a:lnTo>
                    <a:pt x="1345" y="653"/>
                  </a:lnTo>
                  <a:lnTo>
                    <a:pt x="1329" y="658"/>
                  </a:lnTo>
                  <a:lnTo>
                    <a:pt x="1313" y="660"/>
                  </a:lnTo>
                  <a:lnTo>
                    <a:pt x="1297" y="664"/>
                  </a:lnTo>
                  <a:lnTo>
                    <a:pt x="1281" y="666"/>
                  </a:lnTo>
                  <a:lnTo>
                    <a:pt x="1266" y="667"/>
                  </a:lnTo>
                  <a:lnTo>
                    <a:pt x="1254" y="667"/>
                  </a:lnTo>
                  <a:lnTo>
                    <a:pt x="1243" y="664"/>
                  </a:lnTo>
                  <a:lnTo>
                    <a:pt x="1228" y="660"/>
                  </a:lnTo>
                  <a:lnTo>
                    <a:pt x="1212" y="656"/>
                  </a:lnTo>
                  <a:lnTo>
                    <a:pt x="1198" y="651"/>
                  </a:lnTo>
                  <a:lnTo>
                    <a:pt x="1183" y="645"/>
                  </a:lnTo>
                  <a:lnTo>
                    <a:pt x="1171" y="641"/>
                  </a:lnTo>
                  <a:lnTo>
                    <a:pt x="1164" y="638"/>
                  </a:lnTo>
                  <a:lnTo>
                    <a:pt x="1161" y="637"/>
                  </a:lnTo>
                  <a:lnTo>
                    <a:pt x="1160" y="634"/>
                  </a:lnTo>
                  <a:lnTo>
                    <a:pt x="1154" y="629"/>
                  </a:lnTo>
                  <a:lnTo>
                    <a:pt x="1147" y="621"/>
                  </a:lnTo>
                  <a:lnTo>
                    <a:pt x="1138" y="611"/>
                  </a:lnTo>
                  <a:lnTo>
                    <a:pt x="1129" y="600"/>
                  </a:lnTo>
                  <a:lnTo>
                    <a:pt x="1122" y="591"/>
                  </a:lnTo>
                  <a:lnTo>
                    <a:pt x="1118" y="583"/>
                  </a:lnTo>
                  <a:lnTo>
                    <a:pt x="1118" y="576"/>
                  </a:lnTo>
                  <a:lnTo>
                    <a:pt x="1122" y="562"/>
                  </a:lnTo>
                  <a:lnTo>
                    <a:pt x="1128" y="540"/>
                  </a:lnTo>
                  <a:lnTo>
                    <a:pt x="1134" y="520"/>
                  </a:lnTo>
                  <a:lnTo>
                    <a:pt x="1137" y="506"/>
                  </a:lnTo>
                  <a:lnTo>
                    <a:pt x="1138" y="501"/>
                  </a:lnTo>
                  <a:lnTo>
                    <a:pt x="1144" y="495"/>
                  </a:lnTo>
                  <a:lnTo>
                    <a:pt x="1153" y="488"/>
                  </a:lnTo>
                  <a:lnTo>
                    <a:pt x="1161" y="483"/>
                  </a:lnTo>
                  <a:lnTo>
                    <a:pt x="1173" y="476"/>
                  </a:lnTo>
                  <a:lnTo>
                    <a:pt x="1183" y="471"/>
                  </a:lnTo>
                  <a:lnTo>
                    <a:pt x="1193" y="467"/>
                  </a:lnTo>
                  <a:lnTo>
                    <a:pt x="1202" y="464"/>
                  </a:lnTo>
                  <a:lnTo>
                    <a:pt x="1209" y="463"/>
                  </a:lnTo>
                  <a:lnTo>
                    <a:pt x="1218" y="461"/>
                  </a:lnTo>
                  <a:lnTo>
                    <a:pt x="1225" y="461"/>
                  </a:lnTo>
                  <a:lnTo>
                    <a:pt x="1231" y="460"/>
                  </a:lnTo>
                  <a:lnTo>
                    <a:pt x="1237" y="458"/>
                  </a:lnTo>
                  <a:lnTo>
                    <a:pt x="1241" y="457"/>
                  </a:lnTo>
                  <a:lnTo>
                    <a:pt x="1244" y="457"/>
                  </a:lnTo>
                  <a:lnTo>
                    <a:pt x="1246" y="457"/>
                  </a:lnTo>
                  <a:lnTo>
                    <a:pt x="1247" y="458"/>
                  </a:lnTo>
                  <a:lnTo>
                    <a:pt x="1250" y="461"/>
                  </a:lnTo>
                  <a:lnTo>
                    <a:pt x="1254" y="465"/>
                  </a:lnTo>
                  <a:lnTo>
                    <a:pt x="1262" y="471"/>
                  </a:lnTo>
                  <a:lnTo>
                    <a:pt x="1269" y="476"/>
                  </a:lnTo>
                  <a:lnTo>
                    <a:pt x="1276" y="480"/>
                  </a:lnTo>
                  <a:lnTo>
                    <a:pt x="1285" y="484"/>
                  </a:lnTo>
                  <a:lnTo>
                    <a:pt x="1294" y="487"/>
                  </a:lnTo>
                  <a:lnTo>
                    <a:pt x="1304" y="487"/>
                  </a:lnTo>
                  <a:lnTo>
                    <a:pt x="1314" y="484"/>
                  </a:lnTo>
                  <a:lnTo>
                    <a:pt x="1324" y="480"/>
                  </a:lnTo>
                  <a:lnTo>
                    <a:pt x="1333" y="476"/>
                  </a:lnTo>
                  <a:lnTo>
                    <a:pt x="1342" y="471"/>
                  </a:lnTo>
                  <a:lnTo>
                    <a:pt x="1349" y="465"/>
                  </a:lnTo>
                  <a:lnTo>
                    <a:pt x="1353" y="463"/>
                  </a:lnTo>
                  <a:lnTo>
                    <a:pt x="1355" y="461"/>
                  </a:lnTo>
                  <a:lnTo>
                    <a:pt x="1375" y="442"/>
                  </a:lnTo>
                  <a:lnTo>
                    <a:pt x="1380" y="443"/>
                  </a:lnTo>
                  <a:lnTo>
                    <a:pt x="1391" y="448"/>
                  </a:lnTo>
                  <a:lnTo>
                    <a:pt x="1403" y="452"/>
                  </a:lnTo>
                  <a:lnTo>
                    <a:pt x="1414" y="453"/>
                  </a:lnTo>
                  <a:lnTo>
                    <a:pt x="1423" y="445"/>
                  </a:lnTo>
                  <a:lnTo>
                    <a:pt x="1428" y="426"/>
                  </a:lnTo>
                  <a:lnTo>
                    <a:pt x="1430" y="408"/>
                  </a:lnTo>
                  <a:lnTo>
                    <a:pt x="1430" y="400"/>
                  </a:lnTo>
                  <a:lnTo>
                    <a:pt x="1436" y="394"/>
                  </a:lnTo>
                  <a:lnTo>
                    <a:pt x="1449" y="383"/>
                  </a:lnTo>
                  <a:lnTo>
                    <a:pt x="1462" y="370"/>
                  </a:lnTo>
                  <a:lnTo>
                    <a:pt x="1471" y="359"/>
                  </a:lnTo>
                  <a:lnTo>
                    <a:pt x="1480" y="347"/>
                  </a:lnTo>
                  <a:lnTo>
                    <a:pt x="1493" y="328"/>
                  </a:lnTo>
                  <a:lnTo>
                    <a:pt x="1506" y="313"/>
                  </a:lnTo>
                  <a:lnTo>
                    <a:pt x="1512" y="306"/>
                  </a:lnTo>
                  <a:lnTo>
                    <a:pt x="1512" y="291"/>
                  </a:lnTo>
                  <a:lnTo>
                    <a:pt x="1511" y="255"/>
                  </a:lnTo>
                  <a:lnTo>
                    <a:pt x="1505" y="216"/>
                  </a:lnTo>
                  <a:lnTo>
                    <a:pt x="1492" y="186"/>
                  </a:lnTo>
                  <a:lnTo>
                    <a:pt x="1483" y="175"/>
                  </a:lnTo>
                  <a:lnTo>
                    <a:pt x="1473" y="163"/>
                  </a:lnTo>
                  <a:lnTo>
                    <a:pt x="1462" y="149"/>
                  </a:lnTo>
                  <a:lnTo>
                    <a:pt x="1452" y="135"/>
                  </a:lnTo>
                  <a:lnTo>
                    <a:pt x="1441" y="123"/>
                  </a:lnTo>
                  <a:lnTo>
                    <a:pt x="1429" y="113"/>
                  </a:lnTo>
                  <a:lnTo>
                    <a:pt x="1414" y="104"/>
                  </a:lnTo>
                  <a:lnTo>
                    <a:pt x="1398" y="98"/>
                  </a:lnTo>
                  <a:lnTo>
                    <a:pt x="1382" y="94"/>
                  </a:lnTo>
                  <a:lnTo>
                    <a:pt x="1369" y="93"/>
                  </a:lnTo>
                  <a:lnTo>
                    <a:pt x="1359" y="92"/>
                  </a:lnTo>
                  <a:lnTo>
                    <a:pt x="1350" y="90"/>
                  </a:lnTo>
                  <a:lnTo>
                    <a:pt x="1343" y="90"/>
                  </a:lnTo>
                  <a:lnTo>
                    <a:pt x="1339" y="92"/>
                  </a:lnTo>
                  <a:lnTo>
                    <a:pt x="1336" y="92"/>
                  </a:lnTo>
                  <a:lnTo>
                    <a:pt x="1334" y="92"/>
                  </a:lnTo>
                  <a:lnTo>
                    <a:pt x="1333" y="89"/>
                  </a:lnTo>
                  <a:lnTo>
                    <a:pt x="1329" y="83"/>
                  </a:lnTo>
                  <a:lnTo>
                    <a:pt x="1321" y="75"/>
                  </a:lnTo>
                  <a:lnTo>
                    <a:pt x="1314" y="66"/>
                  </a:lnTo>
                  <a:lnTo>
                    <a:pt x="1304" y="56"/>
                  </a:lnTo>
                  <a:lnTo>
                    <a:pt x="1294" y="47"/>
                  </a:lnTo>
                  <a:lnTo>
                    <a:pt x="1283" y="40"/>
                  </a:lnTo>
                  <a:lnTo>
                    <a:pt x="1275" y="34"/>
                  </a:lnTo>
                  <a:lnTo>
                    <a:pt x="1263" y="32"/>
                  </a:lnTo>
                  <a:lnTo>
                    <a:pt x="1249" y="29"/>
                  </a:lnTo>
                  <a:lnTo>
                    <a:pt x="1233" y="26"/>
                  </a:lnTo>
                  <a:lnTo>
                    <a:pt x="1215" y="23"/>
                  </a:lnTo>
                  <a:lnTo>
                    <a:pt x="1196" y="22"/>
                  </a:lnTo>
                  <a:lnTo>
                    <a:pt x="1177" y="21"/>
                  </a:lnTo>
                  <a:lnTo>
                    <a:pt x="1160" y="21"/>
                  </a:lnTo>
                  <a:lnTo>
                    <a:pt x="1145" y="23"/>
                  </a:lnTo>
                  <a:lnTo>
                    <a:pt x="1132" y="28"/>
                  </a:lnTo>
                  <a:lnTo>
                    <a:pt x="1118" y="33"/>
                  </a:lnTo>
                  <a:lnTo>
                    <a:pt x="1103" y="40"/>
                  </a:lnTo>
                  <a:lnTo>
                    <a:pt x="1088" y="48"/>
                  </a:lnTo>
                  <a:lnTo>
                    <a:pt x="1075" y="53"/>
                  </a:lnTo>
                  <a:lnTo>
                    <a:pt x="1061" y="59"/>
                  </a:lnTo>
                  <a:lnTo>
                    <a:pt x="1049" y="62"/>
                  </a:lnTo>
                  <a:lnTo>
                    <a:pt x="1036" y="60"/>
                  </a:lnTo>
                  <a:lnTo>
                    <a:pt x="1024" y="58"/>
                  </a:lnTo>
                  <a:lnTo>
                    <a:pt x="1014" y="53"/>
                  </a:lnTo>
                  <a:lnTo>
                    <a:pt x="1006" y="48"/>
                  </a:lnTo>
                  <a:lnTo>
                    <a:pt x="997" y="44"/>
                  </a:lnTo>
                  <a:lnTo>
                    <a:pt x="988" y="38"/>
                  </a:lnTo>
                  <a:lnTo>
                    <a:pt x="979" y="33"/>
                  </a:lnTo>
                  <a:lnTo>
                    <a:pt x="971" y="28"/>
                  </a:lnTo>
                  <a:lnTo>
                    <a:pt x="960" y="23"/>
                  </a:lnTo>
                  <a:lnTo>
                    <a:pt x="949" y="19"/>
                  </a:lnTo>
                  <a:lnTo>
                    <a:pt x="936" y="17"/>
                  </a:lnTo>
                  <a:lnTo>
                    <a:pt x="923" y="14"/>
                  </a:lnTo>
                  <a:lnTo>
                    <a:pt x="911" y="11"/>
                  </a:lnTo>
                  <a:lnTo>
                    <a:pt x="899" y="10"/>
                  </a:lnTo>
                  <a:lnTo>
                    <a:pt x="891" y="10"/>
                  </a:lnTo>
                  <a:lnTo>
                    <a:pt x="885" y="8"/>
                  </a:lnTo>
                  <a:lnTo>
                    <a:pt x="883" y="8"/>
                  </a:lnTo>
                  <a:lnTo>
                    <a:pt x="928" y="34"/>
                  </a:lnTo>
                  <a:lnTo>
                    <a:pt x="928" y="37"/>
                  </a:lnTo>
                  <a:lnTo>
                    <a:pt x="927" y="41"/>
                  </a:lnTo>
                  <a:lnTo>
                    <a:pt x="920" y="47"/>
                  </a:lnTo>
                  <a:lnTo>
                    <a:pt x="904" y="49"/>
                  </a:lnTo>
                  <a:lnTo>
                    <a:pt x="892" y="49"/>
                  </a:lnTo>
                  <a:lnTo>
                    <a:pt x="880" y="49"/>
                  </a:lnTo>
                  <a:lnTo>
                    <a:pt x="867" y="51"/>
                  </a:lnTo>
                  <a:lnTo>
                    <a:pt x="854" y="51"/>
                  </a:lnTo>
                  <a:lnTo>
                    <a:pt x="840" y="51"/>
                  </a:lnTo>
                  <a:lnTo>
                    <a:pt x="828" y="49"/>
                  </a:lnTo>
                  <a:lnTo>
                    <a:pt x="815" y="48"/>
                  </a:lnTo>
                  <a:lnTo>
                    <a:pt x="805" y="45"/>
                  </a:lnTo>
                  <a:lnTo>
                    <a:pt x="797" y="44"/>
                  </a:lnTo>
                  <a:lnTo>
                    <a:pt x="784" y="41"/>
                  </a:lnTo>
                  <a:lnTo>
                    <a:pt x="768" y="38"/>
                  </a:lnTo>
                  <a:lnTo>
                    <a:pt x="748" y="34"/>
                  </a:lnTo>
                  <a:lnTo>
                    <a:pt x="725" y="32"/>
                  </a:lnTo>
                  <a:lnTo>
                    <a:pt x="700" y="28"/>
                  </a:lnTo>
                  <a:lnTo>
                    <a:pt x="674" y="23"/>
                  </a:lnTo>
                  <a:lnTo>
                    <a:pt x="646" y="18"/>
                  </a:lnTo>
                  <a:lnTo>
                    <a:pt x="620" y="15"/>
                  </a:lnTo>
                  <a:lnTo>
                    <a:pt x="592" y="11"/>
                  </a:lnTo>
                  <a:lnTo>
                    <a:pt x="567" y="7"/>
                  </a:lnTo>
                  <a:lnTo>
                    <a:pt x="544" y="4"/>
                  </a:lnTo>
                  <a:lnTo>
                    <a:pt x="524" y="3"/>
                  </a:lnTo>
                  <a:lnTo>
                    <a:pt x="506" y="0"/>
                  </a:lnTo>
                  <a:lnTo>
                    <a:pt x="492" y="0"/>
                  </a:lnTo>
                  <a:lnTo>
                    <a:pt x="483" y="0"/>
                  </a:lnTo>
                  <a:lnTo>
                    <a:pt x="469" y="2"/>
                  </a:lnTo>
                  <a:lnTo>
                    <a:pt x="451" y="3"/>
                  </a:lnTo>
                  <a:lnTo>
                    <a:pt x="434" y="4"/>
                  </a:lnTo>
                  <a:lnTo>
                    <a:pt x="416" y="4"/>
                  </a:lnTo>
                  <a:lnTo>
                    <a:pt x="399" y="6"/>
                  </a:lnTo>
                  <a:lnTo>
                    <a:pt x="384" y="7"/>
                  </a:lnTo>
                  <a:lnTo>
                    <a:pt x="371" y="10"/>
                  </a:lnTo>
                  <a:lnTo>
                    <a:pt x="362" y="13"/>
                  </a:lnTo>
                  <a:lnTo>
                    <a:pt x="351" y="18"/>
                  </a:lnTo>
                  <a:lnTo>
                    <a:pt x="332" y="28"/>
                  </a:lnTo>
                  <a:lnTo>
                    <a:pt x="310" y="41"/>
                  </a:lnTo>
                  <a:lnTo>
                    <a:pt x="285" y="56"/>
                  </a:lnTo>
                  <a:lnTo>
                    <a:pt x="260" y="71"/>
                  </a:lnTo>
                  <a:lnTo>
                    <a:pt x="239" y="85"/>
                  </a:lnTo>
                  <a:lnTo>
                    <a:pt x="221" y="96"/>
                  </a:lnTo>
                  <a:lnTo>
                    <a:pt x="212" y="103"/>
                  </a:lnTo>
                  <a:lnTo>
                    <a:pt x="205" y="109"/>
                  </a:lnTo>
                  <a:lnTo>
                    <a:pt x="192" y="122"/>
                  </a:lnTo>
                  <a:lnTo>
                    <a:pt x="175" y="139"/>
                  </a:lnTo>
                  <a:lnTo>
                    <a:pt x="157" y="158"/>
                  </a:lnTo>
                  <a:lnTo>
                    <a:pt x="140" y="180"/>
                  </a:lnTo>
                  <a:lnTo>
                    <a:pt x="124" y="205"/>
                  </a:lnTo>
                  <a:lnTo>
                    <a:pt x="113" y="228"/>
                  </a:lnTo>
                  <a:lnTo>
                    <a:pt x="108" y="250"/>
                  </a:lnTo>
                  <a:lnTo>
                    <a:pt x="108" y="272"/>
                  </a:lnTo>
                  <a:lnTo>
                    <a:pt x="108" y="296"/>
                  </a:lnTo>
                  <a:lnTo>
                    <a:pt x="111" y="321"/>
                  </a:lnTo>
                  <a:lnTo>
                    <a:pt x="115" y="345"/>
                  </a:lnTo>
                  <a:lnTo>
                    <a:pt x="124" y="370"/>
                  </a:lnTo>
                  <a:lnTo>
                    <a:pt x="137" y="393"/>
                  </a:lnTo>
                  <a:lnTo>
                    <a:pt x="153" y="413"/>
                  </a:lnTo>
                  <a:lnTo>
                    <a:pt x="176" y="431"/>
                  </a:lnTo>
                  <a:lnTo>
                    <a:pt x="202" y="448"/>
                  </a:lnTo>
                  <a:lnTo>
                    <a:pt x="228" y="464"/>
                  </a:lnTo>
                  <a:lnTo>
                    <a:pt x="256" y="480"/>
                  </a:lnTo>
                  <a:lnTo>
                    <a:pt x="281" y="495"/>
                  </a:lnTo>
                  <a:lnTo>
                    <a:pt x="303" y="510"/>
                  </a:lnTo>
                  <a:lnTo>
                    <a:pt x="322" y="521"/>
                  </a:lnTo>
                  <a:lnTo>
                    <a:pt x="336" y="531"/>
                  </a:lnTo>
                  <a:lnTo>
                    <a:pt x="346" y="535"/>
                  </a:lnTo>
                  <a:lnTo>
                    <a:pt x="358" y="540"/>
                  </a:lnTo>
                  <a:lnTo>
                    <a:pt x="381" y="548"/>
                  </a:lnTo>
                  <a:lnTo>
                    <a:pt x="409" y="559"/>
                  </a:lnTo>
                  <a:lnTo>
                    <a:pt x="441" y="570"/>
                  </a:lnTo>
                  <a:lnTo>
                    <a:pt x="471" y="581"/>
                  </a:lnTo>
                  <a:lnTo>
                    <a:pt x="498" y="589"/>
                  </a:lnTo>
                  <a:lnTo>
                    <a:pt x="515" y="596"/>
                  </a:lnTo>
                  <a:lnTo>
                    <a:pt x="522" y="599"/>
                  </a:lnTo>
                  <a:lnTo>
                    <a:pt x="519" y="600"/>
                  </a:lnTo>
                  <a:lnTo>
                    <a:pt x="514" y="603"/>
                  </a:lnTo>
                  <a:lnTo>
                    <a:pt x="505" y="607"/>
                  </a:lnTo>
                  <a:lnTo>
                    <a:pt x="495" y="614"/>
                  </a:lnTo>
                  <a:lnTo>
                    <a:pt x="483" y="619"/>
                  </a:lnTo>
                  <a:lnTo>
                    <a:pt x="471" y="626"/>
                  </a:lnTo>
                  <a:lnTo>
                    <a:pt x="461" y="632"/>
                  </a:lnTo>
                  <a:lnTo>
                    <a:pt x="454" y="637"/>
                  </a:lnTo>
                  <a:lnTo>
                    <a:pt x="447" y="644"/>
                  </a:lnTo>
                  <a:lnTo>
                    <a:pt x="437" y="652"/>
                  </a:lnTo>
                  <a:lnTo>
                    <a:pt x="423" y="664"/>
                  </a:lnTo>
                  <a:lnTo>
                    <a:pt x="412" y="677"/>
                  </a:lnTo>
                  <a:lnTo>
                    <a:pt x="400" y="689"/>
                  </a:lnTo>
                  <a:lnTo>
                    <a:pt x="390" y="698"/>
                  </a:lnTo>
                  <a:lnTo>
                    <a:pt x="384" y="705"/>
                  </a:lnTo>
                  <a:lnTo>
                    <a:pt x="381" y="708"/>
                  </a:lnTo>
                  <a:lnTo>
                    <a:pt x="380" y="708"/>
                  </a:lnTo>
                  <a:lnTo>
                    <a:pt x="375" y="709"/>
                  </a:lnTo>
                  <a:lnTo>
                    <a:pt x="371" y="711"/>
                  </a:lnTo>
                  <a:lnTo>
                    <a:pt x="364" y="713"/>
                  </a:lnTo>
                  <a:lnTo>
                    <a:pt x="356" y="716"/>
                  </a:lnTo>
                  <a:lnTo>
                    <a:pt x="349" y="719"/>
                  </a:lnTo>
                  <a:lnTo>
                    <a:pt x="343" y="723"/>
                  </a:lnTo>
                  <a:lnTo>
                    <a:pt x="338" y="727"/>
                  </a:lnTo>
                  <a:lnTo>
                    <a:pt x="329" y="737"/>
                  </a:lnTo>
                  <a:lnTo>
                    <a:pt x="313" y="753"/>
                  </a:lnTo>
                  <a:lnTo>
                    <a:pt x="291" y="776"/>
                  </a:lnTo>
                  <a:lnTo>
                    <a:pt x="268" y="802"/>
                  </a:lnTo>
                  <a:lnTo>
                    <a:pt x="244" y="829"/>
                  </a:lnTo>
                  <a:lnTo>
                    <a:pt x="223" y="853"/>
                  </a:lnTo>
                  <a:lnTo>
                    <a:pt x="205" y="872"/>
                  </a:lnTo>
                  <a:lnTo>
                    <a:pt x="196" y="883"/>
                  </a:lnTo>
                  <a:lnTo>
                    <a:pt x="186" y="893"/>
                  </a:lnTo>
                  <a:lnTo>
                    <a:pt x="176" y="904"/>
                  </a:lnTo>
                  <a:lnTo>
                    <a:pt x="167" y="913"/>
                  </a:lnTo>
                  <a:lnTo>
                    <a:pt x="164" y="915"/>
                  </a:lnTo>
                  <a:lnTo>
                    <a:pt x="116" y="915"/>
                  </a:lnTo>
                  <a:lnTo>
                    <a:pt x="113" y="918"/>
                  </a:lnTo>
                  <a:lnTo>
                    <a:pt x="105" y="922"/>
                  </a:lnTo>
                  <a:lnTo>
                    <a:pt x="95" y="930"/>
                  </a:lnTo>
                  <a:lnTo>
                    <a:pt x="84" y="938"/>
                  </a:lnTo>
                  <a:lnTo>
                    <a:pt x="79" y="943"/>
                  </a:lnTo>
                  <a:lnTo>
                    <a:pt x="70" y="945"/>
                  </a:lnTo>
                  <a:lnTo>
                    <a:pt x="60" y="947"/>
                  </a:lnTo>
                  <a:lnTo>
                    <a:pt x="49" y="949"/>
                  </a:lnTo>
                  <a:lnTo>
                    <a:pt x="39" y="951"/>
                  </a:lnTo>
                  <a:lnTo>
                    <a:pt x="29" y="955"/>
                  </a:lnTo>
                  <a:lnTo>
                    <a:pt x="22" y="959"/>
                  </a:lnTo>
                  <a:lnTo>
                    <a:pt x="16" y="964"/>
                  </a:lnTo>
                  <a:lnTo>
                    <a:pt x="7" y="977"/>
                  </a:lnTo>
                  <a:lnTo>
                    <a:pt x="1" y="988"/>
                  </a:lnTo>
                  <a:lnTo>
                    <a:pt x="0" y="998"/>
                  </a:lnTo>
                  <a:lnTo>
                    <a:pt x="3" y="1011"/>
                  </a:lnTo>
                  <a:lnTo>
                    <a:pt x="9" y="1023"/>
                  </a:lnTo>
                  <a:lnTo>
                    <a:pt x="14" y="1033"/>
                  </a:lnTo>
                  <a:lnTo>
                    <a:pt x="17" y="1038"/>
                  </a:lnTo>
                  <a:lnTo>
                    <a:pt x="19" y="1041"/>
                  </a:lnTo>
                  <a:lnTo>
                    <a:pt x="25" y="1043"/>
                  </a:lnTo>
                  <a:lnTo>
                    <a:pt x="39" y="1052"/>
                  </a:lnTo>
                  <a:lnTo>
                    <a:pt x="60" y="1063"/>
                  </a:lnTo>
                  <a:lnTo>
                    <a:pt x="86" y="1075"/>
                  </a:lnTo>
                  <a:lnTo>
                    <a:pt x="112" y="1090"/>
                  </a:lnTo>
                  <a:lnTo>
                    <a:pt x="138" y="1103"/>
                  </a:lnTo>
                  <a:lnTo>
                    <a:pt x="160" y="1117"/>
                  </a:lnTo>
                  <a:lnTo>
                    <a:pt x="176" y="1127"/>
                  </a:lnTo>
                  <a:lnTo>
                    <a:pt x="189" y="1136"/>
                  </a:lnTo>
                  <a:lnTo>
                    <a:pt x="202" y="1144"/>
                  </a:lnTo>
                  <a:lnTo>
                    <a:pt x="215" y="1154"/>
                  </a:lnTo>
                  <a:lnTo>
                    <a:pt x="227" y="1163"/>
                  </a:lnTo>
                  <a:lnTo>
                    <a:pt x="240" y="1172"/>
                  </a:lnTo>
                  <a:lnTo>
                    <a:pt x="250" y="1180"/>
                  </a:lnTo>
                  <a:lnTo>
                    <a:pt x="260" y="1185"/>
                  </a:lnTo>
                  <a:lnTo>
                    <a:pt x="269" y="1191"/>
                  </a:lnTo>
                  <a:lnTo>
                    <a:pt x="281" y="1198"/>
                  </a:lnTo>
                  <a:lnTo>
                    <a:pt x="298" y="1208"/>
                  </a:lnTo>
                  <a:lnTo>
                    <a:pt x="319" y="1221"/>
                  </a:lnTo>
                  <a:lnTo>
                    <a:pt x="342" y="1234"/>
                  </a:lnTo>
                  <a:lnTo>
                    <a:pt x="365" y="1249"/>
                  </a:lnTo>
                  <a:lnTo>
                    <a:pt x="386" y="1262"/>
                  </a:lnTo>
                  <a:lnTo>
                    <a:pt x="403" y="1271"/>
                  </a:lnTo>
                  <a:lnTo>
                    <a:pt x="415" y="1278"/>
                  </a:lnTo>
                  <a:lnTo>
                    <a:pt x="425" y="1283"/>
                  </a:lnTo>
                  <a:lnTo>
                    <a:pt x="441" y="1292"/>
                  </a:lnTo>
                  <a:lnTo>
                    <a:pt x="461" y="1300"/>
                  </a:lnTo>
                  <a:lnTo>
                    <a:pt x="483" y="1311"/>
                  </a:lnTo>
                  <a:lnTo>
                    <a:pt x="505" y="1320"/>
                  </a:lnTo>
                  <a:lnTo>
                    <a:pt x="524" y="1331"/>
                  </a:lnTo>
                  <a:lnTo>
                    <a:pt x="540" y="1339"/>
                  </a:lnTo>
                  <a:lnTo>
                    <a:pt x="551" y="1346"/>
                  </a:lnTo>
                  <a:lnTo>
                    <a:pt x="559" y="1352"/>
                  </a:lnTo>
                  <a:lnTo>
                    <a:pt x="567" y="1357"/>
                  </a:lnTo>
                  <a:lnTo>
                    <a:pt x="576" y="1363"/>
                  </a:lnTo>
                  <a:lnTo>
                    <a:pt x="585" y="1367"/>
                  </a:lnTo>
                  <a:lnTo>
                    <a:pt x="592" y="1371"/>
                  </a:lnTo>
                  <a:lnTo>
                    <a:pt x="598" y="1373"/>
                  </a:lnTo>
                  <a:lnTo>
                    <a:pt x="602" y="1376"/>
                  </a:lnTo>
                  <a:lnTo>
                    <a:pt x="604" y="1376"/>
                  </a:lnTo>
                  <a:lnTo>
                    <a:pt x="616" y="1361"/>
                  </a:lnTo>
                  <a:lnTo>
                    <a:pt x="604" y="1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1" name="Freeform 44"/>
            <p:cNvSpPr>
              <a:spLocks/>
            </p:cNvSpPr>
            <p:nvPr/>
          </p:nvSpPr>
          <p:spPr bwMode="auto">
            <a:xfrm>
              <a:off x="3702" y="10169"/>
              <a:ext cx="335" cy="80"/>
            </a:xfrm>
            <a:custGeom>
              <a:avLst/>
              <a:gdLst>
                <a:gd name="T0" fmla="*/ 2 w 335"/>
                <a:gd name="T1" fmla="*/ 15 h 80"/>
                <a:gd name="T2" fmla="*/ 15 w 335"/>
                <a:gd name="T3" fmla="*/ 19 h 80"/>
                <a:gd name="T4" fmla="*/ 35 w 335"/>
                <a:gd name="T5" fmla="*/ 27 h 80"/>
                <a:gd name="T6" fmla="*/ 55 w 335"/>
                <a:gd name="T7" fmla="*/ 38 h 80"/>
                <a:gd name="T8" fmla="*/ 71 w 335"/>
                <a:gd name="T9" fmla="*/ 51 h 80"/>
                <a:gd name="T10" fmla="*/ 89 w 335"/>
                <a:gd name="T11" fmla="*/ 61 h 80"/>
                <a:gd name="T12" fmla="*/ 109 w 335"/>
                <a:gd name="T13" fmla="*/ 69 h 80"/>
                <a:gd name="T14" fmla="*/ 132 w 335"/>
                <a:gd name="T15" fmla="*/ 76 h 80"/>
                <a:gd name="T16" fmla="*/ 157 w 335"/>
                <a:gd name="T17" fmla="*/ 80 h 80"/>
                <a:gd name="T18" fmla="*/ 173 w 335"/>
                <a:gd name="T19" fmla="*/ 76 h 80"/>
                <a:gd name="T20" fmla="*/ 182 w 335"/>
                <a:gd name="T21" fmla="*/ 68 h 80"/>
                <a:gd name="T22" fmla="*/ 191 w 335"/>
                <a:gd name="T23" fmla="*/ 60 h 80"/>
                <a:gd name="T24" fmla="*/ 204 w 335"/>
                <a:gd name="T25" fmla="*/ 57 h 80"/>
                <a:gd name="T26" fmla="*/ 197 w 335"/>
                <a:gd name="T27" fmla="*/ 75 h 80"/>
                <a:gd name="T28" fmla="*/ 195 w 335"/>
                <a:gd name="T29" fmla="*/ 77 h 80"/>
                <a:gd name="T30" fmla="*/ 205 w 335"/>
                <a:gd name="T31" fmla="*/ 72 h 80"/>
                <a:gd name="T32" fmla="*/ 221 w 335"/>
                <a:gd name="T33" fmla="*/ 65 h 80"/>
                <a:gd name="T34" fmla="*/ 240 w 335"/>
                <a:gd name="T35" fmla="*/ 58 h 80"/>
                <a:gd name="T36" fmla="*/ 259 w 335"/>
                <a:gd name="T37" fmla="*/ 54 h 80"/>
                <a:gd name="T38" fmla="*/ 279 w 335"/>
                <a:gd name="T39" fmla="*/ 53 h 80"/>
                <a:gd name="T40" fmla="*/ 303 w 335"/>
                <a:gd name="T41" fmla="*/ 53 h 80"/>
                <a:gd name="T42" fmla="*/ 322 w 335"/>
                <a:gd name="T43" fmla="*/ 55 h 80"/>
                <a:gd name="T44" fmla="*/ 335 w 335"/>
                <a:gd name="T45" fmla="*/ 61 h 80"/>
                <a:gd name="T46" fmla="*/ 326 w 335"/>
                <a:gd name="T47" fmla="*/ 55 h 80"/>
                <a:gd name="T48" fmla="*/ 303 w 335"/>
                <a:gd name="T49" fmla="*/ 42 h 80"/>
                <a:gd name="T50" fmla="*/ 278 w 335"/>
                <a:gd name="T51" fmla="*/ 31 h 80"/>
                <a:gd name="T52" fmla="*/ 265 w 335"/>
                <a:gd name="T53" fmla="*/ 30 h 80"/>
                <a:gd name="T54" fmla="*/ 274 w 335"/>
                <a:gd name="T55" fmla="*/ 25 h 80"/>
                <a:gd name="T56" fmla="*/ 294 w 335"/>
                <a:gd name="T57" fmla="*/ 23 h 80"/>
                <a:gd name="T58" fmla="*/ 316 w 335"/>
                <a:gd name="T59" fmla="*/ 23 h 80"/>
                <a:gd name="T60" fmla="*/ 323 w 335"/>
                <a:gd name="T61" fmla="*/ 27 h 80"/>
                <a:gd name="T62" fmla="*/ 314 w 335"/>
                <a:gd name="T63" fmla="*/ 21 h 80"/>
                <a:gd name="T64" fmla="*/ 297 w 335"/>
                <a:gd name="T65" fmla="*/ 12 h 80"/>
                <a:gd name="T66" fmla="*/ 277 w 335"/>
                <a:gd name="T67" fmla="*/ 4 h 80"/>
                <a:gd name="T68" fmla="*/ 262 w 335"/>
                <a:gd name="T69" fmla="*/ 2 h 80"/>
                <a:gd name="T70" fmla="*/ 245 w 335"/>
                <a:gd name="T71" fmla="*/ 2 h 80"/>
                <a:gd name="T72" fmla="*/ 223 w 335"/>
                <a:gd name="T73" fmla="*/ 2 h 80"/>
                <a:gd name="T74" fmla="*/ 204 w 335"/>
                <a:gd name="T75" fmla="*/ 4 h 80"/>
                <a:gd name="T76" fmla="*/ 191 w 335"/>
                <a:gd name="T77" fmla="*/ 9 h 80"/>
                <a:gd name="T78" fmla="*/ 181 w 335"/>
                <a:gd name="T79" fmla="*/ 17 h 80"/>
                <a:gd name="T80" fmla="*/ 170 w 335"/>
                <a:gd name="T81" fmla="*/ 25 h 80"/>
                <a:gd name="T82" fmla="*/ 156 w 335"/>
                <a:gd name="T83" fmla="*/ 32 h 80"/>
                <a:gd name="T84" fmla="*/ 135 w 335"/>
                <a:gd name="T85" fmla="*/ 35 h 80"/>
                <a:gd name="T86" fmla="*/ 116 w 335"/>
                <a:gd name="T87" fmla="*/ 35 h 80"/>
                <a:gd name="T88" fmla="*/ 100 w 335"/>
                <a:gd name="T89" fmla="*/ 34 h 80"/>
                <a:gd name="T90" fmla="*/ 86 w 335"/>
                <a:gd name="T91" fmla="*/ 31 h 80"/>
                <a:gd name="T92" fmla="*/ 73 w 335"/>
                <a:gd name="T93" fmla="*/ 27 h 80"/>
                <a:gd name="T94" fmla="*/ 52 w 335"/>
                <a:gd name="T95" fmla="*/ 19 h 80"/>
                <a:gd name="T96" fmla="*/ 32 w 335"/>
                <a:gd name="T97" fmla="*/ 8 h 80"/>
                <a:gd name="T98" fmla="*/ 18 w 335"/>
                <a:gd name="T99" fmla="*/ 1 h 80"/>
                <a:gd name="T100" fmla="*/ 25 w 335"/>
                <a:gd name="T101" fmla="*/ 15 h 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5"/>
                <a:gd name="T154" fmla="*/ 0 h 80"/>
                <a:gd name="T155" fmla="*/ 335 w 335"/>
                <a:gd name="T156" fmla="*/ 80 h 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5" h="80">
                  <a:moveTo>
                    <a:pt x="0" y="15"/>
                  </a:moveTo>
                  <a:lnTo>
                    <a:pt x="2" y="15"/>
                  </a:lnTo>
                  <a:lnTo>
                    <a:pt x="7" y="16"/>
                  </a:lnTo>
                  <a:lnTo>
                    <a:pt x="15" y="19"/>
                  </a:lnTo>
                  <a:lnTo>
                    <a:pt x="25" y="23"/>
                  </a:lnTo>
                  <a:lnTo>
                    <a:pt x="35" y="27"/>
                  </a:lnTo>
                  <a:lnTo>
                    <a:pt x="45" y="32"/>
                  </a:lnTo>
                  <a:lnTo>
                    <a:pt x="55" y="38"/>
                  </a:lnTo>
                  <a:lnTo>
                    <a:pt x="64" y="45"/>
                  </a:lnTo>
                  <a:lnTo>
                    <a:pt x="71" y="51"/>
                  </a:lnTo>
                  <a:lnTo>
                    <a:pt x="80" y="57"/>
                  </a:lnTo>
                  <a:lnTo>
                    <a:pt x="89" y="61"/>
                  </a:lnTo>
                  <a:lnTo>
                    <a:pt x="99" y="65"/>
                  </a:lnTo>
                  <a:lnTo>
                    <a:pt x="109" y="69"/>
                  </a:lnTo>
                  <a:lnTo>
                    <a:pt x="121" y="73"/>
                  </a:lnTo>
                  <a:lnTo>
                    <a:pt x="132" y="76"/>
                  </a:lnTo>
                  <a:lnTo>
                    <a:pt x="146" y="79"/>
                  </a:lnTo>
                  <a:lnTo>
                    <a:pt x="157" y="80"/>
                  </a:lnTo>
                  <a:lnTo>
                    <a:pt x="166" y="79"/>
                  </a:lnTo>
                  <a:lnTo>
                    <a:pt x="173" y="76"/>
                  </a:lnTo>
                  <a:lnTo>
                    <a:pt x="178" y="73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0"/>
                  </a:lnTo>
                  <a:lnTo>
                    <a:pt x="197" y="55"/>
                  </a:lnTo>
                  <a:lnTo>
                    <a:pt x="204" y="57"/>
                  </a:lnTo>
                  <a:lnTo>
                    <a:pt x="202" y="65"/>
                  </a:lnTo>
                  <a:lnTo>
                    <a:pt x="197" y="75"/>
                  </a:lnTo>
                  <a:lnTo>
                    <a:pt x="194" y="79"/>
                  </a:lnTo>
                  <a:lnTo>
                    <a:pt x="195" y="77"/>
                  </a:lnTo>
                  <a:lnTo>
                    <a:pt x="199" y="76"/>
                  </a:lnTo>
                  <a:lnTo>
                    <a:pt x="205" y="72"/>
                  </a:lnTo>
                  <a:lnTo>
                    <a:pt x="213" y="69"/>
                  </a:lnTo>
                  <a:lnTo>
                    <a:pt x="221" y="65"/>
                  </a:lnTo>
                  <a:lnTo>
                    <a:pt x="230" y="61"/>
                  </a:lnTo>
                  <a:lnTo>
                    <a:pt x="240" y="58"/>
                  </a:lnTo>
                  <a:lnTo>
                    <a:pt x="249" y="55"/>
                  </a:lnTo>
                  <a:lnTo>
                    <a:pt x="259" y="54"/>
                  </a:lnTo>
                  <a:lnTo>
                    <a:pt x="269" y="53"/>
                  </a:lnTo>
                  <a:lnTo>
                    <a:pt x="279" y="53"/>
                  </a:lnTo>
                  <a:lnTo>
                    <a:pt x="291" y="51"/>
                  </a:lnTo>
                  <a:lnTo>
                    <a:pt x="303" y="53"/>
                  </a:lnTo>
                  <a:lnTo>
                    <a:pt x="313" y="54"/>
                  </a:lnTo>
                  <a:lnTo>
                    <a:pt x="322" y="55"/>
                  </a:lnTo>
                  <a:lnTo>
                    <a:pt x="330" y="60"/>
                  </a:lnTo>
                  <a:lnTo>
                    <a:pt x="335" y="61"/>
                  </a:lnTo>
                  <a:lnTo>
                    <a:pt x="332" y="60"/>
                  </a:lnTo>
                  <a:lnTo>
                    <a:pt x="326" y="55"/>
                  </a:lnTo>
                  <a:lnTo>
                    <a:pt x="316" y="49"/>
                  </a:lnTo>
                  <a:lnTo>
                    <a:pt x="303" y="42"/>
                  </a:lnTo>
                  <a:lnTo>
                    <a:pt x="290" y="36"/>
                  </a:lnTo>
                  <a:lnTo>
                    <a:pt x="278" y="31"/>
                  </a:lnTo>
                  <a:lnTo>
                    <a:pt x="269" y="30"/>
                  </a:lnTo>
                  <a:lnTo>
                    <a:pt x="265" y="30"/>
                  </a:lnTo>
                  <a:lnTo>
                    <a:pt x="268" y="28"/>
                  </a:lnTo>
                  <a:lnTo>
                    <a:pt x="274" y="25"/>
                  </a:lnTo>
                  <a:lnTo>
                    <a:pt x="284" y="24"/>
                  </a:lnTo>
                  <a:lnTo>
                    <a:pt x="294" y="23"/>
                  </a:lnTo>
                  <a:lnTo>
                    <a:pt x="306" y="23"/>
                  </a:lnTo>
                  <a:lnTo>
                    <a:pt x="316" y="23"/>
                  </a:lnTo>
                  <a:lnTo>
                    <a:pt x="322" y="25"/>
                  </a:lnTo>
                  <a:lnTo>
                    <a:pt x="323" y="27"/>
                  </a:lnTo>
                  <a:lnTo>
                    <a:pt x="322" y="25"/>
                  </a:lnTo>
                  <a:lnTo>
                    <a:pt x="314" y="21"/>
                  </a:lnTo>
                  <a:lnTo>
                    <a:pt x="307" y="17"/>
                  </a:lnTo>
                  <a:lnTo>
                    <a:pt x="297" y="12"/>
                  </a:lnTo>
                  <a:lnTo>
                    <a:pt x="287" y="6"/>
                  </a:lnTo>
                  <a:lnTo>
                    <a:pt x="277" y="4"/>
                  </a:lnTo>
                  <a:lnTo>
                    <a:pt x="269" y="2"/>
                  </a:lnTo>
                  <a:lnTo>
                    <a:pt x="262" y="2"/>
                  </a:lnTo>
                  <a:lnTo>
                    <a:pt x="253" y="2"/>
                  </a:lnTo>
                  <a:lnTo>
                    <a:pt x="245" y="2"/>
                  </a:lnTo>
                  <a:lnTo>
                    <a:pt x="233" y="2"/>
                  </a:lnTo>
                  <a:lnTo>
                    <a:pt x="223" y="2"/>
                  </a:lnTo>
                  <a:lnTo>
                    <a:pt x="213" y="2"/>
                  </a:lnTo>
                  <a:lnTo>
                    <a:pt x="204" y="4"/>
                  </a:lnTo>
                  <a:lnTo>
                    <a:pt x="197" y="6"/>
                  </a:lnTo>
                  <a:lnTo>
                    <a:pt x="191" y="9"/>
                  </a:lnTo>
                  <a:lnTo>
                    <a:pt x="186" y="13"/>
                  </a:lnTo>
                  <a:lnTo>
                    <a:pt x="181" y="17"/>
                  </a:lnTo>
                  <a:lnTo>
                    <a:pt x="176" y="21"/>
                  </a:lnTo>
                  <a:lnTo>
                    <a:pt x="170" y="25"/>
                  </a:lnTo>
                  <a:lnTo>
                    <a:pt x="163" y="28"/>
                  </a:lnTo>
                  <a:lnTo>
                    <a:pt x="156" y="32"/>
                  </a:lnTo>
                  <a:lnTo>
                    <a:pt x="146" y="34"/>
                  </a:lnTo>
                  <a:lnTo>
                    <a:pt x="135" y="35"/>
                  </a:lnTo>
                  <a:lnTo>
                    <a:pt x="125" y="35"/>
                  </a:lnTo>
                  <a:lnTo>
                    <a:pt x="116" y="35"/>
                  </a:lnTo>
                  <a:lnTo>
                    <a:pt x="108" y="34"/>
                  </a:lnTo>
                  <a:lnTo>
                    <a:pt x="100" y="34"/>
                  </a:lnTo>
                  <a:lnTo>
                    <a:pt x="93" y="32"/>
                  </a:lnTo>
                  <a:lnTo>
                    <a:pt x="86" y="31"/>
                  </a:lnTo>
                  <a:lnTo>
                    <a:pt x="80" y="30"/>
                  </a:lnTo>
                  <a:lnTo>
                    <a:pt x="73" y="27"/>
                  </a:lnTo>
                  <a:lnTo>
                    <a:pt x="63" y="23"/>
                  </a:lnTo>
                  <a:lnTo>
                    <a:pt x="52" y="19"/>
                  </a:lnTo>
                  <a:lnTo>
                    <a:pt x="42" y="13"/>
                  </a:lnTo>
                  <a:lnTo>
                    <a:pt x="32" y="8"/>
                  </a:lnTo>
                  <a:lnTo>
                    <a:pt x="23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2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2" name="Freeform 45"/>
            <p:cNvSpPr>
              <a:spLocks/>
            </p:cNvSpPr>
            <p:nvPr/>
          </p:nvSpPr>
          <p:spPr bwMode="auto">
            <a:xfrm>
              <a:off x="4028" y="10380"/>
              <a:ext cx="34" cy="45"/>
            </a:xfrm>
            <a:custGeom>
              <a:avLst/>
              <a:gdLst>
                <a:gd name="T0" fmla="*/ 0 w 34"/>
                <a:gd name="T1" fmla="*/ 45 h 45"/>
                <a:gd name="T2" fmla="*/ 3 w 34"/>
                <a:gd name="T3" fmla="*/ 41 h 45"/>
                <a:gd name="T4" fmla="*/ 10 w 34"/>
                <a:gd name="T5" fmla="*/ 33 h 45"/>
                <a:gd name="T6" fmla="*/ 19 w 34"/>
                <a:gd name="T7" fmla="*/ 23 h 45"/>
                <a:gd name="T8" fmla="*/ 28 w 34"/>
                <a:gd name="T9" fmla="*/ 18 h 45"/>
                <a:gd name="T10" fmla="*/ 34 w 34"/>
                <a:gd name="T11" fmla="*/ 14 h 45"/>
                <a:gd name="T12" fmla="*/ 32 w 34"/>
                <a:gd name="T13" fmla="*/ 8 h 45"/>
                <a:gd name="T14" fmla="*/ 29 w 34"/>
                <a:gd name="T15" fmla="*/ 3 h 45"/>
                <a:gd name="T16" fmla="*/ 28 w 34"/>
                <a:gd name="T17" fmla="*/ 0 h 45"/>
                <a:gd name="T18" fmla="*/ 23 w 34"/>
                <a:gd name="T19" fmla="*/ 1 h 45"/>
                <a:gd name="T20" fmla="*/ 12 w 34"/>
                <a:gd name="T21" fmla="*/ 7 h 45"/>
                <a:gd name="T22" fmla="*/ 3 w 34"/>
                <a:gd name="T23" fmla="*/ 20 h 45"/>
                <a:gd name="T24" fmla="*/ 0 w 34"/>
                <a:gd name="T25" fmla="*/ 45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45"/>
                <a:gd name="T41" fmla="*/ 34 w 34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45">
                  <a:moveTo>
                    <a:pt x="0" y="45"/>
                  </a:moveTo>
                  <a:lnTo>
                    <a:pt x="3" y="41"/>
                  </a:lnTo>
                  <a:lnTo>
                    <a:pt x="10" y="33"/>
                  </a:lnTo>
                  <a:lnTo>
                    <a:pt x="19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32" y="8"/>
                  </a:lnTo>
                  <a:lnTo>
                    <a:pt x="29" y="3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2" y="7"/>
                  </a:lnTo>
                  <a:lnTo>
                    <a:pt x="3" y="2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3" name="Freeform 46"/>
            <p:cNvSpPr>
              <a:spLocks/>
            </p:cNvSpPr>
            <p:nvPr/>
          </p:nvSpPr>
          <p:spPr bwMode="auto">
            <a:xfrm>
              <a:off x="4019" y="10413"/>
              <a:ext cx="143" cy="174"/>
            </a:xfrm>
            <a:custGeom>
              <a:avLst/>
              <a:gdLst>
                <a:gd name="T0" fmla="*/ 66 w 143"/>
                <a:gd name="T1" fmla="*/ 0 h 174"/>
                <a:gd name="T2" fmla="*/ 105 w 143"/>
                <a:gd name="T3" fmla="*/ 42 h 174"/>
                <a:gd name="T4" fmla="*/ 104 w 143"/>
                <a:gd name="T5" fmla="*/ 47 h 174"/>
                <a:gd name="T6" fmla="*/ 102 w 143"/>
                <a:gd name="T7" fmla="*/ 60 h 174"/>
                <a:gd name="T8" fmla="*/ 99 w 143"/>
                <a:gd name="T9" fmla="*/ 75 h 174"/>
                <a:gd name="T10" fmla="*/ 98 w 143"/>
                <a:gd name="T11" fmla="*/ 87 h 174"/>
                <a:gd name="T12" fmla="*/ 101 w 143"/>
                <a:gd name="T13" fmla="*/ 98 h 174"/>
                <a:gd name="T14" fmla="*/ 109 w 143"/>
                <a:gd name="T15" fmla="*/ 110 h 174"/>
                <a:gd name="T16" fmla="*/ 120 w 143"/>
                <a:gd name="T17" fmla="*/ 121 h 174"/>
                <a:gd name="T18" fmla="*/ 130 w 143"/>
                <a:gd name="T19" fmla="*/ 125 h 174"/>
                <a:gd name="T20" fmla="*/ 137 w 143"/>
                <a:gd name="T21" fmla="*/ 126 h 174"/>
                <a:gd name="T22" fmla="*/ 140 w 143"/>
                <a:gd name="T23" fmla="*/ 131 h 174"/>
                <a:gd name="T24" fmla="*/ 141 w 143"/>
                <a:gd name="T25" fmla="*/ 135 h 174"/>
                <a:gd name="T26" fmla="*/ 141 w 143"/>
                <a:gd name="T27" fmla="*/ 136 h 174"/>
                <a:gd name="T28" fmla="*/ 143 w 143"/>
                <a:gd name="T29" fmla="*/ 137 h 174"/>
                <a:gd name="T30" fmla="*/ 143 w 143"/>
                <a:gd name="T31" fmla="*/ 141 h 174"/>
                <a:gd name="T32" fmla="*/ 140 w 143"/>
                <a:gd name="T33" fmla="*/ 144 h 174"/>
                <a:gd name="T34" fmla="*/ 130 w 143"/>
                <a:gd name="T35" fmla="*/ 144 h 174"/>
                <a:gd name="T36" fmla="*/ 121 w 143"/>
                <a:gd name="T37" fmla="*/ 143 h 174"/>
                <a:gd name="T38" fmla="*/ 112 w 143"/>
                <a:gd name="T39" fmla="*/ 143 h 174"/>
                <a:gd name="T40" fmla="*/ 104 w 143"/>
                <a:gd name="T41" fmla="*/ 143 h 174"/>
                <a:gd name="T42" fmla="*/ 95 w 143"/>
                <a:gd name="T43" fmla="*/ 144 h 174"/>
                <a:gd name="T44" fmla="*/ 86 w 143"/>
                <a:gd name="T45" fmla="*/ 146 h 174"/>
                <a:gd name="T46" fmla="*/ 79 w 143"/>
                <a:gd name="T47" fmla="*/ 148 h 174"/>
                <a:gd name="T48" fmla="*/ 73 w 143"/>
                <a:gd name="T49" fmla="*/ 151 h 174"/>
                <a:gd name="T50" fmla="*/ 69 w 143"/>
                <a:gd name="T51" fmla="*/ 155 h 174"/>
                <a:gd name="T52" fmla="*/ 63 w 143"/>
                <a:gd name="T53" fmla="*/ 163 h 174"/>
                <a:gd name="T54" fmla="*/ 59 w 143"/>
                <a:gd name="T55" fmla="*/ 169 h 174"/>
                <a:gd name="T56" fmla="*/ 51 w 143"/>
                <a:gd name="T57" fmla="*/ 173 h 174"/>
                <a:gd name="T58" fmla="*/ 41 w 143"/>
                <a:gd name="T59" fmla="*/ 174 h 174"/>
                <a:gd name="T60" fmla="*/ 28 w 143"/>
                <a:gd name="T61" fmla="*/ 170 h 174"/>
                <a:gd name="T62" fmla="*/ 15 w 143"/>
                <a:gd name="T63" fmla="*/ 159 h 174"/>
                <a:gd name="T64" fmla="*/ 5 w 143"/>
                <a:gd name="T65" fmla="*/ 148 h 174"/>
                <a:gd name="T66" fmla="*/ 0 w 143"/>
                <a:gd name="T67" fmla="*/ 144 h 174"/>
                <a:gd name="T68" fmla="*/ 2 w 143"/>
                <a:gd name="T69" fmla="*/ 131 h 174"/>
                <a:gd name="T70" fmla="*/ 8 w 143"/>
                <a:gd name="T71" fmla="*/ 99 h 174"/>
                <a:gd name="T72" fmla="*/ 12 w 143"/>
                <a:gd name="T73" fmla="*/ 66 h 174"/>
                <a:gd name="T74" fmla="*/ 13 w 143"/>
                <a:gd name="T75" fmla="*/ 46 h 174"/>
                <a:gd name="T76" fmla="*/ 16 w 143"/>
                <a:gd name="T77" fmla="*/ 41 h 174"/>
                <a:gd name="T78" fmla="*/ 22 w 143"/>
                <a:gd name="T79" fmla="*/ 34 h 174"/>
                <a:gd name="T80" fmla="*/ 29 w 143"/>
                <a:gd name="T81" fmla="*/ 26 h 174"/>
                <a:gd name="T82" fmla="*/ 40 w 143"/>
                <a:gd name="T83" fmla="*/ 19 h 174"/>
                <a:gd name="T84" fmla="*/ 50 w 143"/>
                <a:gd name="T85" fmla="*/ 11 h 174"/>
                <a:gd name="T86" fmla="*/ 57 w 143"/>
                <a:gd name="T87" fmla="*/ 5 h 174"/>
                <a:gd name="T88" fmla="*/ 63 w 143"/>
                <a:gd name="T89" fmla="*/ 1 h 174"/>
                <a:gd name="T90" fmla="*/ 66 w 143"/>
                <a:gd name="T91" fmla="*/ 0 h 1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174"/>
                <a:gd name="T140" fmla="*/ 143 w 143"/>
                <a:gd name="T141" fmla="*/ 174 h 1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174">
                  <a:moveTo>
                    <a:pt x="66" y="0"/>
                  </a:moveTo>
                  <a:lnTo>
                    <a:pt x="105" y="42"/>
                  </a:lnTo>
                  <a:lnTo>
                    <a:pt x="104" y="47"/>
                  </a:lnTo>
                  <a:lnTo>
                    <a:pt x="102" y="60"/>
                  </a:lnTo>
                  <a:lnTo>
                    <a:pt x="99" y="75"/>
                  </a:lnTo>
                  <a:lnTo>
                    <a:pt x="98" y="87"/>
                  </a:lnTo>
                  <a:lnTo>
                    <a:pt x="101" y="98"/>
                  </a:lnTo>
                  <a:lnTo>
                    <a:pt x="109" y="110"/>
                  </a:lnTo>
                  <a:lnTo>
                    <a:pt x="120" y="121"/>
                  </a:lnTo>
                  <a:lnTo>
                    <a:pt x="130" y="125"/>
                  </a:lnTo>
                  <a:lnTo>
                    <a:pt x="137" y="126"/>
                  </a:lnTo>
                  <a:lnTo>
                    <a:pt x="140" y="131"/>
                  </a:lnTo>
                  <a:lnTo>
                    <a:pt x="141" y="135"/>
                  </a:lnTo>
                  <a:lnTo>
                    <a:pt x="141" y="136"/>
                  </a:lnTo>
                  <a:lnTo>
                    <a:pt x="143" y="137"/>
                  </a:lnTo>
                  <a:lnTo>
                    <a:pt x="143" y="141"/>
                  </a:lnTo>
                  <a:lnTo>
                    <a:pt x="140" y="144"/>
                  </a:lnTo>
                  <a:lnTo>
                    <a:pt x="130" y="144"/>
                  </a:lnTo>
                  <a:lnTo>
                    <a:pt x="121" y="143"/>
                  </a:lnTo>
                  <a:lnTo>
                    <a:pt x="112" y="143"/>
                  </a:lnTo>
                  <a:lnTo>
                    <a:pt x="104" y="143"/>
                  </a:lnTo>
                  <a:lnTo>
                    <a:pt x="95" y="144"/>
                  </a:lnTo>
                  <a:lnTo>
                    <a:pt x="86" y="146"/>
                  </a:lnTo>
                  <a:lnTo>
                    <a:pt x="79" y="148"/>
                  </a:lnTo>
                  <a:lnTo>
                    <a:pt x="73" y="151"/>
                  </a:lnTo>
                  <a:lnTo>
                    <a:pt x="69" y="155"/>
                  </a:lnTo>
                  <a:lnTo>
                    <a:pt x="63" y="163"/>
                  </a:lnTo>
                  <a:lnTo>
                    <a:pt x="59" y="169"/>
                  </a:lnTo>
                  <a:lnTo>
                    <a:pt x="51" y="173"/>
                  </a:lnTo>
                  <a:lnTo>
                    <a:pt x="41" y="174"/>
                  </a:lnTo>
                  <a:lnTo>
                    <a:pt x="28" y="170"/>
                  </a:lnTo>
                  <a:lnTo>
                    <a:pt x="15" y="159"/>
                  </a:lnTo>
                  <a:lnTo>
                    <a:pt x="5" y="148"/>
                  </a:lnTo>
                  <a:lnTo>
                    <a:pt x="0" y="144"/>
                  </a:lnTo>
                  <a:lnTo>
                    <a:pt x="2" y="131"/>
                  </a:lnTo>
                  <a:lnTo>
                    <a:pt x="8" y="99"/>
                  </a:lnTo>
                  <a:lnTo>
                    <a:pt x="12" y="66"/>
                  </a:lnTo>
                  <a:lnTo>
                    <a:pt x="13" y="46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9" y="26"/>
                  </a:lnTo>
                  <a:lnTo>
                    <a:pt x="40" y="19"/>
                  </a:lnTo>
                  <a:lnTo>
                    <a:pt x="50" y="11"/>
                  </a:lnTo>
                  <a:lnTo>
                    <a:pt x="57" y="5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4" name="Freeform 47"/>
            <p:cNvSpPr>
              <a:spLocks/>
            </p:cNvSpPr>
            <p:nvPr/>
          </p:nvSpPr>
          <p:spPr bwMode="auto">
            <a:xfrm>
              <a:off x="4056" y="10260"/>
              <a:ext cx="150" cy="157"/>
            </a:xfrm>
            <a:custGeom>
              <a:avLst/>
              <a:gdLst>
                <a:gd name="T0" fmla="*/ 4 w 150"/>
                <a:gd name="T1" fmla="*/ 67 h 157"/>
                <a:gd name="T2" fmla="*/ 8 w 150"/>
                <a:gd name="T3" fmla="*/ 59 h 157"/>
                <a:gd name="T4" fmla="*/ 19 w 150"/>
                <a:gd name="T5" fmla="*/ 41 h 157"/>
                <a:gd name="T6" fmla="*/ 27 w 150"/>
                <a:gd name="T7" fmla="*/ 19 h 157"/>
                <a:gd name="T8" fmla="*/ 32 w 150"/>
                <a:gd name="T9" fmla="*/ 3 h 157"/>
                <a:gd name="T10" fmla="*/ 38 w 150"/>
                <a:gd name="T11" fmla="*/ 0 h 157"/>
                <a:gd name="T12" fmla="*/ 51 w 150"/>
                <a:gd name="T13" fmla="*/ 7 h 157"/>
                <a:gd name="T14" fmla="*/ 62 w 150"/>
                <a:gd name="T15" fmla="*/ 16 h 157"/>
                <a:gd name="T16" fmla="*/ 68 w 150"/>
                <a:gd name="T17" fmla="*/ 22 h 157"/>
                <a:gd name="T18" fmla="*/ 71 w 150"/>
                <a:gd name="T19" fmla="*/ 26 h 157"/>
                <a:gd name="T20" fmla="*/ 80 w 150"/>
                <a:gd name="T21" fmla="*/ 34 h 157"/>
                <a:gd name="T22" fmla="*/ 93 w 150"/>
                <a:gd name="T23" fmla="*/ 48 h 157"/>
                <a:gd name="T24" fmla="*/ 107 w 150"/>
                <a:gd name="T25" fmla="*/ 63 h 157"/>
                <a:gd name="T26" fmla="*/ 122 w 150"/>
                <a:gd name="T27" fmla="*/ 79 h 157"/>
                <a:gd name="T28" fmla="*/ 135 w 150"/>
                <a:gd name="T29" fmla="*/ 93 h 157"/>
                <a:gd name="T30" fmla="*/ 145 w 150"/>
                <a:gd name="T31" fmla="*/ 105 h 157"/>
                <a:gd name="T32" fmla="*/ 150 w 150"/>
                <a:gd name="T33" fmla="*/ 112 h 157"/>
                <a:gd name="T34" fmla="*/ 148 w 150"/>
                <a:gd name="T35" fmla="*/ 117 h 157"/>
                <a:gd name="T36" fmla="*/ 144 w 150"/>
                <a:gd name="T37" fmla="*/ 124 h 157"/>
                <a:gd name="T38" fmla="*/ 136 w 150"/>
                <a:gd name="T39" fmla="*/ 131 h 157"/>
                <a:gd name="T40" fmla="*/ 128 w 150"/>
                <a:gd name="T41" fmla="*/ 138 h 157"/>
                <a:gd name="T42" fmla="*/ 119 w 150"/>
                <a:gd name="T43" fmla="*/ 146 h 157"/>
                <a:gd name="T44" fmla="*/ 112 w 150"/>
                <a:gd name="T45" fmla="*/ 151 h 157"/>
                <a:gd name="T46" fmla="*/ 106 w 150"/>
                <a:gd name="T47" fmla="*/ 155 h 157"/>
                <a:gd name="T48" fmla="*/ 104 w 150"/>
                <a:gd name="T49" fmla="*/ 157 h 157"/>
                <a:gd name="T50" fmla="*/ 102 w 150"/>
                <a:gd name="T51" fmla="*/ 154 h 157"/>
                <a:gd name="T52" fmla="*/ 91 w 150"/>
                <a:gd name="T53" fmla="*/ 146 h 157"/>
                <a:gd name="T54" fmla="*/ 78 w 150"/>
                <a:gd name="T55" fmla="*/ 135 h 157"/>
                <a:gd name="T56" fmla="*/ 62 w 150"/>
                <a:gd name="T57" fmla="*/ 121 h 157"/>
                <a:gd name="T58" fmla="*/ 46 w 150"/>
                <a:gd name="T59" fmla="*/ 109 h 157"/>
                <a:gd name="T60" fmla="*/ 30 w 150"/>
                <a:gd name="T61" fmla="*/ 97 h 157"/>
                <a:gd name="T62" fmla="*/ 17 w 150"/>
                <a:gd name="T63" fmla="*/ 87 h 157"/>
                <a:gd name="T64" fmla="*/ 8 w 150"/>
                <a:gd name="T65" fmla="*/ 82 h 157"/>
                <a:gd name="T66" fmla="*/ 1 w 150"/>
                <a:gd name="T67" fmla="*/ 76 h 157"/>
                <a:gd name="T68" fmla="*/ 0 w 150"/>
                <a:gd name="T69" fmla="*/ 71 h 157"/>
                <a:gd name="T70" fmla="*/ 3 w 150"/>
                <a:gd name="T71" fmla="*/ 68 h 157"/>
                <a:gd name="T72" fmla="*/ 4 w 150"/>
                <a:gd name="T73" fmla="*/ 67 h 1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7"/>
                <a:gd name="T113" fmla="*/ 150 w 150"/>
                <a:gd name="T114" fmla="*/ 157 h 1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7">
                  <a:moveTo>
                    <a:pt x="4" y="67"/>
                  </a:moveTo>
                  <a:lnTo>
                    <a:pt x="8" y="59"/>
                  </a:lnTo>
                  <a:lnTo>
                    <a:pt x="19" y="41"/>
                  </a:lnTo>
                  <a:lnTo>
                    <a:pt x="27" y="19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51" y="7"/>
                  </a:lnTo>
                  <a:lnTo>
                    <a:pt x="62" y="16"/>
                  </a:lnTo>
                  <a:lnTo>
                    <a:pt x="68" y="22"/>
                  </a:lnTo>
                  <a:lnTo>
                    <a:pt x="71" y="26"/>
                  </a:lnTo>
                  <a:lnTo>
                    <a:pt x="80" y="34"/>
                  </a:lnTo>
                  <a:lnTo>
                    <a:pt x="93" y="48"/>
                  </a:lnTo>
                  <a:lnTo>
                    <a:pt x="107" y="63"/>
                  </a:lnTo>
                  <a:lnTo>
                    <a:pt x="122" y="79"/>
                  </a:lnTo>
                  <a:lnTo>
                    <a:pt x="135" y="93"/>
                  </a:lnTo>
                  <a:lnTo>
                    <a:pt x="145" y="105"/>
                  </a:lnTo>
                  <a:lnTo>
                    <a:pt x="150" y="112"/>
                  </a:lnTo>
                  <a:lnTo>
                    <a:pt x="148" y="117"/>
                  </a:lnTo>
                  <a:lnTo>
                    <a:pt x="144" y="124"/>
                  </a:lnTo>
                  <a:lnTo>
                    <a:pt x="136" y="131"/>
                  </a:lnTo>
                  <a:lnTo>
                    <a:pt x="128" y="138"/>
                  </a:lnTo>
                  <a:lnTo>
                    <a:pt x="119" y="146"/>
                  </a:lnTo>
                  <a:lnTo>
                    <a:pt x="112" y="151"/>
                  </a:lnTo>
                  <a:lnTo>
                    <a:pt x="106" y="155"/>
                  </a:lnTo>
                  <a:lnTo>
                    <a:pt x="104" y="157"/>
                  </a:lnTo>
                  <a:lnTo>
                    <a:pt x="102" y="154"/>
                  </a:lnTo>
                  <a:lnTo>
                    <a:pt x="91" y="146"/>
                  </a:lnTo>
                  <a:lnTo>
                    <a:pt x="78" y="135"/>
                  </a:lnTo>
                  <a:lnTo>
                    <a:pt x="62" y="121"/>
                  </a:lnTo>
                  <a:lnTo>
                    <a:pt x="46" y="109"/>
                  </a:lnTo>
                  <a:lnTo>
                    <a:pt x="30" y="97"/>
                  </a:lnTo>
                  <a:lnTo>
                    <a:pt x="17" y="87"/>
                  </a:lnTo>
                  <a:lnTo>
                    <a:pt x="8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3" y="68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5" name="Freeform 48"/>
            <p:cNvSpPr>
              <a:spLocks/>
            </p:cNvSpPr>
            <p:nvPr/>
          </p:nvSpPr>
          <p:spPr bwMode="auto">
            <a:xfrm>
              <a:off x="4146" y="10470"/>
              <a:ext cx="19" cy="50"/>
            </a:xfrm>
            <a:custGeom>
              <a:avLst/>
              <a:gdLst>
                <a:gd name="T0" fmla="*/ 19 w 19"/>
                <a:gd name="T1" fmla="*/ 0 h 50"/>
                <a:gd name="T2" fmla="*/ 14 w 19"/>
                <a:gd name="T3" fmla="*/ 4 h 50"/>
                <a:gd name="T4" fmla="*/ 7 w 19"/>
                <a:gd name="T5" fmla="*/ 14 h 50"/>
                <a:gd name="T6" fmla="*/ 0 w 19"/>
                <a:gd name="T7" fmla="*/ 29 h 50"/>
                <a:gd name="T8" fmla="*/ 3 w 19"/>
                <a:gd name="T9" fmla="*/ 45 h 50"/>
                <a:gd name="T10" fmla="*/ 9 w 19"/>
                <a:gd name="T11" fmla="*/ 50 h 50"/>
                <a:gd name="T12" fmla="*/ 9 w 19"/>
                <a:gd name="T13" fmla="*/ 38 h 50"/>
                <a:gd name="T14" fmla="*/ 12 w 19"/>
                <a:gd name="T15" fmla="*/ 18 h 50"/>
                <a:gd name="T16" fmla="*/ 19 w 19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50"/>
                <a:gd name="T29" fmla="*/ 19 w 19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50">
                  <a:moveTo>
                    <a:pt x="19" y="0"/>
                  </a:moveTo>
                  <a:lnTo>
                    <a:pt x="14" y="4"/>
                  </a:lnTo>
                  <a:lnTo>
                    <a:pt x="7" y="14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9" y="50"/>
                  </a:lnTo>
                  <a:lnTo>
                    <a:pt x="9" y="38"/>
                  </a:lnTo>
                  <a:lnTo>
                    <a:pt x="12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6" name="Freeform 49"/>
            <p:cNvSpPr>
              <a:spLocks/>
            </p:cNvSpPr>
            <p:nvPr/>
          </p:nvSpPr>
          <p:spPr bwMode="auto">
            <a:xfrm>
              <a:off x="4181" y="10383"/>
              <a:ext cx="77" cy="83"/>
            </a:xfrm>
            <a:custGeom>
              <a:avLst/>
              <a:gdLst>
                <a:gd name="T0" fmla="*/ 0 w 77"/>
                <a:gd name="T1" fmla="*/ 49 h 83"/>
                <a:gd name="T2" fmla="*/ 41 w 77"/>
                <a:gd name="T3" fmla="*/ 83 h 83"/>
                <a:gd name="T4" fmla="*/ 77 w 77"/>
                <a:gd name="T5" fmla="*/ 34 h 83"/>
                <a:gd name="T6" fmla="*/ 48 w 77"/>
                <a:gd name="T7" fmla="*/ 0 h 83"/>
                <a:gd name="T8" fmla="*/ 0 w 77"/>
                <a:gd name="T9" fmla="*/ 49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83"/>
                <a:gd name="T17" fmla="*/ 77 w 7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83">
                  <a:moveTo>
                    <a:pt x="0" y="49"/>
                  </a:moveTo>
                  <a:lnTo>
                    <a:pt x="41" y="83"/>
                  </a:lnTo>
                  <a:lnTo>
                    <a:pt x="77" y="34"/>
                  </a:lnTo>
                  <a:lnTo>
                    <a:pt x="4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7" name="Freeform 50"/>
            <p:cNvSpPr>
              <a:spLocks/>
            </p:cNvSpPr>
            <p:nvPr/>
          </p:nvSpPr>
          <p:spPr bwMode="auto">
            <a:xfrm>
              <a:off x="2902" y="10154"/>
              <a:ext cx="946" cy="436"/>
            </a:xfrm>
            <a:custGeom>
              <a:avLst/>
              <a:gdLst>
                <a:gd name="T0" fmla="*/ 906 w 946"/>
                <a:gd name="T1" fmla="*/ 106 h 436"/>
                <a:gd name="T2" fmla="*/ 831 w 946"/>
                <a:gd name="T3" fmla="*/ 65 h 436"/>
                <a:gd name="T4" fmla="*/ 759 w 946"/>
                <a:gd name="T5" fmla="*/ 53 h 436"/>
                <a:gd name="T6" fmla="*/ 692 w 946"/>
                <a:gd name="T7" fmla="*/ 46 h 436"/>
                <a:gd name="T8" fmla="*/ 620 w 946"/>
                <a:gd name="T9" fmla="*/ 25 h 436"/>
                <a:gd name="T10" fmla="*/ 505 w 946"/>
                <a:gd name="T11" fmla="*/ 9 h 436"/>
                <a:gd name="T12" fmla="*/ 425 w 946"/>
                <a:gd name="T13" fmla="*/ 1 h 436"/>
                <a:gd name="T14" fmla="*/ 307 w 946"/>
                <a:gd name="T15" fmla="*/ 0 h 436"/>
                <a:gd name="T16" fmla="*/ 183 w 946"/>
                <a:gd name="T17" fmla="*/ 38 h 436"/>
                <a:gd name="T18" fmla="*/ 80 w 946"/>
                <a:gd name="T19" fmla="*/ 99 h 436"/>
                <a:gd name="T20" fmla="*/ 21 w 946"/>
                <a:gd name="T21" fmla="*/ 173 h 436"/>
                <a:gd name="T22" fmla="*/ 1 w 946"/>
                <a:gd name="T23" fmla="*/ 306 h 436"/>
                <a:gd name="T24" fmla="*/ 42 w 946"/>
                <a:gd name="T25" fmla="*/ 372 h 436"/>
                <a:gd name="T26" fmla="*/ 110 w 946"/>
                <a:gd name="T27" fmla="*/ 415 h 436"/>
                <a:gd name="T28" fmla="*/ 177 w 946"/>
                <a:gd name="T29" fmla="*/ 435 h 436"/>
                <a:gd name="T30" fmla="*/ 171 w 946"/>
                <a:gd name="T31" fmla="*/ 411 h 436"/>
                <a:gd name="T32" fmla="*/ 134 w 946"/>
                <a:gd name="T33" fmla="*/ 372 h 436"/>
                <a:gd name="T34" fmla="*/ 164 w 946"/>
                <a:gd name="T35" fmla="*/ 370 h 436"/>
                <a:gd name="T36" fmla="*/ 216 w 946"/>
                <a:gd name="T37" fmla="*/ 372 h 436"/>
                <a:gd name="T38" fmla="*/ 216 w 946"/>
                <a:gd name="T39" fmla="*/ 366 h 436"/>
                <a:gd name="T40" fmla="*/ 173 w 946"/>
                <a:gd name="T41" fmla="*/ 350 h 436"/>
                <a:gd name="T42" fmla="*/ 151 w 946"/>
                <a:gd name="T43" fmla="*/ 323 h 436"/>
                <a:gd name="T44" fmla="*/ 195 w 946"/>
                <a:gd name="T45" fmla="*/ 316 h 436"/>
                <a:gd name="T46" fmla="*/ 232 w 946"/>
                <a:gd name="T47" fmla="*/ 295 h 436"/>
                <a:gd name="T48" fmla="*/ 266 w 946"/>
                <a:gd name="T49" fmla="*/ 286 h 436"/>
                <a:gd name="T50" fmla="*/ 310 w 946"/>
                <a:gd name="T51" fmla="*/ 290 h 436"/>
                <a:gd name="T52" fmla="*/ 307 w 946"/>
                <a:gd name="T53" fmla="*/ 289 h 436"/>
                <a:gd name="T54" fmla="*/ 232 w 946"/>
                <a:gd name="T55" fmla="*/ 278 h 436"/>
                <a:gd name="T56" fmla="*/ 218 w 946"/>
                <a:gd name="T57" fmla="*/ 233 h 436"/>
                <a:gd name="T58" fmla="*/ 232 w 946"/>
                <a:gd name="T59" fmla="*/ 197 h 436"/>
                <a:gd name="T60" fmla="*/ 150 w 946"/>
                <a:gd name="T61" fmla="*/ 154 h 436"/>
                <a:gd name="T62" fmla="*/ 138 w 946"/>
                <a:gd name="T63" fmla="*/ 106 h 436"/>
                <a:gd name="T64" fmla="*/ 198 w 946"/>
                <a:gd name="T65" fmla="*/ 118 h 436"/>
                <a:gd name="T66" fmla="*/ 262 w 946"/>
                <a:gd name="T67" fmla="*/ 151 h 436"/>
                <a:gd name="T68" fmla="*/ 337 w 946"/>
                <a:gd name="T69" fmla="*/ 190 h 436"/>
                <a:gd name="T70" fmla="*/ 384 w 946"/>
                <a:gd name="T71" fmla="*/ 211 h 436"/>
                <a:gd name="T72" fmla="*/ 444 w 946"/>
                <a:gd name="T73" fmla="*/ 237 h 436"/>
                <a:gd name="T74" fmla="*/ 414 w 946"/>
                <a:gd name="T75" fmla="*/ 173 h 436"/>
                <a:gd name="T76" fmla="*/ 393 w 946"/>
                <a:gd name="T77" fmla="*/ 122 h 436"/>
                <a:gd name="T78" fmla="*/ 356 w 946"/>
                <a:gd name="T79" fmla="*/ 73 h 436"/>
                <a:gd name="T80" fmla="*/ 362 w 946"/>
                <a:gd name="T81" fmla="*/ 57 h 436"/>
                <a:gd name="T82" fmla="*/ 404 w 946"/>
                <a:gd name="T83" fmla="*/ 61 h 436"/>
                <a:gd name="T84" fmla="*/ 478 w 946"/>
                <a:gd name="T85" fmla="*/ 79 h 436"/>
                <a:gd name="T86" fmla="*/ 529 w 946"/>
                <a:gd name="T87" fmla="*/ 92 h 436"/>
                <a:gd name="T88" fmla="*/ 564 w 946"/>
                <a:gd name="T89" fmla="*/ 98 h 436"/>
                <a:gd name="T90" fmla="*/ 598 w 946"/>
                <a:gd name="T91" fmla="*/ 125 h 436"/>
                <a:gd name="T92" fmla="*/ 639 w 946"/>
                <a:gd name="T93" fmla="*/ 141 h 436"/>
                <a:gd name="T94" fmla="*/ 691 w 946"/>
                <a:gd name="T95" fmla="*/ 155 h 436"/>
                <a:gd name="T96" fmla="*/ 756 w 946"/>
                <a:gd name="T97" fmla="*/ 177 h 436"/>
                <a:gd name="T98" fmla="*/ 800 w 946"/>
                <a:gd name="T99" fmla="*/ 184 h 436"/>
                <a:gd name="T100" fmla="*/ 832 w 946"/>
                <a:gd name="T101" fmla="*/ 192 h 436"/>
                <a:gd name="T102" fmla="*/ 867 w 946"/>
                <a:gd name="T103" fmla="*/ 207 h 436"/>
                <a:gd name="T104" fmla="*/ 908 w 946"/>
                <a:gd name="T105" fmla="*/ 229 h 436"/>
                <a:gd name="T106" fmla="*/ 932 w 946"/>
                <a:gd name="T107" fmla="*/ 210 h 436"/>
                <a:gd name="T108" fmla="*/ 876 w 946"/>
                <a:gd name="T109" fmla="*/ 115 h 436"/>
                <a:gd name="T110" fmla="*/ 912 w 946"/>
                <a:gd name="T111" fmla="*/ 124 h 4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6"/>
                <a:gd name="T169" fmla="*/ 0 h 436"/>
                <a:gd name="T170" fmla="*/ 946 w 946"/>
                <a:gd name="T171" fmla="*/ 436 h 4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6" h="436">
                  <a:moveTo>
                    <a:pt x="946" y="143"/>
                  </a:moveTo>
                  <a:lnTo>
                    <a:pt x="943" y="140"/>
                  </a:lnTo>
                  <a:lnTo>
                    <a:pt x="934" y="132"/>
                  </a:lnTo>
                  <a:lnTo>
                    <a:pt x="922" y="120"/>
                  </a:lnTo>
                  <a:lnTo>
                    <a:pt x="906" y="106"/>
                  </a:lnTo>
                  <a:lnTo>
                    <a:pt x="890" y="92"/>
                  </a:lnTo>
                  <a:lnTo>
                    <a:pt x="873" y="80"/>
                  </a:lnTo>
                  <a:lnTo>
                    <a:pt x="857" y="70"/>
                  </a:lnTo>
                  <a:lnTo>
                    <a:pt x="844" y="66"/>
                  </a:lnTo>
                  <a:lnTo>
                    <a:pt x="831" y="65"/>
                  </a:lnTo>
                  <a:lnTo>
                    <a:pt x="818" y="62"/>
                  </a:lnTo>
                  <a:lnTo>
                    <a:pt x="803" y="61"/>
                  </a:lnTo>
                  <a:lnTo>
                    <a:pt x="788" y="58"/>
                  </a:lnTo>
                  <a:lnTo>
                    <a:pt x="774" y="55"/>
                  </a:lnTo>
                  <a:lnTo>
                    <a:pt x="759" y="53"/>
                  </a:lnTo>
                  <a:lnTo>
                    <a:pt x="748" y="51"/>
                  </a:lnTo>
                  <a:lnTo>
                    <a:pt x="736" y="51"/>
                  </a:lnTo>
                  <a:lnTo>
                    <a:pt x="724" y="51"/>
                  </a:lnTo>
                  <a:lnTo>
                    <a:pt x="708" y="49"/>
                  </a:lnTo>
                  <a:lnTo>
                    <a:pt x="692" y="46"/>
                  </a:lnTo>
                  <a:lnTo>
                    <a:pt x="676" y="42"/>
                  </a:lnTo>
                  <a:lnTo>
                    <a:pt x="660" y="39"/>
                  </a:lnTo>
                  <a:lnTo>
                    <a:pt x="644" y="34"/>
                  </a:lnTo>
                  <a:lnTo>
                    <a:pt x="630" y="30"/>
                  </a:lnTo>
                  <a:lnTo>
                    <a:pt x="620" y="25"/>
                  </a:lnTo>
                  <a:lnTo>
                    <a:pt x="606" y="21"/>
                  </a:lnTo>
                  <a:lnTo>
                    <a:pt x="586" y="17"/>
                  </a:lnTo>
                  <a:lnTo>
                    <a:pt x="560" y="15"/>
                  </a:lnTo>
                  <a:lnTo>
                    <a:pt x="532" y="12"/>
                  </a:lnTo>
                  <a:lnTo>
                    <a:pt x="505" y="9"/>
                  </a:lnTo>
                  <a:lnTo>
                    <a:pt x="481" y="6"/>
                  </a:lnTo>
                  <a:lnTo>
                    <a:pt x="461" y="4"/>
                  </a:lnTo>
                  <a:lnTo>
                    <a:pt x="451" y="2"/>
                  </a:lnTo>
                  <a:lnTo>
                    <a:pt x="441" y="1"/>
                  </a:lnTo>
                  <a:lnTo>
                    <a:pt x="425" y="1"/>
                  </a:lnTo>
                  <a:lnTo>
                    <a:pt x="403" y="0"/>
                  </a:lnTo>
                  <a:lnTo>
                    <a:pt x="378" y="0"/>
                  </a:lnTo>
                  <a:lnTo>
                    <a:pt x="353" y="0"/>
                  </a:lnTo>
                  <a:lnTo>
                    <a:pt x="329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2" y="2"/>
                  </a:lnTo>
                  <a:lnTo>
                    <a:pt x="247" y="10"/>
                  </a:lnTo>
                  <a:lnTo>
                    <a:pt x="216" y="23"/>
                  </a:lnTo>
                  <a:lnTo>
                    <a:pt x="183" y="38"/>
                  </a:lnTo>
                  <a:lnTo>
                    <a:pt x="152" y="53"/>
                  </a:lnTo>
                  <a:lnTo>
                    <a:pt x="123" y="68"/>
                  </a:lnTo>
                  <a:lnTo>
                    <a:pt x="102" y="80"/>
                  </a:lnTo>
                  <a:lnTo>
                    <a:pt x="88" y="90"/>
                  </a:lnTo>
                  <a:lnTo>
                    <a:pt x="80" y="99"/>
                  </a:lnTo>
                  <a:lnTo>
                    <a:pt x="70" y="111"/>
                  </a:lnTo>
                  <a:lnTo>
                    <a:pt x="56" y="125"/>
                  </a:lnTo>
                  <a:lnTo>
                    <a:pt x="45" y="141"/>
                  </a:lnTo>
                  <a:lnTo>
                    <a:pt x="33" y="158"/>
                  </a:lnTo>
                  <a:lnTo>
                    <a:pt x="21" y="173"/>
                  </a:lnTo>
                  <a:lnTo>
                    <a:pt x="14" y="188"/>
                  </a:lnTo>
                  <a:lnTo>
                    <a:pt x="8" y="199"/>
                  </a:lnTo>
                  <a:lnTo>
                    <a:pt x="3" y="229"/>
                  </a:lnTo>
                  <a:lnTo>
                    <a:pt x="0" y="268"/>
                  </a:lnTo>
                  <a:lnTo>
                    <a:pt x="1" y="306"/>
                  </a:lnTo>
                  <a:lnTo>
                    <a:pt x="4" y="331"/>
                  </a:lnTo>
                  <a:lnTo>
                    <a:pt x="10" y="339"/>
                  </a:lnTo>
                  <a:lnTo>
                    <a:pt x="17" y="349"/>
                  </a:lnTo>
                  <a:lnTo>
                    <a:pt x="29" y="361"/>
                  </a:lnTo>
                  <a:lnTo>
                    <a:pt x="42" y="372"/>
                  </a:lnTo>
                  <a:lnTo>
                    <a:pt x="56" y="384"/>
                  </a:lnTo>
                  <a:lnTo>
                    <a:pt x="71" y="394"/>
                  </a:lnTo>
                  <a:lnTo>
                    <a:pt x="84" y="403"/>
                  </a:lnTo>
                  <a:lnTo>
                    <a:pt x="97" y="410"/>
                  </a:lnTo>
                  <a:lnTo>
                    <a:pt x="110" y="415"/>
                  </a:lnTo>
                  <a:lnTo>
                    <a:pt x="125" y="421"/>
                  </a:lnTo>
                  <a:lnTo>
                    <a:pt x="139" y="425"/>
                  </a:lnTo>
                  <a:lnTo>
                    <a:pt x="154" y="429"/>
                  </a:lnTo>
                  <a:lnTo>
                    <a:pt x="167" y="432"/>
                  </a:lnTo>
                  <a:lnTo>
                    <a:pt x="177" y="435"/>
                  </a:lnTo>
                  <a:lnTo>
                    <a:pt x="183" y="436"/>
                  </a:lnTo>
                  <a:lnTo>
                    <a:pt x="186" y="436"/>
                  </a:lnTo>
                  <a:lnTo>
                    <a:pt x="184" y="432"/>
                  </a:lnTo>
                  <a:lnTo>
                    <a:pt x="180" y="424"/>
                  </a:lnTo>
                  <a:lnTo>
                    <a:pt x="171" y="411"/>
                  </a:lnTo>
                  <a:lnTo>
                    <a:pt x="161" y="399"/>
                  </a:lnTo>
                  <a:lnTo>
                    <a:pt x="150" y="388"/>
                  </a:lnTo>
                  <a:lnTo>
                    <a:pt x="141" y="380"/>
                  </a:lnTo>
                  <a:lnTo>
                    <a:pt x="135" y="375"/>
                  </a:lnTo>
                  <a:lnTo>
                    <a:pt x="134" y="372"/>
                  </a:lnTo>
                  <a:lnTo>
                    <a:pt x="135" y="372"/>
                  </a:lnTo>
                  <a:lnTo>
                    <a:pt x="139" y="372"/>
                  </a:lnTo>
                  <a:lnTo>
                    <a:pt x="147" y="370"/>
                  </a:lnTo>
                  <a:lnTo>
                    <a:pt x="155" y="370"/>
                  </a:lnTo>
                  <a:lnTo>
                    <a:pt x="164" y="370"/>
                  </a:lnTo>
                  <a:lnTo>
                    <a:pt x="173" y="370"/>
                  </a:lnTo>
                  <a:lnTo>
                    <a:pt x="182" y="370"/>
                  </a:lnTo>
                  <a:lnTo>
                    <a:pt x="189" y="372"/>
                  </a:lnTo>
                  <a:lnTo>
                    <a:pt x="202" y="373"/>
                  </a:lnTo>
                  <a:lnTo>
                    <a:pt x="216" y="372"/>
                  </a:lnTo>
                  <a:lnTo>
                    <a:pt x="225" y="370"/>
                  </a:lnTo>
                  <a:lnTo>
                    <a:pt x="230" y="369"/>
                  </a:lnTo>
                  <a:lnTo>
                    <a:pt x="228" y="369"/>
                  </a:lnTo>
                  <a:lnTo>
                    <a:pt x="224" y="368"/>
                  </a:lnTo>
                  <a:lnTo>
                    <a:pt x="216" y="366"/>
                  </a:lnTo>
                  <a:lnTo>
                    <a:pt x="209" y="364"/>
                  </a:lnTo>
                  <a:lnTo>
                    <a:pt x="199" y="361"/>
                  </a:lnTo>
                  <a:lnTo>
                    <a:pt x="190" y="358"/>
                  </a:lnTo>
                  <a:lnTo>
                    <a:pt x="182" y="354"/>
                  </a:lnTo>
                  <a:lnTo>
                    <a:pt x="173" y="350"/>
                  </a:lnTo>
                  <a:lnTo>
                    <a:pt x="161" y="340"/>
                  </a:lnTo>
                  <a:lnTo>
                    <a:pt x="154" y="332"/>
                  </a:lnTo>
                  <a:lnTo>
                    <a:pt x="151" y="325"/>
                  </a:lnTo>
                  <a:lnTo>
                    <a:pt x="150" y="323"/>
                  </a:lnTo>
                  <a:lnTo>
                    <a:pt x="151" y="323"/>
                  </a:lnTo>
                  <a:lnTo>
                    <a:pt x="157" y="323"/>
                  </a:lnTo>
                  <a:lnTo>
                    <a:pt x="164" y="321"/>
                  </a:lnTo>
                  <a:lnTo>
                    <a:pt x="174" y="320"/>
                  </a:lnTo>
                  <a:lnTo>
                    <a:pt x="184" y="317"/>
                  </a:lnTo>
                  <a:lnTo>
                    <a:pt x="195" y="316"/>
                  </a:lnTo>
                  <a:lnTo>
                    <a:pt x="205" y="312"/>
                  </a:lnTo>
                  <a:lnTo>
                    <a:pt x="214" y="308"/>
                  </a:lnTo>
                  <a:lnTo>
                    <a:pt x="221" y="304"/>
                  </a:lnTo>
                  <a:lnTo>
                    <a:pt x="227" y="300"/>
                  </a:lnTo>
                  <a:lnTo>
                    <a:pt x="232" y="295"/>
                  </a:lnTo>
                  <a:lnTo>
                    <a:pt x="237" y="291"/>
                  </a:lnTo>
                  <a:lnTo>
                    <a:pt x="243" y="289"/>
                  </a:lnTo>
                  <a:lnTo>
                    <a:pt x="249" y="286"/>
                  </a:lnTo>
                  <a:lnTo>
                    <a:pt x="257" y="285"/>
                  </a:lnTo>
                  <a:lnTo>
                    <a:pt x="266" y="286"/>
                  </a:lnTo>
                  <a:lnTo>
                    <a:pt x="276" y="287"/>
                  </a:lnTo>
                  <a:lnTo>
                    <a:pt x="286" y="289"/>
                  </a:lnTo>
                  <a:lnTo>
                    <a:pt x="295" y="289"/>
                  </a:lnTo>
                  <a:lnTo>
                    <a:pt x="302" y="290"/>
                  </a:lnTo>
                  <a:lnTo>
                    <a:pt x="310" y="290"/>
                  </a:lnTo>
                  <a:lnTo>
                    <a:pt x="314" y="290"/>
                  </a:lnTo>
                  <a:lnTo>
                    <a:pt x="317" y="290"/>
                  </a:lnTo>
                  <a:lnTo>
                    <a:pt x="318" y="290"/>
                  </a:lnTo>
                  <a:lnTo>
                    <a:pt x="315" y="290"/>
                  </a:lnTo>
                  <a:lnTo>
                    <a:pt x="307" y="289"/>
                  </a:lnTo>
                  <a:lnTo>
                    <a:pt x="294" y="287"/>
                  </a:lnTo>
                  <a:lnTo>
                    <a:pt x="279" y="285"/>
                  </a:lnTo>
                  <a:lnTo>
                    <a:pt x="263" y="283"/>
                  </a:lnTo>
                  <a:lnTo>
                    <a:pt x="247" y="280"/>
                  </a:lnTo>
                  <a:lnTo>
                    <a:pt x="232" y="278"/>
                  </a:lnTo>
                  <a:lnTo>
                    <a:pt x="222" y="275"/>
                  </a:lnTo>
                  <a:lnTo>
                    <a:pt x="209" y="265"/>
                  </a:lnTo>
                  <a:lnTo>
                    <a:pt x="206" y="253"/>
                  </a:lnTo>
                  <a:lnTo>
                    <a:pt x="211" y="242"/>
                  </a:lnTo>
                  <a:lnTo>
                    <a:pt x="218" y="233"/>
                  </a:lnTo>
                  <a:lnTo>
                    <a:pt x="227" y="227"/>
                  </a:lnTo>
                  <a:lnTo>
                    <a:pt x="234" y="219"/>
                  </a:lnTo>
                  <a:lnTo>
                    <a:pt x="238" y="211"/>
                  </a:lnTo>
                  <a:lnTo>
                    <a:pt x="238" y="203"/>
                  </a:lnTo>
                  <a:lnTo>
                    <a:pt x="232" y="197"/>
                  </a:lnTo>
                  <a:lnTo>
                    <a:pt x="219" y="190"/>
                  </a:lnTo>
                  <a:lnTo>
                    <a:pt x="203" y="182"/>
                  </a:lnTo>
                  <a:lnTo>
                    <a:pt x="184" y="173"/>
                  </a:lnTo>
                  <a:lnTo>
                    <a:pt x="166" y="163"/>
                  </a:lnTo>
                  <a:lnTo>
                    <a:pt x="150" y="154"/>
                  </a:lnTo>
                  <a:lnTo>
                    <a:pt x="138" y="145"/>
                  </a:lnTo>
                  <a:lnTo>
                    <a:pt x="134" y="139"/>
                  </a:lnTo>
                  <a:lnTo>
                    <a:pt x="134" y="126"/>
                  </a:lnTo>
                  <a:lnTo>
                    <a:pt x="134" y="114"/>
                  </a:lnTo>
                  <a:lnTo>
                    <a:pt x="138" y="106"/>
                  </a:lnTo>
                  <a:lnTo>
                    <a:pt x="150" y="105"/>
                  </a:lnTo>
                  <a:lnTo>
                    <a:pt x="158" y="106"/>
                  </a:lnTo>
                  <a:lnTo>
                    <a:pt x="170" y="110"/>
                  </a:lnTo>
                  <a:lnTo>
                    <a:pt x="183" y="113"/>
                  </a:lnTo>
                  <a:lnTo>
                    <a:pt x="198" y="118"/>
                  </a:lnTo>
                  <a:lnTo>
                    <a:pt x="212" y="124"/>
                  </a:lnTo>
                  <a:lnTo>
                    <a:pt x="225" y="129"/>
                  </a:lnTo>
                  <a:lnTo>
                    <a:pt x="238" y="136"/>
                  </a:lnTo>
                  <a:lnTo>
                    <a:pt x="250" y="143"/>
                  </a:lnTo>
                  <a:lnTo>
                    <a:pt x="262" y="151"/>
                  </a:lnTo>
                  <a:lnTo>
                    <a:pt x="276" y="159"/>
                  </a:lnTo>
                  <a:lnTo>
                    <a:pt x="292" y="167"/>
                  </a:lnTo>
                  <a:lnTo>
                    <a:pt x="308" y="177"/>
                  </a:lnTo>
                  <a:lnTo>
                    <a:pt x="324" y="184"/>
                  </a:lnTo>
                  <a:lnTo>
                    <a:pt x="337" y="190"/>
                  </a:lnTo>
                  <a:lnTo>
                    <a:pt x="347" y="196"/>
                  </a:lnTo>
                  <a:lnTo>
                    <a:pt x="355" y="199"/>
                  </a:lnTo>
                  <a:lnTo>
                    <a:pt x="362" y="201"/>
                  </a:lnTo>
                  <a:lnTo>
                    <a:pt x="372" y="205"/>
                  </a:lnTo>
                  <a:lnTo>
                    <a:pt x="384" y="211"/>
                  </a:lnTo>
                  <a:lnTo>
                    <a:pt x="398" y="216"/>
                  </a:lnTo>
                  <a:lnTo>
                    <a:pt x="413" y="222"/>
                  </a:lnTo>
                  <a:lnTo>
                    <a:pt x="426" y="229"/>
                  </a:lnTo>
                  <a:lnTo>
                    <a:pt x="436" y="233"/>
                  </a:lnTo>
                  <a:lnTo>
                    <a:pt x="444" y="237"/>
                  </a:lnTo>
                  <a:lnTo>
                    <a:pt x="449" y="234"/>
                  </a:lnTo>
                  <a:lnTo>
                    <a:pt x="448" y="220"/>
                  </a:lnTo>
                  <a:lnTo>
                    <a:pt x="441" y="203"/>
                  </a:lnTo>
                  <a:lnTo>
                    <a:pt x="427" y="188"/>
                  </a:lnTo>
                  <a:lnTo>
                    <a:pt x="414" y="173"/>
                  </a:lnTo>
                  <a:lnTo>
                    <a:pt x="406" y="154"/>
                  </a:lnTo>
                  <a:lnTo>
                    <a:pt x="400" y="137"/>
                  </a:lnTo>
                  <a:lnTo>
                    <a:pt x="398" y="130"/>
                  </a:lnTo>
                  <a:lnTo>
                    <a:pt x="397" y="128"/>
                  </a:lnTo>
                  <a:lnTo>
                    <a:pt x="393" y="122"/>
                  </a:lnTo>
                  <a:lnTo>
                    <a:pt x="387" y="114"/>
                  </a:lnTo>
                  <a:lnTo>
                    <a:pt x="379" y="103"/>
                  </a:lnTo>
                  <a:lnTo>
                    <a:pt x="371" y="92"/>
                  </a:lnTo>
                  <a:lnTo>
                    <a:pt x="363" y="81"/>
                  </a:lnTo>
                  <a:lnTo>
                    <a:pt x="356" y="73"/>
                  </a:lnTo>
                  <a:lnTo>
                    <a:pt x="350" y="66"/>
                  </a:lnTo>
                  <a:lnTo>
                    <a:pt x="349" y="62"/>
                  </a:lnTo>
                  <a:lnTo>
                    <a:pt x="350" y="60"/>
                  </a:lnTo>
                  <a:lnTo>
                    <a:pt x="355" y="58"/>
                  </a:lnTo>
                  <a:lnTo>
                    <a:pt x="362" y="57"/>
                  </a:lnTo>
                  <a:lnTo>
                    <a:pt x="371" y="57"/>
                  </a:lnTo>
                  <a:lnTo>
                    <a:pt x="379" y="57"/>
                  </a:lnTo>
                  <a:lnTo>
                    <a:pt x="388" y="58"/>
                  </a:lnTo>
                  <a:lnTo>
                    <a:pt x="395" y="60"/>
                  </a:lnTo>
                  <a:lnTo>
                    <a:pt x="404" y="61"/>
                  </a:lnTo>
                  <a:lnTo>
                    <a:pt x="416" y="65"/>
                  </a:lnTo>
                  <a:lnTo>
                    <a:pt x="430" y="68"/>
                  </a:lnTo>
                  <a:lnTo>
                    <a:pt x="446" y="72"/>
                  </a:lnTo>
                  <a:lnTo>
                    <a:pt x="462" y="76"/>
                  </a:lnTo>
                  <a:lnTo>
                    <a:pt x="478" y="79"/>
                  </a:lnTo>
                  <a:lnTo>
                    <a:pt x="493" y="83"/>
                  </a:lnTo>
                  <a:lnTo>
                    <a:pt x="503" y="85"/>
                  </a:lnTo>
                  <a:lnTo>
                    <a:pt x="512" y="88"/>
                  </a:lnTo>
                  <a:lnTo>
                    <a:pt x="521" y="91"/>
                  </a:lnTo>
                  <a:lnTo>
                    <a:pt x="529" y="92"/>
                  </a:lnTo>
                  <a:lnTo>
                    <a:pt x="538" y="95"/>
                  </a:lnTo>
                  <a:lnTo>
                    <a:pt x="545" y="96"/>
                  </a:lnTo>
                  <a:lnTo>
                    <a:pt x="553" y="96"/>
                  </a:lnTo>
                  <a:lnTo>
                    <a:pt x="558" y="98"/>
                  </a:lnTo>
                  <a:lnTo>
                    <a:pt x="564" y="98"/>
                  </a:lnTo>
                  <a:lnTo>
                    <a:pt x="574" y="102"/>
                  </a:lnTo>
                  <a:lnTo>
                    <a:pt x="585" y="110"/>
                  </a:lnTo>
                  <a:lnTo>
                    <a:pt x="593" y="120"/>
                  </a:lnTo>
                  <a:lnTo>
                    <a:pt x="596" y="124"/>
                  </a:lnTo>
                  <a:lnTo>
                    <a:pt x="598" y="125"/>
                  </a:lnTo>
                  <a:lnTo>
                    <a:pt x="604" y="126"/>
                  </a:lnTo>
                  <a:lnTo>
                    <a:pt x="611" y="130"/>
                  </a:lnTo>
                  <a:lnTo>
                    <a:pt x="620" y="133"/>
                  </a:lnTo>
                  <a:lnTo>
                    <a:pt x="628" y="137"/>
                  </a:lnTo>
                  <a:lnTo>
                    <a:pt x="639" y="141"/>
                  </a:lnTo>
                  <a:lnTo>
                    <a:pt x="649" y="144"/>
                  </a:lnTo>
                  <a:lnTo>
                    <a:pt x="656" y="145"/>
                  </a:lnTo>
                  <a:lnTo>
                    <a:pt x="665" y="148"/>
                  </a:lnTo>
                  <a:lnTo>
                    <a:pt x="678" y="151"/>
                  </a:lnTo>
                  <a:lnTo>
                    <a:pt x="691" y="155"/>
                  </a:lnTo>
                  <a:lnTo>
                    <a:pt x="707" y="159"/>
                  </a:lnTo>
                  <a:lnTo>
                    <a:pt x="721" y="165"/>
                  </a:lnTo>
                  <a:lnTo>
                    <a:pt x="735" y="169"/>
                  </a:lnTo>
                  <a:lnTo>
                    <a:pt x="748" y="173"/>
                  </a:lnTo>
                  <a:lnTo>
                    <a:pt x="756" y="177"/>
                  </a:lnTo>
                  <a:lnTo>
                    <a:pt x="764" y="180"/>
                  </a:lnTo>
                  <a:lnTo>
                    <a:pt x="772" y="181"/>
                  </a:lnTo>
                  <a:lnTo>
                    <a:pt x="781" y="182"/>
                  </a:lnTo>
                  <a:lnTo>
                    <a:pt x="791" y="184"/>
                  </a:lnTo>
                  <a:lnTo>
                    <a:pt x="800" y="184"/>
                  </a:lnTo>
                  <a:lnTo>
                    <a:pt x="807" y="185"/>
                  </a:lnTo>
                  <a:lnTo>
                    <a:pt x="815" y="186"/>
                  </a:lnTo>
                  <a:lnTo>
                    <a:pt x="820" y="188"/>
                  </a:lnTo>
                  <a:lnTo>
                    <a:pt x="825" y="189"/>
                  </a:lnTo>
                  <a:lnTo>
                    <a:pt x="832" y="192"/>
                  </a:lnTo>
                  <a:lnTo>
                    <a:pt x="839" y="195"/>
                  </a:lnTo>
                  <a:lnTo>
                    <a:pt x="847" y="197"/>
                  </a:lnTo>
                  <a:lnTo>
                    <a:pt x="854" y="201"/>
                  </a:lnTo>
                  <a:lnTo>
                    <a:pt x="861" y="204"/>
                  </a:lnTo>
                  <a:lnTo>
                    <a:pt x="867" y="207"/>
                  </a:lnTo>
                  <a:lnTo>
                    <a:pt x="873" y="210"/>
                  </a:lnTo>
                  <a:lnTo>
                    <a:pt x="879" y="214"/>
                  </a:lnTo>
                  <a:lnTo>
                    <a:pt x="887" y="218"/>
                  </a:lnTo>
                  <a:lnTo>
                    <a:pt x="896" y="223"/>
                  </a:lnTo>
                  <a:lnTo>
                    <a:pt x="908" y="229"/>
                  </a:lnTo>
                  <a:lnTo>
                    <a:pt x="916" y="233"/>
                  </a:lnTo>
                  <a:lnTo>
                    <a:pt x="925" y="237"/>
                  </a:lnTo>
                  <a:lnTo>
                    <a:pt x="931" y="240"/>
                  </a:lnTo>
                  <a:lnTo>
                    <a:pt x="932" y="241"/>
                  </a:lnTo>
                  <a:lnTo>
                    <a:pt x="932" y="210"/>
                  </a:lnTo>
                  <a:lnTo>
                    <a:pt x="912" y="184"/>
                  </a:lnTo>
                  <a:lnTo>
                    <a:pt x="909" y="175"/>
                  </a:lnTo>
                  <a:lnTo>
                    <a:pt x="902" y="156"/>
                  </a:lnTo>
                  <a:lnTo>
                    <a:pt x="890" y="135"/>
                  </a:lnTo>
                  <a:lnTo>
                    <a:pt x="876" y="115"/>
                  </a:lnTo>
                  <a:lnTo>
                    <a:pt x="873" y="111"/>
                  </a:lnTo>
                  <a:lnTo>
                    <a:pt x="877" y="110"/>
                  </a:lnTo>
                  <a:lnTo>
                    <a:pt x="886" y="113"/>
                  </a:lnTo>
                  <a:lnTo>
                    <a:pt x="899" y="118"/>
                  </a:lnTo>
                  <a:lnTo>
                    <a:pt x="912" y="124"/>
                  </a:lnTo>
                  <a:lnTo>
                    <a:pt x="927" y="130"/>
                  </a:lnTo>
                  <a:lnTo>
                    <a:pt x="938" y="137"/>
                  </a:lnTo>
                  <a:lnTo>
                    <a:pt x="946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8" name="Freeform 51"/>
            <p:cNvSpPr>
              <a:spLocks/>
            </p:cNvSpPr>
            <p:nvPr/>
          </p:nvSpPr>
          <p:spPr bwMode="auto">
            <a:xfrm>
              <a:off x="3273" y="10229"/>
              <a:ext cx="618" cy="714"/>
            </a:xfrm>
            <a:custGeom>
              <a:avLst/>
              <a:gdLst>
                <a:gd name="T0" fmla="*/ 0 w 618"/>
                <a:gd name="T1" fmla="*/ 0 h 714"/>
                <a:gd name="T2" fmla="*/ 52 w 618"/>
                <a:gd name="T3" fmla="*/ 8 h 714"/>
                <a:gd name="T4" fmla="*/ 121 w 618"/>
                <a:gd name="T5" fmla="*/ 23 h 714"/>
                <a:gd name="T6" fmla="*/ 166 w 618"/>
                <a:gd name="T7" fmla="*/ 31 h 714"/>
                <a:gd name="T8" fmla="*/ 209 w 618"/>
                <a:gd name="T9" fmla="*/ 49 h 714"/>
                <a:gd name="T10" fmla="*/ 238 w 618"/>
                <a:gd name="T11" fmla="*/ 70 h 714"/>
                <a:gd name="T12" fmla="*/ 253 w 618"/>
                <a:gd name="T13" fmla="*/ 79 h 714"/>
                <a:gd name="T14" fmla="*/ 318 w 618"/>
                <a:gd name="T15" fmla="*/ 98 h 714"/>
                <a:gd name="T16" fmla="*/ 393 w 618"/>
                <a:gd name="T17" fmla="*/ 117 h 714"/>
                <a:gd name="T18" fmla="*/ 428 w 618"/>
                <a:gd name="T19" fmla="*/ 121 h 714"/>
                <a:gd name="T20" fmla="*/ 465 w 618"/>
                <a:gd name="T21" fmla="*/ 132 h 714"/>
                <a:gd name="T22" fmla="*/ 497 w 618"/>
                <a:gd name="T23" fmla="*/ 162 h 714"/>
                <a:gd name="T24" fmla="*/ 525 w 618"/>
                <a:gd name="T25" fmla="*/ 203 h 714"/>
                <a:gd name="T26" fmla="*/ 557 w 618"/>
                <a:gd name="T27" fmla="*/ 267 h 714"/>
                <a:gd name="T28" fmla="*/ 566 w 618"/>
                <a:gd name="T29" fmla="*/ 328 h 714"/>
                <a:gd name="T30" fmla="*/ 550 w 618"/>
                <a:gd name="T31" fmla="*/ 327 h 714"/>
                <a:gd name="T32" fmla="*/ 525 w 618"/>
                <a:gd name="T33" fmla="*/ 297 h 714"/>
                <a:gd name="T34" fmla="*/ 538 w 618"/>
                <a:gd name="T35" fmla="*/ 350 h 714"/>
                <a:gd name="T36" fmla="*/ 566 w 618"/>
                <a:gd name="T37" fmla="*/ 414 h 714"/>
                <a:gd name="T38" fmla="*/ 541 w 618"/>
                <a:gd name="T39" fmla="*/ 414 h 714"/>
                <a:gd name="T40" fmla="*/ 525 w 618"/>
                <a:gd name="T41" fmla="*/ 447 h 714"/>
                <a:gd name="T42" fmla="*/ 505 w 618"/>
                <a:gd name="T43" fmla="*/ 481 h 714"/>
                <a:gd name="T44" fmla="*/ 529 w 618"/>
                <a:gd name="T45" fmla="*/ 507 h 714"/>
                <a:gd name="T46" fmla="*/ 553 w 618"/>
                <a:gd name="T47" fmla="*/ 510 h 714"/>
                <a:gd name="T48" fmla="*/ 564 w 618"/>
                <a:gd name="T49" fmla="*/ 514 h 714"/>
                <a:gd name="T50" fmla="*/ 543 w 618"/>
                <a:gd name="T51" fmla="*/ 593 h 714"/>
                <a:gd name="T52" fmla="*/ 543 w 618"/>
                <a:gd name="T53" fmla="*/ 636 h 714"/>
                <a:gd name="T54" fmla="*/ 569 w 618"/>
                <a:gd name="T55" fmla="*/ 666 h 714"/>
                <a:gd name="T56" fmla="*/ 580 w 618"/>
                <a:gd name="T57" fmla="*/ 695 h 714"/>
                <a:gd name="T58" fmla="*/ 608 w 618"/>
                <a:gd name="T59" fmla="*/ 705 h 714"/>
                <a:gd name="T60" fmla="*/ 617 w 618"/>
                <a:gd name="T61" fmla="*/ 707 h 714"/>
                <a:gd name="T62" fmla="*/ 582 w 618"/>
                <a:gd name="T63" fmla="*/ 711 h 714"/>
                <a:gd name="T64" fmla="*/ 547 w 618"/>
                <a:gd name="T65" fmla="*/ 713 h 714"/>
                <a:gd name="T66" fmla="*/ 509 w 618"/>
                <a:gd name="T67" fmla="*/ 688 h 714"/>
                <a:gd name="T68" fmla="*/ 484 w 618"/>
                <a:gd name="T69" fmla="*/ 636 h 714"/>
                <a:gd name="T70" fmla="*/ 477 w 618"/>
                <a:gd name="T71" fmla="*/ 514 h 714"/>
                <a:gd name="T72" fmla="*/ 463 w 618"/>
                <a:gd name="T73" fmla="*/ 398 h 714"/>
                <a:gd name="T74" fmla="*/ 445 w 618"/>
                <a:gd name="T75" fmla="*/ 330 h 714"/>
                <a:gd name="T76" fmla="*/ 448 w 618"/>
                <a:gd name="T77" fmla="*/ 443 h 714"/>
                <a:gd name="T78" fmla="*/ 422 w 618"/>
                <a:gd name="T79" fmla="*/ 437 h 714"/>
                <a:gd name="T80" fmla="*/ 400 w 618"/>
                <a:gd name="T81" fmla="*/ 414 h 714"/>
                <a:gd name="T82" fmla="*/ 368 w 618"/>
                <a:gd name="T83" fmla="*/ 313 h 714"/>
                <a:gd name="T84" fmla="*/ 356 w 618"/>
                <a:gd name="T85" fmla="*/ 271 h 714"/>
                <a:gd name="T86" fmla="*/ 372 w 618"/>
                <a:gd name="T87" fmla="*/ 417 h 714"/>
                <a:gd name="T88" fmla="*/ 345 w 618"/>
                <a:gd name="T89" fmla="*/ 398 h 714"/>
                <a:gd name="T90" fmla="*/ 320 w 618"/>
                <a:gd name="T91" fmla="*/ 357 h 714"/>
                <a:gd name="T92" fmla="*/ 300 w 618"/>
                <a:gd name="T93" fmla="*/ 246 h 714"/>
                <a:gd name="T94" fmla="*/ 285 w 618"/>
                <a:gd name="T95" fmla="*/ 177 h 714"/>
                <a:gd name="T96" fmla="*/ 247 w 618"/>
                <a:gd name="T97" fmla="*/ 114 h 714"/>
                <a:gd name="T98" fmla="*/ 235 w 618"/>
                <a:gd name="T99" fmla="*/ 102 h 714"/>
                <a:gd name="T100" fmla="*/ 254 w 618"/>
                <a:gd name="T101" fmla="*/ 212 h 714"/>
                <a:gd name="T102" fmla="*/ 237 w 618"/>
                <a:gd name="T103" fmla="*/ 192 h 714"/>
                <a:gd name="T104" fmla="*/ 211 w 618"/>
                <a:gd name="T105" fmla="*/ 117 h 714"/>
                <a:gd name="T106" fmla="*/ 179 w 618"/>
                <a:gd name="T107" fmla="*/ 73 h 714"/>
                <a:gd name="T108" fmla="*/ 167 w 618"/>
                <a:gd name="T109" fmla="*/ 62 h 714"/>
                <a:gd name="T110" fmla="*/ 180 w 618"/>
                <a:gd name="T111" fmla="*/ 122 h 714"/>
                <a:gd name="T112" fmla="*/ 112 w 618"/>
                <a:gd name="T113" fmla="*/ 45 h 714"/>
                <a:gd name="T114" fmla="*/ 137 w 618"/>
                <a:gd name="T115" fmla="*/ 102 h 714"/>
                <a:gd name="T116" fmla="*/ 109 w 618"/>
                <a:gd name="T117" fmla="*/ 94 h 714"/>
                <a:gd name="T118" fmla="*/ 89 w 618"/>
                <a:gd name="T119" fmla="*/ 64 h 714"/>
                <a:gd name="T120" fmla="*/ 96 w 618"/>
                <a:gd name="T121" fmla="*/ 113 h 714"/>
                <a:gd name="T122" fmla="*/ 109 w 618"/>
                <a:gd name="T123" fmla="*/ 162 h 714"/>
                <a:gd name="T124" fmla="*/ 89 w 618"/>
                <a:gd name="T125" fmla="*/ 147 h 7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8"/>
                <a:gd name="T190" fmla="*/ 0 h 714"/>
                <a:gd name="T191" fmla="*/ 618 w 618"/>
                <a:gd name="T192" fmla="*/ 714 h 7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8" h="714">
                  <a:moveTo>
                    <a:pt x="89" y="147"/>
                  </a:moveTo>
                  <a:lnTo>
                    <a:pt x="59" y="102"/>
                  </a:lnTo>
                  <a:lnTo>
                    <a:pt x="43" y="5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2"/>
                  </a:lnTo>
                  <a:lnTo>
                    <a:pt x="33" y="5"/>
                  </a:lnTo>
                  <a:lnTo>
                    <a:pt x="52" y="8"/>
                  </a:lnTo>
                  <a:lnTo>
                    <a:pt x="74" y="12"/>
                  </a:lnTo>
                  <a:lnTo>
                    <a:pt x="93" y="16"/>
                  </a:lnTo>
                  <a:lnTo>
                    <a:pt x="109" y="20"/>
                  </a:lnTo>
                  <a:lnTo>
                    <a:pt x="121" y="23"/>
                  </a:lnTo>
                  <a:lnTo>
                    <a:pt x="129" y="25"/>
                  </a:lnTo>
                  <a:lnTo>
                    <a:pt x="139" y="27"/>
                  </a:lnTo>
                  <a:lnTo>
                    <a:pt x="153" y="30"/>
                  </a:lnTo>
                  <a:lnTo>
                    <a:pt x="166" y="31"/>
                  </a:lnTo>
                  <a:lnTo>
                    <a:pt x="177" y="34"/>
                  </a:lnTo>
                  <a:lnTo>
                    <a:pt x="190" y="38"/>
                  </a:lnTo>
                  <a:lnTo>
                    <a:pt x="201" y="42"/>
                  </a:lnTo>
                  <a:lnTo>
                    <a:pt x="209" y="49"/>
                  </a:lnTo>
                  <a:lnTo>
                    <a:pt x="217" y="55"/>
                  </a:lnTo>
                  <a:lnTo>
                    <a:pt x="225" y="61"/>
                  </a:lnTo>
                  <a:lnTo>
                    <a:pt x="233" y="66"/>
                  </a:lnTo>
                  <a:lnTo>
                    <a:pt x="238" y="70"/>
                  </a:lnTo>
                  <a:lnTo>
                    <a:pt x="244" y="75"/>
                  </a:lnTo>
                  <a:lnTo>
                    <a:pt x="249" y="77"/>
                  </a:lnTo>
                  <a:lnTo>
                    <a:pt x="252" y="79"/>
                  </a:lnTo>
                  <a:lnTo>
                    <a:pt x="253" y="79"/>
                  </a:lnTo>
                  <a:lnTo>
                    <a:pt x="259" y="80"/>
                  </a:lnTo>
                  <a:lnTo>
                    <a:pt x="273" y="84"/>
                  </a:lnTo>
                  <a:lnTo>
                    <a:pt x="294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6" y="111"/>
                  </a:lnTo>
                  <a:lnTo>
                    <a:pt x="384" y="115"/>
                  </a:lnTo>
                  <a:lnTo>
                    <a:pt x="393" y="117"/>
                  </a:lnTo>
                  <a:lnTo>
                    <a:pt x="398" y="117"/>
                  </a:lnTo>
                  <a:lnTo>
                    <a:pt x="407" y="118"/>
                  </a:lnTo>
                  <a:lnTo>
                    <a:pt x="416" y="120"/>
                  </a:lnTo>
                  <a:lnTo>
                    <a:pt x="428" y="121"/>
                  </a:lnTo>
                  <a:lnTo>
                    <a:pt x="438" y="124"/>
                  </a:lnTo>
                  <a:lnTo>
                    <a:pt x="449" y="126"/>
                  </a:lnTo>
                  <a:lnTo>
                    <a:pt x="458" y="129"/>
                  </a:lnTo>
                  <a:lnTo>
                    <a:pt x="465" y="132"/>
                  </a:lnTo>
                  <a:lnTo>
                    <a:pt x="477" y="140"/>
                  </a:lnTo>
                  <a:lnTo>
                    <a:pt x="487" y="150"/>
                  </a:lnTo>
                  <a:lnTo>
                    <a:pt x="495" y="158"/>
                  </a:lnTo>
                  <a:lnTo>
                    <a:pt x="497" y="162"/>
                  </a:lnTo>
                  <a:lnTo>
                    <a:pt x="500" y="167"/>
                  </a:lnTo>
                  <a:lnTo>
                    <a:pt x="508" y="178"/>
                  </a:lnTo>
                  <a:lnTo>
                    <a:pt x="516" y="192"/>
                  </a:lnTo>
                  <a:lnTo>
                    <a:pt x="525" y="203"/>
                  </a:lnTo>
                  <a:lnTo>
                    <a:pt x="534" y="216"/>
                  </a:lnTo>
                  <a:lnTo>
                    <a:pt x="541" y="235"/>
                  </a:lnTo>
                  <a:lnTo>
                    <a:pt x="548" y="255"/>
                  </a:lnTo>
                  <a:lnTo>
                    <a:pt x="557" y="267"/>
                  </a:lnTo>
                  <a:lnTo>
                    <a:pt x="563" y="278"/>
                  </a:lnTo>
                  <a:lnTo>
                    <a:pt x="563" y="293"/>
                  </a:lnTo>
                  <a:lnTo>
                    <a:pt x="563" y="310"/>
                  </a:lnTo>
                  <a:lnTo>
                    <a:pt x="566" y="328"/>
                  </a:lnTo>
                  <a:lnTo>
                    <a:pt x="567" y="334"/>
                  </a:lnTo>
                  <a:lnTo>
                    <a:pt x="564" y="335"/>
                  </a:lnTo>
                  <a:lnTo>
                    <a:pt x="559" y="332"/>
                  </a:lnTo>
                  <a:lnTo>
                    <a:pt x="550" y="327"/>
                  </a:lnTo>
                  <a:lnTo>
                    <a:pt x="543" y="320"/>
                  </a:lnTo>
                  <a:lnTo>
                    <a:pt x="534" y="312"/>
                  </a:lnTo>
                  <a:lnTo>
                    <a:pt x="528" y="304"/>
                  </a:lnTo>
                  <a:lnTo>
                    <a:pt x="525" y="297"/>
                  </a:lnTo>
                  <a:lnTo>
                    <a:pt x="529" y="313"/>
                  </a:lnTo>
                  <a:lnTo>
                    <a:pt x="534" y="335"/>
                  </a:lnTo>
                  <a:lnTo>
                    <a:pt x="538" y="350"/>
                  </a:lnTo>
                  <a:lnTo>
                    <a:pt x="543" y="364"/>
                  </a:lnTo>
                  <a:lnTo>
                    <a:pt x="551" y="381"/>
                  </a:lnTo>
                  <a:lnTo>
                    <a:pt x="560" y="400"/>
                  </a:lnTo>
                  <a:lnTo>
                    <a:pt x="566" y="414"/>
                  </a:lnTo>
                  <a:lnTo>
                    <a:pt x="564" y="418"/>
                  </a:lnTo>
                  <a:lnTo>
                    <a:pt x="556" y="418"/>
                  </a:lnTo>
                  <a:lnTo>
                    <a:pt x="545" y="415"/>
                  </a:lnTo>
                  <a:lnTo>
                    <a:pt x="541" y="414"/>
                  </a:lnTo>
                  <a:lnTo>
                    <a:pt x="541" y="417"/>
                  </a:lnTo>
                  <a:lnTo>
                    <a:pt x="538" y="424"/>
                  </a:lnTo>
                  <a:lnTo>
                    <a:pt x="534" y="435"/>
                  </a:lnTo>
                  <a:lnTo>
                    <a:pt x="525" y="447"/>
                  </a:lnTo>
                  <a:lnTo>
                    <a:pt x="516" y="460"/>
                  </a:lnTo>
                  <a:lnTo>
                    <a:pt x="511" y="471"/>
                  </a:lnTo>
                  <a:lnTo>
                    <a:pt x="506" y="478"/>
                  </a:lnTo>
                  <a:lnTo>
                    <a:pt x="505" y="481"/>
                  </a:lnTo>
                  <a:lnTo>
                    <a:pt x="554" y="470"/>
                  </a:lnTo>
                  <a:lnTo>
                    <a:pt x="550" y="475"/>
                  </a:lnTo>
                  <a:lnTo>
                    <a:pt x="540" y="490"/>
                  </a:lnTo>
                  <a:lnTo>
                    <a:pt x="529" y="507"/>
                  </a:lnTo>
                  <a:lnTo>
                    <a:pt x="525" y="519"/>
                  </a:lnTo>
                  <a:lnTo>
                    <a:pt x="529" y="522"/>
                  </a:lnTo>
                  <a:lnTo>
                    <a:pt x="540" y="516"/>
                  </a:lnTo>
                  <a:lnTo>
                    <a:pt x="553" y="510"/>
                  </a:lnTo>
                  <a:lnTo>
                    <a:pt x="566" y="504"/>
                  </a:lnTo>
                  <a:lnTo>
                    <a:pt x="573" y="503"/>
                  </a:lnTo>
                  <a:lnTo>
                    <a:pt x="570" y="507"/>
                  </a:lnTo>
                  <a:lnTo>
                    <a:pt x="564" y="514"/>
                  </a:lnTo>
                  <a:lnTo>
                    <a:pt x="557" y="526"/>
                  </a:lnTo>
                  <a:lnTo>
                    <a:pt x="553" y="545"/>
                  </a:lnTo>
                  <a:lnTo>
                    <a:pt x="548" y="570"/>
                  </a:lnTo>
                  <a:lnTo>
                    <a:pt x="543" y="593"/>
                  </a:lnTo>
                  <a:lnTo>
                    <a:pt x="538" y="609"/>
                  </a:lnTo>
                  <a:lnTo>
                    <a:pt x="535" y="620"/>
                  </a:lnTo>
                  <a:lnTo>
                    <a:pt x="538" y="630"/>
                  </a:lnTo>
                  <a:lnTo>
                    <a:pt x="543" y="636"/>
                  </a:lnTo>
                  <a:lnTo>
                    <a:pt x="545" y="639"/>
                  </a:lnTo>
                  <a:lnTo>
                    <a:pt x="598" y="632"/>
                  </a:lnTo>
                  <a:lnTo>
                    <a:pt x="570" y="662"/>
                  </a:lnTo>
                  <a:lnTo>
                    <a:pt x="569" y="666"/>
                  </a:lnTo>
                  <a:lnTo>
                    <a:pt x="567" y="675"/>
                  </a:lnTo>
                  <a:lnTo>
                    <a:pt x="569" y="684"/>
                  </a:lnTo>
                  <a:lnTo>
                    <a:pt x="575" y="692"/>
                  </a:lnTo>
                  <a:lnTo>
                    <a:pt x="580" y="695"/>
                  </a:lnTo>
                  <a:lnTo>
                    <a:pt x="586" y="698"/>
                  </a:lnTo>
                  <a:lnTo>
                    <a:pt x="593" y="700"/>
                  </a:lnTo>
                  <a:lnTo>
                    <a:pt x="601" y="702"/>
                  </a:lnTo>
                  <a:lnTo>
                    <a:pt x="608" y="705"/>
                  </a:lnTo>
                  <a:lnTo>
                    <a:pt x="612" y="706"/>
                  </a:lnTo>
                  <a:lnTo>
                    <a:pt x="617" y="707"/>
                  </a:lnTo>
                  <a:lnTo>
                    <a:pt x="618" y="707"/>
                  </a:lnTo>
                  <a:lnTo>
                    <a:pt x="617" y="707"/>
                  </a:lnTo>
                  <a:lnTo>
                    <a:pt x="611" y="709"/>
                  </a:lnTo>
                  <a:lnTo>
                    <a:pt x="602" y="710"/>
                  </a:lnTo>
                  <a:lnTo>
                    <a:pt x="592" y="710"/>
                  </a:lnTo>
                  <a:lnTo>
                    <a:pt x="582" y="711"/>
                  </a:lnTo>
                  <a:lnTo>
                    <a:pt x="572" y="713"/>
                  </a:lnTo>
                  <a:lnTo>
                    <a:pt x="561" y="714"/>
                  </a:lnTo>
                  <a:lnTo>
                    <a:pt x="554" y="714"/>
                  </a:lnTo>
                  <a:lnTo>
                    <a:pt x="547" y="713"/>
                  </a:lnTo>
                  <a:lnTo>
                    <a:pt x="538" y="709"/>
                  </a:lnTo>
                  <a:lnTo>
                    <a:pt x="529" y="703"/>
                  </a:lnTo>
                  <a:lnTo>
                    <a:pt x="519" y="696"/>
                  </a:lnTo>
                  <a:lnTo>
                    <a:pt x="509" y="688"/>
                  </a:lnTo>
                  <a:lnTo>
                    <a:pt x="500" y="680"/>
                  </a:lnTo>
                  <a:lnTo>
                    <a:pt x="493" y="670"/>
                  </a:lnTo>
                  <a:lnTo>
                    <a:pt x="489" y="662"/>
                  </a:lnTo>
                  <a:lnTo>
                    <a:pt x="484" y="636"/>
                  </a:lnTo>
                  <a:lnTo>
                    <a:pt x="480" y="600"/>
                  </a:lnTo>
                  <a:lnTo>
                    <a:pt x="479" y="563"/>
                  </a:lnTo>
                  <a:lnTo>
                    <a:pt x="477" y="537"/>
                  </a:lnTo>
                  <a:lnTo>
                    <a:pt x="477" y="514"/>
                  </a:lnTo>
                  <a:lnTo>
                    <a:pt x="476" y="481"/>
                  </a:lnTo>
                  <a:lnTo>
                    <a:pt x="474" y="447"/>
                  </a:lnTo>
                  <a:lnTo>
                    <a:pt x="470" y="422"/>
                  </a:lnTo>
                  <a:lnTo>
                    <a:pt x="463" y="398"/>
                  </a:lnTo>
                  <a:lnTo>
                    <a:pt x="454" y="369"/>
                  </a:lnTo>
                  <a:lnTo>
                    <a:pt x="448" y="342"/>
                  </a:lnTo>
                  <a:lnTo>
                    <a:pt x="445" y="320"/>
                  </a:lnTo>
                  <a:lnTo>
                    <a:pt x="445" y="330"/>
                  </a:lnTo>
                  <a:lnTo>
                    <a:pt x="448" y="373"/>
                  </a:lnTo>
                  <a:lnTo>
                    <a:pt x="449" y="421"/>
                  </a:lnTo>
                  <a:lnTo>
                    <a:pt x="449" y="443"/>
                  </a:lnTo>
                  <a:lnTo>
                    <a:pt x="448" y="443"/>
                  </a:lnTo>
                  <a:lnTo>
                    <a:pt x="444" y="443"/>
                  </a:lnTo>
                  <a:lnTo>
                    <a:pt x="438" y="441"/>
                  </a:lnTo>
                  <a:lnTo>
                    <a:pt x="431" y="440"/>
                  </a:lnTo>
                  <a:lnTo>
                    <a:pt x="422" y="437"/>
                  </a:lnTo>
                  <a:lnTo>
                    <a:pt x="414" y="435"/>
                  </a:lnTo>
                  <a:lnTo>
                    <a:pt x="409" y="430"/>
                  </a:lnTo>
                  <a:lnTo>
                    <a:pt x="404" y="425"/>
                  </a:lnTo>
                  <a:lnTo>
                    <a:pt x="400" y="414"/>
                  </a:lnTo>
                  <a:lnTo>
                    <a:pt x="394" y="395"/>
                  </a:lnTo>
                  <a:lnTo>
                    <a:pt x="385" y="370"/>
                  </a:lnTo>
                  <a:lnTo>
                    <a:pt x="377" y="342"/>
                  </a:lnTo>
                  <a:lnTo>
                    <a:pt x="368" y="313"/>
                  </a:lnTo>
                  <a:lnTo>
                    <a:pt x="361" y="289"/>
                  </a:lnTo>
                  <a:lnTo>
                    <a:pt x="355" y="268"/>
                  </a:lnTo>
                  <a:lnTo>
                    <a:pt x="352" y="256"/>
                  </a:lnTo>
                  <a:lnTo>
                    <a:pt x="356" y="271"/>
                  </a:lnTo>
                  <a:lnTo>
                    <a:pt x="366" y="324"/>
                  </a:lnTo>
                  <a:lnTo>
                    <a:pt x="377" y="383"/>
                  </a:lnTo>
                  <a:lnTo>
                    <a:pt x="377" y="414"/>
                  </a:lnTo>
                  <a:lnTo>
                    <a:pt x="372" y="417"/>
                  </a:lnTo>
                  <a:lnTo>
                    <a:pt x="366" y="415"/>
                  </a:lnTo>
                  <a:lnTo>
                    <a:pt x="359" y="411"/>
                  </a:lnTo>
                  <a:lnTo>
                    <a:pt x="352" y="406"/>
                  </a:lnTo>
                  <a:lnTo>
                    <a:pt x="345" y="398"/>
                  </a:lnTo>
                  <a:lnTo>
                    <a:pt x="337" y="391"/>
                  </a:lnTo>
                  <a:lnTo>
                    <a:pt x="333" y="384"/>
                  </a:lnTo>
                  <a:lnTo>
                    <a:pt x="329" y="377"/>
                  </a:lnTo>
                  <a:lnTo>
                    <a:pt x="320" y="357"/>
                  </a:lnTo>
                  <a:lnTo>
                    <a:pt x="308" y="324"/>
                  </a:lnTo>
                  <a:lnTo>
                    <a:pt x="300" y="291"/>
                  </a:lnTo>
                  <a:lnTo>
                    <a:pt x="298" y="267"/>
                  </a:lnTo>
                  <a:lnTo>
                    <a:pt x="300" y="246"/>
                  </a:lnTo>
                  <a:lnTo>
                    <a:pt x="298" y="222"/>
                  </a:lnTo>
                  <a:lnTo>
                    <a:pt x="295" y="199"/>
                  </a:lnTo>
                  <a:lnTo>
                    <a:pt x="289" y="184"/>
                  </a:lnTo>
                  <a:lnTo>
                    <a:pt x="285" y="177"/>
                  </a:lnTo>
                  <a:lnTo>
                    <a:pt x="276" y="165"/>
                  </a:lnTo>
                  <a:lnTo>
                    <a:pt x="268" y="148"/>
                  </a:lnTo>
                  <a:lnTo>
                    <a:pt x="257" y="130"/>
                  </a:lnTo>
                  <a:lnTo>
                    <a:pt x="247" y="114"/>
                  </a:lnTo>
                  <a:lnTo>
                    <a:pt x="238" y="100"/>
                  </a:lnTo>
                  <a:lnTo>
                    <a:pt x="233" y="91"/>
                  </a:lnTo>
                  <a:lnTo>
                    <a:pt x="230" y="87"/>
                  </a:lnTo>
                  <a:lnTo>
                    <a:pt x="235" y="102"/>
                  </a:lnTo>
                  <a:lnTo>
                    <a:pt x="249" y="137"/>
                  </a:lnTo>
                  <a:lnTo>
                    <a:pt x="260" y="177"/>
                  </a:lnTo>
                  <a:lnTo>
                    <a:pt x="262" y="203"/>
                  </a:lnTo>
                  <a:lnTo>
                    <a:pt x="254" y="212"/>
                  </a:lnTo>
                  <a:lnTo>
                    <a:pt x="249" y="216"/>
                  </a:lnTo>
                  <a:lnTo>
                    <a:pt x="243" y="214"/>
                  </a:lnTo>
                  <a:lnTo>
                    <a:pt x="241" y="207"/>
                  </a:lnTo>
                  <a:lnTo>
                    <a:pt x="237" y="192"/>
                  </a:lnTo>
                  <a:lnTo>
                    <a:pt x="228" y="167"/>
                  </a:lnTo>
                  <a:lnTo>
                    <a:pt x="219" y="141"/>
                  </a:lnTo>
                  <a:lnTo>
                    <a:pt x="214" y="124"/>
                  </a:lnTo>
                  <a:lnTo>
                    <a:pt x="211" y="117"/>
                  </a:lnTo>
                  <a:lnTo>
                    <a:pt x="203" y="107"/>
                  </a:lnTo>
                  <a:lnTo>
                    <a:pt x="196" y="95"/>
                  </a:lnTo>
                  <a:lnTo>
                    <a:pt x="187" y="84"/>
                  </a:lnTo>
                  <a:lnTo>
                    <a:pt x="179" y="73"/>
                  </a:lnTo>
                  <a:lnTo>
                    <a:pt x="171" y="64"/>
                  </a:lnTo>
                  <a:lnTo>
                    <a:pt x="166" y="58"/>
                  </a:lnTo>
                  <a:lnTo>
                    <a:pt x="164" y="55"/>
                  </a:lnTo>
                  <a:lnTo>
                    <a:pt x="167" y="62"/>
                  </a:lnTo>
                  <a:lnTo>
                    <a:pt x="174" y="80"/>
                  </a:lnTo>
                  <a:lnTo>
                    <a:pt x="182" y="100"/>
                  </a:lnTo>
                  <a:lnTo>
                    <a:pt x="185" y="117"/>
                  </a:lnTo>
                  <a:lnTo>
                    <a:pt x="180" y="122"/>
                  </a:lnTo>
                  <a:lnTo>
                    <a:pt x="171" y="118"/>
                  </a:lnTo>
                  <a:lnTo>
                    <a:pt x="161" y="111"/>
                  </a:lnTo>
                  <a:lnTo>
                    <a:pt x="157" y="109"/>
                  </a:lnTo>
                  <a:lnTo>
                    <a:pt x="112" y="45"/>
                  </a:lnTo>
                  <a:lnTo>
                    <a:pt x="116" y="51"/>
                  </a:lnTo>
                  <a:lnTo>
                    <a:pt x="125" y="69"/>
                  </a:lnTo>
                  <a:lnTo>
                    <a:pt x="132" y="88"/>
                  </a:lnTo>
                  <a:lnTo>
                    <a:pt x="137" y="102"/>
                  </a:lnTo>
                  <a:lnTo>
                    <a:pt x="134" y="107"/>
                  </a:lnTo>
                  <a:lnTo>
                    <a:pt x="125" y="106"/>
                  </a:lnTo>
                  <a:lnTo>
                    <a:pt x="116" y="100"/>
                  </a:lnTo>
                  <a:lnTo>
                    <a:pt x="109" y="94"/>
                  </a:lnTo>
                  <a:lnTo>
                    <a:pt x="102" y="84"/>
                  </a:lnTo>
                  <a:lnTo>
                    <a:pt x="96" y="75"/>
                  </a:lnTo>
                  <a:lnTo>
                    <a:pt x="90" y="66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90" y="83"/>
                  </a:lnTo>
                  <a:lnTo>
                    <a:pt x="91" y="99"/>
                  </a:lnTo>
                  <a:lnTo>
                    <a:pt x="96" y="113"/>
                  </a:lnTo>
                  <a:lnTo>
                    <a:pt x="100" y="125"/>
                  </a:lnTo>
                  <a:lnTo>
                    <a:pt x="100" y="137"/>
                  </a:lnTo>
                  <a:lnTo>
                    <a:pt x="103" y="150"/>
                  </a:lnTo>
                  <a:lnTo>
                    <a:pt x="109" y="162"/>
                  </a:lnTo>
                  <a:lnTo>
                    <a:pt x="110" y="166"/>
                  </a:lnTo>
                  <a:lnTo>
                    <a:pt x="103" y="160"/>
                  </a:lnTo>
                  <a:lnTo>
                    <a:pt x="93" y="151"/>
                  </a:lnTo>
                  <a:lnTo>
                    <a:pt x="89" y="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9" name="Freeform 52"/>
            <p:cNvSpPr>
              <a:spLocks/>
            </p:cNvSpPr>
            <p:nvPr/>
          </p:nvSpPr>
          <p:spPr bwMode="auto">
            <a:xfrm>
              <a:off x="3172" y="10485"/>
              <a:ext cx="411" cy="221"/>
            </a:xfrm>
            <a:custGeom>
              <a:avLst/>
              <a:gdLst>
                <a:gd name="T0" fmla="*/ 54 w 411"/>
                <a:gd name="T1" fmla="*/ 45 h 221"/>
                <a:gd name="T2" fmla="*/ 115 w 411"/>
                <a:gd name="T3" fmla="*/ 16 h 221"/>
                <a:gd name="T4" fmla="*/ 165 w 411"/>
                <a:gd name="T5" fmla="*/ 0 h 221"/>
                <a:gd name="T6" fmla="*/ 184 w 411"/>
                <a:gd name="T7" fmla="*/ 0 h 221"/>
                <a:gd name="T8" fmla="*/ 200 w 411"/>
                <a:gd name="T9" fmla="*/ 1 h 221"/>
                <a:gd name="T10" fmla="*/ 222 w 411"/>
                <a:gd name="T11" fmla="*/ 12 h 221"/>
                <a:gd name="T12" fmla="*/ 248 w 411"/>
                <a:gd name="T13" fmla="*/ 26 h 221"/>
                <a:gd name="T14" fmla="*/ 277 w 411"/>
                <a:gd name="T15" fmla="*/ 42 h 221"/>
                <a:gd name="T16" fmla="*/ 304 w 411"/>
                <a:gd name="T17" fmla="*/ 65 h 221"/>
                <a:gd name="T18" fmla="*/ 335 w 411"/>
                <a:gd name="T19" fmla="*/ 93 h 221"/>
                <a:gd name="T20" fmla="*/ 358 w 411"/>
                <a:gd name="T21" fmla="*/ 117 h 221"/>
                <a:gd name="T22" fmla="*/ 382 w 411"/>
                <a:gd name="T23" fmla="*/ 142 h 221"/>
                <a:gd name="T24" fmla="*/ 405 w 411"/>
                <a:gd name="T25" fmla="*/ 165 h 221"/>
                <a:gd name="T26" fmla="*/ 408 w 411"/>
                <a:gd name="T27" fmla="*/ 184 h 221"/>
                <a:gd name="T28" fmla="*/ 374 w 411"/>
                <a:gd name="T29" fmla="*/ 199 h 221"/>
                <a:gd name="T30" fmla="*/ 348 w 411"/>
                <a:gd name="T31" fmla="*/ 200 h 221"/>
                <a:gd name="T32" fmla="*/ 316 w 411"/>
                <a:gd name="T33" fmla="*/ 202 h 221"/>
                <a:gd name="T34" fmla="*/ 287 w 411"/>
                <a:gd name="T35" fmla="*/ 203 h 221"/>
                <a:gd name="T36" fmla="*/ 230 w 411"/>
                <a:gd name="T37" fmla="*/ 211 h 221"/>
                <a:gd name="T38" fmla="*/ 182 w 411"/>
                <a:gd name="T39" fmla="*/ 219 h 221"/>
                <a:gd name="T40" fmla="*/ 184 w 411"/>
                <a:gd name="T41" fmla="*/ 217 h 221"/>
                <a:gd name="T42" fmla="*/ 208 w 411"/>
                <a:gd name="T43" fmla="*/ 204 h 221"/>
                <a:gd name="T44" fmla="*/ 233 w 411"/>
                <a:gd name="T45" fmla="*/ 191 h 221"/>
                <a:gd name="T46" fmla="*/ 255 w 411"/>
                <a:gd name="T47" fmla="*/ 180 h 221"/>
                <a:gd name="T48" fmla="*/ 280 w 411"/>
                <a:gd name="T49" fmla="*/ 169 h 221"/>
                <a:gd name="T50" fmla="*/ 297 w 411"/>
                <a:gd name="T51" fmla="*/ 166 h 221"/>
                <a:gd name="T52" fmla="*/ 275 w 411"/>
                <a:gd name="T53" fmla="*/ 166 h 221"/>
                <a:gd name="T54" fmla="*/ 240 w 411"/>
                <a:gd name="T55" fmla="*/ 166 h 221"/>
                <a:gd name="T56" fmla="*/ 220 w 411"/>
                <a:gd name="T57" fmla="*/ 168 h 221"/>
                <a:gd name="T58" fmla="*/ 198 w 411"/>
                <a:gd name="T59" fmla="*/ 173 h 221"/>
                <a:gd name="T60" fmla="*/ 181 w 411"/>
                <a:gd name="T61" fmla="*/ 180 h 221"/>
                <a:gd name="T62" fmla="*/ 165 w 411"/>
                <a:gd name="T63" fmla="*/ 184 h 221"/>
                <a:gd name="T64" fmla="*/ 147 w 411"/>
                <a:gd name="T65" fmla="*/ 180 h 221"/>
                <a:gd name="T66" fmla="*/ 133 w 411"/>
                <a:gd name="T67" fmla="*/ 170 h 221"/>
                <a:gd name="T68" fmla="*/ 120 w 411"/>
                <a:gd name="T69" fmla="*/ 170 h 221"/>
                <a:gd name="T70" fmla="*/ 101 w 411"/>
                <a:gd name="T71" fmla="*/ 173 h 221"/>
                <a:gd name="T72" fmla="*/ 79 w 411"/>
                <a:gd name="T73" fmla="*/ 159 h 221"/>
                <a:gd name="T74" fmla="*/ 102 w 411"/>
                <a:gd name="T75" fmla="*/ 135 h 221"/>
                <a:gd name="T76" fmla="*/ 120 w 411"/>
                <a:gd name="T77" fmla="*/ 120 h 221"/>
                <a:gd name="T78" fmla="*/ 137 w 411"/>
                <a:gd name="T79" fmla="*/ 108 h 221"/>
                <a:gd name="T80" fmla="*/ 150 w 411"/>
                <a:gd name="T81" fmla="*/ 102 h 221"/>
                <a:gd name="T82" fmla="*/ 134 w 411"/>
                <a:gd name="T83" fmla="*/ 101 h 221"/>
                <a:gd name="T84" fmla="*/ 112 w 411"/>
                <a:gd name="T85" fmla="*/ 102 h 221"/>
                <a:gd name="T86" fmla="*/ 124 w 411"/>
                <a:gd name="T87" fmla="*/ 95 h 221"/>
                <a:gd name="T88" fmla="*/ 159 w 411"/>
                <a:gd name="T89" fmla="*/ 82 h 221"/>
                <a:gd name="T90" fmla="*/ 176 w 411"/>
                <a:gd name="T91" fmla="*/ 75 h 221"/>
                <a:gd name="T92" fmla="*/ 109 w 411"/>
                <a:gd name="T93" fmla="*/ 86 h 221"/>
                <a:gd name="T94" fmla="*/ 22 w 411"/>
                <a:gd name="T95" fmla="*/ 104 h 221"/>
                <a:gd name="T96" fmla="*/ 9 w 411"/>
                <a:gd name="T97" fmla="*/ 108 h 221"/>
                <a:gd name="T98" fmla="*/ 82 w 411"/>
                <a:gd name="T99" fmla="*/ 78 h 221"/>
                <a:gd name="T100" fmla="*/ 144 w 411"/>
                <a:gd name="T101" fmla="*/ 57 h 221"/>
                <a:gd name="T102" fmla="*/ 176 w 411"/>
                <a:gd name="T103" fmla="*/ 38 h 221"/>
                <a:gd name="T104" fmla="*/ 159 w 411"/>
                <a:gd name="T105" fmla="*/ 35 h 221"/>
                <a:gd name="T106" fmla="*/ 91 w 411"/>
                <a:gd name="T107" fmla="*/ 41 h 221"/>
                <a:gd name="T108" fmla="*/ 37 w 411"/>
                <a:gd name="T109" fmla="*/ 53 h 2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1"/>
                <a:gd name="T166" fmla="*/ 0 h 221"/>
                <a:gd name="T167" fmla="*/ 411 w 411"/>
                <a:gd name="T168" fmla="*/ 221 h 2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1" h="221">
                  <a:moveTo>
                    <a:pt x="37" y="53"/>
                  </a:moveTo>
                  <a:lnTo>
                    <a:pt x="41" y="50"/>
                  </a:lnTo>
                  <a:lnTo>
                    <a:pt x="54" y="45"/>
                  </a:lnTo>
                  <a:lnTo>
                    <a:pt x="72" y="37"/>
                  </a:lnTo>
                  <a:lnTo>
                    <a:pt x="93" y="26"/>
                  </a:lnTo>
                  <a:lnTo>
                    <a:pt x="115" y="16"/>
                  </a:lnTo>
                  <a:lnTo>
                    <a:pt x="136" y="8"/>
                  </a:lnTo>
                  <a:lnTo>
                    <a:pt x="153" y="3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0" y="1"/>
                  </a:lnTo>
                  <a:lnTo>
                    <a:pt x="206" y="4"/>
                  </a:lnTo>
                  <a:lnTo>
                    <a:pt x="213" y="8"/>
                  </a:lnTo>
                  <a:lnTo>
                    <a:pt x="222" y="12"/>
                  </a:lnTo>
                  <a:lnTo>
                    <a:pt x="229" y="16"/>
                  </a:lnTo>
                  <a:lnTo>
                    <a:pt x="239" y="20"/>
                  </a:lnTo>
                  <a:lnTo>
                    <a:pt x="248" y="26"/>
                  </a:lnTo>
                  <a:lnTo>
                    <a:pt x="258" y="30"/>
                  </a:lnTo>
                  <a:lnTo>
                    <a:pt x="267" y="37"/>
                  </a:lnTo>
                  <a:lnTo>
                    <a:pt x="277" y="42"/>
                  </a:lnTo>
                  <a:lnTo>
                    <a:pt x="286" y="49"/>
                  </a:lnTo>
                  <a:lnTo>
                    <a:pt x="296" y="57"/>
                  </a:lnTo>
                  <a:lnTo>
                    <a:pt x="304" y="65"/>
                  </a:lnTo>
                  <a:lnTo>
                    <a:pt x="315" y="74"/>
                  </a:lnTo>
                  <a:lnTo>
                    <a:pt x="325" y="83"/>
                  </a:lnTo>
                  <a:lnTo>
                    <a:pt x="335" y="93"/>
                  </a:lnTo>
                  <a:lnTo>
                    <a:pt x="344" y="101"/>
                  </a:lnTo>
                  <a:lnTo>
                    <a:pt x="351" y="109"/>
                  </a:lnTo>
                  <a:lnTo>
                    <a:pt x="358" y="117"/>
                  </a:lnTo>
                  <a:lnTo>
                    <a:pt x="366" y="125"/>
                  </a:lnTo>
                  <a:lnTo>
                    <a:pt x="373" y="134"/>
                  </a:lnTo>
                  <a:lnTo>
                    <a:pt x="382" y="142"/>
                  </a:lnTo>
                  <a:lnTo>
                    <a:pt x="390" y="150"/>
                  </a:lnTo>
                  <a:lnTo>
                    <a:pt x="399" y="158"/>
                  </a:lnTo>
                  <a:lnTo>
                    <a:pt x="405" y="165"/>
                  </a:lnTo>
                  <a:lnTo>
                    <a:pt x="409" y="172"/>
                  </a:lnTo>
                  <a:lnTo>
                    <a:pt x="411" y="176"/>
                  </a:lnTo>
                  <a:lnTo>
                    <a:pt x="408" y="184"/>
                  </a:lnTo>
                  <a:lnTo>
                    <a:pt x="399" y="191"/>
                  </a:lnTo>
                  <a:lnTo>
                    <a:pt x="387" y="196"/>
                  </a:lnTo>
                  <a:lnTo>
                    <a:pt x="374" y="199"/>
                  </a:lnTo>
                  <a:lnTo>
                    <a:pt x="367" y="199"/>
                  </a:lnTo>
                  <a:lnTo>
                    <a:pt x="358" y="199"/>
                  </a:lnTo>
                  <a:lnTo>
                    <a:pt x="348" y="200"/>
                  </a:lnTo>
                  <a:lnTo>
                    <a:pt x="338" y="200"/>
                  </a:lnTo>
                  <a:lnTo>
                    <a:pt x="326" y="200"/>
                  </a:lnTo>
                  <a:lnTo>
                    <a:pt x="316" y="202"/>
                  </a:lnTo>
                  <a:lnTo>
                    <a:pt x="307" y="202"/>
                  </a:lnTo>
                  <a:lnTo>
                    <a:pt x="299" y="202"/>
                  </a:lnTo>
                  <a:lnTo>
                    <a:pt x="287" y="203"/>
                  </a:lnTo>
                  <a:lnTo>
                    <a:pt x="271" y="204"/>
                  </a:lnTo>
                  <a:lnTo>
                    <a:pt x="252" y="207"/>
                  </a:lnTo>
                  <a:lnTo>
                    <a:pt x="230" y="211"/>
                  </a:lnTo>
                  <a:lnTo>
                    <a:pt x="211" y="215"/>
                  </a:lnTo>
                  <a:lnTo>
                    <a:pt x="194" y="218"/>
                  </a:lnTo>
                  <a:lnTo>
                    <a:pt x="182" y="219"/>
                  </a:lnTo>
                  <a:lnTo>
                    <a:pt x="178" y="221"/>
                  </a:lnTo>
                  <a:lnTo>
                    <a:pt x="179" y="219"/>
                  </a:lnTo>
                  <a:lnTo>
                    <a:pt x="184" y="217"/>
                  </a:lnTo>
                  <a:lnTo>
                    <a:pt x="191" y="214"/>
                  </a:lnTo>
                  <a:lnTo>
                    <a:pt x="200" y="209"/>
                  </a:lnTo>
                  <a:lnTo>
                    <a:pt x="208" y="204"/>
                  </a:lnTo>
                  <a:lnTo>
                    <a:pt x="217" y="199"/>
                  </a:lnTo>
                  <a:lnTo>
                    <a:pt x="226" y="195"/>
                  </a:lnTo>
                  <a:lnTo>
                    <a:pt x="233" y="191"/>
                  </a:lnTo>
                  <a:lnTo>
                    <a:pt x="240" y="188"/>
                  </a:lnTo>
                  <a:lnTo>
                    <a:pt x="248" y="184"/>
                  </a:lnTo>
                  <a:lnTo>
                    <a:pt x="255" y="180"/>
                  </a:lnTo>
                  <a:lnTo>
                    <a:pt x="264" y="176"/>
                  </a:lnTo>
                  <a:lnTo>
                    <a:pt x="272" y="172"/>
                  </a:lnTo>
                  <a:lnTo>
                    <a:pt x="280" y="169"/>
                  </a:lnTo>
                  <a:lnTo>
                    <a:pt x="287" y="168"/>
                  </a:lnTo>
                  <a:lnTo>
                    <a:pt x="294" y="166"/>
                  </a:lnTo>
                  <a:lnTo>
                    <a:pt x="297" y="166"/>
                  </a:lnTo>
                  <a:lnTo>
                    <a:pt x="294" y="166"/>
                  </a:lnTo>
                  <a:lnTo>
                    <a:pt x="286" y="166"/>
                  </a:lnTo>
                  <a:lnTo>
                    <a:pt x="275" y="166"/>
                  </a:lnTo>
                  <a:lnTo>
                    <a:pt x="264" y="166"/>
                  </a:lnTo>
                  <a:lnTo>
                    <a:pt x="252" y="166"/>
                  </a:lnTo>
                  <a:lnTo>
                    <a:pt x="240" y="166"/>
                  </a:lnTo>
                  <a:lnTo>
                    <a:pt x="233" y="166"/>
                  </a:lnTo>
                  <a:lnTo>
                    <a:pt x="227" y="166"/>
                  </a:lnTo>
                  <a:lnTo>
                    <a:pt x="220" y="168"/>
                  </a:lnTo>
                  <a:lnTo>
                    <a:pt x="213" y="169"/>
                  </a:lnTo>
                  <a:lnTo>
                    <a:pt x="206" y="170"/>
                  </a:lnTo>
                  <a:lnTo>
                    <a:pt x="198" y="173"/>
                  </a:lnTo>
                  <a:lnTo>
                    <a:pt x="192" y="174"/>
                  </a:lnTo>
                  <a:lnTo>
                    <a:pt x="187" y="177"/>
                  </a:lnTo>
                  <a:lnTo>
                    <a:pt x="181" y="180"/>
                  </a:lnTo>
                  <a:lnTo>
                    <a:pt x="176" y="183"/>
                  </a:lnTo>
                  <a:lnTo>
                    <a:pt x="171" y="183"/>
                  </a:lnTo>
                  <a:lnTo>
                    <a:pt x="165" y="184"/>
                  </a:lnTo>
                  <a:lnTo>
                    <a:pt x="159" y="183"/>
                  </a:lnTo>
                  <a:lnTo>
                    <a:pt x="153" y="181"/>
                  </a:lnTo>
                  <a:lnTo>
                    <a:pt x="147" y="180"/>
                  </a:lnTo>
                  <a:lnTo>
                    <a:pt x="141" y="177"/>
                  </a:lnTo>
                  <a:lnTo>
                    <a:pt x="137" y="173"/>
                  </a:lnTo>
                  <a:lnTo>
                    <a:pt x="133" y="170"/>
                  </a:lnTo>
                  <a:lnTo>
                    <a:pt x="128" y="169"/>
                  </a:lnTo>
                  <a:lnTo>
                    <a:pt x="124" y="169"/>
                  </a:lnTo>
                  <a:lnTo>
                    <a:pt x="120" y="170"/>
                  </a:lnTo>
                  <a:lnTo>
                    <a:pt x="114" y="172"/>
                  </a:lnTo>
                  <a:lnTo>
                    <a:pt x="108" y="173"/>
                  </a:lnTo>
                  <a:lnTo>
                    <a:pt x="101" y="173"/>
                  </a:lnTo>
                  <a:lnTo>
                    <a:pt x="92" y="173"/>
                  </a:lnTo>
                  <a:lnTo>
                    <a:pt x="80" y="168"/>
                  </a:lnTo>
                  <a:lnTo>
                    <a:pt x="79" y="159"/>
                  </a:lnTo>
                  <a:lnTo>
                    <a:pt x="86" y="149"/>
                  </a:lnTo>
                  <a:lnTo>
                    <a:pt x="96" y="139"/>
                  </a:lnTo>
                  <a:lnTo>
                    <a:pt x="102" y="135"/>
                  </a:lnTo>
                  <a:lnTo>
                    <a:pt x="108" y="129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5" y="114"/>
                  </a:lnTo>
                  <a:lnTo>
                    <a:pt x="131" y="110"/>
                  </a:lnTo>
                  <a:lnTo>
                    <a:pt x="137" y="108"/>
                  </a:lnTo>
                  <a:lnTo>
                    <a:pt x="144" y="105"/>
                  </a:lnTo>
                  <a:lnTo>
                    <a:pt x="149" y="104"/>
                  </a:lnTo>
                  <a:lnTo>
                    <a:pt x="150" y="102"/>
                  </a:lnTo>
                  <a:lnTo>
                    <a:pt x="147" y="102"/>
                  </a:lnTo>
                  <a:lnTo>
                    <a:pt x="141" y="101"/>
                  </a:lnTo>
                  <a:lnTo>
                    <a:pt x="134" y="101"/>
                  </a:lnTo>
                  <a:lnTo>
                    <a:pt x="125" y="101"/>
                  </a:lnTo>
                  <a:lnTo>
                    <a:pt x="118" y="101"/>
                  </a:lnTo>
                  <a:lnTo>
                    <a:pt x="112" y="102"/>
                  </a:lnTo>
                  <a:lnTo>
                    <a:pt x="111" y="102"/>
                  </a:lnTo>
                  <a:lnTo>
                    <a:pt x="115" y="99"/>
                  </a:lnTo>
                  <a:lnTo>
                    <a:pt x="124" y="95"/>
                  </a:lnTo>
                  <a:lnTo>
                    <a:pt x="134" y="91"/>
                  </a:lnTo>
                  <a:lnTo>
                    <a:pt x="146" y="86"/>
                  </a:lnTo>
                  <a:lnTo>
                    <a:pt x="159" y="82"/>
                  </a:lnTo>
                  <a:lnTo>
                    <a:pt x="169" y="78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62" y="78"/>
                  </a:lnTo>
                  <a:lnTo>
                    <a:pt x="139" y="80"/>
                  </a:lnTo>
                  <a:lnTo>
                    <a:pt x="109" y="86"/>
                  </a:lnTo>
                  <a:lnTo>
                    <a:pt x="77" y="91"/>
                  </a:lnTo>
                  <a:lnTo>
                    <a:pt x="47" y="97"/>
                  </a:lnTo>
                  <a:lnTo>
                    <a:pt x="22" y="104"/>
                  </a:lnTo>
                  <a:lnTo>
                    <a:pt x="5" y="109"/>
                  </a:lnTo>
                  <a:lnTo>
                    <a:pt x="0" y="112"/>
                  </a:lnTo>
                  <a:lnTo>
                    <a:pt x="9" y="108"/>
                  </a:lnTo>
                  <a:lnTo>
                    <a:pt x="28" y="99"/>
                  </a:lnTo>
                  <a:lnTo>
                    <a:pt x="53" y="89"/>
                  </a:lnTo>
                  <a:lnTo>
                    <a:pt x="82" y="78"/>
                  </a:lnTo>
                  <a:lnTo>
                    <a:pt x="108" y="67"/>
                  </a:lnTo>
                  <a:lnTo>
                    <a:pt x="130" y="60"/>
                  </a:lnTo>
                  <a:lnTo>
                    <a:pt x="144" y="57"/>
                  </a:lnTo>
                  <a:lnTo>
                    <a:pt x="160" y="53"/>
                  </a:lnTo>
                  <a:lnTo>
                    <a:pt x="171" y="45"/>
                  </a:lnTo>
                  <a:lnTo>
                    <a:pt x="176" y="38"/>
                  </a:lnTo>
                  <a:lnTo>
                    <a:pt x="178" y="34"/>
                  </a:lnTo>
                  <a:lnTo>
                    <a:pt x="172" y="34"/>
                  </a:lnTo>
                  <a:lnTo>
                    <a:pt x="159" y="35"/>
                  </a:lnTo>
                  <a:lnTo>
                    <a:pt x="139" y="37"/>
                  </a:lnTo>
                  <a:lnTo>
                    <a:pt x="115" y="38"/>
                  </a:lnTo>
                  <a:lnTo>
                    <a:pt x="91" y="41"/>
                  </a:lnTo>
                  <a:lnTo>
                    <a:pt x="67" y="44"/>
                  </a:lnTo>
                  <a:lnTo>
                    <a:pt x="48" y="48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0" name="Freeform 53"/>
            <p:cNvSpPr>
              <a:spLocks/>
            </p:cNvSpPr>
            <p:nvPr/>
          </p:nvSpPr>
          <p:spPr bwMode="auto">
            <a:xfrm>
              <a:off x="3148" y="10676"/>
              <a:ext cx="491" cy="298"/>
            </a:xfrm>
            <a:custGeom>
              <a:avLst/>
              <a:gdLst>
                <a:gd name="T0" fmla="*/ 190 w 491"/>
                <a:gd name="T1" fmla="*/ 49 h 298"/>
                <a:gd name="T2" fmla="*/ 241 w 491"/>
                <a:gd name="T3" fmla="*/ 50 h 298"/>
                <a:gd name="T4" fmla="*/ 289 w 491"/>
                <a:gd name="T5" fmla="*/ 49 h 298"/>
                <a:gd name="T6" fmla="*/ 337 w 491"/>
                <a:gd name="T7" fmla="*/ 43 h 298"/>
                <a:gd name="T8" fmla="*/ 393 w 491"/>
                <a:gd name="T9" fmla="*/ 33 h 298"/>
                <a:gd name="T10" fmla="*/ 426 w 491"/>
                <a:gd name="T11" fmla="*/ 13 h 298"/>
                <a:gd name="T12" fmla="*/ 445 w 491"/>
                <a:gd name="T13" fmla="*/ 0 h 298"/>
                <a:gd name="T14" fmla="*/ 473 w 491"/>
                <a:gd name="T15" fmla="*/ 37 h 298"/>
                <a:gd name="T16" fmla="*/ 491 w 491"/>
                <a:gd name="T17" fmla="*/ 94 h 298"/>
                <a:gd name="T18" fmla="*/ 480 w 491"/>
                <a:gd name="T19" fmla="*/ 143 h 298"/>
                <a:gd name="T20" fmla="*/ 455 w 491"/>
                <a:gd name="T21" fmla="*/ 158 h 298"/>
                <a:gd name="T22" fmla="*/ 429 w 491"/>
                <a:gd name="T23" fmla="*/ 166 h 298"/>
                <a:gd name="T24" fmla="*/ 423 w 491"/>
                <a:gd name="T25" fmla="*/ 155 h 298"/>
                <a:gd name="T26" fmla="*/ 452 w 491"/>
                <a:gd name="T27" fmla="*/ 113 h 298"/>
                <a:gd name="T28" fmla="*/ 449 w 491"/>
                <a:gd name="T29" fmla="*/ 94 h 298"/>
                <a:gd name="T30" fmla="*/ 410 w 491"/>
                <a:gd name="T31" fmla="*/ 99 h 298"/>
                <a:gd name="T32" fmla="*/ 336 w 491"/>
                <a:gd name="T33" fmla="*/ 109 h 298"/>
                <a:gd name="T34" fmla="*/ 292 w 491"/>
                <a:gd name="T35" fmla="*/ 114 h 298"/>
                <a:gd name="T36" fmla="*/ 333 w 491"/>
                <a:gd name="T37" fmla="*/ 120 h 298"/>
                <a:gd name="T38" fmla="*/ 385 w 491"/>
                <a:gd name="T39" fmla="*/ 124 h 298"/>
                <a:gd name="T40" fmla="*/ 385 w 491"/>
                <a:gd name="T41" fmla="*/ 125 h 298"/>
                <a:gd name="T42" fmla="*/ 358 w 491"/>
                <a:gd name="T43" fmla="*/ 131 h 298"/>
                <a:gd name="T44" fmla="*/ 318 w 491"/>
                <a:gd name="T45" fmla="*/ 139 h 298"/>
                <a:gd name="T46" fmla="*/ 280 w 491"/>
                <a:gd name="T47" fmla="*/ 147 h 298"/>
                <a:gd name="T48" fmla="*/ 253 w 491"/>
                <a:gd name="T49" fmla="*/ 157 h 298"/>
                <a:gd name="T50" fmla="*/ 235 w 491"/>
                <a:gd name="T51" fmla="*/ 172 h 298"/>
                <a:gd name="T52" fmla="*/ 203 w 491"/>
                <a:gd name="T53" fmla="*/ 191 h 298"/>
                <a:gd name="T54" fmla="*/ 168 w 491"/>
                <a:gd name="T55" fmla="*/ 207 h 298"/>
                <a:gd name="T56" fmla="*/ 167 w 491"/>
                <a:gd name="T57" fmla="*/ 214 h 298"/>
                <a:gd name="T58" fmla="*/ 212 w 491"/>
                <a:gd name="T59" fmla="*/ 210 h 298"/>
                <a:gd name="T60" fmla="*/ 250 w 491"/>
                <a:gd name="T61" fmla="*/ 203 h 298"/>
                <a:gd name="T62" fmla="*/ 264 w 491"/>
                <a:gd name="T63" fmla="*/ 198 h 298"/>
                <a:gd name="T64" fmla="*/ 285 w 491"/>
                <a:gd name="T65" fmla="*/ 189 h 298"/>
                <a:gd name="T66" fmla="*/ 305 w 491"/>
                <a:gd name="T67" fmla="*/ 191 h 298"/>
                <a:gd name="T68" fmla="*/ 269 w 491"/>
                <a:gd name="T69" fmla="*/ 213 h 298"/>
                <a:gd name="T70" fmla="*/ 222 w 491"/>
                <a:gd name="T71" fmla="*/ 234 h 298"/>
                <a:gd name="T72" fmla="*/ 209 w 491"/>
                <a:gd name="T73" fmla="*/ 241 h 298"/>
                <a:gd name="T74" fmla="*/ 180 w 491"/>
                <a:gd name="T75" fmla="*/ 256 h 298"/>
                <a:gd name="T76" fmla="*/ 157 w 491"/>
                <a:gd name="T77" fmla="*/ 271 h 298"/>
                <a:gd name="T78" fmla="*/ 138 w 491"/>
                <a:gd name="T79" fmla="*/ 296 h 298"/>
                <a:gd name="T80" fmla="*/ 131 w 491"/>
                <a:gd name="T81" fmla="*/ 289 h 298"/>
                <a:gd name="T82" fmla="*/ 106 w 491"/>
                <a:gd name="T83" fmla="*/ 258 h 298"/>
                <a:gd name="T84" fmla="*/ 84 w 491"/>
                <a:gd name="T85" fmla="*/ 234 h 298"/>
                <a:gd name="T86" fmla="*/ 59 w 491"/>
                <a:gd name="T87" fmla="*/ 223 h 298"/>
                <a:gd name="T88" fmla="*/ 26 w 491"/>
                <a:gd name="T89" fmla="*/ 213 h 298"/>
                <a:gd name="T90" fmla="*/ 1 w 491"/>
                <a:gd name="T91" fmla="*/ 193 h 298"/>
                <a:gd name="T92" fmla="*/ 13 w 491"/>
                <a:gd name="T93" fmla="*/ 158 h 298"/>
                <a:gd name="T94" fmla="*/ 56 w 491"/>
                <a:gd name="T95" fmla="*/ 128 h 298"/>
                <a:gd name="T96" fmla="*/ 120 w 491"/>
                <a:gd name="T97" fmla="*/ 87 h 298"/>
                <a:gd name="T98" fmla="*/ 155 w 491"/>
                <a:gd name="T99" fmla="*/ 65 h 298"/>
                <a:gd name="T100" fmla="*/ 177 w 491"/>
                <a:gd name="T101" fmla="*/ 49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1"/>
                <a:gd name="T154" fmla="*/ 0 h 298"/>
                <a:gd name="T155" fmla="*/ 491 w 491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1" h="298">
                  <a:moveTo>
                    <a:pt x="177" y="49"/>
                  </a:moveTo>
                  <a:lnTo>
                    <a:pt x="181" y="49"/>
                  </a:lnTo>
                  <a:lnTo>
                    <a:pt x="190" y="49"/>
                  </a:lnTo>
                  <a:lnTo>
                    <a:pt x="205" y="50"/>
                  </a:lnTo>
                  <a:lnTo>
                    <a:pt x="222" y="50"/>
                  </a:lnTo>
                  <a:lnTo>
                    <a:pt x="241" y="50"/>
                  </a:lnTo>
                  <a:lnTo>
                    <a:pt x="260" y="50"/>
                  </a:lnTo>
                  <a:lnTo>
                    <a:pt x="276" y="50"/>
                  </a:lnTo>
                  <a:lnTo>
                    <a:pt x="289" y="49"/>
                  </a:lnTo>
                  <a:lnTo>
                    <a:pt x="302" y="48"/>
                  </a:lnTo>
                  <a:lnTo>
                    <a:pt x="318" y="45"/>
                  </a:lnTo>
                  <a:lnTo>
                    <a:pt x="337" y="43"/>
                  </a:lnTo>
                  <a:lnTo>
                    <a:pt x="356" y="39"/>
                  </a:lnTo>
                  <a:lnTo>
                    <a:pt x="375" y="37"/>
                  </a:lnTo>
                  <a:lnTo>
                    <a:pt x="393" y="33"/>
                  </a:lnTo>
                  <a:lnTo>
                    <a:pt x="406" y="28"/>
                  </a:lnTo>
                  <a:lnTo>
                    <a:pt x="414" y="23"/>
                  </a:lnTo>
                  <a:lnTo>
                    <a:pt x="426" y="13"/>
                  </a:lnTo>
                  <a:lnTo>
                    <a:pt x="436" y="5"/>
                  </a:lnTo>
                  <a:lnTo>
                    <a:pt x="442" y="1"/>
                  </a:lnTo>
                  <a:lnTo>
                    <a:pt x="445" y="0"/>
                  </a:lnTo>
                  <a:lnTo>
                    <a:pt x="449" y="5"/>
                  </a:lnTo>
                  <a:lnTo>
                    <a:pt x="461" y="19"/>
                  </a:lnTo>
                  <a:lnTo>
                    <a:pt x="473" y="37"/>
                  </a:lnTo>
                  <a:lnTo>
                    <a:pt x="481" y="53"/>
                  </a:lnTo>
                  <a:lnTo>
                    <a:pt x="487" y="71"/>
                  </a:lnTo>
                  <a:lnTo>
                    <a:pt x="491" y="94"/>
                  </a:lnTo>
                  <a:lnTo>
                    <a:pt x="491" y="118"/>
                  </a:lnTo>
                  <a:lnTo>
                    <a:pt x="486" y="136"/>
                  </a:lnTo>
                  <a:lnTo>
                    <a:pt x="480" y="143"/>
                  </a:lnTo>
                  <a:lnTo>
                    <a:pt x="473" y="148"/>
                  </a:lnTo>
                  <a:lnTo>
                    <a:pt x="465" y="154"/>
                  </a:lnTo>
                  <a:lnTo>
                    <a:pt x="455" y="158"/>
                  </a:lnTo>
                  <a:lnTo>
                    <a:pt x="446" y="161"/>
                  </a:lnTo>
                  <a:lnTo>
                    <a:pt x="438" y="163"/>
                  </a:lnTo>
                  <a:lnTo>
                    <a:pt x="429" y="166"/>
                  </a:lnTo>
                  <a:lnTo>
                    <a:pt x="423" y="166"/>
                  </a:lnTo>
                  <a:lnTo>
                    <a:pt x="417" y="163"/>
                  </a:lnTo>
                  <a:lnTo>
                    <a:pt x="423" y="155"/>
                  </a:lnTo>
                  <a:lnTo>
                    <a:pt x="433" y="144"/>
                  </a:lnTo>
                  <a:lnTo>
                    <a:pt x="445" y="128"/>
                  </a:lnTo>
                  <a:lnTo>
                    <a:pt x="452" y="113"/>
                  </a:lnTo>
                  <a:lnTo>
                    <a:pt x="454" y="102"/>
                  </a:lnTo>
                  <a:lnTo>
                    <a:pt x="451" y="97"/>
                  </a:lnTo>
                  <a:lnTo>
                    <a:pt x="449" y="94"/>
                  </a:lnTo>
                  <a:lnTo>
                    <a:pt x="443" y="94"/>
                  </a:lnTo>
                  <a:lnTo>
                    <a:pt x="430" y="97"/>
                  </a:lnTo>
                  <a:lnTo>
                    <a:pt x="410" y="99"/>
                  </a:lnTo>
                  <a:lnTo>
                    <a:pt x="385" y="102"/>
                  </a:lnTo>
                  <a:lnTo>
                    <a:pt x="360" y="105"/>
                  </a:lnTo>
                  <a:lnTo>
                    <a:pt x="336" y="109"/>
                  </a:lnTo>
                  <a:lnTo>
                    <a:pt x="314" y="112"/>
                  </a:lnTo>
                  <a:lnTo>
                    <a:pt x="298" y="113"/>
                  </a:lnTo>
                  <a:lnTo>
                    <a:pt x="292" y="114"/>
                  </a:lnTo>
                  <a:lnTo>
                    <a:pt x="299" y="117"/>
                  </a:lnTo>
                  <a:lnTo>
                    <a:pt x="314" y="118"/>
                  </a:lnTo>
                  <a:lnTo>
                    <a:pt x="333" y="120"/>
                  </a:lnTo>
                  <a:lnTo>
                    <a:pt x="353" y="121"/>
                  </a:lnTo>
                  <a:lnTo>
                    <a:pt x="372" y="123"/>
                  </a:lnTo>
                  <a:lnTo>
                    <a:pt x="385" y="124"/>
                  </a:lnTo>
                  <a:lnTo>
                    <a:pt x="391" y="124"/>
                  </a:lnTo>
                  <a:lnTo>
                    <a:pt x="390" y="124"/>
                  </a:lnTo>
                  <a:lnTo>
                    <a:pt x="385" y="125"/>
                  </a:lnTo>
                  <a:lnTo>
                    <a:pt x="378" y="127"/>
                  </a:lnTo>
                  <a:lnTo>
                    <a:pt x="368" y="129"/>
                  </a:lnTo>
                  <a:lnTo>
                    <a:pt x="358" y="131"/>
                  </a:lnTo>
                  <a:lnTo>
                    <a:pt x="344" y="133"/>
                  </a:lnTo>
                  <a:lnTo>
                    <a:pt x="331" y="136"/>
                  </a:lnTo>
                  <a:lnTo>
                    <a:pt x="318" y="139"/>
                  </a:lnTo>
                  <a:lnTo>
                    <a:pt x="305" y="142"/>
                  </a:lnTo>
                  <a:lnTo>
                    <a:pt x="292" y="144"/>
                  </a:lnTo>
                  <a:lnTo>
                    <a:pt x="280" y="147"/>
                  </a:lnTo>
                  <a:lnTo>
                    <a:pt x="270" y="150"/>
                  </a:lnTo>
                  <a:lnTo>
                    <a:pt x="262" y="153"/>
                  </a:lnTo>
                  <a:lnTo>
                    <a:pt x="253" y="157"/>
                  </a:lnTo>
                  <a:lnTo>
                    <a:pt x="247" y="161"/>
                  </a:lnTo>
                  <a:lnTo>
                    <a:pt x="241" y="166"/>
                  </a:lnTo>
                  <a:lnTo>
                    <a:pt x="235" y="172"/>
                  </a:lnTo>
                  <a:lnTo>
                    <a:pt x="227" y="178"/>
                  </a:lnTo>
                  <a:lnTo>
                    <a:pt x="215" y="185"/>
                  </a:lnTo>
                  <a:lnTo>
                    <a:pt x="203" y="191"/>
                  </a:lnTo>
                  <a:lnTo>
                    <a:pt x="190" y="198"/>
                  </a:lnTo>
                  <a:lnTo>
                    <a:pt x="179" y="203"/>
                  </a:lnTo>
                  <a:lnTo>
                    <a:pt x="168" y="207"/>
                  </a:lnTo>
                  <a:lnTo>
                    <a:pt x="161" y="211"/>
                  </a:lnTo>
                  <a:lnTo>
                    <a:pt x="160" y="214"/>
                  </a:lnTo>
                  <a:lnTo>
                    <a:pt x="167" y="214"/>
                  </a:lnTo>
                  <a:lnTo>
                    <a:pt x="179" y="214"/>
                  </a:lnTo>
                  <a:lnTo>
                    <a:pt x="195" y="211"/>
                  </a:lnTo>
                  <a:lnTo>
                    <a:pt x="212" y="210"/>
                  </a:lnTo>
                  <a:lnTo>
                    <a:pt x="228" y="207"/>
                  </a:lnTo>
                  <a:lnTo>
                    <a:pt x="241" y="204"/>
                  </a:lnTo>
                  <a:lnTo>
                    <a:pt x="250" y="203"/>
                  </a:lnTo>
                  <a:lnTo>
                    <a:pt x="254" y="202"/>
                  </a:lnTo>
                  <a:lnTo>
                    <a:pt x="260" y="199"/>
                  </a:lnTo>
                  <a:lnTo>
                    <a:pt x="264" y="198"/>
                  </a:lnTo>
                  <a:lnTo>
                    <a:pt x="272" y="195"/>
                  </a:lnTo>
                  <a:lnTo>
                    <a:pt x="278" y="192"/>
                  </a:lnTo>
                  <a:lnTo>
                    <a:pt x="285" y="189"/>
                  </a:lnTo>
                  <a:lnTo>
                    <a:pt x="294" y="188"/>
                  </a:lnTo>
                  <a:lnTo>
                    <a:pt x="302" y="188"/>
                  </a:lnTo>
                  <a:lnTo>
                    <a:pt x="305" y="191"/>
                  </a:lnTo>
                  <a:lnTo>
                    <a:pt x="299" y="196"/>
                  </a:lnTo>
                  <a:lnTo>
                    <a:pt x="286" y="203"/>
                  </a:lnTo>
                  <a:lnTo>
                    <a:pt x="269" y="213"/>
                  </a:lnTo>
                  <a:lnTo>
                    <a:pt x="251" y="222"/>
                  </a:lnTo>
                  <a:lnTo>
                    <a:pt x="234" y="229"/>
                  </a:lnTo>
                  <a:lnTo>
                    <a:pt x="222" y="234"/>
                  </a:lnTo>
                  <a:lnTo>
                    <a:pt x="218" y="237"/>
                  </a:lnTo>
                  <a:lnTo>
                    <a:pt x="215" y="238"/>
                  </a:lnTo>
                  <a:lnTo>
                    <a:pt x="209" y="241"/>
                  </a:lnTo>
                  <a:lnTo>
                    <a:pt x="200" y="245"/>
                  </a:lnTo>
                  <a:lnTo>
                    <a:pt x="190" y="249"/>
                  </a:lnTo>
                  <a:lnTo>
                    <a:pt x="180" y="256"/>
                  </a:lnTo>
                  <a:lnTo>
                    <a:pt x="170" y="262"/>
                  </a:lnTo>
                  <a:lnTo>
                    <a:pt x="163" y="267"/>
                  </a:lnTo>
                  <a:lnTo>
                    <a:pt x="157" y="271"/>
                  </a:lnTo>
                  <a:lnTo>
                    <a:pt x="151" y="281"/>
                  </a:lnTo>
                  <a:lnTo>
                    <a:pt x="144" y="289"/>
                  </a:lnTo>
                  <a:lnTo>
                    <a:pt x="138" y="296"/>
                  </a:lnTo>
                  <a:lnTo>
                    <a:pt x="136" y="298"/>
                  </a:lnTo>
                  <a:lnTo>
                    <a:pt x="135" y="296"/>
                  </a:lnTo>
                  <a:lnTo>
                    <a:pt x="131" y="289"/>
                  </a:lnTo>
                  <a:lnTo>
                    <a:pt x="123" y="279"/>
                  </a:lnTo>
                  <a:lnTo>
                    <a:pt x="115" y="268"/>
                  </a:lnTo>
                  <a:lnTo>
                    <a:pt x="106" y="258"/>
                  </a:lnTo>
                  <a:lnTo>
                    <a:pt x="97" y="247"/>
                  </a:lnTo>
                  <a:lnTo>
                    <a:pt x="90" y="238"/>
                  </a:lnTo>
                  <a:lnTo>
                    <a:pt x="84" y="234"/>
                  </a:lnTo>
                  <a:lnTo>
                    <a:pt x="78" y="232"/>
                  </a:lnTo>
                  <a:lnTo>
                    <a:pt x="69" y="228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36" y="217"/>
                  </a:lnTo>
                  <a:lnTo>
                    <a:pt x="26" y="213"/>
                  </a:lnTo>
                  <a:lnTo>
                    <a:pt x="16" y="207"/>
                  </a:lnTo>
                  <a:lnTo>
                    <a:pt x="8" y="203"/>
                  </a:lnTo>
                  <a:lnTo>
                    <a:pt x="1" y="193"/>
                  </a:lnTo>
                  <a:lnTo>
                    <a:pt x="0" y="181"/>
                  </a:lnTo>
                  <a:lnTo>
                    <a:pt x="4" y="169"/>
                  </a:lnTo>
                  <a:lnTo>
                    <a:pt x="13" y="158"/>
                  </a:lnTo>
                  <a:lnTo>
                    <a:pt x="21" y="151"/>
                  </a:lnTo>
                  <a:lnTo>
                    <a:pt x="36" y="140"/>
                  </a:lnTo>
                  <a:lnTo>
                    <a:pt x="56" y="128"/>
                  </a:lnTo>
                  <a:lnTo>
                    <a:pt x="78" y="113"/>
                  </a:lnTo>
                  <a:lnTo>
                    <a:pt x="100" y="99"/>
                  </a:lnTo>
                  <a:lnTo>
                    <a:pt x="120" y="87"/>
                  </a:lnTo>
                  <a:lnTo>
                    <a:pt x="136" y="78"/>
                  </a:lnTo>
                  <a:lnTo>
                    <a:pt x="145" y="72"/>
                  </a:lnTo>
                  <a:lnTo>
                    <a:pt x="155" y="65"/>
                  </a:lnTo>
                  <a:lnTo>
                    <a:pt x="165" y="57"/>
                  </a:lnTo>
                  <a:lnTo>
                    <a:pt x="174" y="52"/>
                  </a:lnTo>
                  <a:lnTo>
                    <a:pt x="17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1" name="Freeform 54"/>
            <p:cNvSpPr>
              <a:spLocks/>
            </p:cNvSpPr>
            <p:nvPr/>
          </p:nvSpPr>
          <p:spPr bwMode="auto">
            <a:xfrm>
              <a:off x="2931" y="10876"/>
              <a:ext cx="458" cy="539"/>
            </a:xfrm>
            <a:custGeom>
              <a:avLst/>
              <a:gdLst>
                <a:gd name="T0" fmla="*/ 198 w 458"/>
                <a:gd name="T1" fmla="*/ 8 h 539"/>
                <a:gd name="T2" fmla="*/ 230 w 458"/>
                <a:gd name="T3" fmla="*/ 25 h 539"/>
                <a:gd name="T4" fmla="*/ 257 w 458"/>
                <a:gd name="T5" fmla="*/ 34 h 539"/>
                <a:gd name="T6" fmla="*/ 281 w 458"/>
                <a:gd name="T7" fmla="*/ 45 h 539"/>
                <a:gd name="T8" fmla="*/ 300 w 458"/>
                <a:gd name="T9" fmla="*/ 62 h 539"/>
                <a:gd name="T10" fmla="*/ 327 w 458"/>
                <a:gd name="T11" fmla="*/ 88 h 539"/>
                <a:gd name="T12" fmla="*/ 342 w 458"/>
                <a:gd name="T13" fmla="*/ 101 h 539"/>
                <a:gd name="T14" fmla="*/ 313 w 458"/>
                <a:gd name="T15" fmla="*/ 104 h 539"/>
                <a:gd name="T16" fmla="*/ 300 w 458"/>
                <a:gd name="T17" fmla="*/ 92 h 539"/>
                <a:gd name="T18" fmla="*/ 276 w 458"/>
                <a:gd name="T19" fmla="*/ 78 h 539"/>
                <a:gd name="T20" fmla="*/ 246 w 458"/>
                <a:gd name="T21" fmla="*/ 66 h 539"/>
                <a:gd name="T22" fmla="*/ 221 w 458"/>
                <a:gd name="T23" fmla="*/ 79 h 539"/>
                <a:gd name="T24" fmla="*/ 263 w 458"/>
                <a:gd name="T25" fmla="*/ 133 h 539"/>
                <a:gd name="T26" fmla="*/ 291 w 458"/>
                <a:gd name="T27" fmla="*/ 158 h 539"/>
                <a:gd name="T28" fmla="*/ 310 w 458"/>
                <a:gd name="T29" fmla="*/ 154 h 539"/>
                <a:gd name="T30" fmla="*/ 362 w 458"/>
                <a:gd name="T31" fmla="*/ 180 h 539"/>
                <a:gd name="T32" fmla="*/ 262 w 458"/>
                <a:gd name="T33" fmla="*/ 193 h 539"/>
                <a:gd name="T34" fmla="*/ 137 w 458"/>
                <a:gd name="T35" fmla="*/ 178 h 539"/>
                <a:gd name="T36" fmla="*/ 126 w 458"/>
                <a:gd name="T37" fmla="*/ 182 h 539"/>
                <a:gd name="T38" fmla="*/ 137 w 458"/>
                <a:gd name="T39" fmla="*/ 203 h 539"/>
                <a:gd name="T40" fmla="*/ 173 w 458"/>
                <a:gd name="T41" fmla="*/ 223 h 539"/>
                <a:gd name="T42" fmla="*/ 201 w 458"/>
                <a:gd name="T43" fmla="*/ 242 h 539"/>
                <a:gd name="T44" fmla="*/ 220 w 458"/>
                <a:gd name="T45" fmla="*/ 255 h 539"/>
                <a:gd name="T46" fmla="*/ 278 w 458"/>
                <a:gd name="T47" fmla="*/ 261 h 539"/>
                <a:gd name="T48" fmla="*/ 298 w 458"/>
                <a:gd name="T49" fmla="*/ 321 h 539"/>
                <a:gd name="T50" fmla="*/ 321 w 458"/>
                <a:gd name="T51" fmla="*/ 355 h 539"/>
                <a:gd name="T52" fmla="*/ 337 w 458"/>
                <a:gd name="T53" fmla="*/ 411 h 539"/>
                <a:gd name="T54" fmla="*/ 342 w 458"/>
                <a:gd name="T55" fmla="*/ 453 h 539"/>
                <a:gd name="T56" fmla="*/ 422 w 458"/>
                <a:gd name="T57" fmla="*/ 460 h 539"/>
                <a:gd name="T58" fmla="*/ 458 w 458"/>
                <a:gd name="T59" fmla="*/ 520 h 539"/>
                <a:gd name="T60" fmla="*/ 337 w 458"/>
                <a:gd name="T61" fmla="*/ 509 h 539"/>
                <a:gd name="T62" fmla="*/ 327 w 458"/>
                <a:gd name="T63" fmla="*/ 508 h 539"/>
                <a:gd name="T64" fmla="*/ 307 w 458"/>
                <a:gd name="T65" fmla="*/ 505 h 539"/>
                <a:gd name="T66" fmla="*/ 286 w 458"/>
                <a:gd name="T67" fmla="*/ 503 h 539"/>
                <a:gd name="T68" fmla="*/ 254 w 458"/>
                <a:gd name="T69" fmla="*/ 490 h 539"/>
                <a:gd name="T70" fmla="*/ 221 w 458"/>
                <a:gd name="T71" fmla="*/ 469 h 539"/>
                <a:gd name="T72" fmla="*/ 190 w 458"/>
                <a:gd name="T73" fmla="*/ 450 h 539"/>
                <a:gd name="T74" fmla="*/ 148 w 458"/>
                <a:gd name="T75" fmla="*/ 424 h 539"/>
                <a:gd name="T76" fmla="*/ 125 w 458"/>
                <a:gd name="T77" fmla="*/ 404 h 539"/>
                <a:gd name="T78" fmla="*/ 110 w 458"/>
                <a:gd name="T79" fmla="*/ 377 h 539"/>
                <a:gd name="T80" fmla="*/ 81 w 458"/>
                <a:gd name="T81" fmla="*/ 358 h 539"/>
                <a:gd name="T82" fmla="*/ 41 w 458"/>
                <a:gd name="T83" fmla="*/ 329 h 539"/>
                <a:gd name="T84" fmla="*/ 11 w 458"/>
                <a:gd name="T85" fmla="*/ 317 h 539"/>
                <a:gd name="T86" fmla="*/ 0 w 458"/>
                <a:gd name="T87" fmla="*/ 270 h 539"/>
                <a:gd name="T88" fmla="*/ 8 w 458"/>
                <a:gd name="T89" fmla="*/ 255 h 539"/>
                <a:gd name="T90" fmla="*/ 27 w 458"/>
                <a:gd name="T91" fmla="*/ 227 h 539"/>
                <a:gd name="T92" fmla="*/ 20 w 458"/>
                <a:gd name="T93" fmla="*/ 199 h 539"/>
                <a:gd name="T94" fmla="*/ 20 w 458"/>
                <a:gd name="T95" fmla="*/ 176 h 539"/>
                <a:gd name="T96" fmla="*/ 38 w 458"/>
                <a:gd name="T97" fmla="*/ 154 h 539"/>
                <a:gd name="T98" fmla="*/ 97 w 458"/>
                <a:gd name="T99" fmla="*/ 86 h 539"/>
                <a:gd name="T100" fmla="*/ 141 w 458"/>
                <a:gd name="T101" fmla="*/ 37 h 539"/>
                <a:gd name="T102" fmla="*/ 160 w 458"/>
                <a:gd name="T103" fmla="*/ 21 h 539"/>
                <a:gd name="T104" fmla="*/ 182 w 458"/>
                <a:gd name="T105" fmla="*/ 6 h 5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8"/>
                <a:gd name="T160" fmla="*/ 0 h 539"/>
                <a:gd name="T161" fmla="*/ 458 w 458"/>
                <a:gd name="T162" fmla="*/ 539 h 5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8" h="539">
                  <a:moveTo>
                    <a:pt x="193" y="0"/>
                  </a:moveTo>
                  <a:lnTo>
                    <a:pt x="195" y="3"/>
                  </a:lnTo>
                  <a:lnTo>
                    <a:pt x="198" y="8"/>
                  </a:lnTo>
                  <a:lnTo>
                    <a:pt x="206" y="15"/>
                  </a:lnTo>
                  <a:lnTo>
                    <a:pt x="221" y="22"/>
                  </a:lnTo>
                  <a:lnTo>
                    <a:pt x="230" y="25"/>
                  </a:lnTo>
                  <a:lnTo>
                    <a:pt x="240" y="28"/>
                  </a:lnTo>
                  <a:lnTo>
                    <a:pt x="249" y="32"/>
                  </a:lnTo>
                  <a:lnTo>
                    <a:pt x="257" y="34"/>
                  </a:lnTo>
                  <a:lnTo>
                    <a:pt x="266" y="37"/>
                  </a:lnTo>
                  <a:lnTo>
                    <a:pt x="273" y="41"/>
                  </a:lnTo>
                  <a:lnTo>
                    <a:pt x="281" y="45"/>
                  </a:lnTo>
                  <a:lnTo>
                    <a:pt x="285" y="49"/>
                  </a:lnTo>
                  <a:lnTo>
                    <a:pt x="291" y="55"/>
                  </a:lnTo>
                  <a:lnTo>
                    <a:pt x="300" y="62"/>
                  </a:lnTo>
                  <a:lnTo>
                    <a:pt x="308" y="71"/>
                  </a:lnTo>
                  <a:lnTo>
                    <a:pt x="318" y="79"/>
                  </a:lnTo>
                  <a:lnTo>
                    <a:pt x="327" y="88"/>
                  </a:lnTo>
                  <a:lnTo>
                    <a:pt x="334" y="94"/>
                  </a:lnTo>
                  <a:lnTo>
                    <a:pt x="340" y="100"/>
                  </a:lnTo>
                  <a:lnTo>
                    <a:pt x="342" y="101"/>
                  </a:lnTo>
                  <a:lnTo>
                    <a:pt x="337" y="128"/>
                  </a:lnTo>
                  <a:lnTo>
                    <a:pt x="314" y="105"/>
                  </a:lnTo>
                  <a:lnTo>
                    <a:pt x="313" y="104"/>
                  </a:lnTo>
                  <a:lnTo>
                    <a:pt x="310" y="101"/>
                  </a:lnTo>
                  <a:lnTo>
                    <a:pt x="305" y="97"/>
                  </a:lnTo>
                  <a:lnTo>
                    <a:pt x="300" y="92"/>
                  </a:lnTo>
                  <a:lnTo>
                    <a:pt x="292" y="86"/>
                  </a:lnTo>
                  <a:lnTo>
                    <a:pt x="285" y="82"/>
                  </a:lnTo>
                  <a:lnTo>
                    <a:pt x="276" y="78"/>
                  </a:lnTo>
                  <a:lnTo>
                    <a:pt x="269" y="75"/>
                  </a:lnTo>
                  <a:lnTo>
                    <a:pt x="256" y="71"/>
                  </a:lnTo>
                  <a:lnTo>
                    <a:pt x="246" y="66"/>
                  </a:lnTo>
                  <a:lnTo>
                    <a:pt x="238" y="62"/>
                  </a:lnTo>
                  <a:lnTo>
                    <a:pt x="237" y="60"/>
                  </a:lnTo>
                  <a:lnTo>
                    <a:pt x="221" y="79"/>
                  </a:lnTo>
                  <a:lnTo>
                    <a:pt x="253" y="116"/>
                  </a:lnTo>
                  <a:lnTo>
                    <a:pt x="256" y="122"/>
                  </a:lnTo>
                  <a:lnTo>
                    <a:pt x="263" y="133"/>
                  </a:lnTo>
                  <a:lnTo>
                    <a:pt x="272" y="146"/>
                  </a:lnTo>
                  <a:lnTo>
                    <a:pt x="281" y="154"/>
                  </a:lnTo>
                  <a:lnTo>
                    <a:pt x="291" y="158"/>
                  </a:lnTo>
                  <a:lnTo>
                    <a:pt x="300" y="157"/>
                  </a:lnTo>
                  <a:lnTo>
                    <a:pt x="307" y="156"/>
                  </a:lnTo>
                  <a:lnTo>
                    <a:pt x="310" y="154"/>
                  </a:lnTo>
                  <a:lnTo>
                    <a:pt x="321" y="139"/>
                  </a:lnTo>
                  <a:lnTo>
                    <a:pt x="362" y="143"/>
                  </a:lnTo>
                  <a:lnTo>
                    <a:pt x="362" y="180"/>
                  </a:lnTo>
                  <a:lnTo>
                    <a:pt x="330" y="203"/>
                  </a:lnTo>
                  <a:lnTo>
                    <a:pt x="298" y="218"/>
                  </a:lnTo>
                  <a:lnTo>
                    <a:pt x="262" y="193"/>
                  </a:lnTo>
                  <a:lnTo>
                    <a:pt x="230" y="193"/>
                  </a:lnTo>
                  <a:lnTo>
                    <a:pt x="185" y="188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1" y="179"/>
                  </a:lnTo>
                  <a:lnTo>
                    <a:pt x="126" y="182"/>
                  </a:lnTo>
                  <a:lnTo>
                    <a:pt x="125" y="188"/>
                  </a:lnTo>
                  <a:lnTo>
                    <a:pt x="128" y="197"/>
                  </a:lnTo>
                  <a:lnTo>
                    <a:pt x="137" y="203"/>
                  </a:lnTo>
                  <a:lnTo>
                    <a:pt x="150" y="210"/>
                  </a:lnTo>
                  <a:lnTo>
                    <a:pt x="164" y="218"/>
                  </a:lnTo>
                  <a:lnTo>
                    <a:pt x="173" y="223"/>
                  </a:lnTo>
                  <a:lnTo>
                    <a:pt x="182" y="229"/>
                  </a:lnTo>
                  <a:lnTo>
                    <a:pt x="190" y="235"/>
                  </a:lnTo>
                  <a:lnTo>
                    <a:pt x="201" y="242"/>
                  </a:lnTo>
                  <a:lnTo>
                    <a:pt x="208" y="247"/>
                  </a:lnTo>
                  <a:lnTo>
                    <a:pt x="215" y="253"/>
                  </a:lnTo>
                  <a:lnTo>
                    <a:pt x="220" y="255"/>
                  </a:lnTo>
                  <a:lnTo>
                    <a:pt x="221" y="257"/>
                  </a:lnTo>
                  <a:lnTo>
                    <a:pt x="253" y="263"/>
                  </a:lnTo>
                  <a:lnTo>
                    <a:pt x="278" y="261"/>
                  </a:lnTo>
                  <a:lnTo>
                    <a:pt x="289" y="278"/>
                  </a:lnTo>
                  <a:lnTo>
                    <a:pt x="262" y="283"/>
                  </a:lnTo>
                  <a:lnTo>
                    <a:pt x="298" y="321"/>
                  </a:lnTo>
                  <a:lnTo>
                    <a:pt x="289" y="343"/>
                  </a:lnTo>
                  <a:lnTo>
                    <a:pt x="301" y="355"/>
                  </a:lnTo>
                  <a:lnTo>
                    <a:pt x="321" y="355"/>
                  </a:lnTo>
                  <a:lnTo>
                    <a:pt x="337" y="381"/>
                  </a:lnTo>
                  <a:lnTo>
                    <a:pt x="317" y="396"/>
                  </a:lnTo>
                  <a:lnTo>
                    <a:pt x="337" y="411"/>
                  </a:lnTo>
                  <a:lnTo>
                    <a:pt x="353" y="407"/>
                  </a:lnTo>
                  <a:lnTo>
                    <a:pt x="369" y="426"/>
                  </a:lnTo>
                  <a:lnTo>
                    <a:pt x="342" y="453"/>
                  </a:lnTo>
                  <a:lnTo>
                    <a:pt x="353" y="464"/>
                  </a:lnTo>
                  <a:lnTo>
                    <a:pt x="382" y="441"/>
                  </a:lnTo>
                  <a:lnTo>
                    <a:pt x="422" y="460"/>
                  </a:lnTo>
                  <a:lnTo>
                    <a:pt x="454" y="471"/>
                  </a:lnTo>
                  <a:lnTo>
                    <a:pt x="458" y="498"/>
                  </a:lnTo>
                  <a:lnTo>
                    <a:pt x="458" y="520"/>
                  </a:lnTo>
                  <a:lnTo>
                    <a:pt x="415" y="539"/>
                  </a:lnTo>
                  <a:lnTo>
                    <a:pt x="358" y="487"/>
                  </a:lnTo>
                  <a:lnTo>
                    <a:pt x="337" y="509"/>
                  </a:lnTo>
                  <a:lnTo>
                    <a:pt x="336" y="509"/>
                  </a:lnTo>
                  <a:lnTo>
                    <a:pt x="333" y="509"/>
                  </a:lnTo>
                  <a:lnTo>
                    <a:pt x="327" y="508"/>
                  </a:lnTo>
                  <a:lnTo>
                    <a:pt x="321" y="506"/>
                  </a:lnTo>
                  <a:lnTo>
                    <a:pt x="314" y="506"/>
                  </a:lnTo>
                  <a:lnTo>
                    <a:pt x="307" y="505"/>
                  </a:lnTo>
                  <a:lnTo>
                    <a:pt x="300" y="505"/>
                  </a:lnTo>
                  <a:lnTo>
                    <a:pt x="294" y="505"/>
                  </a:lnTo>
                  <a:lnTo>
                    <a:pt x="286" y="503"/>
                  </a:lnTo>
                  <a:lnTo>
                    <a:pt x="278" y="501"/>
                  </a:lnTo>
                  <a:lnTo>
                    <a:pt x="266" y="495"/>
                  </a:lnTo>
                  <a:lnTo>
                    <a:pt x="254" y="490"/>
                  </a:lnTo>
                  <a:lnTo>
                    <a:pt x="243" y="483"/>
                  </a:lnTo>
                  <a:lnTo>
                    <a:pt x="231" y="476"/>
                  </a:lnTo>
                  <a:lnTo>
                    <a:pt x="221" y="469"/>
                  </a:lnTo>
                  <a:lnTo>
                    <a:pt x="212" y="464"/>
                  </a:lnTo>
                  <a:lnTo>
                    <a:pt x="203" y="457"/>
                  </a:lnTo>
                  <a:lnTo>
                    <a:pt x="190" y="450"/>
                  </a:lnTo>
                  <a:lnTo>
                    <a:pt x="176" y="441"/>
                  </a:lnTo>
                  <a:lnTo>
                    <a:pt x="161" y="433"/>
                  </a:lnTo>
                  <a:lnTo>
                    <a:pt x="148" y="424"/>
                  </a:lnTo>
                  <a:lnTo>
                    <a:pt x="137" y="416"/>
                  </a:lnTo>
                  <a:lnTo>
                    <a:pt x="128" y="409"/>
                  </a:lnTo>
                  <a:lnTo>
                    <a:pt x="125" y="404"/>
                  </a:lnTo>
                  <a:lnTo>
                    <a:pt x="123" y="394"/>
                  </a:lnTo>
                  <a:lnTo>
                    <a:pt x="119" y="385"/>
                  </a:lnTo>
                  <a:lnTo>
                    <a:pt x="110" y="377"/>
                  </a:lnTo>
                  <a:lnTo>
                    <a:pt x="100" y="370"/>
                  </a:lnTo>
                  <a:lnTo>
                    <a:pt x="93" y="364"/>
                  </a:lnTo>
                  <a:lnTo>
                    <a:pt x="81" y="358"/>
                  </a:lnTo>
                  <a:lnTo>
                    <a:pt x="68" y="348"/>
                  </a:lnTo>
                  <a:lnTo>
                    <a:pt x="54" y="338"/>
                  </a:lnTo>
                  <a:lnTo>
                    <a:pt x="41" y="329"/>
                  </a:lnTo>
                  <a:lnTo>
                    <a:pt x="27" y="322"/>
                  </a:lnTo>
                  <a:lnTo>
                    <a:pt x="17" y="318"/>
                  </a:lnTo>
                  <a:lnTo>
                    <a:pt x="11" y="317"/>
                  </a:lnTo>
                  <a:lnTo>
                    <a:pt x="4" y="310"/>
                  </a:lnTo>
                  <a:lnTo>
                    <a:pt x="1" y="291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8" y="255"/>
                  </a:lnTo>
                  <a:lnTo>
                    <a:pt x="16" y="247"/>
                  </a:lnTo>
                  <a:lnTo>
                    <a:pt x="23" y="238"/>
                  </a:lnTo>
                  <a:lnTo>
                    <a:pt x="27" y="227"/>
                  </a:lnTo>
                  <a:lnTo>
                    <a:pt x="26" y="217"/>
                  </a:lnTo>
                  <a:lnTo>
                    <a:pt x="23" y="209"/>
                  </a:lnTo>
                  <a:lnTo>
                    <a:pt x="20" y="199"/>
                  </a:lnTo>
                  <a:lnTo>
                    <a:pt x="19" y="191"/>
                  </a:lnTo>
                  <a:lnTo>
                    <a:pt x="19" y="182"/>
                  </a:lnTo>
                  <a:lnTo>
                    <a:pt x="20" y="176"/>
                  </a:lnTo>
                  <a:lnTo>
                    <a:pt x="20" y="173"/>
                  </a:lnTo>
                  <a:lnTo>
                    <a:pt x="24" y="168"/>
                  </a:lnTo>
                  <a:lnTo>
                    <a:pt x="38" y="154"/>
                  </a:lnTo>
                  <a:lnTo>
                    <a:pt x="55" y="134"/>
                  </a:lnTo>
                  <a:lnTo>
                    <a:pt x="75" y="109"/>
                  </a:lnTo>
                  <a:lnTo>
                    <a:pt x="97" y="86"/>
                  </a:lnTo>
                  <a:lnTo>
                    <a:pt x="116" y="63"/>
                  </a:lnTo>
                  <a:lnTo>
                    <a:pt x="132" y="47"/>
                  </a:lnTo>
                  <a:lnTo>
                    <a:pt x="141" y="37"/>
                  </a:lnTo>
                  <a:lnTo>
                    <a:pt x="145" y="33"/>
                  </a:lnTo>
                  <a:lnTo>
                    <a:pt x="153" y="28"/>
                  </a:lnTo>
                  <a:lnTo>
                    <a:pt x="160" y="21"/>
                  </a:lnTo>
                  <a:lnTo>
                    <a:pt x="167" y="15"/>
                  </a:lnTo>
                  <a:lnTo>
                    <a:pt x="174" y="10"/>
                  </a:lnTo>
                  <a:lnTo>
                    <a:pt x="182" y="6"/>
                  </a:lnTo>
                  <a:lnTo>
                    <a:pt x="187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2" name="Freeform 55"/>
            <p:cNvSpPr>
              <a:spLocks/>
            </p:cNvSpPr>
            <p:nvPr/>
          </p:nvSpPr>
          <p:spPr bwMode="auto">
            <a:xfrm>
              <a:off x="2785" y="11056"/>
              <a:ext cx="137" cy="98"/>
            </a:xfrm>
            <a:custGeom>
              <a:avLst/>
              <a:gdLst>
                <a:gd name="T0" fmla="*/ 0 w 137"/>
                <a:gd name="T1" fmla="*/ 68 h 98"/>
                <a:gd name="T2" fmla="*/ 3 w 137"/>
                <a:gd name="T3" fmla="*/ 64 h 98"/>
                <a:gd name="T4" fmla="*/ 10 w 137"/>
                <a:gd name="T5" fmla="*/ 53 h 98"/>
                <a:gd name="T6" fmla="*/ 22 w 137"/>
                <a:gd name="T7" fmla="*/ 41 h 98"/>
                <a:gd name="T8" fmla="*/ 37 w 137"/>
                <a:gd name="T9" fmla="*/ 34 h 98"/>
                <a:gd name="T10" fmla="*/ 44 w 137"/>
                <a:gd name="T11" fmla="*/ 33 h 98"/>
                <a:gd name="T12" fmla="*/ 53 w 137"/>
                <a:gd name="T13" fmla="*/ 33 h 98"/>
                <a:gd name="T14" fmla="*/ 60 w 137"/>
                <a:gd name="T15" fmla="*/ 33 h 98"/>
                <a:gd name="T16" fmla="*/ 67 w 137"/>
                <a:gd name="T17" fmla="*/ 32 h 98"/>
                <a:gd name="T18" fmla="*/ 74 w 137"/>
                <a:gd name="T19" fmla="*/ 32 h 98"/>
                <a:gd name="T20" fmla="*/ 80 w 137"/>
                <a:gd name="T21" fmla="*/ 29 h 98"/>
                <a:gd name="T22" fmla="*/ 86 w 137"/>
                <a:gd name="T23" fmla="*/ 28 h 98"/>
                <a:gd name="T24" fmla="*/ 89 w 137"/>
                <a:gd name="T25" fmla="*/ 23 h 98"/>
                <a:gd name="T26" fmla="*/ 96 w 137"/>
                <a:gd name="T27" fmla="*/ 15 h 98"/>
                <a:gd name="T28" fmla="*/ 105 w 137"/>
                <a:gd name="T29" fmla="*/ 7 h 98"/>
                <a:gd name="T30" fmla="*/ 111 w 137"/>
                <a:gd name="T31" fmla="*/ 3 h 98"/>
                <a:gd name="T32" fmla="*/ 114 w 137"/>
                <a:gd name="T33" fmla="*/ 0 h 98"/>
                <a:gd name="T34" fmla="*/ 137 w 137"/>
                <a:gd name="T35" fmla="*/ 13 h 98"/>
                <a:gd name="T36" fmla="*/ 137 w 137"/>
                <a:gd name="T37" fmla="*/ 32 h 98"/>
                <a:gd name="T38" fmla="*/ 121 w 137"/>
                <a:gd name="T39" fmla="*/ 49 h 98"/>
                <a:gd name="T40" fmla="*/ 130 w 137"/>
                <a:gd name="T41" fmla="*/ 92 h 98"/>
                <a:gd name="T42" fmla="*/ 105 w 137"/>
                <a:gd name="T43" fmla="*/ 98 h 98"/>
                <a:gd name="T44" fmla="*/ 89 w 137"/>
                <a:gd name="T45" fmla="*/ 77 h 98"/>
                <a:gd name="T46" fmla="*/ 85 w 137"/>
                <a:gd name="T47" fmla="*/ 49 h 98"/>
                <a:gd name="T48" fmla="*/ 37 w 137"/>
                <a:gd name="T49" fmla="*/ 77 h 98"/>
                <a:gd name="T50" fmla="*/ 35 w 137"/>
                <a:gd name="T51" fmla="*/ 79 h 98"/>
                <a:gd name="T52" fmla="*/ 35 w 137"/>
                <a:gd name="T53" fmla="*/ 86 h 98"/>
                <a:gd name="T54" fmla="*/ 35 w 137"/>
                <a:gd name="T55" fmla="*/ 94 h 98"/>
                <a:gd name="T56" fmla="*/ 41 w 137"/>
                <a:gd name="T57" fmla="*/ 98 h 98"/>
                <a:gd name="T58" fmla="*/ 42 w 137"/>
                <a:gd name="T59" fmla="*/ 98 h 98"/>
                <a:gd name="T60" fmla="*/ 40 w 137"/>
                <a:gd name="T61" fmla="*/ 96 h 98"/>
                <a:gd name="T62" fmla="*/ 34 w 137"/>
                <a:gd name="T63" fmla="*/ 90 h 98"/>
                <a:gd name="T64" fmla="*/ 25 w 137"/>
                <a:gd name="T65" fmla="*/ 85 h 98"/>
                <a:gd name="T66" fmla="*/ 16 w 137"/>
                <a:gd name="T67" fmla="*/ 79 h 98"/>
                <a:gd name="T68" fmla="*/ 9 w 137"/>
                <a:gd name="T69" fmla="*/ 74 h 98"/>
                <a:gd name="T70" fmla="*/ 3 w 137"/>
                <a:gd name="T71" fmla="*/ 70 h 98"/>
                <a:gd name="T72" fmla="*/ 0 w 137"/>
                <a:gd name="T73" fmla="*/ 68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7"/>
                <a:gd name="T112" fmla="*/ 0 h 98"/>
                <a:gd name="T113" fmla="*/ 137 w 137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7" h="98">
                  <a:moveTo>
                    <a:pt x="0" y="68"/>
                  </a:moveTo>
                  <a:lnTo>
                    <a:pt x="3" y="64"/>
                  </a:lnTo>
                  <a:lnTo>
                    <a:pt x="10" y="53"/>
                  </a:lnTo>
                  <a:lnTo>
                    <a:pt x="22" y="41"/>
                  </a:lnTo>
                  <a:lnTo>
                    <a:pt x="37" y="34"/>
                  </a:lnTo>
                  <a:lnTo>
                    <a:pt x="44" y="33"/>
                  </a:lnTo>
                  <a:lnTo>
                    <a:pt x="53" y="33"/>
                  </a:lnTo>
                  <a:lnTo>
                    <a:pt x="60" y="33"/>
                  </a:lnTo>
                  <a:lnTo>
                    <a:pt x="67" y="32"/>
                  </a:lnTo>
                  <a:lnTo>
                    <a:pt x="74" y="32"/>
                  </a:lnTo>
                  <a:lnTo>
                    <a:pt x="80" y="29"/>
                  </a:lnTo>
                  <a:lnTo>
                    <a:pt x="86" y="28"/>
                  </a:lnTo>
                  <a:lnTo>
                    <a:pt x="89" y="23"/>
                  </a:lnTo>
                  <a:lnTo>
                    <a:pt x="96" y="15"/>
                  </a:lnTo>
                  <a:lnTo>
                    <a:pt x="105" y="7"/>
                  </a:lnTo>
                  <a:lnTo>
                    <a:pt x="111" y="3"/>
                  </a:lnTo>
                  <a:lnTo>
                    <a:pt x="114" y="0"/>
                  </a:lnTo>
                  <a:lnTo>
                    <a:pt x="137" y="13"/>
                  </a:lnTo>
                  <a:lnTo>
                    <a:pt x="137" y="32"/>
                  </a:lnTo>
                  <a:lnTo>
                    <a:pt x="121" y="49"/>
                  </a:lnTo>
                  <a:lnTo>
                    <a:pt x="130" y="92"/>
                  </a:lnTo>
                  <a:lnTo>
                    <a:pt x="105" y="98"/>
                  </a:lnTo>
                  <a:lnTo>
                    <a:pt x="89" y="77"/>
                  </a:lnTo>
                  <a:lnTo>
                    <a:pt x="85" y="49"/>
                  </a:lnTo>
                  <a:lnTo>
                    <a:pt x="37" y="77"/>
                  </a:lnTo>
                  <a:lnTo>
                    <a:pt x="35" y="79"/>
                  </a:lnTo>
                  <a:lnTo>
                    <a:pt x="35" y="86"/>
                  </a:lnTo>
                  <a:lnTo>
                    <a:pt x="35" y="94"/>
                  </a:lnTo>
                  <a:lnTo>
                    <a:pt x="41" y="98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34" y="90"/>
                  </a:lnTo>
                  <a:lnTo>
                    <a:pt x="25" y="85"/>
                  </a:lnTo>
                  <a:lnTo>
                    <a:pt x="16" y="79"/>
                  </a:lnTo>
                  <a:lnTo>
                    <a:pt x="9" y="74"/>
                  </a:lnTo>
                  <a:lnTo>
                    <a:pt x="3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3" name="Freeform 56"/>
            <p:cNvSpPr>
              <a:spLocks/>
            </p:cNvSpPr>
            <p:nvPr/>
          </p:nvSpPr>
          <p:spPr bwMode="auto">
            <a:xfrm>
              <a:off x="3277" y="11374"/>
              <a:ext cx="153" cy="75"/>
            </a:xfrm>
            <a:custGeom>
              <a:avLst/>
              <a:gdLst>
                <a:gd name="T0" fmla="*/ 20 w 153"/>
                <a:gd name="T1" fmla="*/ 7 h 75"/>
                <a:gd name="T2" fmla="*/ 0 w 153"/>
                <a:gd name="T3" fmla="*/ 26 h 75"/>
                <a:gd name="T4" fmla="*/ 23 w 153"/>
                <a:gd name="T5" fmla="*/ 53 h 75"/>
                <a:gd name="T6" fmla="*/ 69 w 153"/>
                <a:gd name="T7" fmla="*/ 75 h 75"/>
                <a:gd name="T8" fmla="*/ 141 w 153"/>
                <a:gd name="T9" fmla="*/ 64 h 75"/>
                <a:gd name="T10" fmla="*/ 153 w 153"/>
                <a:gd name="T11" fmla="*/ 30 h 75"/>
                <a:gd name="T12" fmla="*/ 144 w 153"/>
                <a:gd name="T13" fmla="*/ 4 h 75"/>
                <a:gd name="T14" fmla="*/ 128 w 153"/>
                <a:gd name="T15" fmla="*/ 0 h 75"/>
                <a:gd name="T16" fmla="*/ 124 w 153"/>
                <a:gd name="T17" fmla="*/ 34 h 75"/>
                <a:gd name="T18" fmla="*/ 64 w 153"/>
                <a:gd name="T19" fmla="*/ 53 h 75"/>
                <a:gd name="T20" fmla="*/ 20 w 153"/>
                <a:gd name="T21" fmla="*/ 7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"/>
                <a:gd name="T34" fmla="*/ 0 h 75"/>
                <a:gd name="T35" fmla="*/ 153 w 153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" h="75">
                  <a:moveTo>
                    <a:pt x="20" y="7"/>
                  </a:moveTo>
                  <a:lnTo>
                    <a:pt x="0" y="26"/>
                  </a:lnTo>
                  <a:lnTo>
                    <a:pt x="23" y="53"/>
                  </a:lnTo>
                  <a:lnTo>
                    <a:pt x="69" y="75"/>
                  </a:lnTo>
                  <a:lnTo>
                    <a:pt x="141" y="64"/>
                  </a:lnTo>
                  <a:lnTo>
                    <a:pt x="153" y="30"/>
                  </a:lnTo>
                  <a:lnTo>
                    <a:pt x="144" y="4"/>
                  </a:lnTo>
                  <a:lnTo>
                    <a:pt x="128" y="0"/>
                  </a:lnTo>
                  <a:lnTo>
                    <a:pt x="124" y="34"/>
                  </a:lnTo>
                  <a:lnTo>
                    <a:pt x="64" y="53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4" name="Freeform 57"/>
            <p:cNvSpPr>
              <a:spLocks/>
            </p:cNvSpPr>
            <p:nvPr/>
          </p:nvSpPr>
          <p:spPr bwMode="auto">
            <a:xfrm>
              <a:off x="3872" y="10676"/>
              <a:ext cx="334" cy="90"/>
            </a:xfrm>
            <a:custGeom>
              <a:avLst/>
              <a:gdLst>
                <a:gd name="T0" fmla="*/ 318 w 334"/>
                <a:gd name="T1" fmla="*/ 90 h 90"/>
                <a:gd name="T2" fmla="*/ 310 w 334"/>
                <a:gd name="T3" fmla="*/ 88 h 90"/>
                <a:gd name="T4" fmla="*/ 290 w 334"/>
                <a:gd name="T5" fmla="*/ 83 h 90"/>
                <a:gd name="T6" fmla="*/ 261 w 334"/>
                <a:gd name="T7" fmla="*/ 78 h 90"/>
                <a:gd name="T8" fmla="*/ 226 w 334"/>
                <a:gd name="T9" fmla="*/ 69 h 90"/>
                <a:gd name="T10" fmla="*/ 191 w 334"/>
                <a:gd name="T11" fmla="*/ 61 h 90"/>
                <a:gd name="T12" fmla="*/ 156 w 334"/>
                <a:gd name="T13" fmla="*/ 56 h 90"/>
                <a:gd name="T14" fmla="*/ 127 w 334"/>
                <a:gd name="T15" fmla="*/ 50 h 90"/>
                <a:gd name="T16" fmla="*/ 108 w 334"/>
                <a:gd name="T17" fmla="*/ 49 h 90"/>
                <a:gd name="T18" fmla="*/ 93 w 334"/>
                <a:gd name="T19" fmla="*/ 48 h 90"/>
                <a:gd name="T20" fmla="*/ 79 w 334"/>
                <a:gd name="T21" fmla="*/ 45 h 90"/>
                <a:gd name="T22" fmla="*/ 63 w 334"/>
                <a:gd name="T23" fmla="*/ 41 h 90"/>
                <a:gd name="T24" fmla="*/ 48 w 334"/>
                <a:gd name="T25" fmla="*/ 37 h 90"/>
                <a:gd name="T26" fmla="*/ 35 w 334"/>
                <a:gd name="T27" fmla="*/ 31 h 90"/>
                <a:gd name="T28" fmla="*/ 24 w 334"/>
                <a:gd name="T29" fmla="*/ 28 h 90"/>
                <a:gd name="T30" fmla="*/ 13 w 334"/>
                <a:gd name="T31" fmla="*/ 26 h 90"/>
                <a:gd name="T32" fmla="*/ 8 w 334"/>
                <a:gd name="T33" fmla="*/ 26 h 90"/>
                <a:gd name="T34" fmla="*/ 2 w 334"/>
                <a:gd name="T35" fmla="*/ 23 h 90"/>
                <a:gd name="T36" fmla="*/ 0 w 334"/>
                <a:gd name="T37" fmla="*/ 15 h 90"/>
                <a:gd name="T38" fmla="*/ 2 w 334"/>
                <a:gd name="T39" fmla="*/ 4 h 90"/>
                <a:gd name="T40" fmla="*/ 3 w 334"/>
                <a:gd name="T41" fmla="*/ 0 h 90"/>
                <a:gd name="T42" fmla="*/ 8 w 334"/>
                <a:gd name="T43" fmla="*/ 1 h 90"/>
                <a:gd name="T44" fmla="*/ 19 w 334"/>
                <a:gd name="T45" fmla="*/ 3 h 90"/>
                <a:gd name="T46" fmla="*/ 37 w 334"/>
                <a:gd name="T47" fmla="*/ 7 h 90"/>
                <a:gd name="T48" fmla="*/ 57 w 334"/>
                <a:gd name="T49" fmla="*/ 9 h 90"/>
                <a:gd name="T50" fmla="*/ 77 w 334"/>
                <a:gd name="T51" fmla="*/ 13 h 90"/>
                <a:gd name="T52" fmla="*/ 96 w 334"/>
                <a:gd name="T53" fmla="*/ 18 h 90"/>
                <a:gd name="T54" fmla="*/ 111 w 334"/>
                <a:gd name="T55" fmla="*/ 20 h 90"/>
                <a:gd name="T56" fmla="*/ 120 w 334"/>
                <a:gd name="T57" fmla="*/ 23 h 90"/>
                <a:gd name="T58" fmla="*/ 128 w 334"/>
                <a:gd name="T59" fmla="*/ 24 h 90"/>
                <a:gd name="T60" fmla="*/ 143 w 334"/>
                <a:gd name="T61" fmla="*/ 27 h 90"/>
                <a:gd name="T62" fmla="*/ 163 w 334"/>
                <a:gd name="T63" fmla="*/ 31 h 90"/>
                <a:gd name="T64" fmla="*/ 185 w 334"/>
                <a:gd name="T65" fmla="*/ 34 h 90"/>
                <a:gd name="T66" fmla="*/ 208 w 334"/>
                <a:gd name="T67" fmla="*/ 38 h 90"/>
                <a:gd name="T68" fmla="*/ 230 w 334"/>
                <a:gd name="T69" fmla="*/ 42 h 90"/>
                <a:gd name="T70" fmla="*/ 248 w 334"/>
                <a:gd name="T71" fmla="*/ 46 h 90"/>
                <a:gd name="T72" fmla="*/ 261 w 334"/>
                <a:gd name="T73" fmla="*/ 49 h 90"/>
                <a:gd name="T74" fmla="*/ 271 w 334"/>
                <a:gd name="T75" fmla="*/ 52 h 90"/>
                <a:gd name="T76" fmla="*/ 283 w 334"/>
                <a:gd name="T77" fmla="*/ 56 h 90"/>
                <a:gd name="T78" fmla="*/ 294 w 334"/>
                <a:gd name="T79" fmla="*/ 60 h 90"/>
                <a:gd name="T80" fmla="*/ 306 w 334"/>
                <a:gd name="T81" fmla="*/ 64 h 90"/>
                <a:gd name="T82" fmla="*/ 318 w 334"/>
                <a:gd name="T83" fmla="*/ 67 h 90"/>
                <a:gd name="T84" fmla="*/ 326 w 334"/>
                <a:gd name="T85" fmla="*/ 69 h 90"/>
                <a:gd name="T86" fmla="*/ 332 w 334"/>
                <a:gd name="T87" fmla="*/ 72 h 90"/>
                <a:gd name="T88" fmla="*/ 334 w 334"/>
                <a:gd name="T89" fmla="*/ 72 h 90"/>
                <a:gd name="T90" fmla="*/ 318 w 334"/>
                <a:gd name="T91" fmla="*/ 90 h 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4"/>
                <a:gd name="T139" fmla="*/ 0 h 90"/>
                <a:gd name="T140" fmla="*/ 334 w 334"/>
                <a:gd name="T141" fmla="*/ 90 h 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4" h="90">
                  <a:moveTo>
                    <a:pt x="318" y="90"/>
                  </a:moveTo>
                  <a:lnTo>
                    <a:pt x="310" y="88"/>
                  </a:lnTo>
                  <a:lnTo>
                    <a:pt x="290" y="83"/>
                  </a:lnTo>
                  <a:lnTo>
                    <a:pt x="261" y="78"/>
                  </a:lnTo>
                  <a:lnTo>
                    <a:pt x="226" y="69"/>
                  </a:lnTo>
                  <a:lnTo>
                    <a:pt x="191" y="61"/>
                  </a:lnTo>
                  <a:lnTo>
                    <a:pt x="156" y="56"/>
                  </a:lnTo>
                  <a:lnTo>
                    <a:pt x="127" y="50"/>
                  </a:lnTo>
                  <a:lnTo>
                    <a:pt x="108" y="49"/>
                  </a:lnTo>
                  <a:lnTo>
                    <a:pt x="93" y="48"/>
                  </a:lnTo>
                  <a:lnTo>
                    <a:pt x="79" y="45"/>
                  </a:lnTo>
                  <a:lnTo>
                    <a:pt x="63" y="41"/>
                  </a:lnTo>
                  <a:lnTo>
                    <a:pt x="48" y="37"/>
                  </a:lnTo>
                  <a:lnTo>
                    <a:pt x="35" y="31"/>
                  </a:lnTo>
                  <a:lnTo>
                    <a:pt x="24" y="28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7" y="9"/>
                  </a:lnTo>
                  <a:lnTo>
                    <a:pt x="77" y="13"/>
                  </a:lnTo>
                  <a:lnTo>
                    <a:pt x="96" y="18"/>
                  </a:lnTo>
                  <a:lnTo>
                    <a:pt x="111" y="20"/>
                  </a:lnTo>
                  <a:lnTo>
                    <a:pt x="120" y="23"/>
                  </a:lnTo>
                  <a:lnTo>
                    <a:pt x="128" y="24"/>
                  </a:lnTo>
                  <a:lnTo>
                    <a:pt x="143" y="27"/>
                  </a:lnTo>
                  <a:lnTo>
                    <a:pt x="163" y="31"/>
                  </a:lnTo>
                  <a:lnTo>
                    <a:pt x="185" y="34"/>
                  </a:lnTo>
                  <a:lnTo>
                    <a:pt x="208" y="38"/>
                  </a:lnTo>
                  <a:lnTo>
                    <a:pt x="230" y="42"/>
                  </a:lnTo>
                  <a:lnTo>
                    <a:pt x="248" y="46"/>
                  </a:lnTo>
                  <a:lnTo>
                    <a:pt x="261" y="49"/>
                  </a:lnTo>
                  <a:lnTo>
                    <a:pt x="271" y="52"/>
                  </a:lnTo>
                  <a:lnTo>
                    <a:pt x="283" y="56"/>
                  </a:lnTo>
                  <a:lnTo>
                    <a:pt x="294" y="60"/>
                  </a:lnTo>
                  <a:lnTo>
                    <a:pt x="306" y="64"/>
                  </a:lnTo>
                  <a:lnTo>
                    <a:pt x="318" y="67"/>
                  </a:lnTo>
                  <a:lnTo>
                    <a:pt x="326" y="69"/>
                  </a:lnTo>
                  <a:lnTo>
                    <a:pt x="332" y="72"/>
                  </a:lnTo>
                  <a:lnTo>
                    <a:pt x="334" y="72"/>
                  </a:lnTo>
                  <a:lnTo>
                    <a:pt x="31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5" name="Freeform 58"/>
            <p:cNvSpPr>
              <a:spLocks/>
            </p:cNvSpPr>
            <p:nvPr/>
          </p:nvSpPr>
          <p:spPr bwMode="auto">
            <a:xfrm>
              <a:off x="3891" y="10602"/>
              <a:ext cx="336" cy="149"/>
            </a:xfrm>
            <a:custGeom>
              <a:avLst/>
              <a:gdLst>
                <a:gd name="T0" fmla="*/ 242 w 336"/>
                <a:gd name="T1" fmla="*/ 123 h 149"/>
                <a:gd name="T2" fmla="*/ 239 w 336"/>
                <a:gd name="T3" fmla="*/ 122 h 149"/>
                <a:gd name="T4" fmla="*/ 233 w 336"/>
                <a:gd name="T5" fmla="*/ 120 h 149"/>
                <a:gd name="T6" fmla="*/ 221 w 336"/>
                <a:gd name="T7" fmla="*/ 116 h 149"/>
                <a:gd name="T8" fmla="*/ 208 w 336"/>
                <a:gd name="T9" fmla="*/ 112 h 149"/>
                <a:gd name="T10" fmla="*/ 191 w 336"/>
                <a:gd name="T11" fmla="*/ 105 h 149"/>
                <a:gd name="T12" fmla="*/ 173 w 336"/>
                <a:gd name="T13" fmla="*/ 100 h 149"/>
                <a:gd name="T14" fmla="*/ 153 w 336"/>
                <a:gd name="T15" fmla="*/ 93 h 149"/>
                <a:gd name="T16" fmla="*/ 133 w 336"/>
                <a:gd name="T17" fmla="*/ 85 h 149"/>
                <a:gd name="T18" fmla="*/ 111 w 336"/>
                <a:gd name="T19" fmla="*/ 77 h 149"/>
                <a:gd name="T20" fmla="*/ 90 w 336"/>
                <a:gd name="T21" fmla="*/ 70 h 149"/>
                <a:gd name="T22" fmla="*/ 72 w 336"/>
                <a:gd name="T23" fmla="*/ 62 h 149"/>
                <a:gd name="T24" fmla="*/ 53 w 336"/>
                <a:gd name="T25" fmla="*/ 53 h 149"/>
                <a:gd name="T26" fmla="*/ 37 w 336"/>
                <a:gd name="T27" fmla="*/ 47 h 149"/>
                <a:gd name="T28" fmla="*/ 24 w 336"/>
                <a:gd name="T29" fmla="*/ 41 h 149"/>
                <a:gd name="T30" fmla="*/ 13 w 336"/>
                <a:gd name="T31" fmla="*/ 34 h 149"/>
                <a:gd name="T32" fmla="*/ 8 w 336"/>
                <a:gd name="T33" fmla="*/ 30 h 149"/>
                <a:gd name="T34" fmla="*/ 0 w 336"/>
                <a:gd name="T35" fmla="*/ 15 h 149"/>
                <a:gd name="T36" fmla="*/ 5 w 336"/>
                <a:gd name="T37" fmla="*/ 7 h 149"/>
                <a:gd name="T38" fmla="*/ 12 w 336"/>
                <a:gd name="T39" fmla="*/ 2 h 149"/>
                <a:gd name="T40" fmla="*/ 16 w 336"/>
                <a:gd name="T41" fmla="*/ 0 h 149"/>
                <a:gd name="T42" fmla="*/ 19 w 336"/>
                <a:gd name="T43" fmla="*/ 2 h 149"/>
                <a:gd name="T44" fmla="*/ 26 w 336"/>
                <a:gd name="T45" fmla="*/ 6 h 149"/>
                <a:gd name="T46" fmla="*/ 40 w 336"/>
                <a:gd name="T47" fmla="*/ 11 h 149"/>
                <a:gd name="T48" fmla="*/ 56 w 336"/>
                <a:gd name="T49" fmla="*/ 18 h 149"/>
                <a:gd name="T50" fmla="*/ 74 w 336"/>
                <a:gd name="T51" fmla="*/ 27 h 149"/>
                <a:gd name="T52" fmla="*/ 96 w 336"/>
                <a:gd name="T53" fmla="*/ 37 h 149"/>
                <a:gd name="T54" fmla="*/ 120 w 336"/>
                <a:gd name="T55" fmla="*/ 48 h 149"/>
                <a:gd name="T56" fmla="*/ 144 w 336"/>
                <a:gd name="T57" fmla="*/ 59 h 149"/>
                <a:gd name="T58" fmla="*/ 169 w 336"/>
                <a:gd name="T59" fmla="*/ 70 h 149"/>
                <a:gd name="T60" fmla="*/ 195 w 336"/>
                <a:gd name="T61" fmla="*/ 81 h 149"/>
                <a:gd name="T62" fmla="*/ 220 w 336"/>
                <a:gd name="T63" fmla="*/ 92 h 149"/>
                <a:gd name="T64" fmla="*/ 245 w 336"/>
                <a:gd name="T65" fmla="*/ 101 h 149"/>
                <a:gd name="T66" fmla="*/ 267 w 336"/>
                <a:gd name="T67" fmla="*/ 109 h 149"/>
                <a:gd name="T68" fmla="*/ 285 w 336"/>
                <a:gd name="T69" fmla="*/ 116 h 149"/>
                <a:gd name="T70" fmla="*/ 301 w 336"/>
                <a:gd name="T71" fmla="*/ 120 h 149"/>
                <a:gd name="T72" fmla="*/ 315 w 336"/>
                <a:gd name="T73" fmla="*/ 123 h 149"/>
                <a:gd name="T74" fmla="*/ 331 w 336"/>
                <a:gd name="T75" fmla="*/ 127 h 149"/>
                <a:gd name="T76" fmla="*/ 336 w 336"/>
                <a:gd name="T77" fmla="*/ 130 h 149"/>
                <a:gd name="T78" fmla="*/ 335 w 336"/>
                <a:gd name="T79" fmla="*/ 135 h 149"/>
                <a:gd name="T80" fmla="*/ 329 w 336"/>
                <a:gd name="T81" fmla="*/ 139 h 149"/>
                <a:gd name="T82" fmla="*/ 320 w 336"/>
                <a:gd name="T83" fmla="*/ 143 h 149"/>
                <a:gd name="T84" fmla="*/ 312 w 336"/>
                <a:gd name="T85" fmla="*/ 146 h 149"/>
                <a:gd name="T86" fmla="*/ 304 w 336"/>
                <a:gd name="T87" fmla="*/ 147 h 149"/>
                <a:gd name="T88" fmla="*/ 301 w 336"/>
                <a:gd name="T89" fmla="*/ 149 h 149"/>
                <a:gd name="T90" fmla="*/ 242 w 336"/>
                <a:gd name="T91" fmla="*/ 123 h 1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6"/>
                <a:gd name="T139" fmla="*/ 0 h 149"/>
                <a:gd name="T140" fmla="*/ 336 w 336"/>
                <a:gd name="T141" fmla="*/ 149 h 1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6" h="149">
                  <a:moveTo>
                    <a:pt x="242" y="123"/>
                  </a:moveTo>
                  <a:lnTo>
                    <a:pt x="239" y="122"/>
                  </a:lnTo>
                  <a:lnTo>
                    <a:pt x="233" y="120"/>
                  </a:lnTo>
                  <a:lnTo>
                    <a:pt x="221" y="116"/>
                  </a:lnTo>
                  <a:lnTo>
                    <a:pt x="208" y="112"/>
                  </a:lnTo>
                  <a:lnTo>
                    <a:pt x="191" y="105"/>
                  </a:lnTo>
                  <a:lnTo>
                    <a:pt x="173" y="100"/>
                  </a:lnTo>
                  <a:lnTo>
                    <a:pt x="153" y="93"/>
                  </a:lnTo>
                  <a:lnTo>
                    <a:pt x="133" y="85"/>
                  </a:lnTo>
                  <a:lnTo>
                    <a:pt x="111" y="77"/>
                  </a:lnTo>
                  <a:lnTo>
                    <a:pt x="90" y="70"/>
                  </a:lnTo>
                  <a:lnTo>
                    <a:pt x="72" y="62"/>
                  </a:lnTo>
                  <a:lnTo>
                    <a:pt x="53" y="53"/>
                  </a:lnTo>
                  <a:lnTo>
                    <a:pt x="37" y="47"/>
                  </a:lnTo>
                  <a:lnTo>
                    <a:pt x="24" y="41"/>
                  </a:lnTo>
                  <a:lnTo>
                    <a:pt x="13" y="34"/>
                  </a:lnTo>
                  <a:lnTo>
                    <a:pt x="8" y="30"/>
                  </a:lnTo>
                  <a:lnTo>
                    <a:pt x="0" y="15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6" y="18"/>
                  </a:lnTo>
                  <a:lnTo>
                    <a:pt x="74" y="27"/>
                  </a:lnTo>
                  <a:lnTo>
                    <a:pt x="96" y="37"/>
                  </a:lnTo>
                  <a:lnTo>
                    <a:pt x="120" y="48"/>
                  </a:lnTo>
                  <a:lnTo>
                    <a:pt x="144" y="59"/>
                  </a:lnTo>
                  <a:lnTo>
                    <a:pt x="169" y="70"/>
                  </a:lnTo>
                  <a:lnTo>
                    <a:pt x="195" y="81"/>
                  </a:lnTo>
                  <a:lnTo>
                    <a:pt x="220" y="92"/>
                  </a:lnTo>
                  <a:lnTo>
                    <a:pt x="245" y="101"/>
                  </a:lnTo>
                  <a:lnTo>
                    <a:pt x="267" y="109"/>
                  </a:lnTo>
                  <a:lnTo>
                    <a:pt x="285" y="116"/>
                  </a:lnTo>
                  <a:lnTo>
                    <a:pt x="301" y="120"/>
                  </a:lnTo>
                  <a:lnTo>
                    <a:pt x="315" y="123"/>
                  </a:lnTo>
                  <a:lnTo>
                    <a:pt x="331" y="127"/>
                  </a:lnTo>
                  <a:lnTo>
                    <a:pt x="336" y="130"/>
                  </a:lnTo>
                  <a:lnTo>
                    <a:pt x="335" y="135"/>
                  </a:lnTo>
                  <a:lnTo>
                    <a:pt x="329" y="139"/>
                  </a:lnTo>
                  <a:lnTo>
                    <a:pt x="320" y="143"/>
                  </a:lnTo>
                  <a:lnTo>
                    <a:pt x="312" y="146"/>
                  </a:lnTo>
                  <a:lnTo>
                    <a:pt x="304" y="147"/>
                  </a:lnTo>
                  <a:lnTo>
                    <a:pt x="301" y="149"/>
                  </a:lnTo>
                  <a:lnTo>
                    <a:pt x="242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6" name="Freeform 59"/>
            <p:cNvSpPr>
              <a:spLocks/>
            </p:cNvSpPr>
            <p:nvPr/>
          </p:nvSpPr>
          <p:spPr bwMode="auto">
            <a:xfrm>
              <a:off x="2504" y="10058"/>
              <a:ext cx="1015" cy="461"/>
            </a:xfrm>
            <a:custGeom>
              <a:avLst/>
              <a:gdLst>
                <a:gd name="T0" fmla="*/ 970 w 1015"/>
                <a:gd name="T1" fmla="*/ 457 h 461"/>
                <a:gd name="T2" fmla="*/ 911 w 1015"/>
                <a:gd name="T3" fmla="*/ 432 h 461"/>
                <a:gd name="T4" fmla="*/ 809 w 1015"/>
                <a:gd name="T5" fmla="*/ 387 h 461"/>
                <a:gd name="T6" fmla="*/ 681 w 1015"/>
                <a:gd name="T7" fmla="*/ 333 h 461"/>
                <a:gd name="T8" fmla="*/ 543 w 1015"/>
                <a:gd name="T9" fmla="*/ 271 h 461"/>
                <a:gd name="T10" fmla="*/ 412 w 1015"/>
                <a:gd name="T11" fmla="*/ 214 h 461"/>
                <a:gd name="T12" fmla="*/ 303 w 1015"/>
                <a:gd name="T13" fmla="*/ 166 h 461"/>
                <a:gd name="T14" fmla="*/ 232 w 1015"/>
                <a:gd name="T15" fmla="*/ 135 h 461"/>
                <a:gd name="T16" fmla="*/ 146 w 1015"/>
                <a:gd name="T17" fmla="*/ 93 h 461"/>
                <a:gd name="T18" fmla="*/ 54 w 1015"/>
                <a:gd name="T19" fmla="*/ 41 h 461"/>
                <a:gd name="T20" fmla="*/ 12 w 1015"/>
                <a:gd name="T21" fmla="*/ 12 h 461"/>
                <a:gd name="T22" fmla="*/ 0 w 1015"/>
                <a:gd name="T23" fmla="*/ 1 h 461"/>
                <a:gd name="T24" fmla="*/ 6 w 1015"/>
                <a:gd name="T25" fmla="*/ 3 h 461"/>
                <a:gd name="T26" fmla="*/ 43 w 1015"/>
                <a:gd name="T27" fmla="*/ 18 h 461"/>
                <a:gd name="T28" fmla="*/ 96 w 1015"/>
                <a:gd name="T29" fmla="*/ 40 h 461"/>
                <a:gd name="T30" fmla="*/ 147 w 1015"/>
                <a:gd name="T31" fmla="*/ 61 h 461"/>
                <a:gd name="T32" fmla="*/ 175 w 1015"/>
                <a:gd name="T33" fmla="*/ 72 h 461"/>
                <a:gd name="T34" fmla="*/ 213 w 1015"/>
                <a:gd name="T35" fmla="*/ 89 h 461"/>
                <a:gd name="T36" fmla="*/ 268 w 1015"/>
                <a:gd name="T37" fmla="*/ 112 h 461"/>
                <a:gd name="T38" fmla="*/ 335 w 1015"/>
                <a:gd name="T39" fmla="*/ 141 h 461"/>
                <a:gd name="T40" fmla="*/ 406 w 1015"/>
                <a:gd name="T41" fmla="*/ 171 h 461"/>
                <a:gd name="T42" fmla="*/ 473 w 1015"/>
                <a:gd name="T43" fmla="*/ 199 h 461"/>
                <a:gd name="T44" fmla="*/ 532 w 1015"/>
                <a:gd name="T45" fmla="*/ 224 h 461"/>
                <a:gd name="T46" fmla="*/ 574 w 1015"/>
                <a:gd name="T47" fmla="*/ 240 h 461"/>
                <a:gd name="T48" fmla="*/ 600 w 1015"/>
                <a:gd name="T49" fmla="*/ 251 h 461"/>
                <a:gd name="T50" fmla="*/ 647 w 1015"/>
                <a:gd name="T51" fmla="*/ 271 h 461"/>
                <a:gd name="T52" fmla="*/ 709 w 1015"/>
                <a:gd name="T53" fmla="*/ 300 h 461"/>
                <a:gd name="T54" fmla="*/ 783 w 1015"/>
                <a:gd name="T55" fmla="*/ 336 h 461"/>
                <a:gd name="T56" fmla="*/ 858 w 1015"/>
                <a:gd name="T57" fmla="*/ 371 h 461"/>
                <a:gd name="T58" fmla="*/ 926 w 1015"/>
                <a:gd name="T59" fmla="*/ 404 h 461"/>
                <a:gd name="T60" fmla="*/ 980 w 1015"/>
                <a:gd name="T61" fmla="*/ 430 h 461"/>
                <a:gd name="T62" fmla="*/ 1010 w 1015"/>
                <a:gd name="T63" fmla="*/ 445 h 461"/>
                <a:gd name="T64" fmla="*/ 978 w 1015"/>
                <a:gd name="T65" fmla="*/ 461 h 4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5"/>
                <a:gd name="T100" fmla="*/ 0 h 461"/>
                <a:gd name="T101" fmla="*/ 1015 w 1015"/>
                <a:gd name="T102" fmla="*/ 461 h 4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5" h="461">
                  <a:moveTo>
                    <a:pt x="978" y="461"/>
                  </a:moveTo>
                  <a:lnTo>
                    <a:pt x="970" y="457"/>
                  </a:lnTo>
                  <a:lnTo>
                    <a:pt x="948" y="447"/>
                  </a:lnTo>
                  <a:lnTo>
                    <a:pt x="911" y="432"/>
                  </a:lnTo>
                  <a:lnTo>
                    <a:pt x="865" y="412"/>
                  </a:lnTo>
                  <a:lnTo>
                    <a:pt x="809" y="387"/>
                  </a:lnTo>
                  <a:lnTo>
                    <a:pt x="748" y="361"/>
                  </a:lnTo>
                  <a:lnTo>
                    <a:pt x="681" y="333"/>
                  </a:lnTo>
                  <a:lnTo>
                    <a:pt x="613" y="303"/>
                  </a:lnTo>
                  <a:lnTo>
                    <a:pt x="543" y="271"/>
                  </a:lnTo>
                  <a:lnTo>
                    <a:pt x="476" y="243"/>
                  </a:lnTo>
                  <a:lnTo>
                    <a:pt x="412" y="214"/>
                  </a:lnTo>
                  <a:lnTo>
                    <a:pt x="354" y="188"/>
                  </a:lnTo>
                  <a:lnTo>
                    <a:pt x="303" y="166"/>
                  </a:lnTo>
                  <a:lnTo>
                    <a:pt x="262" y="149"/>
                  </a:lnTo>
                  <a:lnTo>
                    <a:pt x="232" y="135"/>
                  </a:lnTo>
                  <a:lnTo>
                    <a:pt x="217" y="128"/>
                  </a:lnTo>
                  <a:lnTo>
                    <a:pt x="146" y="93"/>
                  </a:lnTo>
                  <a:lnTo>
                    <a:pt x="93" y="64"/>
                  </a:lnTo>
                  <a:lnTo>
                    <a:pt x="54" y="41"/>
                  </a:lnTo>
                  <a:lnTo>
                    <a:pt x="28" y="25"/>
                  </a:lnTo>
                  <a:lnTo>
                    <a:pt x="12" y="12"/>
                  </a:lnTo>
                  <a:lnTo>
                    <a:pt x="5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3"/>
                  </a:lnTo>
                  <a:lnTo>
                    <a:pt x="21" y="8"/>
                  </a:lnTo>
                  <a:lnTo>
                    <a:pt x="43" y="18"/>
                  </a:lnTo>
                  <a:lnTo>
                    <a:pt x="69" y="29"/>
                  </a:lnTo>
                  <a:lnTo>
                    <a:pt x="96" y="40"/>
                  </a:lnTo>
                  <a:lnTo>
                    <a:pt x="124" y="52"/>
                  </a:lnTo>
                  <a:lnTo>
                    <a:pt x="147" y="61"/>
                  </a:lnTo>
                  <a:lnTo>
                    <a:pt x="165" y="68"/>
                  </a:lnTo>
                  <a:lnTo>
                    <a:pt x="175" y="72"/>
                  </a:lnTo>
                  <a:lnTo>
                    <a:pt x="191" y="79"/>
                  </a:lnTo>
                  <a:lnTo>
                    <a:pt x="213" y="89"/>
                  </a:lnTo>
                  <a:lnTo>
                    <a:pt x="239" y="100"/>
                  </a:lnTo>
                  <a:lnTo>
                    <a:pt x="268" y="112"/>
                  </a:lnTo>
                  <a:lnTo>
                    <a:pt x="302" y="126"/>
                  </a:lnTo>
                  <a:lnTo>
                    <a:pt x="335" y="141"/>
                  </a:lnTo>
                  <a:lnTo>
                    <a:pt x="370" y="156"/>
                  </a:lnTo>
                  <a:lnTo>
                    <a:pt x="406" y="171"/>
                  </a:lnTo>
                  <a:lnTo>
                    <a:pt x="440" y="186"/>
                  </a:lnTo>
                  <a:lnTo>
                    <a:pt x="473" y="199"/>
                  </a:lnTo>
                  <a:lnTo>
                    <a:pt x="504" y="211"/>
                  </a:lnTo>
                  <a:lnTo>
                    <a:pt x="532" y="224"/>
                  </a:lnTo>
                  <a:lnTo>
                    <a:pt x="556" y="233"/>
                  </a:lnTo>
                  <a:lnTo>
                    <a:pt x="574" y="240"/>
                  </a:lnTo>
                  <a:lnTo>
                    <a:pt x="587" y="246"/>
                  </a:lnTo>
                  <a:lnTo>
                    <a:pt x="600" y="251"/>
                  </a:lnTo>
                  <a:lnTo>
                    <a:pt x="620" y="259"/>
                  </a:lnTo>
                  <a:lnTo>
                    <a:pt x="647" y="271"/>
                  </a:lnTo>
                  <a:lnTo>
                    <a:pt x="676" y="285"/>
                  </a:lnTo>
                  <a:lnTo>
                    <a:pt x="709" y="300"/>
                  </a:lnTo>
                  <a:lnTo>
                    <a:pt x="745" y="318"/>
                  </a:lnTo>
                  <a:lnTo>
                    <a:pt x="783" y="336"/>
                  </a:lnTo>
                  <a:lnTo>
                    <a:pt x="821" y="353"/>
                  </a:lnTo>
                  <a:lnTo>
                    <a:pt x="858" y="371"/>
                  </a:lnTo>
                  <a:lnTo>
                    <a:pt x="892" y="387"/>
                  </a:lnTo>
                  <a:lnTo>
                    <a:pt x="926" y="404"/>
                  </a:lnTo>
                  <a:lnTo>
                    <a:pt x="955" y="417"/>
                  </a:lnTo>
                  <a:lnTo>
                    <a:pt x="980" y="430"/>
                  </a:lnTo>
                  <a:lnTo>
                    <a:pt x="999" y="438"/>
                  </a:lnTo>
                  <a:lnTo>
                    <a:pt x="1010" y="445"/>
                  </a:lnTo>
                  <a:lnTo>
                    <a:pt x="1015" y="446"/>
                  </a:lnTo>
                  <a:lnTo>
                    <a:pt x="978" y="4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7" name="Freeform 60"/>
            <p:cNvSpPr>
              <a:spLocks/>
            </p:cNvSpPr>
            <p:nvPr/>
          </p:nvSpPr>
          <p:spPr bwMode="auto">
            <a:xfrm>
              <a:off x="2564" y="9994"/>
              <a:ext cx="498" cy="211"/>
            </a:xfrm>
            <a:custGeom>
              <a:avLst/>
              <a:gdLst>
                <a:gd name="T0" fmla="*/ 458 w 498"/>
                <a:gd name="T1" fmla="*/ 211 h 211"/>
                <a:gd name="T2" fmla="*/ 454 w 498"/>
                <a:gd name="T3" fmla="*/ 209 h 211"/>
                <a:gd name="T4" fmla="*/ 440 w 498"/>
                <a:gd name="T5" fmla="*/ 203 h 211"/>
                <a:gd name="T6" fmla="*/ 419 w 498"/>
                <a:gd name="T7" fmla="*/ 194 h 211"/>
                <a:gd name="T8" fmla="*/ 390 w 498"/>
                <a:gd name="T9" fmla="*/ 181 h 211"/>
                <a:gd name="T10" fmla="*/ 358 w 498"/>
                <a:gd name="T11" fmla="*/ 166 h 211"/>
                <a:gd name="T12" fmla="*/ 320 w 498"/>
                <a:gd name="T13" fmla="*/ 150 h 211"/>
                <a:gd name="T14" fmla="*/ 281 w 498"/>
                <a:gd name="T15" fmla="*/ 132 h 211"/>
                <a:gd name="T16" fmla="*/ 240 w 498"/>
                <a:gd name="T17" fmla="*/ 115 h 211"/>
                <a:gd name="T18" fmla="*/ 198 w 498"/>
                <a:gd name="T19" fmla="*/ 95 h 211"/>
                <a:gd name="T20" fmla="*/ 157 w 498"/>
                <a:gd name="T21" fmla="*/ 78 h 211"/>
                <a:gd name="T22" fmla="*/ 118 w 498"/>
                <a:gd name="T23" fmla="*/ 59 h 211"/>
                <a:gd name="T24" fmla="*/ 83 w 498"/>
                <a:gd name="T25" fmla="*/ 42 h 211"/>
                <a:gd name="T26" fmla="*/ 52 w 498"/>
                <a:gd name="T27" fmla="*/ 29 h 211"/>
                <a:gd name="T28" fmla="*/ 28 w 498"/>
                <a:gd name="T29" fmla="*/ 16 h 211"/>
                <a:gd name="T30" fmla="*/ 10 w 498"/>
                <a:gd name="T31" fmla="*/ 7 h 211"/>
                <a:gd name="T32" fmla="*/ 0 w 498"/>
                <a:gd name="T33" fmla="*/ 0 h 211"/>
                <a:gd name="T34" fmla="*/ 4 w 498"/>
                <a:gd name="T35" fmla="*/ 0 h 211"/>
                <a:gd name="T36" fmla="*/ 15 w 498"/>
                <a:gd name="T37" fmla="*/ 3 h 211"/>
                <a:gd name="T38" fmla="*/ 29 w 498"/>
                <a:gd name="T39" fmla="*/ 5 h 211"/>
                <a:gd name="T40" fmla="*/ 50 w 498"/>
                <a:gd name="T41" fmla="*/ 8 h 211"/>
                <a:gd name="T42" fmla="*/ 70 w 498"/>
                <a:gd name="T43" fmla="*/ 14 h 211"/>
                <a:gd name="T44" fmla="*/ 93 w 498"/>
                <a:gd name="T45" fmla="*/ 18 h 211"/>
                <a:gd name="T46" fmla="*/ 116 w 498"/>
                <a:gd name="T47" fmla="*/ 25 h 211"/>
                <a:gd name="T48" fmla="*/ 137 w 498"/>
                <a:gd name="T49" fmla="*/ 31 h 211"/>
                <a:gd name="T50" fmla="*/ 150 w 498"/>
                <a:gd name="T51" fmla="*/ 37 h 211"/>
                <a:gd name="T52" fmla="*/ 167 w 498"/>
                <a:gd name="T53" fmla="*/ 44 h 211"/>
                <a:gd name="T54" fmla="*/ 188 w 498"/>
                <a:gd name="T55" fmla="*/ 53 h 211"/>
                <a:gd name="T56" fmla="*/ 214 w 498"/>
                <a:gd name="T57" fmla="*/ 64 h 211"/>
                <a:gd name="T58" fmla="*/ 240 w 498"/>
                <a:gd name="T59" fmla="*/ 78 h 211"/>
                <a:gd name="T60" fmla="*/ 271 w 498"/>
                <a:gd name="T61" fmla="*/ 91 h 211"/>
                <a:gd name="T62" fmla="*/ 300 w 498"/>
                <a:gd name="T63" fmla="*/ 106 h 211"/>
                <a:gd name="T64" fmla="*/ 332 w 498"/>
                <a:gd name="T65" fmla="*/ 120 h 211"/>
                <a:gd name="T66" fmla="*/ 361 w 498"/>
                <a:gd name="T67" fmla="*/ 135 h 211"/>
                <a:gd name="T68" fmla="*/ 390 w 498"/>
                <a:gd name="T69" fmla="*/ 149 h 211"/>
                <a:gd name="T70" fmla="*/ 418 w 498"/>
                <a:gd name="T71" fmla="*/ 162 h 211"/>
                <a:gd name="T72" fmla="*/ 441 w 498"/>
                <a:gd name="T73" fmla="*/ 173 h 211"/>
                <a:gd name="T74" fmla="*/ 461 w 498"/>
                <a:gd name="T75" fmla="*/ 183 h 211"/>
                <a:gd name="T76" fmla="*/ 479 w 498"/>
                <a:gd name="T77" fmla="*/ 190 h 211"/>
                <a:gd name="T78" fmla="*/ 489 w 498"/>
                <a:gd name="T79" fmla="*/ 195 h 211"/>
                <a:gd name="T80" fmla="*/ 495 w 498"/>
                <a:gd name="T81" fmla="*/ 196 h 211"/>
                <a:gd name="T82" fmla="*/ 498 w 498"/>
                <a:gd name="T83" fmla="*/ 196 h 211"/>
                <a:gd name="T84" fmla="*/ 495 w 498"/>
                <a:gd name="T85" fmla="*/ 199 h 211"/>
                <a:gd name="T86" fmla="*/ 489 w 498"/>
                <a:gd name="T87" fmla="*/ 200 h 211"/>
                <a:gd name="T88" fmla="*/ 482 w 498"/>
                <a:gd name="T89" fmla="*/ 203 h 211"/>
                <a:gd name="T90" fmla="*/ 473 w 498"/>
                <a:gd name="T91" fmla="*/ 207 h 211"/>
                <a:gd name="T92" fmla="*/ 466 w 498"/>
                <a:gd name="T93" fmla="*/ 209 h 211"/>
                <a:gd name="T94" fmla="*/ 460 w 498"/>
                <a:gd name="T95" fmla="*/ 211 h 211"/>
                <a:gd name="T96" fmla="*/ 458 w 498"/>
                <a:gd name="T97" fmla="*/ 211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8"/>
                <a:gd name="T148" fmla="*/ 0 h 211"/>
                <a:gd name="T149" fmla="*/ 498 w 498"/>
                <a:gd name="T150" fmla="*/ 211 h 2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8" h="211">
                  <a:moveTo>
                    <a:pt x="458" y="211"/>
                  </a:moveTo>
                  <a:lnTo>
                    <a:pt x="454" y="209"/>
                  </a:lnTo>
                  <a:lnTo>
                    <a:pt x="440" y="203"/>
                  </a:lnTo>
                  <a:lnTo>
                    <a:pt x="419" y="194"/>
                  </a:lnTo>
                  <a:lnTo>
                    <a:pt x="390" y="181"/>
                  </a:lnTo>
                  <a:lnTo>
                    <a:pt x="358" y="166"/>
                  </a:lnTo>
                  <a:lnTo>
                    <a:pt x="320" y="150"/>
                  </a:lnTo>
                  <a:lnTo>
                    <a:pt x="281" y="132"/>
                  </a:lnTo>
                  <a:lnTo>
                    <a:pt x="240" y="115"/>
                  </a:lnTo>
                  <a:lnTo>
                    <a:pt x="198" y="95"/>
                  </a:lnTo>
                  <a:lnTo>
                    <a:pt x="157" y="78"/>
                  </a:lnTo>
                  <a:lnTo>
                    <a:pt x="118" y="59"/>
                  </a:lnTo>
                  <a:lnTo>
                    <a:pt x="83" y="42"/>
                  </a:lnTo>
                  <a:lnTo>
                    <a:pt x="52" y="29"/>
                  </a:lnTo>
                  <a:lnTo>
                    <a:pt x="28" y="16"/>
                  </a:lnTo>
                  <a:lnTo>
                    <a:pt x="1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15" y="3"/>
                  </a:lnTo>
                  <a:lnTo>
                    <a:pt x="29" y="5"/>
                  </a:lnTo>
                  <a:lnTo>
                    <a:pt x="50" y="8"/>
                  </a:lnTo>
                  <a:lnTo>
                    <a:pt x="70" y="14"/>
                  </a:lnTo>
                  <a:lnTo>
                    <a:pt x="93" y="18"/>
                  </a:lnTo>
                  <a:lnTo>
                    <a:pt x="116" y="25"/>
                  </a:lnTo>
                  <a:lnTo>
                    <a:pt x="137" y="31"/>
                  </a:lnTo>
                  <a:lnTo>
                    <a:pt x="150" y="37"/>
                  </a:lnTo>
                  <a:lnTo>
                    <a:pt x="167" y="44"/>
                  </a:lnTo>
                  <a:lnTo>
                    <a:pt x="188" y="53"/>
                  </a:lnTo>
                  <a:lnTo>
                    <a:pt x="214" y="64"/>
                  </a:lnTo>
                  <a:lnTo>
                    <a:pt x="240" y="78"/>
                  </a:lnTo>
                  <a:lnTo>
                    <a:pt x="271" y="91"/>
                  </a:lnTo>
                  <a:lnTo>
                    <a:pt x="300" y="106"/>
                  </a:lnTo>
                  <a:lnTo>
                    <a:pt x="332" y="120"/>
                  </a:lnTo>
                  <a:lnTo>
                    <a:pt x="361" y="135"/>
                  </a:lnTo>
                  <a:lnTo>
                    <a:pt x="390" y="149"/>
                  </a:lnTo>
                  <a:lnTo>
                    <a:pt x="418" y="162"/>
                  </a:lnTo>
                  <a:lnTo>
                    <a:pt x="441" y="173"/>
                  </a:lnTo>
                  <a:lnTo>
                    <a:pt x="461" y="183"/>
                  </a:lnTo>
                  <a:lnTo>
                    <a:pt x="479" y="190"/>
                  </a:lnTo>
                  <a:lnTo>
                    <a:pt x="489" y="195"/>
                  </a:lnTo>
                  <a:lnTo>
                    <a:pt x="495" y="196"/>
                  </a:lnTo>
                  <a:lnTo>
                    <a:pt x="498" y="196"/>
                  </a:lnTo>
                  <a:lnTo>
                    <a:pt x="495" y="199"/>
                  </a:lnTo>
                  <a:lnTo>
                    <a:pt x="489" y="200"/>
                  </a:lnTo>
                  <a:lnTo>
                    <a:pt x="482" y="203"/>
                  </a:lnTo>
                  <a:lnTo>
                    <a:pt x="473" y="207"/>
                  </a:lnTo>
                  <a:lnTo>
                    <a:pt x="466" y="209"/>
                  </a:lnTo>
                  <a:lnTo>
                    <a:pt x="460" y="211"/>
                  </a:lnTo>
                  <a:lnTo>
                    <a:pt x="458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8" name="Freeform 61"/>
            <p:cNvSpPr>
              <a:spLocks/>
            </p:cNvSpPr>
            <p:nvPr/>
          </p:nvSpPr>
          <p:spPr bwMode="auto">
            <a:xfrm>
              <a:off x="2650" y="10091"/>
              <a:ext cx="61" cy="109"/>
            </a:xfrm>
            <a:custGeom>
              <a:avLst/>
              <a:gdLst>
                <a:gd name="T0" fmla="*/ 9 w 61"/>
                <a:gd name="T1" fmla="*/ 109 h 109"/>
                <a:gd name="T2" fmla="*/ 3 w 61"/>
                <a:gd name="T3" fmla="*/ 102 h 109"/>
                <a:gd name="T4" fmla="*/ 0 w 61"/>
                <a:gd name="T5" fmla="*/ 88 h 109"/>
                <a:gd name="T6" fmla="*/ 3 w 61"/>
                <a:gd name="T7" fmla="*/ 69 h 109"/>
                <a:gd name="T8" fmla="*/ 10 w 61"/>
                <a:gd name="T9" fmla="*/ 48 h 109"/>
                <a:gd name="T10" fmla="*/ 20 w 61"/>
                <a:gd name="T11" fmla="*/ 26 h 109"/>
                <a:gd name="T12" fmla="*/ 32 w 61"/>
                <a:gd name="T13" fmla="*/ 11 h 109"/>
                <a:gd name="T14" fmla="*/ 42 w 61"/>
                <a:gd name="T15" fmla="*/ 1 h 109"/>
                <a:gd name="T16" fmla="*/ 52 w 61"/>
                <a:gd name="T17" fmla="*/ 0 h 109"/>
                <a:gd name="T18" fmla="*/ 60 w 61"/>
                <a:gd name="T19" fmla="*/ 7 h 109"/>
                <a:gd name="T20" fmla="*/ 61 w 61"/>
                <a:gd name="T21" fmla="*/ 20 h 109"/>
                <a:gd name="T22" fmla="*/ 60 w 61"/>
                <a:gd name="T23" fmla="*/ 39 h 109"/>
                <a:gd name="T24" fmla="*/ 52 w 61"/>
                <a:gd name="T25" fmla="*/ 61 h 109"/>
                <a:gd name="T26" fmla="*/ 48 w 61"/>
                <a:gd name="T27" fmla="*/ 72 h 109"/>
                <a:gd name="T28" fmla="*/ 42 w 61"/>
                <a:gd name="T29" fmla="*/ 83 h 109"/>
                <a:gd name="T30" fmla="*/ 36 w 61"/>
                <a:gd name="T31" fmla="*/ 91 h 109"/>
                <a:gd name="T32" fmla="*/ 30 w 61"/>
                <a:gd name="T33" fmla="*/ 98 h 109"/>
                <a:gd name="T34" fmla="*/ 25 w 61"/>
                <a:gd name="T35" fmla="*/ 103 h 109"/>
                <a:gd name="T36" fmla="*/ 19 w 61"/>
                <a:gd name="T37" fmla="*/ 108 h 109"/>
                <a:gd name="T38" fmla="*/ 14 w 61"/>
                <a:gd name="T39" fmla="*/ 109 h 109"/>
                <a:gd name="T40" fmla="*/ 9 w 61"/>
                <a:gd name="T41" fmla="*/ 109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9"/>
                <a:gd name="T65" fmla="*/ 61 w 61"/>
                <a:gd name="T66" fmla="*/ 109 h 1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9">
                  <a:moveTo>
                    <a:pt x="9" y="109"/>
                  </a:moveTo>
                  <a:lnTo>
                    <a:pt x="3" y="102"/>
                  </a:lnTo>
                  <a:lnTo>
                    <a:pt x="0" y="88"/>
                  </a:lnTo>
                  <a:lnTo>
                    <a:pt x="3" y="69"/>
                  </a:lnTo>
                  <a:lnTo>
                    <a:pt x="10" y="48"/>
                  </a:lnTo>
                  <a:lnTo>
                    <a:pt x="20" y="26"/>
                  </a:lnTo>
                  <a:lnTo>
                    <a:pt x="32" y="11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0" y="7"/>
                  </a:lnTo>
                  <a:lnTo>
                    <a:pt x="61" y="20"/>
                  </a:lnTo>
                  <a:lnTo>
                    <a:pt x="60" y="39"/>
                  </a:lnTo>
                  <a:lnTo>
                    <a:pt x="52" y="61"/>
                  </a:lnTo>
                  <a:lnTo>
                    <a:pt x="48" y="72"/>
                  </a:lnTo>
                  <a:lnTo>
                    <a:pt x="42" y="83"/>
                  </a:lnTo>
                  <a:lnTo>
                    <a:pt x="36" y="91"/>
                  </a:lnTo>
                  <a:lnTo>
                    <a:pt x="30" y="98"/>
                  </a:lnTo>
                  <a:lnTo>
                    <a:pt x="25" y="103"/>
                  </a:lnTo>
                  <a:lnTo>
                    <a:pt x="19" y="108"/>
                  </a:lnTo>
                  <a:lnTo>
                    <a:pt x="14" y="109"/>
                  </a:lnTo>
                  <a:lnTo>
                    <a:pt x="9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89" name="Freeform 62"/>
            <p:cNvSpPr>
              <a:spLocks/>
            </p:cNvSpPr>
            <p:nvPr/>
          </p:nvSpPr>
          <p:spPr bwMode="auto">
            <a:xfrm>
              <a:off x="2730" y="10014"/>
              <a:ext cx="61" cy="111"/>
            </a:xfrm>
            <a:custGeom>
              <a:avLst/>
              <a:gdLst>
                <a:gd name="T0" fmla="*/ 9 w 61"/>
                <a:gd name="T1" fmla="*/ 111 h 111"/>
                <a:gd name="T2" fmla="*/ 3 w 61"/>
                <a:gd name="T3" fmla="*/ 104 h 111"/>
                <a:gd name="T4" fmla="*/ 0 w 61"/>
                <a:gd name="T5" fmla="*/ 89 h 111"/>
                <a:gd name="T6" fmla="*/ 3 w 61"/>
                <a:gd name="T7" fmla="*/ 70 h 111"/>
                <a:gd name="T8" fmla="*/ 10 w 61"/>
                <a:gd name="T9" fmla="*/ 48 h 111"/>
                <a:gd name="T10" fmla="*/ 20 w 61"/>
                <a:gd name="T11" fmla="*/ 28 h 111"/>
                <a:gd name="T12" fmla="*/ 32 w 61"/>
                <a:gd name="T13" fmla="*/ 11 h 111"/>
                <a:gd name="T14" fmla="*/ 42 w 61"/>
                <a:gd name="T15" fmla="*/ 2 h 111"/>
                <a:gd name="T16" fmla="*/ 52 w 61"/>
                <a:gd name="T17" fmla="*/ 0 h 111"/>
                <a:gd name="T18" fmla="*/ 60 w 61"/>
                <a:gd name="T19" fmla="*/ 7 h 111"/>
                <a:gd name="T20" fmla="*/ 61 w 61"/>
                <a:gd name="T21" fmla="*/ 22 h 111"/>
                <a:gd name="T22" fmla="*/ 60 w 61"/>
                <a:gd name="T23" fmla="*/ 41 h 111"/>
                <a:gd name="T24" fmla="*/ 52 w 61"/>
                <a:gd name="T25" fmla="*/ 63 h 111"/>
                <a:gd name="T26" fmla="*/ 48 w 61"/>
                <a:gd name="T27" fmla="*/ 74 h 111"/>
                <a:gd name="T28" fmla="*/ 42 w 61"/>
                <a:gd name="T29" fmla="*/ 84 h 111"/>
                <a:gd name="T30" fmla="*/ 36 w 61"/>
                <a:gd name="T31" fmla="*/ 93 h 111"/>
                <a:gd name="T32" fmla="*/ 30 w 61"/>
                <a:gd name="T33" fmla="*/ 100 h 111"/>
                <a:gd name="T34" fmla="*/ 25 w 61"/>
                <a:gd name="T35" fmla="*/ 105 h 111"/>
                <a:gd name="T36" fmla="*/ 19 w 61"/>
                <a:gd name="T37" fmla="*/ 110 h 111"/>
                <a:gd name="T38" fmla="*/ 14 w 61"/>
                <a:gd name="T39" fmla="*/ 111 h 111"/>
                <a:gd name="T40" fmla="*/ 9 w 61"/>
                <a:gd name="T41" fmla="*/ 11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1"/>
                <a:gd name="T65" fmla="*/ 61 w 61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1">
                  <a:moveTo>
                    <a:pt x="9" y="111"/>
                  </a:moveTo>
                  <a:lnTo>
                    <a:pt x="3" y="104"/>
                  </a:lnTo>
                  <a:lnTo>
                    <a:pt x="0" y="89"/>
                  </a:lnTo>
                  <a:lnTo>
                    <a:pt x="3" y="70"/>
                  </a:lnTo>
                  <a:lnTo>
                    <a:pt x="10" y="48"/>
                  </a:lnTo>
                  <a:lnTo>
                    <a:pt x="20" y="28"/>
                  </a:lnTo>
                  <a:lnTo>
                    <a:pt x="32" y="11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0" y="7"/>
                  </a:lnTo>
                  <a:lnTo>
                    <a:pt x="61" y="22"/>
                  </a:lnTo>
                  <a:lnTo>
                    <a:pt x="60" y="41"/>
                  </a:lnTo>
                  <a:lnTo>
                    <a:pt x="52" y="63"/>
                  </a:lnTo>
                  <a:lnTo>
                    <a:pt x="48" y="74"/>
                  </a:lnTo>
                  <a:lnTo>
                    <a:pt x="42" y="84"/>
                  </a:lnTo>
                  <a:lnTo>
                    <a:pt x="36" y="93"/>
                  </a:lnTo>
                  <a:lnTo>
                    <a:pt x="30" y="100"/>
                  </a:lnTo>
                  <a:lnTo>
                    <a:pt x="25" y="105"/>
                  </a:lnTo>
                  <a:lnTo>
                    <a:pt x="19" y="110"/>
                  </a:lnTo>
                  <a:lnTo>
                    <a:pt x="14" y="111"/>
                  </a:lnTo>
                  <a:lnTo>
                    <a:pt x="9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0" name="Freeform 63"/>
            <p:cNvSpPr>
              <a:spLocks/>
            </p:cNvSpPr>
            <p:nvPr/>
          </p:nvSpPr>
          <p:spPr bwMode="auto">
            <a:xfrm>
              <a:off x="1800" y="10602"/>
              <a:ext cx="2880" cy="1542"/>
            </a:xfrm>
            <a:custGeom>
              <a:avLst/>
              <a:gdLst>
                <a:gd name="T0" fmla="*/ 0 w 2880"/>
                <a:gd name="T1" fmla="*/ 0 h 1542"/>
                <a:gd name="T2" fmla="*/ 2598 w 2880"/>
                <a:gd name="T3" fmla="*/ 1462 h 1542"/>
                <a:gd name="T4" fmla="*/ 2612 w 2880"/>
                <a:gd name="T5" fmla="*/ 1466 h 1542"/>
                <a:gd name="T6" fmla="*/ 2650 w 2880"/>
                <a:gd name="T7" fmla="*/ 1477 h 1542"/>
                <a:gd name="T8" fmla="*/ 2704 w 2880"/>
                <a:gd name="T9" fmla="*/ 1488 h 1542"/>
                <a:gd name="T10" fmla="*/ 2762 w 2880"/>
                <a:gd name="T11" fmla="*/ 1492 h 1542"/>
                <a:gd name="T12" fmla="*/ 2801 w 2880"/>
                <a:gd name="T13" fmla="*/ 1491 h 1542"/>
                <a:gd name="T14" fmla="*/ 2839 w 2880"/>
                <a:gd name="T15" fmla="*/ 1489 h 1542"/>
                <a:gd name="T16" fmla="*/ 2868 w 2880"/>
                <a:gd name="T17" fmla="*/ 1488 h 1542"/>
                <a:gd name="T18" fmla="*/ 2880 w 2880"/>
                <a:gd name="T19" fmla="*/ 1487 h 1542"/>
                <a:gd name="T20" fmla="*/ 2876 w 2880"/>
                <a:gd name="T21" fmla="*/ 1496 h 1542"/>
                <a:gd name="T22" fmla="*/ 2858 w 2880"/>
                <a:gd name="T23" fmla="*/ 1518 h 1542"/>
                <a:gd name="T24" fmla="*/ 2819 w 2880"/>
                <a:gd name="T25" fmla="*/ 1538 h 1542"/>
                <a:gd name="T26" fmla="*/ 2752 w 2880"/>
                <a:gd name="T27" fmla="*/ 1542 h 1542"/>
                <a:gd name="T28" fmla="*/ 2724 w 2880"/>
                <a:gd name="T29" fmla="*/ 1538 h 1542"/>
                <a:gd name="T30" fmla="*/ 2692 w 2880"/>
                <a:gd name="T31" fmla="*/ 1533 h 1542"/>
                <a:gd name="T32" fmla="*/ 2656 w 2880"/>
                <a:gd name="T33" fmla="*/ 1525 h 1542"/>
                <a:gd name="T34" fmla="*/ 2620 w 2880"/>
                <a:gd name="T35" fmla="*/ 1514 h 1542"/>
                <a:gd name="T36" fmla="*/ 2583 w 2880"/>
                <a:gd name="T37" fmla="*/ 1500 h 1542"/>
                <a:gd name="T38" fmla="*/ 2548 w 2880"/>
                <a:gd name="T39" fmla="*/ 1487 h 1542"/>
                <a:gd name="T40" fmla="*/ 2519 w 2880"/>
                <a:gd name="T41" fmla="*/ 1470 h 1542"/>
                <a:gd name="T42" fmla="*/ 2494 w 2880"/>
                <a:gd name="T43" fmla="*/ 1454 h 1542"/>
                <a:gd name="T44" fmla="*/ 2464 w 2880"/>
                <a:gd name="T45" fmla="*/ 1432 h 1542"/>
                <a:gd name="T46" fmla="*/ 2422 w 2880"/>
                <a:gd name="T47" fmla="*/ 1403 h 1542"/>
                <a:gd name="T48" fmla="*/ 2369 w 2880"/>
                <a:gd name="T49" fmla="*/ 1369 h 1542"/>
                <a:gd name="T50" fmla="*/ 2312 w 2880"/>
                <a:gd name="T51" fmla="*/ 1334 h 1542"/>
                <a:gd name="T52" fmla="*/ 2259 w 2880"/>
                <a:gd name="T53" fmla="*/ 1301 h 1542"/>
                <a:gd name="T54" fmla="*/ 2211 w 2880"/>
                <a:gd name="T55" fmla="*/ 1274 h 1542"/>
                <a:gd name="T56" fmla="*/ 2174 w 2880"/>
                <a:gd name="T57" fmla="*/ 1253 h 1542"/>
                <a:gd name="T58" fmla="*/ 2155 w 2880"/>
                <a:gd name="T59" fmla="*/ 1244 h 1542"/>
                <a:gd name="T60" fmla="*/ 2117 w 2880"/>
                <a:gd name="T61" fmla="*/ 1222 h 1542"/>
                <a:gd name="T62" fmla="*/ 2052 w 2880"/>
                <a:gd name="T63" fmla="*/ 1181 h 1542"/>
                <a:gd name="T64" fmla="*/ 1982 w 2880"/>
                <a:gd name="T65" fmla="*/ 1137 h 1542"/>
                <a:gd name="T66" fmla="*/ 1930 w 2880"/>
                <a:gd name="T67" fmla="*/ 1107 h 1542"/>
                <a:gd name="T68" fmla="*/ 1901 w 2880"/>
                <a:gd name="T69" fmla="*/ 1092 h 1542"/>
                <a:gd name="T70" fmla="*/ 1853 w 2880"/>
                <a:gd name="T71" fmla="*/ 1068 h 1542"/>
                <a:gd name="T72" fmla="*/ 1794 w 2880"/>
                <a:gd name="T73" fmla="*/ 1035 h 1542"/>
                <a:gd name="T74" fmla="*/ 1729 w 2880"/>
                <a:gd name="T75" fmla="*/ 1000 h 1542"/>
                <a:gd name="T76" fmla="*/ 1665 w 2880"/>
                <a:gd name="T77" fmla="*/ 966 h 1542"/>
                <a:gd name="T78" fmla="*/ 1608 w 2880"/>
                <a:gd name="T79" fmla="*/ 933 h 1542"/>
                <a:gd name="T80" fmla="*/ 1563 w 2880"/>
                <a:gd name="T81" fmla="*/ 908 h 1542"/>
                <a:gd name="T82" fmla="*/ 1540 w 2880"/>
                <a:gd name="T83" fmla="*/ 893 h 1542"/>
                <a:gd name="T84" fmla="*/ 1519 w 2880"/>
                <a:gd name="T85" fmla="*/ 881 h 1542"/>
                <a:gd name="T86" fmla="*/ 1484 w 2880"/>
                <a:gd name="T87" fmla="*/ 861 h 1542"/>
                <a:gd name="T88" fmla="*/ 1441 w 2880"/>
                <a:gd name="T89" fmla="*/ 835 h 1542"/>
                <a:gd name="T90" fmla="*/ 1391 w 2880"/>
                <a:gd name="T91" fmla="*/ 807 h 1542"/>
                <a:gd name="T92" fmla="*/ 1342 w 2880"/>
                <a:gd name="T93" fmla="*/ 779 h 1542"/>
                <a:gd name="T94" fmla="*/ 1295 w 2880"/>
                <a:gd name="T95" fmla="*/ 752 h 1542"/>
                <a:gd name="T96" fmla="*/ 1257 w 2880"/>
                <a:gd name="T97" fmla="*/ 730 h 1542"/>
                <a:gd name="T98" fmla="*/ 1231 w 2880"/>
                <a:gd name="T99" fmla="*/ 715 h 1542"/>
                <a:gd name="T100" fmla="*/ 1196 w 2880"/>
                <a:gd name="T101" fmla="*/ 696 h 1542"/>
                <a:gd name="T102" fmla="*/ 1135 w 2880"/>
                <a:gd name="T103" fmla="*/ 662 h 1542"/>
                <a:gd name="T104" fmla="*/ 1057 w 2880"/>
                <a:gd name="T105" fmla="*/ 621 h 1542"/>
                <a:gd name="T106" fmla="*/ 972 w 2880"/>
                <a:gd name="T107" fmla="*/ 576 h 1542"/>
                <a:gd name="T108" fmla="*/ 888 w 2880"/>
                <a:gd name="T109" fmla="*/ 532 h 1542"/>
                <a:gd name="T110" fmla="*/ 816 w 2880"/>
                <a:gd name="T111" fmla="*/ 494 h 1542"/>
                <a:gd name="T112" fmla="*/ 767 w 2880"/>
                <a:gd name="T113" fmla="*/ 468 h 1542"/>
                <a:gd name="T114" fmla="*/ 748 w 2880"/>
                <a:gd name="T115" fmla="*/ 458 h 1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80"/>
                <a:gd name="T175" fmla="*/ 0 h 1542"/>
                <a:gd name="T176" fmla="*/ 2880 w 2880"/>
                <a:gd name="T177" fmla="*/ 1542 h 1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80" h="1542">
                  <a:moveTo>
                    <a:pt x="0" y="15"/>
                  </a:moveTo>
                  <a:lnTo>
                    <a:pt x="0" y="0"/>
                  </a:lnTo>
                  <a:lnTo>
                    <a:pt x="965" y="535"/>
                  </a:lnTo>
                  <a:lnTo>
                    <a:pt x="2598" y="1462"/>
                  </a:lnTo>
                  <a:lnTo>
                    <a:pt x="2602" y="1463"/>
                  </a:lnTo>
                  <a:lnTo>
                    <a:pt x="2612" y="1466"/>
                  </a:lnTo>
                  <a:lnTo>
                    <a:pt x="2630" y="1472"/>
                  </a:lnTo>
                  <a:lnTo>
                    <a:pt x="2650" y="1477"/>
                  </a:lnTo>
                  <a:lnTo>
                    <a:pt x="2676" y="1482"/>
                  </a:lnTo>
                  <a:lnTo>
                    <a:pt x="2704" y="1488"/>
                  </a:lnTo>
                  <a:lnTo>
                    <a:pt x="2733" y="1491"/>
                  </a:lnTo>
                  <a:lnTo>
                    <a:pt x="2762" y="1492"/>
                  </a:lnTo>
                  <a:lnTo>
                    <a:pt x="2781" y="1492"/>
                  </a:lnTo>
                  <a:lnTo>
                    <a:pt x="2801" y="1491"/>
                  </a:lnTo>
                  <a:lnTo>
                    <a:pt x="2822" y="1491"/>
                  </a:lnTo>
                  <a:lnTo>
                    <a:pt x="2839" y="1489"/>
                  </a:lnTo>
                  <a:lnTo>
                    <a:pt x="2855" y="1488"/>
                  </a:lnTo>
                  <a:lnTo>
                    <a:pt x="2868" y="1488"/>
                  </a:lnTo>
                  <a:lnTo>
                    <a:pt x="2877" y="1487"/>
                  </a:lnTo>
                  <a:lnTo>
                    <a:pt x="2880" y="1487"/>
                  </a:lnTo>
                  <a:lnTo>
                    <a:pt x="2879" y="1489"/>
                  </a:lnTo>
                  <a:lnTo>
                    <a:pt x="2876" y="1496"/>
                  </a:lnTo>
                  <a:lnTo>
                    <a:pt x="2868" y="1507"/>
                  </a:lnTo>
                  <a:lnTo>
                    <a:pt x="2858" y="1518"/>
                  </a:lnTo>
                  <a:lnTo>
                    <a:pt x="2842" y="1529"/>
                  </a:lnTo>
                  <a:lnTo>
                    <a:pt x="2819" y="1538"/>
                  </a:lnTo>
                  <a:lnTo>
                    <a:pt x="2790" y="1542"/>
                  </a:lnTo>
                  <a:lnTo>
                    <a:pt x="2752" y="1542"/>
                  </a:lnTo>
                  <a:lnTo>
                    <a:pt x="2739" y="1541"/>
                  </a:lnTo>
                  <a:lnTo>
                    <a:pt x="2724" y="1538"/>
                  </a:lnTo>
                  <a:lnTo>
                    <a:pt x="2708" y="1536"/>
                  </a:lnTo>
                  <a:lnTo>
                    <a:pt x="2692" y="1533"/>
                  </a:lnTo>
                  <a:lnTo>
                    <a:pt x="2675" y="1529"/>
                  </a:lnTo>
                  <a:lnTo>
                    <a:pt x="2656" y="1525"/>
                  </a:lnTo>
                  <a:lnTo>
                    <a:pt x="2638" y="1519"/>
                  </a:lnTo>
                  <a:lnTo>
                    <a:pt x="2620" y="1514"/>
                  </a:lnTo>
                  <a:lnTo>
                    <a:pt x="2601" y="1507"/>
                  </a:lnTo>
                  <a:lnTo>
                    <a:pt x="2583" y="1500"/>
                  </a:lnTo>
                  <a:lnTo>
                    <a:pt x="2566" y="1493"/>
                  </a:lnTo>
                  <a:lnTo>
                    <a:pt x="2548" y="1487"/>
                  </a:lnTo>
                  <a:lnTo>
                    <a:pt x="2534" y="1478"/>
                  </a:lnTo>
                  <a:lnTo>
                    <a:pt x="2519" y="1470"/>
                  </a:lnTo>
                  <a:lnTo>
                    <a:pt x="2506" y="1462"/>
                  </a:lnTo>
                  <a:lnTo>
                    <a:pt x="2494" y="1454"/>
                  </a:lnTo>
                  <a:lnTo>
                    <a:pt x="2481" y="1444"/>
                  </a:lnTo>
                  <a:lnTo>
                    <a:pt x="2464" y="1432"/>
                  </a:lnTo>
                  <a:lnTo>
                    <a:pt x="2443" y="1418"/>
                  </a:lnTo>
                  <a:lnTo>
                    <a:pt x="2422" y="1403"/>
                  </a:lnTo>
                  <a:lnTo>
                    <a:pt x="2395" y="1387"/>
                  </a:lnTo>
                  <a:lnTo>
                    <a:pt x="2369" y="1369"/>
                  </a:lnTo>
                  <a:lnTo>
                    <a:pt x="2342" y="1352"/>
                  </a:lnTo>
                  <a:lnTo>
                    <a:pt x="2312" y="1334"/>
                  </a:lnTo>
                  <a:lnTo>
                    <a:pt x="2285" y="1317"/>
                  </a:lnTo>
                  <a:lnTo>
                    <a:pt x="2259" y="1301"/>
                  </a:lnTo>
                  <a:lnTo>
                    <a:pt x="2234" y="1286"/>
                  </a:lnTo>
                  <a:lnTo>
                    <a:pt x="2211" y="1274"/>
                  </a:lnTo>
                  <a:lnTo>
                    <a:pt x="2190" y="1262"/>
                  </a:lnTo>
                  <a:lnTo>
                    <a:pt x="2174" y="1253"/>
                  </a:lnTo>
                  <a:lnTo>
                    <a:pt x="2163" y="1247"/>
                  </a:lnTo>
                  <a:lnTo>
                    <a:pt x="2155" y="1244"/>
                  </a:lnTo>
                  <a:lnTo>
                    <a:pt x="2141" y="1237"/>
                  </a:lnTo>
                  <a:lnTo>
                    <a:pt x="2117" y="1222"/>
                  </a:lnTo>
                  <a:lnTo>
                    <a:pt x="2087" y="1203"/>
                  </a:lnTo>
                  <a:lnTo>
                    <a:pt x="2052" y="1181"/>
                  </a:lnTo>
                  <a:lnTo>
                    <a:pt x="2016" y="1159"/>
                  </a:lnTo>
                  <a:lnTo>
                    <a:pt x="1982" y="1137"/>
                  </a:lnTo>
                  <a:lnTo>
                    <a:pt x="1952" y="1120"/>
                  </a:lnTo>
                  <a:lnTo>
                    <a:pt x="1930" y="1107"/>
                  </a:lnTo>
                  <a:lnTo>
                    <a:pt x="1918" y="1102"/>
                  </a:lnTo>
                  <a:lnTo>
                    <a:pt x="1901" y="1092"/>
                  </a:lnTo>
                  <a:lnTo>
                    <a:pt x="1879" y="1082"/>
                  </a:lnTo>
                  <a:lnTo>
                    <a:pt x="1853" y="1068"/>
                  </a:lnTo>
                  <a:lnTo>
                    <a:pt x="1825" y="1052"/>
                  </a:lnTo>
                  <a:lnTo>
                    <a:pt x="1794" y="1035"/>
                  </a:lnTo>
                  <a:lnTo>
                    <a:pt x="1761" y="1019"/>
                  </a:lnTo>
                  <a:lnTo>
                    <a:pt x="1729" y="1000"/>
                  </a:lnTo>
                  <a:lnTo>
                    <a:pt x="1695" y="982"/>
                  </a:lnTo>
                  <a:lnTo>
                    <a:pt x="1665" y="966"/>
                  </a:lnTo>
                  <a:lnTo>
                    <a:pt x="1634" y="949"/>
                  </a:lnTo>
                  <a:lnTo>
                    <a:pt x="1608" y="933"/>
                  </a:lnTo>
                  <a:lnTo>
                    <a:pt x="1583" y="919"/>
                  </a:lnTo>
                  <a:lnTo>
                    <a:pt x="1563" y="908"/>
                  </a:lnTo>
                  <a:lnTo>
                    <a:pt x="1548" y="899"/>
                  </a:lnTo>
                  <a:lnTo>
                    <a:pt x="1540" y="893"/>
                  </a:lnTo>
                  <a:lnTo>
                    <a:pt x="1531" y="888"/>
                  </a:lnTo>
                  <a:lnTo>
                    <a:pt x="1519" y="881"/>
                  </a:lnTo>
                  <a:lnTo>
                    <a:pt x="1503" y="872"/>
                  </a:lnTo>
                  <a:lnTo>
                    <a:pt x="1484" y="861"/>
                  </a:lnTo>
                  <a:lnTo>
                    <a:pt x="1464" y="848"/>
                  </a:lnTo>
                  <a:lnTo>
                    <a:pt x="1441" y="835"/>
                  </a:lnTo>
                  <a:lnTo>
                    <a:pt x="1416" y="821"/>
                  </a:lnTo>
                  <a:lnTo>
                    <a:pt x="1391" y="807"/>
                  </a:lnTo>
                  <a:lnTo>
                    <a:pt x="1367" y="792"/>
                  </a:lnTo>
                  <a:lnTo>
                    <a:pt x="1342" y="779"/>
                  </a:lnTo>
                  <a:lnTo>
                    <a:pt x="1317" y="765"/>
                  </a:lnTo>
                  <a:lnTo>
                    <a:pt x="1295" y="752"/>
                  </a:lnTo>
                  <a:lnTo>
                    <a:pt x="1275" y="741"/>
                  </a:lnTo>
                  <a:lnTo>
                    <a:pt x="1257" y="730"/>
                  </a:lnTo>
                  <a:lnTo>
                    <a:pt x="1243" y="722"/>
                  </a:lnTo>
                  <a:lnTo>
                    <a:pt x="1231" y="715"/>
                  </a:lnTo>
                  <a:lnTo>
                    <a:pt x="1218" y="707"/>
                  </a:lnTo>
                  <a:lnTo>
                    <a:pt x="1196" y="696"/>
                  </a:lnTo>
                  <a:lnTo>
                    <a:pt x="1169" y="679"/>
                  </a:lnTo>
                  <a:lnTo>
                    <a:pt x="1135" y="662"/>
                  </a:lnTo>
                  <a:lnTo>
                    <a:pt x="1097" y="642"/>
                  </a:lnTo>
                  <a:lnTo>
                    <a:pt x="1057" y="621"/>
                  </a:lnTo>
                  <a:lnTo>
                    <a:pt x="1014" y="597"/>
                  </a:lnTo>
                  <a:lnTo>
                    <a:pt x="972" y="576"/>
                  </a:lnTo>
                  <a:lnTo>
                    <a:pt x="928" y="552"/>
                  </a:lnTo>
                  <a:lnTo>
                    <a:pt x="888" y="532"/>
                  </a:lnTo>
                  <a:lnTo>
                    <a:pt x="850" y="512"/>
                  </a:lnTo>
                  <a:lnTo>
                    <a:pt x="816" y="494"/>
                  </a:lnTo>
                  <a:lnTo>
                    <a:pt x="789" y="479"/>
                  </a:lnTo>
                  <a:lnTo>
                    <a:pt x="767" y="468"/>
                  </a:lnTo>
                  <a:lnTo>
                    <a:pt x="752" y="461"/>
                  </a:lnTo>
                  <a:lnTo>
                    <a:pt x="748" y="4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512679" y="2274700"/>
            <a:ext cx="2124091" cy="609600"/>
            <a:chOff x="4464" y="1287"/>
            <a:chExt cx="1338" cy="384"/>
          </a:xfrm>
        </p:grpSpPr>
        <p:sp>
          <p:nvSpPr>
            <p:cNvPr id="31765" name="Freeform 69"/>
            <p:cNvSpPr>
              <a:spLocks/>
            </p:cNvSpPr>
            <p:nvPr/>
          </p:nvSpPr>
          <p:spPr bwMode="auto">
            <a:xfrm>
              <a:off x="4464" y="1296"/>
              <a:ext cx="664" cy="2"/>
            </a:xfrm>
            <a:custGeom>
              <a:avLst/>
              <a:gdLst>
                <a:gd name="T0" fmla="*/ 0 w 664"/>
                <a:gd name="T1" fmla="*/ 0 h 2"/>
                <a:gd name="T2" fmla="*/ 664 w 664"/>
                <a:gd name="T3" fmla="*/ 2 h 2"/>
                <a:gd name="T4" fmla="*/ 0 60000 65536"/>
                <a:gd name="T5" fmla="*/ 0 60000 65536"/>
                <a:gd name="T6" fmla="*/ 0 w 664"/>
                <a:gd name="T7" fmla="*/ 0 h 2"/>
                <a:gd name="T8" fmla="*/ 664 w 66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4" h="2">
                  <a:moveTo>
                    <a:pt x="0" y="0"/>
                  </a:moveTo>
                  <a:lnTo>
                    <a:pt x="664" y="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"/>
              <a:round/>
              <a:headEnd/>
              <a:tailEnd type="none" w="lg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6" name="Text Box 70"/>
            <p:cNvSpPr txBox="1">
              <a:spLocks noChangeArrowheads="1"/>
            </p:cNvSpPr>
            <p:nvPr/>
          </p:nvSpPr>
          <p:spPr bwMode="auto">
            <a:xfrm>
              <a:off x="5303" y="1287"/>
              <a:ext cx="49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3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 animBg="1"/>
      <p:bldP spid="194576" grpId="0" animBg="1"/>
      <p:bldP spid="194586" grpId="0" animBg="1"/>
      <p:bldP spid="194587" grpId="0"/>
      <p:bldP spid="194593" grpId="0"/>
      <p:bldP spid="194594" grpId="0" animBg="1"/>
      <p:bldP spid="194595" grpId="0" animBg="1"/>
      <p:bldP spid="194596" grpId="0"/>
      <p:bldP spid="194597" grpId="0"/>
      <p:bldP spid="194598" grpId="0"/>
      <p:bldP spid="194599" grpId="0"/>
      <p:bldP spid="1946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5873350" y="4356275"/>
            <a:ext cx="201168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5873350" y="5118275"/>
            <a:ext cx="192024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2" name="Rectangle 17"/>
          <p:cNvSpPr>
            <a:spLocks noChangeArrowheads="1"/>
          </p:cNvSpPr>
          <p:nvPr/>
        </p:nvSpPr>
        <p:spPr bwMode="auto">
          <a:xfrm>
            <a:off x="3684896" y="947382"/>
            <a:ext cx="53089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 = 3.2 m/s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38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S of W</a:t>
            </a:r>
            <a:endParaRPr lang="en-US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205987" y="2143402"/>
            <a:ext cx="3413125" cy="1989138"/>
            <a:chOff x="2410" y="1896"/>
            <a:chExt cx="2150" cy="1253"/>
          </a:xfrm>
        </p:grpSpPr>
        <p:sp>
          <p:nvSpPr>
            <p:cNvPr id="32800" name="Line 20"/>
            <p:cNvSpPr>
              <a:spLocks noChangeShapeType="1"/>
            </p:cNvSpPr>
            <p:nvPr/>
          </p:nvSpPr>
          <p:spPr bwMode="auto">
            <a:xfrm flipV="1">
              <a:off x="2410" y="1896"/>
              <a:ext cx="2102" cy="125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1" name="Text Box 21"/>
            <p:cNvSpPr txBox="1">
              <a:spLocks noChangeArrowheads="1"/>
            </p:cNvSpPr>
            <p:nvPr/>
          </p:nvSpPr>
          <p:spPr bwMode="auto">
            <a:xfrm>
              <a:off x="3552" y="2410"/>
              <a:ext cx="1008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3.2 m/s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732912" y="2159276"/>
            <a:ext cx="609600" cy="1981200"/>
            <a:chOff x="2112" y="1450"/>
            <a:chExt cx="384" cy="1248"/>
          </a:xfrm>
        </p:grpSpPr>
        <p:sp>
          <p:nvSpPr>
            <p:cNvPr id="32798" name="Line 24"/>
            <p:cNvSpPr>
              <a:spLocks noChangeShapeType="1"/>
            </p:cNvSpPr>
            <p:nvPr/>
          </p:nvSpPr>
          <p:spPr bwMode="auto">
            <a:xfrm flipV="1">
              <a:off x="2400" y="1450"/>
              <a:ext cx="0" cy="124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99" name="Text Box 25"/>
            <p:cNvSpPr txBox="1">
              <a:spLocks noChangeArrowheads="1"/>
            </p:cNvSpPr>
            <p:nvPr/>
          </p:nvSpPr>
          <p:spPr bwMode="auto">
            <a:xfrm>
              <a:off x="2112" y="1824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US" sz="24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190112" y="1641751"/>
            <a:ext cx="3352800" cy="669925"/>
            <a:chOff x="2400" y="1124"/>
            <a:chExt cx="2112" cy="422"/>
          </a:xfrm>
        </p:grpSpPr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 flipV="1">
              <a:off x="2400" y="1440"/>
              <a:ext cx="2112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97" name="Text Box 28"/>
            <p:cNvSpPr txBox="1">
              <a:spLocks noChangeArrowheads="1"/>
            </p:cNvSpPr>
            <p:nvPr/>
          </p:nvSpPr>
          <p:spPr bwMode="auto">
            <a:xfrm>
              <a:off x="2892" y="1124"/>
              <a:ext cx="38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2400" baseline="-25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1306610" y="4432475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a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621" name="Text Box 37"/>
          <p:cNvSpPr txBox="1">
            <a:spLocks noChangeArrowheads="1"/>
          </p:cNvSpPr>
          <p:nvPr/>
        </p:nvSpPr>
        <p:spPr bwMode="auto">
          <a:xfrm>
            <a:off x="3358750" y="4432475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3.2 cos 38   </a:t>
            </a:r>
            <a:endParaRPr lang="en-US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5416150" y="443247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 2.5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m/s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 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623" name="Text Box 39"/>
          <p:cNvSpPr txBox="1">
            <a:spLocks noChangeArrowheads="1"/>
          </p:cNvSpPr>
          <p:nvPr/>
        </p:nvSpPr>
        <p:spPr bwMode="auto">
          <a:xfrm>
            <a:off x="1535924" y="5194475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a sin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624" name="Text Box 40"/>
          <p:cNvSpPr txBox="1">
            <a:spLocks noChangeArrowheads="1"/>
          </p:cNvSpPr>
          <p:nvPr/>
        </p:nvSpPr>
        <p:spPr bwMode="auto">
          <a:xfrm>
            <a:off x="3421814" y="5194475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3.2 sin 38   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625" name="Text Box 41"/>
          <p:cNvSpPr txBox="1">
            <a:spLocks noChangeArrowheads="1"/>
          </p:cNvSpPr>
          <p:nvPr/>
        </p:nvSpPr>
        <p:spPr bwMode="auto">
          <a:xfrm>
            <a:off x="5416150" y="5194475"/>
            <a:ext cx="24688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 2.0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m/s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S 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2785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853">
            <a:off x="325721" y="117456"/>
            <a:ext cx="3918045" cy="178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Text Box 50"/>
          <p:cNvSpPr txBox="1">
            <a:spLocks noChangeArrowheads="1"/>
          </p:cNvSpPr>
          <p:nvPr/>
        </p:nvSpPr>
        <p:spPr bwMode="auto">
          <a:xfrm>
            <a:off x="5364124" y="2107945"/>
            <a:ext cx="9144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38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sz="24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367137" y="1969074"/>
            <a:ext cx="1171575" cy="1638300"/>
            <a:chOff x="4882" y="2760"/>
            <a:chExt cx="738" cy="1032"/>
          </a:xfrm>
        </p:grpSpPr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V="1">
              <a:off x="5229" y="2760"/>
              <a:ext cx="0" cy="1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882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35678" y="1906341"/>
            <a:ext cx="1770298" cy="669925"/>
            <a:chOff x="4772614" y="78829"/>
            <a:chExt cx="1770298" cy="669925"/>
          </a:xfrm>
        </p:grpSpPr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5187550" y="314601"/>
              <a:ext cx="1355362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lg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772614" y="78829"/>
              <a:ext cx="609600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2400" baseline="-25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85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 animBg="1"/>
      <p:bldP spid="195600" grpId="0" animBg="1"/>
      <p:bldP spid="195618" grpId="0"/>
      <p:bldP spid="195621" grpId="0"/>
      <p:bldP spid="195622" grpId="0"/>
      <p:bldP spid="195623" grpId="0"/>
      <p:bldP spid="195624" grpId="0"/>
      <p:bldP spid="195625" grpId="0"/>
      <p:bldP spid="327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9876" y="982771"/>
            <a:ext cx="8704627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first step in adding non-perpendicular vectors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algebraically is to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resolve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each of the vectors you are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given into two perpendicular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components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Each given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vector is, in effect, the hypotenuse of a right triangle;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resolving a vector means to find the lengths of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legs with the aid of sine and cosine AND to identify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correct direction of those ‘leg’ vectors. Next, we’ll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see what to do once we have found the components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of the different vectors we have been asked to add.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0398" y="289454"/>
            <a:ext cx="5276893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Vector Resolution</a:t>
            </a:r>
          </a:p>
        </p:txBody>
      </p:sp>
    </p:spTree>
    <p:extLst>
      <p:ext uri="{BB962C8B-B14F-4D97-AF65-F5344CB8AC3E}">
        <p14:creationId xmlns:p14="http://schemas.microsoft.com/office/powerpoint/2010/main" val="118674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457200" y="385445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Add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“y”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components in the same way.</a:t>
            </a:r>
          </a:p>
          <a:p>
            <a:pPr eaLnBrk="0" hangingPunct="0"/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96631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152400"/>
            <a:ext cx="1943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4"/>
          <p:cNvSpPr>
            <a:spLocks noChangeArrowheads="1"/>
          </p:cNvSpPr>
          <p:nvPr/>
        </p:nvSpPr>
        <p:spPr bwMode="auto">
          <a:xfrm>
            <a:off x="331072" y="356669"/>
            <a:ext cx="58442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add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non-perpendicular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vectors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algebraically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lang="en-US" sz="36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6633" name="Rectangle 25"/>
          <p:cNvSpPr>
            <a:spLocks noChangeArrowheads="1"/>
          </p:cNvSpPr>
          <p:nvPr/>
        </p:nvSpPr>
        <p:spPr bwMode="auto">
          <a:xfrm>
            <a:off x="457200" y="211613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Resolve all vectors into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“x”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“y”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components.</a:t>
            </a:r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457200" y="278765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Add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“x”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components, taking into account direction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of each.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" y="4676775"/>
            <a:ext cx="8686800" cy="1800225"/>
            <a:chOff x="96" y="2946"/>
            <a:chExt cx="5472" cy="1134"/>
          </a:xfrm>
        </p:grpSpPr>
        <p:sp>
          <p:nvSpPr>
            <p:cNvPr id="33801" name="Rectangle 22"/>
            <p:cNvSpPr>
              <a:spLocks noChangeArrowheads="1"/>
            </p:cNvSpPr>
            <p:nvPr/>
          </p:nvSpPr>
          <p:spPr bwMode="auto">
            <a:xfrm>
              <a:off x="96" y="2946"/>
              <a:ext cx="547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74638"/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Vectors resulting from Steps 2 and 3 are      . </a:t>
              </a:r>
            </a:p>
            <a:p>
              <a:pPr indent="274638"/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	 Add them as you would any two       vectors, </a:t>
              </a:r>
            </a:p>
            <a:p>
              <a:pPr indent="274638"/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	 using Pythagoras and tan</a:t>
              </a:r>
              <a:r>
                <a:rPr lang="en-US" baseline="30000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–1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</a:p>
            <a:p>
              <a:pPr indent="274638" eaLnBrk="0" hangingPunct="0"/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3800" name="Group 18"/>
            <p:cNvGrpSpPr>
              <a:grpSpLocks/>
            </p:cNvGrpSpPr>
            <p:nvPr/>
          </p:nvGrpSpPr>
          <p:grpSpPr bwMode="auto">
            <a:xfrm>
              <a:off x="4032" y="3264"/>
              <a:ext cx="240" cy="240"/>
              <a:chOff x="6660" y="7452"/>
              <a:chExt cx="360" cy="360"/>
            </a:xfrm>
          </p:grpSpPr>
          <p:sp>
            <p:nvSpPr>
              <p:cNvPr id="33805" name="Line 20"/>
              <p:cNvSpPr>
                <a:spLocks noChangeShapeType="1"/>
              </p:cNvSpPr>
              <p:nvPr/>
            </p:nvSpPr>
            <p:spPr bwMode="auto">
              <a:xfrm flipV="1">
                <a:off x="6840" y="7452"/>
                <a:ext cx="0" cy="36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6" name="Line 19"/>
              <p:cNvSpPr>
                <a:spLocks noChangeShapeType="1"/>
              </p:cNvSpPr>
              <p:nvPr/>
            </p:nvSpPr>
            <p:spPr bwMode="auto">
              <a:xfrm>
                <a:off x="6660" y="7812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2" name="Group 28"/>
            <p:cNvGrpSpPr>
              <a:grpSpLocks/>
            </p:cNvGrpSpPr>
            <p:nvPr/>
          </p:nvGrpSpPr>
          <p:grpSpPr bwMode="auto">
            <a:xfrm>
              <a:off x="4656" y="2976"/>
              <a:ext cx="240" cy="240"/>
              <a:chOff x="6660" y="7452"/>
              <a:chExt cx="360" cy="360"/>
            </a:xfrm>
          </p:grpSpPr>
          <p:sp>
            <p:nvSpPr>
              <p:cNvPr id="33803" name="Line 29"/>
              <p:cNvSpPr>
                <a:spLocks noChangeShapeType="1"/>
              </p:cNvSpPr>
              <p:nvPr/>
            </p:nvSpPr>
            <p:spPr bwMode="auto">
              <a:xfrm flipV="1">
                <a:off x="6840" y="7452"/>
                <a:ext cx="0" cy="36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4" name="Line 30"/>
              <p:cNvSpPr>
                <a:spLocks noChangeShapeType="1"/>
              </p:cNvSpPr>
              <p:nvPr/>
            </p:nvSpPr>
            <p:spPr bwMode="auto">
              <a:xfrm>
                <a:off x="6660" y="7812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03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/>
      <p:bldP spid="196633" grpId="0"/>
      <p:bldP spid="196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381000" y="2209800"/>
            <a:ext cx="502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the single vector that has the same effect as several vectors added together</a:t>
            </a:r>
          </a:p>
        </p:txBody>
      </p:sp>
      <p:sp>
        <p:nvSpPr>
          <p:cNvPr id="23555" name="Rectangle 29"/>
          <p:cNvSpPr>
            <a:spLocks noChangeArrowheads="1"/>
          </p:cNvSpPr>
          <p:nvPr/>
        </p:nvSpPr>
        <p:spPr bwMode="auto">
          <a:xfrm>
            <a:off x="1905000" y="1828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u="sng">
                <a:solidFill>
                  <a:srgbClr val="FF0000"/>
                </a:solidFill>
                <a:latin typeface="Arial" pitchFamily="34" charset="0"/>
              </a:rPr>
              <a:t>resultant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: </a:t>
            </a:r>
          </a:p>
        </p:txBody>
      </p:sp>
      <p:sp>
        <p:nvSpPr>
          <p:cNvPr id="159778" name="Line 34"/>
          <p:cNvSpPr>
            <a:spLocks noChangeShapeType="1"/>
          </p:cNvSpPr>
          <p:nvPr/>
        </p:nvSpPr>
        <p:spPr bwMode="auto">
          <a:xfrm flipV="1">
            <a:off x="4953000" y="3352800"/>
            <a:ext cx="2971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 flipH="1" flipV="1">
            <a:off x="6858000" y="1981200"/>
            <a:ext cx="1066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 flipV="1">
            <a:off x="4953000" y="1981200"/>
            <a:ext cx="190500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581400" y="2133600"/>
            <a:ext cx="2667000" cy="762000"/>
            <a:chOff x="2256" y="1344"/>
            <a:chExt cx="1680" cy="480"/>
          </a:xfrm>
        </p:grpSpPr>
        <p:sp>
          <p:nvSpPr>
            <p:cNvPr id="23562" name="Line 41"/>
            <p:cNvSpPr>
              <a:spLocks noChangeShapeType="1"/>
            </p:cNvSpPr>
            <p:nvPr/>
          </p:nvSpPr>
          <p:spPr bwMode="auto">
            <a:xfrm>
              <a:off x="2256" y="1344"/>
              <a:ext cx="115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42"/>
            <p:cNvSpPr>
              <a:spLocks noChangeShapeType="1"/>
            </p:cNvSpPr>
            <p:nvPr/>
          </p:nvSpPr>
          <p:spPr bwMode="auto">
            <a:xfrm>
              <a:off x="3408" y="1440"/>
              <a:ext cx="52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2" descr="http://www.tldm.org/News11/p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09538"/>
            <a:ext cx="2401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t2.gstatic.com/images?q=tbn:ANd9GcQioGDTsg_qehJq3fbFGwUGacXC-3y-VuhynZi29_jtpqpyPwaD&amp;t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77678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8" grpId="0" animBg="1"/>
      <p:bldP spid="159780" grpId="0" animBg="1"/>
      <p:bldP spid="1597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172200" y="4210534"/>
            <a:ext cx="1213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1EW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8600" y="2286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Add algebraically. </a:t>
            </a:r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3352800" y="271790"/>
            <a:ext cx="4019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65 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15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E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82" name="Rectangle 25"/>
          <p:cNvSpPr>
            <a:spLocks noChangeArrowheads="1"/>
          </p:cNvSpPr>
          <p:nvPr/>
        </p:nvSpPr>
        <p:spPr bwMode="auto">
          <a:xfrm>
            <a:off x="3352800" y="881390"/>
            <a:ext cx="4019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48 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63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E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3083" name="Picture 26" descr="j0091049[1]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5" y="994146"/>
            <a:ext cx="25431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504825" y="2633819"/>
            <a:ext cx="4114800" cy="1198563"/>
            <a:chOff x="318" y="1818"/>
            <a:chExt cx="2592" cy="755"/>
          </a:xfrm>
        </p:grpSpPr>
        <p:grpSp>
          <p:nvGrpSpPr>
            <p:cNvPr id="3108" name="Group 46"/>
            <p:cNvGrpSpPr>
              <a:grpSpLocks/>
            </p:cNvGrpSpPr>
            <p:nvPr/>
          </p:nvGrpSpPr>
          <p:grpSpPr bwMode="auto">
            <a:xfrm>
              <a:off x="318" y="1818"/>
              <a:ext cx="2592" cy="398"/>
              <a:chOff x="192" y="1759"/>
              <a:chExt cx="2592" cy="398"/>
            </a:xfrm>
          </p:grpSpPr>
          <p:sp>
            <p:nvSpPr>
              <p:cNvPr id="3110" name="Line 30"/>
              <p:cNvSpPr>
                <a:spLocks noChangeShapeType="1"/>
              </p:cNvSpPr>
              <p:nvPr/>
            </p:nvSpPr>
            <p:spPr bwMode="auto">
              <a:xfrm rot="-705677">
                <a:off x="192" y="2115"/>
                <a:ext cx="259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1" name="Text Box 32"/>
              <p:cNvSpPr txBox="1">
                <a:spLocks noChangeArrowheads="1"/>
              </p:cNvSpPr>
              <p:nvPr/>
            </p:nvSpPr>
            <p:spPr bwMode="auto">
              <a:xfrm>
                <a:off x="837" y="1759"/>
                <a:ext cx="106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</a:rPr>
                  <a:t>d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</a:rPr>
                  <a:t> = 65 m</a:t>
                </a:r>
              </a:p>
            </p:txBody>
          </p:sp>
        </p:grpSp>
        <p:sp>
          <p:nvSpPr>
            <p:cNvPr id="3109" name="Text Box 33"/>
            <p:cNvSpPr txBox="1">
              <a:spLocks noChangeArrowheads="1"/>
            </p:cNvSpPr>
            <p:nvPr/>
          </p:nvSpPr>
          <p:spPr bwMode="auto">
            <a:xfrm>
              <a:off x="1315" y="2174"/>
              <a:ext cx="76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557842" y="1933575"/>
            <a:ext cx="2216150" cy="2916241"/>
            <a:chOff x="3501" y="1218"/>
            <a:chExt cx="1396" cy="1837"/>
          </a:xfrm>
        </p:grpSpPr>
        <p:sp>
          <p:nvSpPr>
            <p:cNvPr id="3105" name="Freeform 31"/>
            <p:cNvSpPr>
              <a:spLocks/>
            </p:cNvSpPr>
            <p:nvPr/>
          </p:nvSpPr>
          <p:spPr bwMode="auto">
            <a:xfrm>
              <a:off x="3980" y="1218"/>
              <a:ext cx="862" cy="1727"/>
            </a:xfrm>
            <a:custGeom>
              <a:avLst/>
              <a:gdLst>
                <a:gd name="T0" fmla="*/ 0 w 1555"/>
                <a:gd name="T1" fmla="*/ 1 h 3118"/>
                <a:gd name="T2" fmla="*/ 1 w 1555"/>
                <a:gd name="T3" fmla="*/ 0 h 3118"/>
                <a:gd name="T4" fmla="*/ 0 60000 65536"/>
                <a:gd name="T5" fmla="*/ 0 60000 65536"/>
                <a:gd name="T6" fmla="*/ 0 w 1555"/>
                <a:gd name="T7" fmla="*/ 0 h 3118"/>
                <a:gd name="T8" fmla="*/ 1555 w 1555"/>
                <a:gd name="T9" fmla="*/ 3118 h 3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5" h="3118">
                  <a:moveTo>
                    <a:pt x="0" y="3118"/>
                  </a:moveTo>
                  <a:lnTo>
                    <a:pt x="1555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3501" y="1816"/>
              <a:ext cx="139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 48 m</a:t>
              </a:r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4122" y="2656"/>
              <a:ext cx="76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63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61975" y="3624419"/>
            <a:ext cx="3995738" cy="682625"/>
            <a:chOff x="228" y="2383"/>
            <a:chExt cx="2517" cy="430"/>
          </a:xfrm>
        </p:grpSpPr>
        <p:sp>
          <p:nvSpPr>
            <p:cNvPr id="3103" name="Freeform 36"/>
            <p:cNvSpPr>
              <a:spLocks/>
            </p:cNvSpPr>
            <p:nvPr/>
          </p:nvSpPr>
          <p:spPr bwMode="auto">
            <a:xfrm>
              <a:off x="228" y="2383"/>
              <a:ext cx="2517" cy="1"/>
            </a:xfrm>
            <a:custGeom>
              <a:avLst/>
              <a:gdLst>
                <a:gd name="T0" fmla="*/ 0 w 4545"/>
                <a:gd name="T1" fmla="*/ 0 h 1"/>
                <a:gd name="T2" fmla="*/ 1 w 4545"/>
                <a:gd name="T3" fmla="*/ 0 h 1"/>
                <a:gd name="T4" fmla="*/ 0 60000 65536"/>
                <a:gd name="T5" fmla="*/ 0 60000 65536"/>
                <a:gd name="T6" fmla="*/ 0 w 4545"/>
                <a:gd name="T7" fmla="*/ 0 h 1"/>
                <a:gd name="T8" fmla="*/ 4545 w 454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45" h="1">
                  <a:moveTo>
                    <a:pt x="0" y="0"/>
                  </a:moveTo>
                  <a:lnTo>
                    <a:pt x="4545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ysDot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Text Box 40"/>
            <p:cNvSpPr txBox="1">
              <a:spLocks noChangeArrowheads="1"/>
            </p:cNvSpPr>
            <p:nvPr/>
          </p:nvSpPr>
          <p:spPr bwMode="auto">
            <a:xfrm>
              <a:off x="1322" y="2415"/>
              <a:ext cx="56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Arial" pitchFamily="34" charset="0"/>
                </a:rPr>
                <a:t>1EW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514850" y="2789394"/>
            <a:ext cx="895350" cy="885825"/>
            <a:chOff x="2718" y="1857"/>
            <a:chExt cx="564" cy="558"/>
          </a:xfrm>
        </p:grpSpPr>
        <p:sp>
          <p:nvSpPr>
            <p:cNvPr id="3101" name="Freeform 37"/>
            <p:cNvSpPr>
              <a:spLocks/>
            </p:cNvSpPr>
            <p:nvPr/>
          </p:nvSpPr>
          <p:spPr bwMode="auto">
            <a:xfrm>
              <a:off x="2748" y="1857"/>
              <a:ext cx="1" cy="520"/>
            </a:xfrm>
            <a:custGeom>
              <a:avLst/>
              <a:gdLst>
                <a:gd name="T0" fmla="*/ 0 w 1"/>
                <a:gd name="T1" fmla="*/ 1 h 940"/>
                <a:gd name="T2" fmla="*/ 0 w 1"/>
                <a:gd name="T3" fmla="*/ 0 h 940"/>
                <a:gd name="T4" fmla="*/ 0 60000 65536"/>
                <a:gd name="T5" fmla="*/ 0 60000 65536"/>
                <a:gd name="T6" fmla="*/ 0 w 1"/>
                <a:gd name="T7" fmla="*/ 0 h 940"/>
                <a:gd name="T8" fmla="*/ 1 w 1"/>
                <a:gd name="T9" fmla="*/ 940 h 9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40">
                  <a:moveTo>
                    <a:pt x="0" y="940"/>
                  </a:move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9900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Text Box 41"/>
            <p:cNvSpPr txBox="1">
              <a:spLocks noChangeArrowheads="1"/>
            </p:cNvSpPr>
            <p:nvPr/>
          </p:nvSpPr>
          <p:spPr bwMode="auto">
            <a:xfrm>
              <a:off x="2718" y="2016"/>
              <a:ext cx="56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Arial" pitchFamily="34" charset="0"/>
                </a:rPr>
                <a:t>1NS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686674" y="1949450"/>
            <a:ext cx="903287" cy="2665413"/>
            <a:chOff x="4842" y="1228"/>
            <a:chExt cx="569" cy="1679"/>
          </a:xfrm>
        </p:grpSpPr>
        <p:sp>
          <p:nvSpPr>
            <p:cNvPr id="3099" name="Freeform 39"/>
            <p:cNvSpPr>
              <a:spLocks/>
            </p:cNvSpPr>
            <p:nvPr/>
          </p:nvSpPr>
          <p:spPr bwMode="auto">
            <a:xfrm>
              <a:off x="4842" y="1228"/>
              <a:ext cx="1" cy="1679"/>
            </a:xfrm>
            <a:custGeom>
              <a:avLst/>
              <a:gdLst>
                <a:gd name="T0" fmla="*/ 1 w 2"/>
                <a:gd name="T1" fmla="*/ 1 h 3031"/>
                <a:gd name="T2" fmla="*/ 0 w 2"/>
                <a:gd name="T3" fmla="*/ 0 h 3031"/>
                <a:gd name="T4" fmla="*/ 0 60000 65536"/>
                <a:gd name="T5" fmla="*/ 0 60000 65536"/>
                <a:gd name="T6" fmla="*/ 0 w 2"/>
                <a:gd name="T7" fmla="*/ 0 h 3031"/>
                <a:gd name="T8" fmla="*/ 2 w 2"/>
                <a:gd name="T9" fmla="*/ 3031 h 30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031">
                  <a:moveTo>
                    <a:pt x="2" y="3031"/>
                  </a:move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9900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0" name="Text Box 42"/>
            <p:cNvSpPr txBox="1">
              <a:spLocks noChangeArrowheads="1"/>
            </p:cNvSpPr>
            <p:nvPr/>
          </p:nvSpPr>
          <p:spPr bwMode="auto">
            <a:xfrm>
              <a:off x="4846" y="2016"/>
              <a:ext cx="565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Arial" pitchFamily="34" charset="0"/>
                </a:rPr>
                <a:t>2NS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6332538" y="4624388"/>
            <a:ext cx="1354137" cy="633412"/>
            <a:chOff x="3989" y="2913"/>
            <a:chExt cx="853" cy="399"/>
          </a:xfrm>
        </p:grpSpPr>
        <p:sp>
          <p:nvSpPr>
            <p:cNvPr id="3097" name="Freeform 38"/>
            <p:cNvSpPr>
              <a:spLocks/>
            </p:cNvSpPr>
            <p:nvPr/>
          </p:nvSpPr>
          <p:spPr bwMode="auto">
            <a:xfrm>
              <a:off x="3989" y="2940"/>
              <a:ext cx="853" cy="0"/>
            </a:xfrm>
            <a:custGeom>
              <a:avLst/>
              <a:gdLst>
                <a:gd name="T0" fmla="*/ 0 w 1540"/>
                <a:gd name="T1" fmla="*/ 0 h 1"/>
                <a:gd name="T2" fmla="*/ 1 w 1540"/>
                <a:gd name="T3" fmla="*/ 0 h 1"/>
                <a:gd name="T4" fmla="*/ 0 60000 65536"/>
                <a:gd name="T5" fmla="*/ 0 60000 65536"/>
                <a:gd name="T6" fmla="*/ 0 w 1540"/>
                <a:gd name="T7" fmla="*/ 0 h 1"/>
                <a:gd name="T8" fmla="*/ 1540 w 154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0" h="1">
                  <a:moveTo>
                    <a:pt x="0" y="0"/>
                  </a:moveTo>
                  <a:lnTo>
                    <a:pt x="1540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ysDot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8" name="Text Box 43"/>
            <p:cNvSpPr txBox="1">
              <a:spLocks noChangeArrowheads="1"/>
            </p:cNvSpPr>
            <p:nvPr/>
          </p:nvSpPr>
          <p:spPr bwMode="auto">
            <a:xfrm>
              <a:off x="4143" y="2913"/>
              <a:ext cx="565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Arial" pitchFamily="34" charset="0"/>
                </a:rPr>
                <a:t>2EW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090" name="Rectangle 5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7682" name="Object 50"/>
          <p:cNvGraphicFramePr>
            <a:graphicFrameLocks noChangeAspect="1"/>
          </p:cNvGraphicFramePr>
          <p:nvPr>
            <p:extLst/>
          </p:nvPr>
        </p:nvGraphicFramePr>
        <p:xfrm>
          <a:off x="1390525" y="4308569"/>
          <a:ext cx="3533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4" imgW="3327120" imgH="330120" progId="Equation.3">
                  <p:embed/>
                </p:oleObj>
              </mc:Choice>
              <mc:Fallback>
                <p:oleObj name="Equation" r:id="rId4" imgW="3327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525" y="4308569"/>
                        <a:ext cx="35337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5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7684" name="Object 52"/>
          <p:cNvGraphicFramePr>
            <a:graphicFrameLocks noChangeAspect="1"/>
          </p:cNvGraphicFramePr>
          <p:nvPr>
            <p:extLst/>
          </p:nvPr>
        </p:nvGraphicFramePr>
        <p:xfrm>
          <a:off x="1518100" y="4795932"/>
          <a:ext cx="3184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6" imgW="3060360" imgH="380880" progId="Equation.3">
                  <p:embed/>
                </p:oleObj>
              </mc:Choice>
              <mc:Fallback>
                <p:oleObj name="Equation" r:id="rId6" imgW="3060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100" y="4795932"/>
                        <a:ext cx="31845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5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7686" name="Object 54"/>
          <p:cNvGraphicFramePr>
            <a:graphicFrameLocks noChangeAspect="1"/>
          </p:cNvGraphicFramePr>
          <p:nvPr/>
        </p:nvGraphicFramePr>
        <p:xfrm>
          <a:off x="5643563" y="5384800"/>
          <a:ext cx="33480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8" imgW="3352680" imgH="330120" progId="Equation.3">
                  <p:embed/>
                </p:oleObj>
              </mc:Choice>
              <mc:Fallback>
                <p:oleObj name="Equation" r:id="rId8" imgW="3352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384800"/>
                        <a:ext cx="33480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5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7688" name="Object 56"/>
          <p:cNvGraphicFramePr>
            <a:graphicFrameLocks noChangeAspect="1"/>
          </p:cNvGraphicFramePr>
          <p:nvPr>
            <p:extLst/>
          </p:nvPr>
        </p:nvGraphicFramePr>
        <p:xfrm>
          <a:off x="5679950" y="5857875"/>
          <a:ext cx="3282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0" imgW="3124080" imgH="380880" progId="Equation.3">
                  <p:embed/>
                </p:oleObj>
              </mc:Choice>
              <mc:Fallback>
                <p:oleObj name="Equation" r:id="rId10" imgW="3124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950" y="5857875"/>
                        <a:ext cx="32829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90" name="Rectangle 58"/>
          <p:cNvSpPr>
            <a:spLocks noChangeArrowheads="1"/>
          </p:cNvSpPr>
          <p:nvPr/>
        </p:nvSpPr>
        <p:spPr bwMode="auto">
          <a:xfrm>
            <a:off x="172200" y="4743934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1NS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97691" name="Rectangle 59"/>
          <p:cNvSpPr>
            <a:spLocks noChangeArrowheads="1"/>
          </p:cNvSpPr>
          <p:nvPr/>
        </p:nvSpPr>
        <p:spPr bwMode="auto">
          <a:xfrm>
            <a:off x="4446325" y="5300990"/>
            <a:ext cx="1213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2EW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97692" name="Rectangle 60"/>
          <p:cNvSpPr>
            <a:spLocks noChangeArrowheads="1"/>
          </p:cNvSpPr>
          <p:nvPr/>
        </p:nvSpPr>
        <p:spPr bwMode="auto">
          <a:xfrm>
            <a:off x="4446325" y="5834390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2NS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7477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90" grpId="0"/>
      <p:bldP spid="197691" grpId="0"/>
      <p:bldP spid="197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8" name="Rectangle 102"/>
          <p:cNvSpPr>
            <a:spLocks noChangeArrowheads="1"/>
          </p:cNvSpPr>
          <p:nvPr/>
        </p:nvSpPr>
        <p:spPr bwMode="auto">
          <a:xfrm>
            <a:off x="2743200" y="5943600"/>
            <a:ext cx="493776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1819900" y="152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</a:rPr>
              <a:t>rEW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4" name="AutoShape 16"/>
          <p:cNvSpPr>
            <a:spLocks/>
          </p:cNvSpPr>
          <p:nvPr/>
        </p:nvSpPr>
        <p:spPr bwMode="auto">
          <a:xfrm>
            <a:off x="1545263" y="228600"/>
            <a:ext cx="176212" cy="1050925"/>
          </a:xfrm>
          <a:prstGeom prst="leftBrace">
            <a:avLst>
              <a:gd name="adj1" fmla="val 49700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143500" y="228600"/>
            <a:ext cx="1752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   add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comp.’s</a:t>
            </a:r>
          </a:p>
        </p:txBody>
      </p:sp>
      <p:graphicFrame>
        <p:nvGraphicFramePr>
          <p:cNvPr id="198674" name="Object 18"/>
          <p:cNvGraphicFramePr>
            <a:graphicFrameLocks noChangeAspect="1"/>
          </p:cNvGraphicFramePr>
          <p:nvPr/>
        </p:nvGraphicFramePr>
        <p:xfrm>
          <a:off x="2971800" y="273050"/>
          <a:ext cx="5562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quation" r:id="rId3" imgW="5562360" imgH="330120" progId="Equation.3">
                  <p:embed/>
                </p:oleObj>
              </mc:Choice>
              <mc:Fallback>
                <p:oleObj name="Equation" r:id="rId3" imgW="5562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3050"/>
                        <a:ext cx="5562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6" name="Object 20"/>
          <p:cNvGraphicFramePr>
            <a:graphicFrameLocks noChangeAspect="1"/>
          </p:cNvGraphicFramePr>
          <p:nvPr>
            <p:extLst/>
          </p:nvPr>
        </p:nvGraphicFramePr>
        <p:xfrm>
          <a:off x="3071875" y="854075"/>
          <a:ext cx="53260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Equation" r:id="rId5" imgW="5321160" imgH="380880" progId="Equation.3">
                  <p:embed/>
                </p:oleObj>
              </mc:Choice>
              <mc:Fallback>
                <p:oleObj name="Equation" r:id="rId5" imgW="5321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75" y="854075"/>
                        <a:ext cx="53260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8" name="Object 22"/>
          <p:cNvGraphicFramePr>
            <a:graphicFrameLocks noChangeAspect="1"/>
          </p:cNvGraphicFramePr>
          <p:nvPr>
            <p:extLst/>
          </p:nvPr>
        </p:nvGraphicFramePr>
        <p:xfrm>
          <a:off x="2044700" y="4322763"/>
          <a:ext cx="59563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Equation" r:id="rId7" imgW="5956200" imgH="495000" progId="Equation.3">
                  <p:embed/>
                </p:oleObj>
              </mc:Choice>
              <mc:Fallback>
                <p:oleObj name="Equation" r:id="rId7" imgW="59562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4322763"/>
                        <a:ext cx="59563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88" name="Object 32"/>
          <p:cNvGraphicFramePr>
            <a:graphicFrameLocks noChangeAspect="1"/>
          </p:cNvGraphicFramePr>
          <p:nvPr>
            <p:extLst/>
          </p:nvPr>
        </p:nvGraphicFramePr>
        <p:xfrm>
          <a:off x="2051050" y="4860925"/>
          <a:ext cx="55626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9" imgW="5562360" imgH="990360" progId="Equation.3">
                  <p:embed/>
                </p:oleObj>
              </mc:Choice>
              <mc:Fallback>
                <p:oleObj name="Equation" r:id="rId9" imgW="55623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860925"/>
                        <a:ext cx="5562600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36"/>
          <p:cNvSpPr>
            <a:spLocks noChangeArrowheads="1"/>
          </p:cNvSpPr>
          <p:nvPr/>
        </p:nvSpPr>
        <p:spPr bwMode="auto">
          <a:xfrm>
            <a:off x="1819900" y="7620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</a:rPr>
              <a:t>rNS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8" name="Rectangle 37"/>
          <p:cNvSpPr>
            <a:spLocks noChangeArrowheads="1"/>
          </p:cNvSpPr>
          <p:nvPr/>
        </p:nvSpPr>
        <p:spPr bwMode="auto">
          <a:xfrm>
            <a:off x="1219200" y="4246563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=</a:t>
            </a:r>
            <a:endParaRPr lang="en-US" baseline="-25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109" name="Rectangle 38"/>
          <p:cNvSpPr>
            <a:spLocks noChangeArrowheads="1"/>
          </p:cNvSpPr>
          <p:nvPr/>
        </p:nvSpPr>
        <p:spPr bwMode="auto">
          <a:xfrm>
            <a:off x="1219200" y="5013325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8730" name="Freeform 74"/>
          <p:cNvSpPr>
            <a:spLocks/>
          </p:cNvSpPr>
          <p:nvPr/>
        </p:nvSpPr>
        <p:spPr bwMode="auto">
          <a:xfrm>
            <a:off x="2362200" y="3424238"/>
            <a:ext cx="2867025" cy="603250"/>
          </a:xfrm>
          <a:custGeom>
            <a:avLst/>
            <a:gdLst>
              <a:gd name="T0" fmla="*/ 0 w 4515"/>
              <a:gd name="T1" fmla="*/ 2147483647 h 949"/>
              <a:gd name="T2" fmla="*/ 2147483647 w 4515"/>
              <a:gd name="T3" fmla="*/ 0 h 949"/>
              <a:gd name="T4" fmla="*/ 0 60000 65536"/>
              <a:gd name="T5" fmla="*/ 0 60000 65536"/>
              <a:gd name="T6" fmla="*/ 0 w 4515"/>
              <a:gd name="T7" fmla="*/ 0 h 949"/>
              <a:gd name="T8" fmla="*/ 4515 w 4515"/>
              <a:gd name="T9" fmla="*/ 949 h 9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5" h="949">
                <a:moveTo>
                  <a:pt x="0" y="949"/>
                </a:moveTo>
                <a:lnTo>
                  <a:pt x="4515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8736" name="Freeform 80"/>
          <p:cNvSpPr>
            <a:spLocks/>
          </p:cNvSpPr>
          <p:nvPr/>
        </p:nvSpPr>
        <p:spPr bwMode="auto">
          <a:xfrm>
            <a:off x="2376488" y="1484313"/>
            <a:ext cx="3841750" cy="2540000"/>
          </a:xfrm>
          <a:custGeom>
            <a:avLst/>
            <a:gdLst>
              <a:gd name="T0" fmla="*/ 0 w 6050"/>
              <a:gd name="T1" fmla="*/ 2147483647 h 3998"/>
              <a:gd name="T2" fmla="*/ 2147483647 w 6050"/>
              <a:gd name="T3" fmla="*/ 0 h 3998"/>
              <a:gd name="T4" fmla="*/ 0 60000 65536"/>
              <a:gd name="T5" fmla="*/ 0 60000 65536"/>
              <a:gd name="T6" fmla="*/ 0 w 6050"/>
              <a:gd name="T7" fmla="*/ 0 h 3998"/>
              <a:gd name="T8" fmla="*/ 6050 w 6050"/>
              <a:gd name="T9" fmla="*/ 3998 h 39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50" h="3998">
                <a:moveTo>
                  <a:pt x="0" y="3998"/>
                </a:moveTo>
                <a:lnTo>
                  <a:pt x="6050" y="0"/>
                </a:lnTo>
              </a:path>
            </a:pathLst>
          </a:custGeom>
          <a:noFill/>
          <a:ln w="57150" cap="flat">
            <a:solidFill>
              <a:srgbClr val="000000"/>
            </a:solidFill>
            <a:prstDash val="lg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200400" y="3352800"/>
            <a:ext cx="723900" cy="685800"/>
            <a:chOff x="2016" y="2112"/>
            <a:chExt cx="456" cy="432"/>
          </a:xfrm>
        </p:grpSpPr>
        <p:sp>
          <p:nvSpPr>
            <p:cNvPr id="4137" name="Freeform 81"/>
            <p:cNvSpPr>
              <a:spLocks/>
            </p:cNvSpPr>
            <p:nvPr/>
          </p:nvSpPr>
          <p:spPr bwMode="auto">
            <a:xfrm>
              <a:off x="2016" y="2184"/>
              <a:ext cx="84" cy="360"/>
            </a:xfrm>
            <a:custGeom>
              <a:avLst/>
              <a:gdLst>
                <a:gd name="T0" fmla="*/ 0 w 210"/>
                <a:gd name="T1" fmla="*/ 0 h 900"/>
                <a:gd name="T2" fmla="*/ 0 w 210"/>
                <a:gd name="T3" fmla="*/ 0 h 900"/>
                <a:gd name="T4" fmla="*/ 0 w 210"/>
                <a:gd name="T5" fmla="*/ 0 h 900"/>
                <a:gd name="T6" fmla="*/ 0 60000 65536"/>
                <a:gd name="T7" fmla="*/ 0 60000 65536"/>
                <a:gd name="T8" fmla="*/ 0 60000 65536"/>
                <a:gd name="T9" fmla="*/ 0 w 210"/>
                <a:gd name="T10" fmla="*/ 0 h 900"/>
                <a:gd name="T11" fmla="*/ 210 w 210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900">
                  <a:moveTo>
                    <a:pt x="180" y="900"/>
                  </a:moveTo>
                  <a:cubicBezTo>
                    <a:pt x="195" y="705"/>
                    <a:pt x="210" y="510"/>
                    <a:pt x="180" y="360"/>
                  </a:cubicBezTo>
                  <a:cubicBezTo>
                    <a:pt x="150" y="210"/>
                    <a:pt x="120" y="90"/>
                    <a:pt x="0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8" name="Text Box 82"/>
            <p:cNvSpPr txBox="1">
              <a:spLocks noChangeArrowheads="1"/>
            </p:cNvSpPr>
            <p:nvPr/>
          </p:nvSpPr>
          <p:spPr bwMode="auto">
            <a:xfrm>
              <a:off x="2064" y="2112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2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2373313" y="3505200"/>
            <a:ext cx="2847975" cy="609600"/>
            <a:chOff x="1495" y="2208"/>
            <a:chExt cx="1794" cy="384"/>
          </a:xfrm>
        </p:grpSpPr>
        <p:sp>
          <p:nvSpPr>
            <p:cNvPr id="4135" name="Freeform 75"/>
            <p:cNvSpPr>
              <a:spLocks/>
            </p:cNvSpPr>
            <p:nvPr/>
          </p:nvSpPr>
          <p:spPr bwMode="auto">
            <a:xfrm>
              <a:off x="1495" y="2540"/>
              <a:ext cx="1794" cy="0"/>
            </a:xfrm>
            <a:custGeom>
              <a:avLst/>
              <a:gdLst>
                <a:gd name="T0" fmla="*/ 0 w 4485"/>
                <a:gd name="T1" fmla="*/ 0 h 1"/>
                <a:gd name="T2" fmla="*/ 0 w 4485"/>
                <a:gd name="T3" fmla="*/ 0 h 1"/>
                <a:gd name="T4" fmla="*/ 0 60000 65536"/>
                <a:gd name="T5" fmla="*/ 0 60000 65536"/>
                <a:gd name="T6" fmla="*/ 0 w 4485"/>
                <a:gd name="T7" fmla="*/ 0 h 1"/>
                <a:gd name="T8" fmla="*/ 4485 w 448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85" h="1">
                  <a:moveTo>
                    <a:pt x="0" y="0"/>
                  </a:moveTo>
                  <a:lnTo>
                    <a:pt x="4485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ysDot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6" name="Rectangle 83"/>
            <p:cNvSpPr>
              <a:spLocks noChangeArrowheads="1"/>
            </p:cNvSpPr>
            <p:nvPr/>
          </p:nvSpPr>
          <p:spPr bwMode="auto">
            <a:xfrm>
              <a:off x="2496" y="2208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</a:rPr>
                <a:t>1EW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238753" y="2895600"/>
            <a:ext cx="1008063" cy="609600"/>
            <a:chOff x="3300" y="1824"/>
            <a:chExt cx="635" cy="384"/>
          </a:xfrm>
        </p:grpSpPr>
        <p:sp>
          <p:nvSpPr>
            <p:cNvPr id="4133" name="Freeform 78"/>
            <p:cNvSpPr>
              <a:spLocks/>
            </p:cNvSpPr>
            <p:nvPr/>
          </p:nvSpPr>
          <p:spPr bwMode="auto">
            <a:xfrm>
              <a:off x="3300" y="2156"/>
              <a:ext cx="616" cy="0"/>
            </a:xfrm>
            <a:custGeom>
              <a:avLst/>
              <a:gdLst>
                <a:gd name="T0" fmla="*/ 0 w 1540"/>
                <a:gd name="T1" fmla="*/ 0 h 1"/>
                <a:gd name="T2" fmla="*/ 0 w 1540"/>
                <a:gd name="T3" fmla="*/ 0 h 1"/>
                <a:gd name="T4" fmla="*/ 0 60000 65536"/>
                <a:gd name="T5" fmla="*/ 0 60000 65536"/>
                <a:gd name="T6" fmla="*/ 0 w 1540"/>
                <a:gd name="T7" fmla="*/ 0 h 1"/>
                <a:gd name="T8" fmla="*/ 1540 w 154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0" h="1">
                  <a:moveTo>
                    <a:pt x="0" y="0"/>
                  </a:moveTo>
                  <a:lnTo>
                    <a:pt x="1540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ysDot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4" name="Rectangle 84"/>
            <p:cNvSpPr>
              <a:spLocks noChangeArrowheads="1"/>
            </p:cNvSpPr>
            <p:nvPr/>
          </p:nvSpPr>
          <p:spPr bwMode="auto">
            <a:xfrm>
              <a:off x="3456" y="1824"/>
              <a:ext cx="47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</a:rPr>
                <a:t>2EW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5229229" y="3425825"/>
            <a:ext cx="684213" cy="612775"/>
            <a:chOff x="3294" y="2158"/>
            <a:chExt cx="431" cy="386"/>
          </a:xfrm>
        </p:grpSpPr>
        <p:sp>
          <p:nvSpPr>
            <p:cNvPr id="4131" name="Freeform 76"/>
            <p:cNvSpPr>
              <a:spLocks/>
            </p:cNvSpPr>
            <p:nvPr/>
          </p:nvSpPr>
          <p:spPr bwMode="auto">
            <a:xfrm>
              <a:off x="3294" y="2158"/>
              <a:ext cx="1" cy="374"/>
            </a:xfrm>
            <a:custGeom>
              <a:avLst/>
              <a:gdLst>
                <a:gd name="T0" fmla="*/ 0 w 1"/>
                <a:gd name="T1" fmla="*/ 0 h 933"/>
                <a:gd name="T2" fmla="*/ 0 w 1"/>
                <a:gd name="T3" fmla="*/ 0 h 933"/>
                <a:gd name="T4" fmla="*/ 0 60000 65536"/>
                <a:gd name="T5" fmla="*/ 0 60000 65536"/>
                <a:gd name="T6" fmla="*/ 0 w 1"/>
                <a:gd name="T7" fmla="*/ 0 h 933"/>
                <a:gd name="T8" fmla="*/ 1 w 1"/>
                <a:gd name="T9" fmla="*/ 933 h 9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33">
                  <a:moveTo>
                    <a:pt x="0" y="933"/>
                  </a:move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9900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2" name="Rectangle 85"/>
            <p:cNvSpPr>
              <a:spLocks noChangeArrowheads="1"/>
            </p:cNvSpPr>
            <p:nvPr/>
          </p:nvSpPr>
          <p:spPr bwMode="auto">
            <a:xfrm>
              <a:off x="3312" y="2160"/>
              <a:ext cx="41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</a:rPr>
                <a:t>1NS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6216660" y="1458913"/>
            <a:ext cx="809626" cy="1925637"/>
            <a:chOff x="3916" y="919"/>
            <a:chExt cx="510" cy="1213"/>
          </a:xfrm>
        </p:grpSpPr>
        <p:sp>
          <p:nvSpPr>
            <p:cNvPr id="4129" name="Freeform 79"/>
            <p:cNvSpPr>
              <a:spLocks/>
            </p:cNvSpPr>
            <p:nvPr/>
          </p:nvSpPr>
          <p:spPr bwMode="auto">
            <a:xfrm>
              <a:off x="3916" y="919"/>
              <a:ext cx="1" cy="1213"/>
            </a:xfrm>
            <a:custGeom>
              <a:avLst/>
              <a:gdLst>
                <a:gd name="T0" fmla="*/ 1 w 2"/>
                <a:gd name="T1" fmla="*/ 0 h 3031"/>
                <a:gd name="T2" fmla="*/ 0 w 2"/>
                <a:gd name="T3" fmla="*/ 0 h 3031"/>
                <a:gd name="T4" fmla="*/ 0 60000 65536"/>
                <a:gd name="T5" fmla="*/ 0 60000 65536"/>
                <a:gd name="T6" fmla="*/ 0 w 2"/>
                <a:gd name="T7" fmla="*/ 0 h 3031"/>
                <a:gd name="T8" fmla="*/ 2 w 2"/>
                <a:gd name="T9" fmla="*/ 3031 h 30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031">
                  <a:moveTo>
                    <a:pt x="2" y="3031"/>
                  </a:move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9900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0" name="Rectangle 86"/>
            <p:cNvSpPr>
              <a:spLocks noChangeArrowheads="1"/>
            </p:cNvSpPr>
            <p:nvPr/>
          </p:nvSpPr>
          <p:spPr bwMode="auto">
            <a:xfrm>
              <a:off x="3923" y="1392"/>
              <a:ext cx="50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</a:rPr>
                <a:t>2NS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8743" name="Rectangle 87"/>
          <p:cNvSpPr>
            <a:spLocks noChangeArrowheads="1"/>
          </p:cNvSpPr>
          <p:nvPr/>
        </p:nvSpPr>
        <p:spPr bwMode="auto">
          <a:xfrm>
            <a:off x="3886200" y="31242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181600" y="1447800"/>
            <a:ext cx="1035050" cy="1981200"/>
            <a:chOff x="3264" y="912"/>
            <a:chExt cx="652" cy="1248"/>
          </a:xfrm>
        </p:grpSpPr>
        <p:sp>
          <p:nvSpPr>
            <p:cNvPr id="4127" name="Freeform 77"/>
            <p:cNvSpPr>
              <a:spLocks/>
            </p:cNvSpPr>
            <p:nvPr/>
          </p:nvSpPr>
          <p:spPr bwMode="auto">
            <a:xfrm>
              <a:off x="3294" y="912"/>
              <a:ext cx="622" cy="1248"/>
            </a:xfrm>
            <a:custGeom>
              <a:avLst/>
              <a:gdLst>
                <a:gd name="T0" fmla="*/ 0 w 1555"/>
                <a:gd name="T1" fmla="*/ 0 h 3118"/>
                <a:gd name="T2" fmla="*/ 0 w 1555"/>
                <a:gd name="T3" fmla="*/ 0 h 3118"/>
                <a:gd name="T4" fmla="*/ 0 60000 65536"/>
                <a:gd name="T5" fmla="*/ 0 60000 65536"/>
                <a:gd name="T6" fmla="*/ 0 w 1555"/>
                <a:gd name="T7" fmla="*/ 0 h 3118"/>
                <a:gd name="T8" fmla="*/ 1555 w 1555"/>
                <a:gd name="T9" fmla="*/ 3118 h 3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5" h="3118">
                  <a:moveTo>
                    <a:pt x="0" y="3118"/>
                  </a:moveTo>
                  <a:lnTo>
                    <a:pt x="1555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8" name="Rectangle 88"/>
            <p:cNvSpPr>
              <a:spLocks noChangeArrowheads="1"/>
            </p:cNvSpPr>
            <p:nvPr/>
          </p:nvSpPr>
          <p:spPr bwMode="auto">
            <a:xfrm>
              <a:off x="3264" y="1392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98745" name="Rectangle 89"/>
          <p:cNvSpPr>
            <a:spLocks noChangeArrowheads="1"/>
          </p:cNvSpPr>
          <p:nvPr/>
        </p:nvSpPr>
        <p:spPr bwMode="auto">
          <a:xfrm>
            <a:off x="3962400" y="22098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6219828" y="3429000"/>
            <a:ext cx="763588" cy="612775"/>
            <a:chOff x="3294" y="2158"/>
            <a:chExt cx="481" cy="386"/>
          </a:xfrm>
        </p:grpSpPr>
        <p:sp>
          <p:nvSpPr>
            <p:cNvPr id="4125" name="Freeform 97"/>
            <p:cNvSpPr>
              <a:spLocks/>
            </p:cNvSpPr>
            <p:nvPr/>
          </p:nvSpPr>
          <p:spPr bwMode="auto">
            <a:xfrm>
              <a:off x="3294" y="2158"/>
              <a:ext cx="1" cy="374"/>
            </a:xfrm>
            <a:custGeom>
              <a:avLst/>
              <a:gdLst>
                <a:gd name="T0" fmla="*/ 0 w 1"/>
                <a:gd name="T1" fmla="*/ 0 h 933"/>
                <a:gd name="T2" fmla="*/ 0 w 1"/>
                <a:gd name="T3" fmla="*/ 0 h 933"/>
                <a:gd name="T4" fmla="*/ 0 60000 65536"/>
                <a:gd name="T5" fmla="*/ 0 60000 65536"/>
                <a:gd name="T6" fmla="*/ 0 w 1"/>
                <a:gd name="T7" fmla="*/ 0 h 933"/>
                <a:gd name="T8" fmla="*/ 1 w 1"/>
                <a:gd name="T9" fmla="*/ 933 h 9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33">
                  <a:moveTo>
                    <a:pt x="0" y="933"/>
                  </a:move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9900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6" name="Rectangle 98"/>
            <p:cNvSpPr>
              <a:spLocks noChangeArrowheads="1"/>
            </p:cNvSpPr>
            <p:nvPr/>
          </p:nvSpPr>
          <p:spPr bwMode="auto">
            <a:xfrm>
              <a:off x="3312" y="2160"/>
              <a:ext cx="46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</a:rPr>
                <a:t>1NS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5257800" y="3505200"/>
            <a:ext cx="977900" cy="609600"/>
            <a:chOff x="3300" y="1824"/>
            <a:chExt cx="616" cy="384"/>
          </a:xfrm>
        </p:grpSpPr>
        <p:sp>
          <p:nvSpPr>
            <p:cNvPr id="4123" name="Freeform 100"/>
            <p:cNvSpPr>
              <a:spLocks/>
            </p:cNvSpPr>
            <p:nvPr/>
          </p:nvSpPr>
          <p:spPr bwMode="auto">
            <a:xfrm>
              <a:off x="3300" y="2156"/>
              <a:ext cx="616" cy="0"/>
            </a:xfrm>
            <a:custGeom>
              <a:avLst/>
              <a:gdLst>
                <a:gd name="T0" fmla="*/ 0 w 1540"/>
                <a:gd name="T1" fmla="*/ 0 h 1"/>
                <a:gd name="T2" fmla="*/ 0 w 1540"/>
                <a:gd name="T3" fmla="*/ 0 h 1"/>
                <a:gd name="T4" fmla="*/ 0 60000 65536"/>
                <a:gd name="T5" fmla="*/ 0 60000 65536"/>
                <a:gd name="T6" fmla="*/ 0 w 1540"/>
                <a:gd name="T7" fmla="*/ 0 h 1"/>
                <a:gd name="T8" fmla="*/ 1540 w 154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0" h="1">
                  <a:moveTo>
                    <a:pt x="0" y="0"/>
                  </a:moveTo>
                  <a:lnTo>
                    <a:pt x="1540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ysDot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4" name="Rectangle 101"/>
            <p:cNvSpPr>
              <a:spLocks noChangeArrowheads="1"/>
            </p:cNvSpPr>
            <p:nvPr/>
          </p:nvSpPr>
          <p:spPr bwMode="auto">
            <a:xfrm>
              <a:off x="3456" y="1824"/>
              <a:ext cx="43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</a:rPr>
                <a:t>2EW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8759" name="Rectangle 103"/>
          <p:cNvSpPr>
            <a:spLocks noChangeArrowheads="1"/>
          </p:cNvSpPr>
          <p:nvPr/>
        </p:nvSpPr>
        <p:spPr bwMode="auto">
          <a:xfrm>
            <a:off x="2794000" y="6050290"/>
            <a:ext cx="4977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1.0 x 10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m @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35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N of E 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9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8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8" grpId="0" animBg="1"/>
      <p:bldP spid="198730" grpId="0" animBg="1"/>
      <p:bldP spid="198736" grpId="0" animBg="1"/>
      <p:bldP spid="198743" grpId="0"/>
      <p:bldP spid="198745" grpId="0"/>
      <p:bldP spid="1987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9876" y="1517160"/>
            <a:ext cx="8849987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To algebraically add non-perpendicular vectors in two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dimensional space, first resolve each given vector into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its perpendicular components. If one or more of the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vectors points entirely in a ‘component’ direction, there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is of course no need to resolve it. Then add (in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vector sense) ‘like’ components; you will achieve what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amounts to the two perpendicular legs of a new right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triangle, the hypotenuse of which is the resultant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vector. Finally, use tan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–1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with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these legs, and you’re done!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0655" y="289454"/>
            <a:ext cx="7004867" cy="104028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Algebraic Addition of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non-Perpendicular Vectors, 1</a:t>
            </a:r>
          </a:p>
        </p:txBody>
      </p:sp>
    </p:spTree>
    <p:extLst>
      <p:ext uri="{BB962C8B-B14F-4D97-AF65-F5344CB8AC3E}">
        <p14:creationId xmlns:p14="http://schemas.microsoft.com/office/powerpoint/2010/main" val="52840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457200" y="385445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Add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“y”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components in the same way.</a:t>
            </a:r>
          </a:p>
          <a:p>
            <a:pPr eaLnBrk="0" hangingPunct="0"/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96631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152400"/>
            <a:ext cx="1943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4"/>
          <p:cNvSpPr>
            <a:spLocks noChangeArrowheads="1"/>
          </p:cNvSpPr>
          <p:nvPr/>
        </p:nvSpPr>
        <p:spPr bwMode="auto">
          <a:xfrm>
            <a:off x="331072" y="356669"/>
            <a:ext cx="58442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add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non-perpendicular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vectors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algebraically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lang="en-US" sz="36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6633" name="Rectangle 25"/>
          <p:cNvSpPr>
            <a:spLocks noChangeArrowheads="1"/>
          </p:cNvSpPr>
          <p:nvPr/>
        </p:nvSpPr>
        <p:spPr bwMode="auto">
          <a:xfrm>
            <a:off x="457200" y="211613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Resolve all vectors into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“x”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“y”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components.</a:t>
            </a:r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457200" y="278765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Add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“x”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components, taking into account direction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of each.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" y="4676775"/>
            <a:ext cx="8686800" cy="1800225"/>
            <a:chOff x="96" y="2946"/>
            <a:chExt cx="5472" cy="1134"/>
          </a:xfrm>
        </p:grpSpPr>
        <p:sp>
          <p:nvSpPr>
            <p:cNvPr id="33801" name="Rectangle 22"/>
            <p:cNvSpPr>
              <a:spLocks noChangeArrowheads="1"/>
            </p:cNvSpPr>
            <p:nvPr/>
          </p:nvSpPr>
          <p:spPr bwMode="auto">
            <a:xfrm>
              <a:off x="96" y="2946"/>
              <a:ext cx="547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74638"/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4. Vectors resulting from Steps 2 and 3 are      . </a:t>
              </a:r>
            </a:p>
            <a:p>
              <a:pPr indent="274638"/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	 Add them as you would any two       vectors, </a:t>
              </a:r>
            </a:p>
            <a:p>
              <a:pPr indent="274638"/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	 using Pythagoras and tan</a:t>
              </a:r>
              <a:r>
                <a:rPr lang="en-US" baseline="30000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–1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</a:p>
            <a:p>
              <a:pPr indent="274638" eaLnBrk="0" hangingPunct="0"/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3800" name="Group 18"/>
            <p:cNvGrpSpPr>
              <a:grpSpLocks/>
            </p:cNvGrpSpPr>
            <p:nvPr/>
          </p:nvGrpSpPr>
          <p:grpSpPr bwMode="auto">
            <a:xfrm>
              <a:off x="4032" y="3264"/>
              <a:ext cx="240" cy="240"/>
              <a:chOff x="6660" y="7452"/>
              <a:chExt cx="360" cy="360"/>
            </a:xfrm>
          </p:grpSpPr>
          <p:sp>
            <p:nvSpPr>
              <p:cNvPr id="33805" name="Line 20"/>
              <p:cNvSpPr>
                <a:spLocks noChangeShapeType="1"/>
              </p:cNvSpPr>
              <p:nvPr/>
            </p:nvSpPr>
            <p:spPr bwMode="auto">
              <a:xfrm flipV="1">
                <a:off x="6840" y="7452"/>
                <a:ext cx="0" cy="36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6" name="Line 19"/>
              <p:cNvSpPr>
                <a:spLocks noChangeShapeType="1"/>
              </p:cNvSpPr>
              <p:nvPr/>
            </p:nvSpPr>
            <p:spPr bwMode="auto">
              <a:xfrm>
                <a:off x="6660" y="7812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2" name="Group 28"/>
            <p:cNvGrpSpPr>
              <a:grpSpLocks/>
            </p:cNvGrpSpPr>
            <p:nvPr/>
          </p:nvGrpSpPr>
          <p:grpSpPr bwMode="auto">
            <a:xfrm>
              <a:off x="4656" y="2976"/>
              <a:ext cx="240" cy="240"/>
              <a:chOff x="6660" y="7452"/>
              <a:chExt cx="360" cy="360"/>
            </a:xfrm>
          </p:grpSpPr>
          <p:sp>
            <p:nvSpPr>
              <p:cNvPr id="33803" name="Line 29"/>
              <p:cNvSpPr>
                <a:spLocks noChangeShapeType="1"/>
              </p:cNvSpPr>
              <p:nvPr/>
            </p:nvSpPr>
            <p:spPr bwMode="auto">
              <a:xfrm flipV="1">
                <a:off x="6840" y="7452"/>
                <a:ext cx="0" cy="36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04" name="Line 30"/>
              <p:cNvSpPr>
                <a:spLocks noChangeShapeType="1"/>
              </p:cNvSpPr>
              <p:nvPr/>
            </p:nvSpPr>
            <p:spPr bwMode="auto">
              <a:xfrm>
                <a:off x="6660" y="7812"/>
                <a:ext cx="36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0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/>
      <p:bldP spid="196633" grpId="0"/>
      <p:bldP spid="1966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038600" y="2286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= 425 km @ 12</a:t>
            </a:r>
            <a:r>
              <a:rPr lang="en-US" baseline="3000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E of N</a:t>
            </a:r>
          </a:p>
        </p:txBody>
      </p:sp>
      <p:sp>
        <p:nvSpPr>
          <p:cNvPr id="5127" name="Rectangle 30"/>
          <p:cNvSpPr>
            <a:spLocks noChangeArrowheads="1"/>
          </p:cNvSpPr>
          <p:nvPr/>
        </p:nvSpPr>
        <p:spPr bwMode="auto">
          <a:xfrm>
            <a:off x="914400" y="2428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Add algebraically.</a:t>
            </a:r>
          </a:p>
        </p:txBody>
      </p:sp>
      <p:sp>
        <p:nvSpPr>
          <p:cNvPr id="5128" name="Rectangle 31"/>
          <p:cNvSpPr>
            <a:spLocks noChangeArrowheads="1"/>
          </p:cNvSpPr>
          <p:nvPr/>
        </p:nvSpPr>
        <p:spPr bwMode="auto">
          <a:xfrm>
            <a:off x="0" y="269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590800" y="1676400"/>
            <a:ext cx="2292350" cy="2622550"/>
            <a:chOff x="860" y="1632"/>
            <a:chExt cx="1444" cy="1652"/>
          </a:xfrm>
        </p:grpSpPr>
        <p:sp>
          <p:nvSpPr>
            <p:cNvPr id="5168" name="Freeform 34"/>
            <p:cNvSpPr>
              <a:spLocks/>
            </p:cNvSpPr>
            <p:nvPr/>
          </p:nvSpPr>
          <p:spPr bwMode="auto">
            <a:xfrm>
              <a:off x="1305" y="1632"/>
              <a:ext cx="467" cy="1652"/>
            </a:xfrm>
            <a:custGeom>
              <a:avLst/>
              <a:gdLst>
                <a:gd name="T0" fmla="*/ 0 w 760"/>
                <a:gd name="T1" fmla="*/ 1 h 2690"/>
                <a:gd name="T2" fmla="*/ 1 w 760"/>
                <a:gd name="T3" fmla="*/ 0 h 2690"/>
                <a:gd name="T4" fmla="*/ 0 60000 65536"/>
                <a:gd name="T5" fmla="*/ 0 60000 65536"/>
                <a:gd name="T6" fmla="*/ 0 w 760"/>
                <a:gd name="T7" fmla="*/ 0 h 2690"/>
                <a:gd name="T8" fmla="*/ 760 w 760"/>
                <a:gd name="T9" fmla="*/ 2690 h 26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0" h="2690">
                  <a:moveTo>
                    <a:pt x="0" y="2690"/>
                  </a:moveTo>
                  <a:lnTo>
                    <a:pt x="76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9" name="Text Box 35"/>
            <p:cNvSpPr txBox="1">
              <a:spLocks noChangeArrowheads="1"/>
            </p:cNvSpPr>
            <p:nvPr/>
          </p:nvSpPr>
          <p:spPr bwMode="auto">
            <a:xfrm>
              <a:off x="1212" y="2112"/>
              <a:ext cx="5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 d</a:t>
              </a:r>
              <a:r>
                <a:rPr lang="en-US" sz="2400" b="1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70" name="Text Box 36"/>
            <p:cNvSpPr txBox="1">
              <a:spLocks noChangeArrowheads="1"/>
            </p:cNvSpPr>
            <p:nvPr/>
          </p:nvSpPr>
          <p:spPr bwMode="auto">
            <a:xfrm>
              <a:off x="1457" y="2774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71" name="Freeform 37"/>
            <p:cNvSpPr>
              <a:spLocks/>
            </p:cNvSpPr>
            <p:nvPr/>
          </p:nvSpPr>
          <p:spPr bwMode="auto">
            <a:xfrm>
              <a:off x="1302" y="2699"/>
              <a:ext cx="1" cy="573"/>
            </a:xfrm>
            <a:custGeom>
              <a:avLst/>
              <a:gdLst>
                <a:gd name="T0" fmla="*/ 0 w 1"/>
                <a:gd name="T1" fmla="*/ 1 h 933"/>
                <a:gd name="T2" fmla="*/ 1 w 1"/>
                <a:gd name="T3" fmla="*/ 0 h 933"/>
                <a:gd name="T4" fmla="*/ 0 60000 65536"/>
                <a:gd name="T5" fmla="*/ 0 60000 65536"/>
                <a:gd name="T6" fmla="*/ 0 w 1"/>
                <a:gd name="T7" fmla="*/ 0 h 933"/>
                <a:gd name="T8" fmla="*/ 1 w 1"/>
                <a:gd name="T9" fmla="*/ 933 h 9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33">
                  <a:moveTo>
                    <a:pt x="0" y="933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" name="Line 38"/>
            <p:cNvSpPr>
              <a:spLocks noChangeShapeType="1"/>
            </p:cNvSpPr>
            <p:nvPr/>
          </p:nvSpPr>
          <p:spPr bwMode="auto">
            <a:xfrm>
              <a:off x="860" y="2920"/>
              <a:ext cx="4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3" name="Freeform 39"/>
            <p:cNvSpPr>
              <a:spLocks/>
            </p:cNvSpPr>
            <p:nvPr/>
          </p:nvSpPr>
          <p:spPr bwMode="auto">
            <a:xfrm>
              <a:off x="1403" y="2952"/>
              <a:ext cx="341" cy="189"/>
            </a:xfrm>
            <a:custGeom>
              <a:avLst/>
              <a:gdLst>
                <a:gd name="T0" fmla="*/ 1 w 555"/>
                <a:gd name="T1" fmla="*/ 1 h 307"/>
                <a:gd name="T2" fmla="*/ 0 w 555"/>
                <a:gd name="T3" fmla="*/ 0 h 307"/>
                <a:gd name="T4" fmla="*/ 0 60000 65536"/>
                <a:gd name="T5" fmla="*/ 0 60000 65536"/>
                <a:gd name="T6" fmla="*/ 0 w 555"/>
                <a:gd name="T7" fmla="*/ 0 h 307"/>
                <a:gd name="T8" fmla="*/ 555 w 555"/>
                <a:gd name="T9" fmla="*/ 307 h 3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5" h="307">
                  <a:moveTo>
                    <a:pt x="555" y="307"/>
                  </a:move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343400" y="2209800"/>
            <a:ext cx="1690688" cy="1103313"/>
            <a:chOff x="3144" y="2329"/>
            <a:chExt cx="1065" cy="695"/>
          </a:xfrm>
        </p:grpSpPr>
        <p:sp>
          <p:nvSpPr>
            <p:cNvPr id="5167" name="Text Box 46"/>
            <p:cNvSpPr txBox="1">
              <a:spLocks noChangeArrowheads="1"/>
            </p:cNvSpPr>
            <p:nvPr/>
          </p:nvSpPr>
          <p:spPr bwMode="auto">
            <a:xfrm>
              <a:off x="3144" y="2400"/>
              <a:ext cx="78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28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62" name="Freeform 41"/>
            <p:cNvSpPr>
              <a:spLocks/>
            </p:cNvSpPr>
            <p:nvPr/>
          </p:nvSpPr>
          <p:spPr bwMode="auto">
            <a:xfrm flipV="1">
              <a:off x="3554" y="2424"/>
              <a:ext cx="308" cy="600"/>
            </a:xfrm>
            <a:custGeom>
              <a:avLst/>
              <a:gdLst>
                <a:gd name="T0" fmla="*/ 0 w 1555"/>
                <a:gd name="T1" fmla="*/ 0 h 3118"/>
                <a:gd name="T2" fmla="*/ 0 w 1555"/>
                <a:gd name="T3" fmla="*/ 0 h 3118"/>
                <a:gd name="T4" fmla="*/ 0 60000 65536"/>
                <a:gd name="T5" fmla="*/ 0 60000 65536"/>
                <a:gd name="T6" fmla="*/ 0 w 1555"/>
                <a:gd name="T7" fmla="*/ 0 h 3118"/>
                <a:gd name="T8" fmla="*/ 1555 w 1555"/>
                <a:gd name="T9" fmla="*/ 3118 h 3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5" h="3118">
                  <a:moveTo>
                    <a:pt x="0" y="3118"/>
                  </a:moveTo>
                  <a:lnTo>
                    <a:pt x="1555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3" name="Text Box 42"/>
            <p:cNvSpPr txBox="1">
              <a:spLocks noChangeArrowheads="1"/>
            </p:cNvSpPr>
            <p:nvPr/>
          </p:nvSpPr>
          <p:spPr bwMode="auto">
            <a:xfrm>
              <a:off x="3696" y="2544"/>
              <a:ext cx="51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64" name="Line 43"/>
            <p:cNvSpPr>
              <a:spLocks noChangeShapeType="1"/>
            </p:cNvSpPr>
            <p:nvPr/>
          </p:nvSpPr>
          <p:spPr bwMode="auto">
            <a:xfrm>
              <a:off x="3554" y="2424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5" name="Line 44"/>
            <p:cNvSpPr>
              <a:spLocks noChangeShapeType="1"/>
            </p:cNvSpPr>
            <p:nvPr/>
          </p:nvSpPr>
          <p:spPr bwMode="auto">
            <a:xfrm>
              <a:off x="3144" y="2664"/>
              <a:ext cx="41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6" name="Freeform 45"/>
            <p:cNvSpPr>
              <a:spLocks/>
            </p:cNvSpPr>
            <p:nvPr/>
          </p:nvSpPr>
          <p:spPr bwMode="auto">
            <a:xfrm>
              <a:off x="3665" y="2329"/>
              <a:ext cx="271" cy="304"/>
            </a:xfrm>
            <a:custGeom>
              <a:avLst/>
              <a:gdLst>
                <a:gd name="T0" fmla="*/ 1 w 475"/>
                <a:gd name="T1" fmla="*/ 0 h 455"/>
                <a:gd name="T2" fmla="*/ 0 w 475"/>
                <a:gd name="T3" fmla="*/ 1 h 455"/>
                <a:gd name="T4" fmla="*/ 0 60000 65536"/>
                <a:gd name="T5" fmla="*/ 0 60000 65536"/>
                <a:gd name="T6" fmla="*/ 0 w 475"/>
                <a:gd name="T7" fmla="*/ 0 h 455"/>
                <a:gd name="T8" fmla="*/ 475 w 475"/>
                <a:gd name="T9" fmla="*/ 455 h 4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455">
                  <a:moveTo>
                    <a:pt x="475" y="0"/>
                  </a:moveTo>
                  <a:lnTo>
                    <a:pt x="0" y="45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477000" y="1797050"/>
            <a:ext cx="889000" cy="2622550"/>
            <a:chOff x="4576" y="1680"/>
            <a:chExt cx="560" cy="1652"/>
          </a:xfrm>
        </p:grpSpPr>
        <p:sp>
          <p:nvSpPr>
            <p:cNvPr id="5160" name="Freeform 50"/>
            <p:cNvSpPr>
              <a:spLocks/>
            </p:cNvSpPr>
            <p:nvPr/>
          </p:nvSpPr>
          <p:spPr bwMode="auto">
            <a:xfrm>
              <a:off x="4669" y="1680"/>
              <a:ext cx="467" cy="1652"/>
            </a:xfrm>
            <a:custGeom>
              <a:avLst/>
              <a:gdLst>
                <a:gd name="T0" fmla="*/ 0 w 760"/>
                <a:gd name="T1" fmla="*/ 1 h 2690"/>
                <a:gd name="T2" fmla="*/ 1 w 760"/>
                <a:gd name="T3" fmla="*/ 0 h 2690"/>
                <a:gd name="T4" fmla="*/ 0 60000 65536"/>
                <a:gd name="T5" fmla="*/ 0 60000 65536"/>
                <a:gd name="T6" fmla="*/ 0 w 760"/>
                <a:gd name="T7" fmla="*/ 0 h 2690"/>
                <a:gd name="T8" fmla="*/ 760 w 760"/>
                <a:gd name="T9" fmla="*/ 2690 h 26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0" h="2690">
                  <a:moveTo>
                    <a:pt x="0" y="2690"/>
                  </a:moveTo>
                  <a:lnTo>
                    <a:pt x="76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1" name="Text Box 51"/>
            <p:cNvSpPr txBox="1">
              <a:spLocks noChangeArrowheads="1"/>
            </p:cNvSpPr>
            <p:nvPr/>
          </p:nvSpPr>
          <p:spPr bwMode="auto">
            <a:xfrm>
              <a:off x="4576" y="2160"/>
              <a:ext cx="5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367588" y="1804988"/>
            <a:ext cx="1065212" cy="982662"/>
            <a:chOff x="4641" y="1137"/>
            <a:chExt cx="671" cy="619"/>
          </a:xfrm>
        </p:grpSpPr>
        <p:sp>
          <p:nvSpPr>
            <p:cNvPr id="5158" name="Freeform 57"/>
            <p:cNvSpPr>
              <a:spLocks/>
            </p:cNvSpPr>
            <p:nvPr/>
          </p:nvSpPr>
          <p:spPr bwMode="auto">
            <a:xfrm>
              <a:off x="4641" y="1137"/>
              <a:ext cx="324" cy="619"/>
            </a:xfrm>
            <a:custGeom>
              <a:avLst/>
              <a:gdLst>
                <a:gd name="T0" fmla="*/ 0 w 324"/>
                <a:gd name="T1" fmla="*/ 0 h 619"/>
                <a:gd name="T2" fmla="*/ 324 w 324"/>
                <a:gd name="T3" fmla="*/ 619 h 619"/>
                <a:gd name="T4" fmla="*/ 0 60000 65536"/>
                <a:gd name="T5" fmla="*/ 0 60000 65536"/>
                <a:gd name="T6" fmla="*/ 0 w 324"/>
                <a:gd name="T7" fmla="*/ 0 h 619"/>
                <a:gd name="T8" fmla="*/ 324 w 324"/>
                <a:gd name="T9" fmla="*/ 619 h 6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" h="619">
                  <a:moveTo>
                    <a:pt x="0" y="0"/>
                  </a:moveTo>
                  <a:lnTo>
                    <a:pt x="324" y="619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9" name="Text Box 58"/>
            <p:cNvSpPr txBox="1">
              <a:spLocks noChangeArrowheads="1"/>
            </p:cNvSpPr>
            <p:nvPr/>
          </p:nvSpPr>
          <p:spPr bwMode="auto">
            <a:xfrm>
              <a:off x="4799" y="1276"/>
              <a:ext cx="51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400" b="1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6629400" y="2781300"/>
            <a:ext cx="1295400" cy="1638300"/>
            <a:chOff x="4176" y="1752"/>
            <a:chExt cx="816" cy="1032"/>
          </a:xfrm>
        </p:grpSpPr>
        <p:sp>
          <p:nvSpPr>
            <p:cNvPr id="5156" name="Rectangle 9"/>
            <p:cNvSpPr>
              <a:spLocks noChangeArrowheads="1"/>
            </p:cNvSpPr>
            <p:nvPr/>
          </p:nvSpPr>
          <p:spPr bwMode="auto">
            <a:xfrm>
              <a:off x="4608" y="2160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b="1" baseline="-25000">
                  <a:solidFill>
                    <a:srgbClr val="0000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5157" name="Freeform 65"/>
            <p:cNvSpPr>
              <a:spLocks/>
            </p:cNvSpPr>
            <p:nvPr/>
          </p:nvSpPr>
          <p:spPr bwMode="auto">
            <a:xfrm>
              <a:off x="4176" y="1752"/>
              <a:ext cx="788" cy="1032"/>
            </a:xfrm>
            <a:custGeom>
              <a:avLst/>
              <a:gdLst>
                <a:gd name="T0" fmla="*/ 0 w 788"/>
                <a:gd name="T1" fmla="*/ 1032 h 1032"/>
                <a:gd name="T2" fmla="*/ 788 w 788"/>
                <a:gd name="T3" fmla="*/ 0 h 1032"/>
                <a:gd name="T4" fmla="*/ 0 60000 65536"/>
                <a:gd name="T5" fmla="*/ 0 60000 65536"/>
                <a:gd name="T6" fmla="*/ 0 w 788"/>
                <a:gd name="T7" fmla="*/ 0 h 1032"/>
                <a:gd name="T8" fmla="*/ 788 w 788"/>
                <a:gd name="T9" fmla="*/ 1032 h 10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8" h="1032">
                  <a:moveTo>
                    <a:pt x="0" y="1032"/>
                  </a:moveTo>
                  <a:lnTo>
                    <a:pt x="788" y="0"/>
                  </a:lnTo>
                </a:path>
              </a:pathLst>
            </a:custGeom>
            <a:noFill/>
            <a:ln w="57150" cap="flat">
              <a:solidFill>
                <a:schemeClr val="tx1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34" name="Rectangle 68"/>
          <p:cNvSpPr>
            <a:spLocks noChangeArrowheads="1"/>
          </p:cNvSpPr>
          <p:nvPr/>
        </p:nvSpPr>
        <p:spPr bwMode="auto">
          <a:xfrm>
            <a:off x="4038600" y="762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= 182 km @ 28</a:t>
            </a:r>
            <a:r>
              <a:rPr lang="en-US" baseline="3000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E of S</a:t>
            </a:r>
          </a:p>
        </p:txBody>
      </p:sp>
      <p:sp>
        <p:nvSpPr>
          <p:cNvPr id="5135" name="Rectangle 7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9750" name="Object 70"/>
          <p:cNvGraphicFramePr>
            <a:graphicFrameLocks noChangeAspect="1"/>
          </p:cNvGraphicFramePr>
          <p:nvPr>
            <p:extLst/>
          </p:nvPr>
        </p:nvGraphicFramePr>
        <p:xfrm>
          <a:off x="2791890" y="4674922"/>
          <a:ext cx="5154035" cy="451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3" imgW="2323800" imgH="203040" progId="Equation.DSMT4">
                  <p:embed/>
                </p:oleObj>
              </mc:Choice>
              <mc:Fallback>
                <p:oleObj name="Equation" r:id="rId3" imgW="232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890" y="4674922"/>
                        <a:ext cx="5154035" cy="451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Rectangle 7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9752" name="Object 72"/>
          <p:cNvGraphicFramePr>
            <a:graphicFrameLocks noChangeAspect="1"/>
          </p:cNvGraphicFramePr>
          <p:nvPr>
            <p:extLst/>
          </p:nvPr>
        </p:nvGraphicFramePr>
        <p:xfrm>
          <a:off x="2793725" y="5085232"/>
          <a:ext cx="5106473" cy="51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5" imgW="2222280" imgH="228600" progId="Equation.DSMT4">
                  <p:embed/>
                </p:oleObj>
              </mc:Choice>
              <mc:Fallback>
                <p:oleObj name="Equation" r:id="rId5" imgW="222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725" y="5085232"/>
                        <a:ext cx="5106473" cy="5179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7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1637825" y="4536375"/>
            <a:ext cx="1219200" cy="1981200"/>
            <a:chOff x="1488" y="2880"/>
            <a:chExt cx="768" cy="1248"/>
          </a:xfrm>
        </p:grpSpPr>
        <p:sp>
          <p:nvSpPr>
            <p:cNvPr id="5152" name="Rectangle 78"/>
            <p:cNvSpPr>
              <a:spLocks noChangeArrowheads="1"/>
            </p:cNvSpPr>
            <p:nvPr/>
          </p:nvSpPr>
          <p:spPr bwMode="auto">
            <a:xfrm>
              <a:off x="1488" y="2880"/>
              <a:ext cx="7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d</a:t>
              </a:r>
              <a:r>
                <a:rPr lang="en-US" baseline="-25000" dirty="0" smtClean="0">
                  <a:solidFill>
                    <a:srgbClr val="FF0000"/>
                  </a:solidFill>
                  <a:latin typeface="Arial" pitchFamily="34" charset="0"/>
                </a:rPr>
                <a:t>1EW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5153" name="Rectangle 79"/>
            <p:cNvSpPr>
              <a:spLocks noChangeArrowheads="1"/>
            </p:cNvSpPr>
            <p:nvPr/>
          </p:nvSpPr>
          <p:spPr bwMode="auto">
            <a:xfrm>
              <a:off x="1488" y="3168"/>
              <a:ext cx="7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</a:rPr>
                <a:t>d</a:t>
              </a:r>
              <a:r>
                <a:rPr lang="en-US" baseline="-25000" dirty="0" smtClean="0">
                  <a:solidFill>
                    <a:srgbClr val="0070C0"/>
                  </a:solidFill>
                  <a:latin typeface="Arial" pitchFamily="34" charset="0"/>
                </a:rPr>
                <a:t>1NS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70C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5154" name="Rectangle 80"/>
            <p:cNvSpPr>
              <a:spLocks noChangeArrowheads="1"/>
            </p:cNvSpPr>
            <p:nvPr/>
          </p:nvSpPr>
          <p:spPr bwMode="auto">
            <a:xfrm>
              <a:off x="1488" y="3456"/>
              <a:ext cx="7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d</a:t>
              </a:r>
              <a:r>
                <a:rPr lang="en-US" baseline="-25000" dirty="0" smtClean="0">
                  <a:solidFill>
                    <a:srgbClr val="FF0000"/>
                  </a:solidFill>
                  <a:latin typeface="Arial" pitchFamily="34" charset="0"/>
                </a:rPr>
                <a:t>2EW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5155" name="Rectangle 81"/>
            <p:cNvSpPr>
              <a:spLocks noChangeArrowheads="1"/>
            </p:cNvSpPr>
            <p:nvPr/>
          </p:nvSpPr>
          <p:spPr bwMode="auto">
            <a:xfrm>
              <a:off x="1488" y="3744"/>
              <a:ext cx="76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</a:rPr>
                <a:t>d</a:t>
              </a:r>
              <a:r>
                <a:rPr lang="en-US" baseline="-25000" dirty="0" smtClean="0">
                  <a:solidFill>
                    <a:srgbClr val="0070C0"/>
                  </a:solidFill>
                  <a:latin typeface="Arial" pitchFamily="34" charset="0"/>
                </a:rPr>
                <a:t>2NS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70C0"/>
                  </a:solidFill>
                  <a:latin typeface="Arial" pitchFamily="34" charset="0"/>
                </a:rPr>
                <a:t>=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2701931" y="1681163"/>
            <a:ext cx="739775" cy="2595562"/>
            <a:chOff x="1702" y="1059"/>
            <a:chExt cx="466" cy="1635"/>
          </a:xfrm>
        </p:grpSpPr>
        <p:sp>
          <p:nvSpPr>
            <p:cNvPr id="5150" name="Freeform 82"/>
            <p:cNvSpPr>
              <a:spLocks/>
            </p:cNvSpPr>
            <p:nvPr/>
          </p:nvSpPr>
          <p:spPr bwMode="auto">
            <a:xfrm>
              <a:off x="2075" y="1059"/>
              <a:ext cx="1" cy="1635"/>
            </a:xfrm>
            <a:custGeom>
              <a:avLst/>
              <a:gdLst>
                <a:gd name="T0" fmla="*/ 0 w 1"/>
                <a:gd name="T1" fmla="*/ 1635 h 1635"/>
                <a:gd name="T2" fmla="*/ 1 w 1"/>
                <a:gd name="T3" fmla="*/ 0 h 1635"/>
                <a:gd name="T4" fmla="*/ 0 60000 65536"/>
                <a:gd name="T5" fmla="*/ 0 60000 65536"/>
                <a:gd name="T6" fmla="*/ 0 w 1"/>
                <a:gd name="T7" fmla="*/ 0 h 1635"/>
                <a:gd name="T8" fmla="*/ 1 w 1"/>
                <a:gd name="T9" fmla="*/ 1635 h 1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35">
                  <a:moveTo>
                    <a:pt x="0" y="1635"/>
                  </a:moveTo>
                  <a:lnTo>
                    <a:pt x="1" y="0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51" name="Rectangle 84"/>
            <p:cNvSpPr>
              <a:spLocks noChangeArrowheads="1"/>
            </p:cNvSpPr>
            <p:nvPr/>
          </p:nvSpPr>
          <p:spPr bwMode="auto">
            <a:xfrm>
              <a:off x="1702" y="1737"/>
              <a:ext cx="46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66FF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66FF"/>
                  </a:solidFill>
                  <a:latin typeface="Arial" pitchFamily="34" charset="0"/>
                </a:rPr>
                <a:t>1NS</a:t>
              </a:r>
              <a:endParaRPr lang="en-US" sz="2000" dirty="0">
                <a:solidFill>
                  <a:srgbClr val="0066FF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3295652" y="1143000"/>
            <a:ext cx="765176" cy="609600"/>
            <a:chOff x="2076" y="720"/>
            <a:chExt cx="482" cy="384"/>
          </a:xfrm>
        </p:grpSpPr>
        <p:sp>
          <p:nvSpPr>
            <p:cNvPr id="5148" name="Freeform 85"/>
            <p:cNvSpPr>
              <a:spLocks/>
            </p:cNvSpPr>
            <p:nvPr/>
          </p:nvSpPr>
          <p:spPr bwMode="auto">
            <a:xfrm>
              <a:off x="2076" y="1062"/>
              <a:ext cx="465" cy="1"/>
            </a:xfrm>
            <a:custGeom>
              <a:avLst/>
              <a:gdLst>
                <a:gd name="T0" fmla="*/ 0 w 465"/>
                <a:gd name="T1" fmla="*/ 0 h 1"/>
                <a:gd name="T2" fmla="*/ 465 w 465"/>
                <a:gd name="T3" fmla="*/ 0 h 1"/>
                <a:gd name="T4" fmla="*/ 0 60000 65536"/>
                <a:gd name="T5" fmla="*/ 0 60000 65536"/>
                <a:gd name="T6" fmla="*/ 0 w 465"/>
                <a:gd name="T7" fmla="*/ 0 h 1"/>
                <a:gd name="T8" fmla="*/ 465 w 46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5" h="1">
                  <a:moveTo>
                    <a:pt x="0" y="0"/>
                  </a:moveTo>
                  <a:lnTo>
                    <a:pt x="46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9" name="Rectangle 86"/>
            <p:cNvSpPr>
              <a:spLocks noChangeArrowheads="1"/>
            </p:cNvSpPr>
            <p:nvPr/>
          </p:nvSpPr>
          <p:spPr bwMode="auto">
            <a:xfrm>
              <a:off x="2112" y="720"/>
              <a:ext cx="44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" pitchFamily="34" charset="0"/>
                </a:rPr>
                <a:t>1EW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4875215" y="3178177"/>
            <a:ext cx="841376" cy="609600"/>
            <a:chOff x="3071" y="2002"/>
            <a:chExt cx="530" cy="384"/>
          </a:xfrm>
        </p:grpSpPr>
        <p:sp>
          <p:nvSpPr>
            <p:cNvPr id="5146" name="Freeform 90"/>
            <p:cNvSpPr>
              <a:spLocks/>
            </p:cNvSpPr>
            <p:nvPr/>
          </p:nvSpPr>
          <p:spPr bwMode="auto">
            <a:xfrm>
              <a:off x="3148" y="2088"/>
              <a:ext cx="308" cy="1"/>
            </a:xfrm>
            <a:custGeom>
              <a:avLst/>
              <a:gdLst>
                <a:gd name="T0" fmla="*/ 0 w 308"/>
                <a:gd name="T1" fmla="*/ 0 h 1"/>
                <a:gd name="T2" fmla="*/ 308 w 308"/>
                <a:gd name="T3" fmla="*/ 0 h 1"/>
                <a:gd name="T4" fmla="*/ 0 60000 65536"/>
                <a:gd name="T5" fmla="*/ 0 60000 65536"/>
                <a:gd name="T6" fmla="*/ 0 w 308"/>
                <a:gd name="T7" fmla="*/ 0 h 1"/>
                <a:gd name="T8" fmla="*/ 308 w 30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" h="1">
                  <a:moveTo>
                    <a:pt x="0" y="0"/>
                  </a:moveTo>
                  <a:lnTo>
                    <a:pt x="308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7" name="Rectangle 91"/>
            <p:cNvSpPr>
              <a:spLocks noChangeArrowheads="1"/>
            </p:cNvSpPr>
            <p:nvPr/>
          </p:nvSpPr>
          <p:spPr bwMode="auto">
            <a:xfrm>
              <a:off x="3071" y="2002"/>
              <a:ext cx="53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" pitchFamily="34" charset="0"/>
                </a:rPr>
                <a:t>2EW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4394203" y="2393950"/>
            <a:ext cx="700088" cy="920750"/>
            <a:chOff x="2768" y="1508"/>
            <a:chExt cx="441" cy="580"/>
          </a:xfrm>
        </p:grpSpPr>
        <p:sp>
          <p:nvSpPr>
            <p:cNvPr id="5145" name="Rectangle 95"/>
            <p:cNvSpPr>
              <a:spLocks noChangeArrowheads="1"/>
            </p:cNvSpPr>
            <p:nvPr/>
          </p:nvSpPr>
          <p:spPr bwMode="auto">
            <a:xfrm>
              <a:off x="2768" y="1582"/>
              <a:ext cx="44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aseline="-25000" dirty="0">
                  <a:solidFill>
                    <a:srgbClr val="0066FF"/>
                  </a:solidFill>
                  <a:latin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66FF"/>
                  </a:solidFill>
                  <a:latin typeface="Arial" pitchFamily="34" charset="0"/>
                </a:rPr>
                <a:t>d</a:t>
              </a:r>
              <a:r>
                <a:rPr lang="en-US" sz="2000" baseline="-25000" dirty="0" smtClean="0">
                  <a:solidFill>
                    <a:srgbClr val="0066FF"/>
                  </a:solidFill>
                  <a:latin typeface="Arial" pitchFamily="34" charset="0"/>
                </a:rPr>
                <a:t>2NS</a:t>
              </a:r>
              <a:endParaRPr lang="en-US" sz="2000" dirty="0">
                <a:solidFill>
                  <a:srgbClr val="0066FF"/>
                </a:solidFill>
                <a:latin typeface="Arial" pitchFamily="34" charset="0"/>
              </a:endParaRPr>
            </a:p>
          </p:txBody>
        </p:sp>
        <p:sp>
          <p:nvSpPr>
            <p:cNvPr id="5144" name="Freeform 94"/>
            <p:cNvSpPr>
              <a:spLocks/>
            </p:cNvSpPr>
            <p:nvPr/>
          </p:nvSpPr>
          <p:spPr bwMode="auto">
            <a:xfrm>
              <a:off x="3144" y="1508"/>
              <a:ext cx="8" cy="580"/>
            </a:xfrm>
            <a:custGeom>
              <a:avLst/>
              <a:gdLst>
                <a:gd name="T0" fmla="*/ 0 w 8"/>
                <a:gd name="T1" fmla="*/ 580 h 580"/>
                <a:gd name="T2" fmla="*/ 8 w 8"/>
                <a:gd name="T3" fmla="*/ 0 h 580"/>
                <a:gd name="T4" fmla="*/ 0 60000 65536"/>
                <a:gd name="T5" fmla="*/ 0 60000 65536"/>
                <a:gd name="T6" fmla="*/ 0 w 8"/>
                <a:gd name="T7" fmla="*/ 0 h 580"/>
                <a:gd name="T8" fmla="*/ 8 w 8"/>
                <a:gd name="T9" fmla="*/ 580 h 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80">
                  <a:moveTo>
                    <a:pt x="0" y="580"/>
                  </a:moveTo>
                  <a:lnTo>
                    <a:pt x="8" y="0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143" name="Picture 2" descr="http://www.hummer-limo.org.uk/img/military-hummer-limo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38200"/>
            <a:ext cx="25939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Object 70"/>
          <p:cNvGraphicFramePr>
            <a:graphicFrameLocks noChangeAspect="1"/>
          </p:cNvGraphicFramePr>
          <p:nvPr>
            <p:extLst/>
          </p:nvPr>
        </p:nvGraphicFramePr>
        <p:xfrm>
          <a:off x="2806488" y="5599113"/>
          <a:ext cx="51244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8" imgW="2311200" imgH="203040" progId="Equation.DSMT4">
                  <p:embed/>
                </p:oleObj>
              </mc:Choice>
              <mc:Fallback>
                <p:oleObj name="Equation" r:id="rId8" imgW="231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488" y="5599113"/>
                        <a:ext cx="5124450" cy="450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2"/>
          <p:cNvGraphicFramePr>
            <a:graphicFrameLocks noChangeAspect="1"/>
          </p:cNvGraphicFramePr>
          <p:nvPr>
            <p:extLst/>
          </p:nvPr>
        </p:nvGraphicFramePr>
        <p:xfrm>
          <a:off x="2808075" y="5974650"/>
          <a:ext cx="5078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10" imgW="2209680" imgH="228600" progId="Equation.DSMT4">
                  <p:embed/>
                </p:oleObj>
              </mc:Choice>
              <mc:Fallback>
                <p:oleObj name="Equation" r:id="rId10" imgW="220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075" y="5974650"/>
                        <a:ext cx="5078413" cy="517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20"/>
          <p:cNvGrpSpPr>
            <a:grpSpLocks/>
          </p:cNvGrpSpPr>
          <p:nvPr/>
        </p:nvGrpSpPr>
        <p:grpSpPr bwMode="auto">
          <a:xfrm>
            <a:off x="358984" y="2927753"/>
            <a:ext cx="1171575" cy="1638300"/>
            <a:chOff x="4896" y="2760"/>
            <a:chExt cx="738" cy="1032"/>
          </a:xfrm>
        </p:grpSpPr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5246" y="2760"/>
              <a:ext cx="0" cy="1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4896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8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1165775" y="4993438"/>
            <a:ext cx="4419600" cy="109728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233575" y="88175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</a:rPr>
              <a:t>rEW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228600" y="272150"/>
            <a:ext cx="3211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   add comp.’s…</a:t>
            </a:r>
          </a:p>
        </p:txBody>
      </p:sp>
      <p:sp>
        <p:nvSpPr>
          <p:cNvPr id="6153" name="Rectangle 24"/>
          <p:cNvSpPr>
            <a:spLocks noChangeArrowheads="1"/>
          </p:cNvSpPr>
          <p:nvPr/>
        </p:nvSpPr>
        <p:spPr bwMode="auto">
          <a:xfrm>
            <a:off x="304825" y="149135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solidFill>
                  <a:srgbClr val="0070C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  <a:latin typeface="Arial" pitchFamily="34" charset="0"/>
              </a:rPr>
              <a:t>rNS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</a:rPr>
              <a:t>=</a:t>
            </a:r>
            <a:endParaRPr lang="en-US" baseline="-250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6154" name="Rectangle 25"/>
          <p:cNvSpPr>
            <a:spLocks noChangeArrowheads="1"/>
          </p:cNvSpPr>
          <p:nvPr/>
        </p:nvSpPr>
        <p:spPr bwMode="auto">
          <a:xfrm>
            <a:off x="721275" y="235825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=</a:t>
            </a:r>
            <a:endParaRPr lang="en-US" baseline="-25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155" name="Rectangle 26"/>
          <p:cNvSpPr>
            <a:spLocks noChangeArrowheads="1"/>
          </p:cNvSpPr>
          <p:nvPr/>
        </p:nvSpPr>
        <p:spPr bwMode="auto">
          <a:xfrm>
            <a:off x="721275" y="4029888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=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200759" name="Object 55"/>
          <p:cNvGraphicFramePr>
            <a:graphicFrameLocks noChangeAspect="1"/>
          </p:cNvGraphicFramePr>
          <p:nvPr>
            <p:extLst/>
          </p:nvPr>
        </p:nvGraphicFramePr>
        <p:xfrm>
          <a:off x="1468600" y="1034150"/>
          <a:ext cx="58785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3" imgW="5879880" imgH="330120" progId="Equation.3">
                  <p:embed/>
                </p:oleObj>
              </mc:Choice>
              <mc:Fallback>
                <p:oleObj name="Equation" r:id="rId3" imgW="5879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600" y="1034150"/>
                        <a:ext cx="58785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61" name="Object 57"/>
          <p:cNvGraphicFramePr>
            <a:graphicFrameLocks noChangeAspect="1"/>
          </p:cNvGraphicFramePr>
          <p:nvPr>
            <p:extLst/>
          </p:nvPr>
        </p:nvGraphicFramePr>
        <p:xfrm>
          <a:off x="1468600" y="1567550"/>
          <a:ext cx="53292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5" imgW="5333760" imgH="380880" progId="Equation.3">
                  <p:embed/>
                </p:oleObj>
              </mc:Choice>
              <mc:Fallback>
                <p:oleObj name="Equation" r:id="rId5" imgW="5333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600" y="1567550"/>
                        <a:ext cx="532923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63" name="Object 59"/>
          <p:cNvGraphicFramePr>
            <a:graphicFrameLocks noChangeAspect="1"/>
          </p:cNvGraphicFramePr>
          <p:nvPr>
            <p:extLst/>
          </p:nvPr>
        </p:nvGraphicFramePr>
        <p:xfrm>
          <a:off x="1635675" y="2510650"/>
          <a:ext cx="4178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7" imgW="4178160" imgH="495000" progId="Equation.3">
                  <p:embed/>
                </p:oleObj>
              </mc:Choice>
              <mc:Fallback>
                <p:oleObj name="Equation" r:id="rId7" imgW="4178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675" y="2510650"/>
                        <a:ext cx="4178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65" name="Object 61"/>
          <p:cNvGraphicFramePr>
            <a:graphicFrameLocks noChangeAspect="1"/>
          </p:cNvGraphicFramePr>
          <p:nvPr>
            <p:extLst/>
          </p:nvPr>
        </p:nvGraphicFramePr>
        <p:xfrm>
          <a:off x="1524550" y="3882250"/>
          <a:ext cx="3616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9" imgW="3619440" imgH="914400" progId="Equation.3">
                  <p:embed/>
                </p:oleObj>
              </mc:Choice>
              <mc:Fallback>
                <p:oleObj name="Equation" r:id="rId9" imgW="3619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550" y="3882250"/>
                        <a:ext cx="3616325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6477000" y="2590800"/>
            <a:ext cx="1098550" cy="2622550"/>
            <a:chOff x="4032" y="1488"/>
            <a:chExt cx="692" cy="1652"/>
          </a:xfrm>
        </p:grpSpPr>
        <p:sp>
          <p:nvSpPr>
            <p:cNvPr id="6172" name="Freeform 68"/>
            <p:cNvSpPr>
              <a:spLocks/>
            </p:cNvSpPr>
            <p:nvPr/>
          </p:nvSpPr>
          <p:spPr bwMode="auto">
            <a:xfrm>
              <a:off x="4257" y="1488"/>
              <a:ext cx="467" cy="1652"/>
            </a:xfrm>
            <a:custGeom>
              <a:avLst/>
              <a:gdLst>
                <a:gd name="T0" fmla="*/ 0 w 760"/>
                <a:gd name="T1" fmla="*/ 1 h 2690"/>
                <a:gd name="T2" fmla="*/ 1 w 760"/>
                <a:gd name="T3" fmla="*/ 0 h 2690"/>
                <a:gd name="T4" fmla="*/ 0 60000 65536"/>
                <a:gd name="T5" fmla="*/ 0 60000 65536"/>
                <a:gd name="T6" fmla="*/ 0 w 760"/>
                <a:gd name="T7" fmla="*/ 0 h 2690"/>
                <a:gd name="T8" fmla="*/ 760 w 760"/>
                <a:gd name="T9" fmla="*/ 2690 h 26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0" h="2690">
                  <a:moveTo>
                    <a:pt x="0" y="2690"/>
                  </a:moveTo>
                  <a:lnTo>
                    <a:pt x="760" y="0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73" name="Text Box 69"/>
            <p:cNvSpPr txBox="1">
              <a:spLocks noChangeArrowheads="1"/>
            </p:cNvSpPr>
            <p:nvPr/>
          </p:nvSpPr>
          <p:spPr bwMode="auto">
            <a:xfrm>
              <a:off x="4032" y="1920"/>
              <a:ext cx="5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425</a:t>
              </a:r>
            </a:p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km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7577138" y="2514600"/>
            <a:ext cx="1014412" cy="1066800"/>
            <a:chOff x="4725" y="1440"/>
            <a:chExt cx="639" cy="672"/>
          </a:xfrm>
        </p:grpSpPr>
        <p:sp>
          <p:nvSpPr>
            <p:cNvPr id="6170" name="Freeform 71"/>
            <p:cNvSpPr>
              <a:spLocks/>
            </p:cNvSpPr>
            <p:nvPr/>
          </p:nvSpPr>
          <p:spPr bwMode="auto">
            <a:xfrm>
              <a:off x="4725" y="1493"/>
              <a:ext cx="324" cy="619"/>
            </a:xfrm>
            <a:custGeom>
              <a:avLst/>
              <a:gdLst>
                <a:gd name="T0" fmla="*/ 0 w 324"/>
                <a:gd name="T1" fmla="*/ 0 h 619"/>
                <a:gd name="T2" fmla="*/ 324 w 324"/>
                <a:gd name="T3" fmla="*/ 619 h 619"/>
                <a:gd name="T4" fmla="*/ 0 60000 65536"/>
                <a:gd name="T5" fmla="*/ 0 60000 65536"/>
                <a:gd name="T6" fmla="*/ 0 w 324"/>
                <a:gd name="T7" fmla="*/ 0 h 619"/>
                <a:gd name="T8" fmla="*/ 324 w 324"/>
                <a:gd name="T9" fmla="*/ 619 h 6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" h="619">
                  <a:moveTo>
                    <a:pt x="0" y="0"/>
                  </a:moveTo>
                  <a:lnTo>
                    <a:pt x="324" y="619"/>
                  </a:lnTo>
                </a:path>
              </a:pathLst>
            </a:custGeom>
            <a:noFill/>
            <a:ln w="444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71" name="Text Box 72"/>
            <p:cNvSpPr txBox="1">
              <a:spLocks noChangeArrowheads="1"/>
            </p:cNvSpPr>
            <p:nvPr/>
          </p:nvSpPr>
          <p:spPr bwMode="auto">
            <a:xfrm>
              <a:off x="4851" y="1440"/>
              <a:ext cx="51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182</a:t>
              </a:r>
            </a:p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km</a:t>
              </a:r>
            </a:p>
          </p:txBody>
        </p:sp>
      </p:grpSp>
      <p:sp>
        <p:nvSpPr>
          <p:cNvPr id="200779" name="Freeform 75"/>
          <p:cNvSpPr>
            <a:spLocks/>
          </p:cNvSpPr>
          <p:nvPr/>
        </p:nvSpPr>
        <p:spPr bwMode="auto">
          <a:xfrm>
            <a:off x="6838950" y="3575050"/>
            <a:ext cx="1250950" cy="1638300"/>
          </a:xfrm>
          <a:custGeom>
            <a:avLst/>
            <a:gdLst>
              <a:gd name="T0" fmla="*/ 0 w 788"/>
              <a:gd name="T1" fmla="*/ 2147483647 h 1032"/>
              <a:gd name="T2" fmla="*/ 2147483647 w 788"/>
              <a:gd name="T3" fmla="*/ 0 h 1032"/>
              <a:gd name="T4" fmla="*/ 0 60000 65536"/>
              <a:gd name="T5" fmla="*/ 0 60000 65536"/>
              <a:gd name="T6" fmla="*/ 0 w 788"/>
              <a:gd name="T7" fmla="*/ 0 h 1032"/>
              <a:gd name="T8" fmla="*/ 788 w 788"/>
              <a:gd name="T9" fmla="*/ 1032 h 10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8" h="1032">
                <a:moveTo>
                  <a:pt x="0" y="1032"/>
                </a:moveTo>
                <a:lnTo>
                  <a:pt x="788" y="0"/>
                </a:lnTo>
              </a:path>
            </a:pathLst>
          </a:custGeom>
          <a:noFill/>
          <a:ln w="57150" cap="flat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6702435" y="5192718"/>
            <a:ext cx="1558925" cy="506413"/>
            <a:chOff x="4174" y="3127"/>
            <a:chExt cx="982" cy="319"/>
          </a:xfrm>
        </p:grpSpPr>
        <p:sp>
          <p:nvSpPr>
            <p:cNvPr id="6168" name="Text Box 77"/>
            <p:cNvSpPr txBox="1">
              <a:spLocks noChangeArrowheads="1"/>
            </p:cNvSpPr>
            <p:nvPr/>
          </p:nvSpPr>
          <p:spPr bwMode="auto">
            <a:xfrm>
              <a:off x="4174" y="3134"/>
              <a:ext cx="98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173.8 km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69" name="Freeform 80"/>
            <p:cNvSpPr>
              <a:spLocks/>
            </p:cNvSpPr>
            <p:nvPr/>
          </p:nvSpPr>
          <p:spPr bwMode="auto">
            <a:xfrm>
              <a:off x="4267" y="3127"/>
              <a:ext cx="783" cy="1"/>
            </a:xfrm>
            <a:custGeom>
              <a:avLst/>
              <a:gdLst>
                <a:gd name="T0" fmla="*/ 0 w 783"/>
                <a:gd name="T1" fmla="*/ 0 h 1"/>
                <a:gd name="T2" fmla="*/ 783 w 783"/>
                <a:gd name="T3" fmla="*/ 1 h 1"/>
                <a:gd name="T4" fmla="*/ 0 60000 65536"/>
                <a:gd name="T5" fmla="*/ 0 60000 65536"/>
                <a:gd name="T6" fmla="*/ 0 w 783"/>
                <a:gd name="T7" fmla="*/ 0 h 1"/>
                <a:gd name="T8" fmla="*/ 783 w 7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3" h="1">
                  <a:moveTo>
                    <a:pt x="0" y="0"/>
                  </a:moveTo>
                  <a:lnTo>
                    <a:pt x="783" y="1"/>
                  </a:ln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8083550" y="3578225"/>
            <a:ext cx="889000" cy="1616075"/>
            <a:chOff x="5044" y="2110"/>
            <a:chExt cx="560" cy="1018"/>
          </a:xfrm>
        </p:grpSpPr>
        <p:sp>
          <p:nvSpPr>
            <p:cNvPr id="6166" name="Freeform 82"/>
            <p:cNvSpPr>
              <a:spLocks/>
            </p:cNvSpPr>
            <p:nvPr/>
          </p:nvSpPr>
          <p:spPr bwMode="auto">
            <a:xfrm>
              <a:off x="5044" y="2110"/>
              <a:ext cx="10" cy="1018"/>
            </a:xfrm>
            <a:custGeom>
              <a:avLst/>
              <a:gdLst>
                <a:gd name="T0" fmla="*/ 10 w 10"/>
                <a:gd name="T1" fmla="*/ 1018 h 1018"/>
                <a:gd name="T2" fmla="*/ 0 w 10"/>
                <a:gd name="T3" fmla="*/ 0 h 1018"/>
                <a:gd name="T4" fmla="*/ 0 60000 65536"/>
                <a:gd name="T5" fmla="*/ 0 60000 65536"/>
                <a:gd name="T6" fmla="*/ 0 w 10"/>
                <a:gd name="T7" fmla="*/ 0 h 1018"/>
                <a:gd name="T8" fmla="*/ 10 w 10"/>
                <a:gd name="T9" fmla="*/ 1018 h 10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018">
                  <a:moveTo>
                    <a:pt x="10" y="1018"/>
                  </a:move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70C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67" name="Text Box 83"/>
            <p:cNvSpPr txBox="1">
              <a:spLocks noChangeArrowheads="1"/>
            </p:cNvSpPr>
            <p:nvPr/>
          </p:nvSpPr>
          <p:spPr bwMode="auto">
            <a:xfrm>
              <a:off x="5091" y="2400"/>
              <a:ext cx="51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255</a:t>
              </a:r>
            </a:p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km</a:t>
              </a:r>
            </a:p>
          </p:txBody>
        </p:sp>
      </p:grpSp>
      <p:sp>
        <p:nvSpPr>
          <p:cNvPr id="200790" name="Rectangle 86"/>
          <p:cNvSpPr>
            <a:spLocks noChangeArrowheads="1"/>
          </p:cNvSpPr>
          <p:nvPr/>
        </p:nvSpPr>
        <p:spPr bwMode="auto">
          <a:xfrm>
            <a:off x="1102275" y="327265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310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km</a:t>
            </a: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086600" y="3657600"/>
            <a:ext cx="838200" cy="1600200"/>
            <a:chOff x="4416" y="2160"/>
            <a:chExt cx="528" cy="1008"/>
          </a:xfrm>
        </p:grpSpPr>
        <p:sp>
          <p:nvSpPr>
            <p:cNvPr id="6164" name="Rectangle 87"/>
            <p:cNvSpPr>
              <a:spLocks noChangeArrowheads="1"/>
            </p:cNvSpPr>
            <p:nvPr/>
          </p:nvSpPr>
          <p:spPr bwMode="auto">
            <a:xfrm>
              <a:off x="4560" y="2160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000" b="1" baseline="-25000">
                  <a:solidFill>
                    <a:srgbClr val="0000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6165" name="Rectangle 88"/>
            <p:cNvSpPr>
              <a:spLocks noChangeArrowheads="1"/>
            </p:cNvSpPr>
            <p:nvPr/>
          </p:nvSpPr>
          <p:spPr bwMode="auto">
            <a:xfrm>
              <a:off x="4416" y="278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2000" b="1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200798" name="Rectangle 94"/>
          <p:cNvSpPr>
            <a:spLocks noChangeArrowheads="1"/>
          </p:cNvSpPr>
          <p:nvPr/>
        </p:nvSpPr>
        <p:spPr bwMode="auto">
          <a:xfrm>
            <a:off x="1241975" y="499985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= 310 km @ 56</a:t>
            </a:r>
            <a:r>
              <a:rPr lang="en-US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N of E </a:t>
            </a:r>
          </a:p>
        </p:txBody>
      </p:sp>
      <p:grpSp>
        <p:nvGrpSpPr>
          <p:cNvPr id="30" name="Group 89"/>
          <p:cNvGrpSpPr>
            <a:grpSpLocks/>
          </p:cNvGrpSpPr>
          <p:nvPr/>
        </p:nvGrpSpPr>
        <p:grpSpPr bwMode="auto">
          <a:xfrm>
            <a:off x="6710369" y="3084487"/>
            <a:ext cx="1797050" cy="509589"/>
            <a:chOff x="4179" y="3325"/>
            <a:chExt cx="1132" cy="321"/>
          </a:xfrm>
        </p:grpSpPr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4179" y="3325"/>
              <a:ext cx="113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173.8 km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4267" y="3645"/>
              <a:ext cx="783" cy="1"/>
            </a:xfrm>
            <a:custGeom>
              <a:avLst/>
              <a:gdLst>
                <a:gd name="T0" fmla="*/ 0 w 783"/>
                <a:gd name="T1" fmla="*/ 0 h 1"/>
                <a:gd name="T2" fmla="*/ 783 w 783"/>
                <a:gd name="T3" fmla="*/ 1 h 1"/>
                <a:gd name="T4" fmla="*/ 0 60000 65536"/>
                <a:gd name="T5" fmla="*/ 0 60000 65536"/>
                <a:gd name="T6" fmla="*/ 0 w 783"/>
                <a:gd name="T7" fmla="*/ 0 h 1"/>
                <a:gd name="T8" fmla="*/ 783 w 7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3" h="1">
                  <a:moveTo>
                    <a:pt x="0" y="0"/>
                  </a:moveTo>
                  <a:lnTo>
                    <a:pt x="783" y="1"/>
                  </a:ln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90"/>
          <p:cNvGrpSpPr>
            <a:grpSpLocks/>
          </p:cNvGrpSpPr>
          <p:nvPr/>
        </p:nvGrpSpPr>
        <p:grpSpPr bwMode="auto">
          <a:xfrm>
            <a:off x="6133352" y="3578225"/>
            <a:ext cx="814388" cy="1616075"/>
            <a:chOff x="4601" y="2110"/>
            <a:chExt cx="513" cy="1018"/>
          </a:xfrm>
        </p:grpSpPr>
        <p:sp>
          <p:nvSpPr>
            <p:cNvPr id="34" name="Freeform 82"/>
            <p:cNvSpPr>
              <a:spLocks/>
            </p:cNvSpPr>
            <p:nvPr/>
          </p:nvSpPr>
          <p:spPr bwMode="auto">
            <a:xfrm>
              <a:off x="5044" y="2110"/>
              <a:ext cx="10" cy="1018"/>
            </a:xfrm>
            <a:custGeom>
              <a:avLst/>
              <a:gdLst>
                <a:gd name="T0" fmla="*/ 10 w 10"/>
                <a:gd name="T1" fmla="*/ 1018 h 1018"/>
                <a:gd name="T2" fmla="*/ 0 w 10"/>
                <a:gd name="T3" fmla="*/ 0 h 1018"/>
                <a:gd name="T4" fmla="*/ 0 60000 65536"/>
                <a:gd name="T5" fmla="*/ 0 60000 65536"/>
                <a:gd name="T6" fmla="*/ 0 w 10"/>
                <a:gd name="T7" fmla="*/ 0 h 1018"/>
                <a:gd name="T8" fmla="*/ 10 w 10"/>
                <a:gd name="T9" fmla="*/ 1018 h 10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018">
                  <a:moveTo>
                    <a:pt x="10" y="1018"/>
                  </a:moveTo>
                  <a:lnTo>
                    <a:pt x="0" y="0"/>
                  </a:lnTo>
                </a:path>
              </a:pathLst>
            </a:custGeom>
            <a:noFill/>
            <a:ln w="44450">
              <a:solidFill>
                <a:srgbClr val="0070C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4601" y="2400"/>
              <a:ext cx="51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255</a:t>
              </a:r>
            </a:p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km</a:t>
              </a:r>
            </a:p>
          </p:txBody>
        </p:sp>
      </p:grp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845972" y="4334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endParaRPr lang="en-US" sz="2000" b="1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1035508" y="5496686"/>
            <a:ext cx="4591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            (or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34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9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0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9" grpId="0" animBg="1"/>
      <p:bldP spid="200779" grpId="0" animBg="1"/>
      <p:bldP spid="200790" grpId="0"/>
      <p:bldP spid="200798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6941686" y="1627640"/>
            <a:ext cx="827316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7768549" y="317953"/>
            <a:ext cx="0" cy="13176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V="1">
            <a:off x="6946906" y="307520"/>
            <a:ext cx="832982" cy="132193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6672497" y="442911"/>
            <a:ext cx="7286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66FF"/>
                </a:solidFill>
                <a:latin typeface="Arial" charset="0"/>
              </a:rPr>
              <a:t>v</a:t>
            </a:r>
            <a:r>
              <a:rPr lang="en-US" sz="3200" b="1" baseline="-25000" dirty="0" smtClean="0">
                <a:solidFill>
                  <a:srgbClr val="0066FF"/>
                </a:solidFill>
                <a:latin typeface="Arial" charset="0"/>
              </a:rPr>
              <a:t>1</a:t>
            </a:r>
            <a:endParaRPr lang="en-US" sz="3200" b="1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7" name="Line 71"/>
          <p:cNvSpPr>
            <a:spLocks noChangeShapeType="1"/>
          </p:cNvSpPr>
          <p:nvPr/>
        </p:nvSpPr>
        <p:spPr bwMode="auto">
          <a:xfrm flipV="1">
            <a:off x="6450702" y="2021341"/>
            <a:ext cx="1486125" cy="6143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71"/>
          <p:cNvSpPr>
            <a:spLocks noChangeShapeType="1"/>
          </p:cNvSpPr>
          <p:nvPr/>
        </p:nvSpPr>
        <p:spPr bwMode="auto">
          <a:xfrm>
            <a:off x="6788163" y="3161903"/>
            <a:ext cx="843868" cy="65926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6675674" y="1684564"/>
            <a:ext cx="7286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66FF"/>
                </a:solidFill>
                <a:latin typeface="Arial" charset="0"/>
              </a:rPr>
              <a:t>v</a:t>
            </a:r>
            <a:r>
              <a:rPr lang="en-US" sz="3200" b="1" baseline="-25000" dirty="0" smtClean="0">
                <a:solidFill>
                  <a:srgbClr val="0066FF"/>
                </a:solidFill>
                <a:latin typeface="Arial" charset="0"/>
              </a:rPr>
              <a:t>2</a:t>
            </a:r>
            <a:endParaRPr lang="en-US" sz="3200" b="1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6568180" y="3439490"/>
            <a:ext cx="7286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66FF"/>
                </a:solidFill>
                <a:latin typeface="Arial" charset="0"/>
              </a:rPr>
              <a:t>v</a:t>
            </a:r>
            <a:r>
              <a:rPr lang="en-US" sz="3200" b="1" baseline="-25000" dirty="0" smtClean="0">
                <a:solidFill>
                  <a:srgbClr val="0066FF"/>
                </a:solidFill>
                <a:latin typeface="Arial" charset="0"/>
              </a:rPr>
              <a:t>3</a:t>
            </a:r>
            <a:endParaRPr lang="en-US" sz="3200" b="1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1" name="Line 71"/>
          <p:cNvSpPr>
            <a:spLocks noChangeShapeType="1"/>
          </p:cNvSpPr>
          <p:nvPr/>
        </p:nvSpPr>
        <p:spPr bwMode="auto">
          <a:xfrm flipV="1">
            <a:off x="5355097" y="4778829"/>
            <a:ext cx="832982" cy="132193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Line 71"/>
          <p:cNvSpPr>
            <a:spLocks noChangeShapeType="1"/>
          </p:cNvSpPr>
          <p:nvPr/>
        </p:nvSpPr>
        <p:spPr bwMode="auto">
          <a:xfrm flipV="1">
            <a:off x="6182410" y="4191000"/>
            <a:ext cx="1486125" cy="6143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>
            <a:off x="7662868" y="4195762"/>
            <a:ext cx="843868" cy="65926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flipH="1">
            <a:off x="6456367" y="2633890"/>
            <a:ext cx="14695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7925489" y="2010004"/>
            <a:ext cx="0" cy="620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 flipH="1">
            <a:off x="6772053" y="3149205"/>
            <a:ext cx="83820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 flipV="1">
            <a:off x="7609805" y="3146256"/>
            <a:ext cx="0" cy="6531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H="1">
            <a:off x="5382533" y="6109835"/>
            <a:ext cx="827316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Line 28"/>
          <p:cNvSpPr>
            <a:spLocks noChangeShapeType="1"/>
          </p:cNvSpPr>
          <p:nvPr/>
        </p:nvSpPr>
        <p:spPr bwMode="auto">
          <a:xfrm flipH="1">
            <a:off x="6209846" y="6109834"/>
            <a:ext cx="14695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7679416" y="6109834"/>
            <a:ext cx="83820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8506282" y="4789262"/>
            <a:ext cx="0" cy="13176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8506284" y="4179663"/>
            <a:ext cx="0" cy="620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 flipV="1">
            <a:off x="8669568" y="4201886"/>
            <a:ext cx="0" cy="6531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8503176" y="4839948"/>
            <a:ext cx="0" cy="126557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28"/>
          <p:cNvSpPr>
            <a:spLocks noChangeShapeType="1"/>
          </p:cNvSpPr>
          <p:nvPr/>
        </p:nvSpPr>
        <p:spPr bwMode="auto">
          <a:xfrm flipH="1">
            <a:off x="5382532" y="6098939"/>
            <a:ext cx="3124203" cy="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flipH="1">
            <a:off x="5393419" y="483631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88632" y="1441276"/>
            <a:ext cx="5763116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process we have described to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add non-perpendicular vectors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algebraically can be used to add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any number of vectors. In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numerical examples here, we have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limited our calculations to adding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two vectors. Let’s go through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conceptually how the principles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apply for more-than-two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vectors.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69582" y="194204"/>
            <a:ext cx="582787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Algebraic Addition of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non-Perpendicular Vectors, 2</a:t>
            </a:r>
          </a:p>
        </p:txBody>
      </p:sp>
    </p:spTree>
    <p:extLst>
      <p:ext uri="{BB962C8B-B14F-4D97-AF65-F5344CB8AC3E}">
        <p14:creationId xmlns:p14="http://schemas.microsoft.com/office/powerpoint/2010/main" val="85942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nimBg="1"/>
      <p:bldP spid="8220" grpId="1" animBg="1"/>
      <p:bldP spid="8223" grpId="0" animBg="1"/>
      <p:bldP spid="8223" grpId="1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6" grpId="2" animBg="1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080798" y="4556893"/>
            <a:ext cx="3772558" cy="929589"/>
            <a:chOff x="333250" y="1810015"/>
            <a:chExt cx="3772558" cy="929589"/>
          </a:xfrm>
        </p:grpSpPr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333250" y="2043494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585003" y="210689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564717" y="1810015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942262" y="203564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565717" y="203564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2085703" y="2043493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28662" y="1812622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1422226" y="230283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Rectangle 77"/>
            <p:cNvSpPr/>
            <p:nvPr/>
          </p:nvSpPr>
          <p:spPr>
            <a:xfrm>
              <a:off x="1455404" y="2216384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180591" y="4283893"/>
            <a:ext cx="3772558" cy="1155205"/>
            <a:chOff x="4100540" y="2547280"/>
            <a:chExt cx="3772558" cy="1155205"/>
          </a:xfrm>
        </p:grpSpPr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rot="16200000">
              <a:off x="4334479" y="302823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>
              <a:off x="5314193" y="273134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>
              <a:off x="6691738" y="295698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>
              <a:off x="7315193" y="295698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Rectangle 95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344951" y="1981925"/>
            <a:ext cx="2976600" cy="958500"/>
            <a:chOff x="7835980" y="4392263"/>
            <a:chExt cx="2976600" cy="9585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840352" y="463966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Rectangle 111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Rectangle 114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>
              <a:off x="868651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972374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0324245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598597" y="1771695"/>
            <a:ext cx="2976600" cy="1168730"/>
            <a:chOff x="7835980" y="4182033"/>
            <a:chExt cx="2976600" cy="1168730"/>
          </a:xfrm>
        </p:grpSpPr>
        <p:cxnSp>
          <p:nvCxnSpPr>
            <p:cNvPr id="147" name="Straight Arrow Connector 146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sz="28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Rectangle 132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Rectangle 135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1212520" y="6012896"/>
            <a:ext cx="3531736" cy="523220"/>
            <a:chOff x="358302" y="2424487"/>
            <a:chExt cx="3531736" cy="523220"/>
          </a:xfrm>
        </p:grpSpPr>
        <p:sp>
          <p:nvSpPr>
            <p:cNvPr id="149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67340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268837" y="5791309"/>
            <a:ext cx="3531736" cy="744807"/>
            <a:chOff x="358302" y="2202900"/>
            <a:chExt cx="3531736" cy="744807"/>
          </a:xfrm>
        </p:grpSpPr>
        <p:sp>
          <p:nvSpPr>
            <p:cNvPr id="160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sz="2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sz="2800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 rot="16200000">
              <a:off x="4987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rot="16200000">
              <a:off x="11815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rot="16200000">
              <a:off x="265559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440167" y="3449421"/>
            <a:ext cx="2765501" cy="523220"/>
            <a:chOff x="358302" y="3422038"/>
            <a:chExt cx="2765501" cy="523220"/>
          </a:xfrm>
        </p:grpSpPr>
        <p:sp>
          <p:nvSpPr>
            <p:cNvPr id="171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>
              <a:off x="433452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1199413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2636336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2220699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5550293" y="3227834"/>
            <a:ext cx="2765501" cy="744807"/>
            <a:chOff x="358302" y="3200451"/>
            <a:chExt cx="2765501" cy="744807"/>
          </a:xfrm>
        </p:grpSpPr>
        <p:sp>
          <p:nvSpPr>
            <p:cNvPr id="185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sz="28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rot="16200000">
              <a:off x="415638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rot="16200000">
              <a:off x="1181599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rot="16200000">
              <a:off x="2618522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16200000">
              <a:off x="2202885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Rectangle 22"/>
          <p:cNvSpPr>
            <a:spLocks noChangeArrowheads="1"/>
          </p:cNvSpPr>
          <p:nvPr/>
        </p:nvSpPr>
        <p:spPr bwMode="auto">
          <a:xfrm>
            <a:off x="1883452" y="1048917"/>
            <a:ext cx="194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latin typeface="Arial" pitchFamily="34" charset="0"/>
              </a:rPr>
              <a:t>Horizontal</a:t>
            </a:r>
            <a:endParaRPr lang="en-US" sz="2800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9" name="Rectangle 22"/>
          <p:cNvSpPr>
            <a:spLocks noChangeArrowheads="1"/>
          </p:cNvSpPr>
          <p:nvPr/>
        </p:nvSpPr>
        <p:spPr bwMode="auto">
          <a:xfrm>
            <a:off x="6457146" y="1048917"/>
            <a:ext cx="1463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  <a:endParaRPr lang="en-US" sz="2800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0" name="Rectangle 22"/>
          <p:cNvSpPr>
            <a:spLocks noChangeArrowheads="1"/>
          </p:cNvSpPr>
          <p:nvPr/>
        </p:nvSpPr>
        <p:spPr bwMode="auto">
          <a:xfrm>
            <a:off x="2144507" y="279091"/>
            <a:ext cx="5578771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Projectile Motion Equations</a:t>
            </a:r>
            <a:endParaRPr 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1" name="Rectangle 22"/>
          <p:cNvSpPr>
            <a:spLocks noChangeArrowheads="1"/>
          </p:cNvSpPr>
          <p:nvPr/>
        </p:nvSpPr>
        <p:spPr bwMode="auto">
          <a:xfrm>
            <a:off x="381144" y="2174808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A</a:t>
            </a:r>
            <a:endParaRPr 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2" name="Rectangle 22"/>
          <p:cNvSpPr>
            <a:spLocks noChangeArrowheads="1"/>
          </p:cNvSpPr>
          <p:nvPr/>
        </p:nvSpPr>
        <p:spPr bwMode="auto">
          <a:xfrm>
            <a:off x="381144" y="3404222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B</a:t>
            </a:r>
            <a:endParaRPr 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3" name="Rectangle 22"/>
          <p:cNvSpPr>
            <a:spLocks noChangeArrowheads="1"/>
          </p:cNvSpPr>
          <p:nvPr/>
        </p:nvSpPr>
        <p:spPr bwMode="auto">
          <a:xfrm>
            <a:off x="381144" y="4709939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C</a:t>
            </a:r>
            <a:endParaRPr 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4" name="Rectangle 22"/>
          <p:cNvSpPr>
            <a:spLocks noChangeArrowheads="1"/>
          </p:cNvSpPr>
          <p:nvPr/>
        </p:nvSpPr>
        <p:spPr bwMode="auto">
          <a:xfrm>
            <a:off x="381144" y="5982118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</a:rPr>
              <a:t>D</a:t>
            </a:r>
            <a:endParaRPr lang="en-US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080798" y="4556893"/>
            <a:ext cx="3772558" cy="929589"/>
            <a:chOff x="333250" y="1810015"/>
            <a:chExt cx="3772558" cy="929589"/>
          </a:xfrm>
        </p:grpSpPr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333250" y="2043494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585003" y="210689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564717" y="1810015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942262" y="203564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565717" y="203564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2085703" y="2043493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28662" y="1812622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1422226" y="230283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Rectangle 77"/>
            <p:cNvSpPr/>
            <p:nvPr/>
          </p:nvSpPr>
          <p:spPr>
            <a:xfrm>
              <a:off x="1455404" y="2216384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180591" y="4283893"/>
            <a:ext cx="3772558" cy="1155205"/>
            <a:chOff x="4100540" y="2547280"/>
            <a:chExt cx="3772558" cy="1155205"/>
          </a:xfrm>
        </p:grpSpPr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rot="16200000">
              <a:off x="4334479" y="302823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>
              <a:off x="5314193" y="273134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>
              <a:off x="6691738" y="295698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>
              <a:off x="7315193" y="295698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Rectangle 95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344951" y="1981925"/>
            <a:ext cx="2976600" cy="958500"/>
            <a:chOff x="7835980" y="4392263"/>
            <a:chExt cx="2976600" cy="9585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840352" y="463966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2" name="Rectangle 111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Rectangle 114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>
              <a:off x="868651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9723744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0324245" y="440764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598597" y="1771695"/>
            <a:ext cx="2976600" cy="1168730"/>
            <a:chOff x="7835980" y="4182033"/>
            <a:chExt cx="2976600" cy="1168730"/>
          </a:xfrm>
        </p:grpSpPr>
        <p:cxnSp>
          <p:nvCxnSpPr>
            <p:cNvPr id="147" name="Straight Arrow Connector 146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Rectangle 132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Rectangle 135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1212520" y="6012896"/>
            <a:ext cx="3531736" cy="523220"/>
            <a:chOff x="358302" y="2424487"/>
            <a:chExt cx="3531736" cy="523220"/>
          </a:xfrm>
        </p:grpSpPr>
        <p:sp>
          <p:nvSpPr>
            <p:cNvPr id="149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67340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268837" y="5791309"/>
            <a:ext cx="3531736" cy="744807"/>
            <a:chOff x="358302" y="2202900"/>
            <a:chExt cx="3531736" cy="744807"/>
          </a:xfrm>
        </p:grpSpPr>
        <p:sp>
          <p:nvSpPr>
            <p:cNvPr id="160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 rot="16200000">
              <a:off x="4987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rot="16200000">
              <a:off x="11815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rot="16200000">
              <a:off x="265559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440167" y="3449421"/>
            <a:ext cx="2765501" cy="523220"/>
            <a:chOff x="358302" y="3422038"/>
            <a:chExt cx="2765501" cy="523220"/>
          </a:xfrm>
        </p:grpSpPr>
        <p:sp>
          <p:nvSpPr>
            <p:cNvPr id="171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>
              <a:off x="433452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1199413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2636336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2220699" y="342606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5550293" y="3227834"/>
            <a:ext cx="2765501" cy="744807"/>
            <a:chOff x="358302" y="3200451"/>
            <a:chExt cx="2765501" cy="744807"/>
          </a:xfrm>
        </p:grpSpPr>
        <p:sp>
          <p:nvSpPr>
            <p:cNvPr id="185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rot="16200000">
              <a:off x="415638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rot="16200000">
              <a:off x="1181599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rot="16200000">
              <a:off x="2618522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16200000">
              <a:off x="2202885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Rectangle 22"/>
          <p:cNvSpPr>
            <a:spLocks noChangeArrowheads="1"/>
          </p:cNvSpPr>
          <p:nvPr/>
        </p:nvSpPr>
        <p:spPr bwMode="auto">
          <a:xfrm>
            <a:off x="1883452" y="1048917"/>
            <a:ext cx="194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Horizontal</a:t>
            </a:r>
            <a:endParaRPr lang="en-US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9" name="Rectangle 22"/>
          <p:cNvSpPr>
            <a:spLocks noChangeArrowheads="1"/>
          </p:cNvSpPr>
          <p:nvPr/>
        </p:nvSpPr>
        <p:spPr bwMode="auto">
          <a:xfrm>
            <a:off x="6457146" y="1048917"/>
            <a:ext cx="1463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Vertical</a:t>
            </a:r>
            <a:endParaRPr lang="en-US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0" name="Rectangle 22"/>
          <p:cNvSpPr>
            <a:spLocks noChangeArrowheads="1"/>
          </p:cNvSpPr>
          <p:nvPr/>
        </p:nvSpPr>
        <p:spPr bwMode="auto">
          <a:xfrm>
            <a:off x="2144507" y="279091"/>
            <a:ext cx="5578771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Projectile Motion Equations</a:t>
            </a:r>
            <a:endParaRPr lang="en-US" sz="3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1" name="Rectangle 22"/>
          <p:cNvSpPr>
            <a:spLocks noChangeArrowheads="1"/>
          </p:cNvSpPr>
          <p:nvPr/>
        </p:nvSpPr>
        <p:spPr bwMode="auto">
          <a:xfrm>
            <a:off x="381144" y="2174808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A</a:t>
            </a:r>
            <a:endParaRPr lang="en-US" sz="3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2" name="Rectangle 22"/>
          <p:cNvSpPr>
            <a:spLocks noChangeArrowheads="1"/>
          </p:cNvSpPr>
          <p:nvPr/>
        </p:nvSpPr>
        <p:spPr bwMode="auto">
          <a:xfrm>
            <a:off x="381144" y="3404222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B</a:t>
            </a:r>
            <a:endParaRPr lang="en-US" sz="3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3" name="Rectangle 22"/>
          <p:cNvSpPr>
            <a:spLocks noChangeArrowheads="1"/>
          </p:cNvSpPr>
          <p:nvPr/>
        </p:nvSpPr>
        <p:spPr bwMode="auto">
          <a:xfrm>
            <a:off x="381144" y="4709939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C</a:t>
            </a:r>
            <a:endParaRPr lang="en-US" sz="3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4" name="Rectangle 22"/>
          <p:cNvSpPr>
            <a:spLocks noChangeArrowheads="1"/>
          </p:cNvSpPr>
          <p:nvPr/>
        </p:nvSpPr>
        <p:spPr bwMode="auto">
          <a:xfrm>
            <a:off x="381144" y="5982118"/>
            <a:ext cx="481222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D</a:t>
            </a:r>
            <a:endParaRPr lang="en-US" sz="3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1407239" y="1991915"/>
            <a:ext cx="2972993" cy="9431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407239" y="1991914"/>
            <a:ext cx="2972993" cy="9431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407239" y="3268481"/>
            <a:ext cx="2972993" cy="9431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407239" y="3268480"/>
            <a:ext cx="2972993" cy="94311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992805" y="5956855"/>
            <a:ext cx="1538220" cy="6251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992805" y="5955781"/>
            <a:ext cx="1538220" cy="6251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098340" y="4659388"/>
            <a:ext cx="3655020" cy="7311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098340" y="4686011"/>
            <a:ext cx="3655020" cy="7311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4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6781800" y="2928938"/>
            <a:ext cx="1054100" cy="917575"/>
            <a:chOff x="4848" y="1104"/>
            <a:chExt cx="664" cy="578"/>
          </a:xfrm>
        </p:grpSpPr>
        <p:sp>
          <p:nvSpPr>
            <p:cNvPr id="34837" name="Rectangle 109"/>
            <p:cNvSpPr>
              <a:spLocks noChangeArrowheads="1"/>
            </p:cNvSpPr>
            <p:nvPr/>
          </p:nvSpPr>
          <p:spPr bwMode="auto">
            <a:xfrm>
              <a:off x="4896" y="1104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4838" name="Picture 110" descr="an00574_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104"/>
              <a:ext cx="568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9" name="Rectangle 111"/>
            <p:cNvSpPr>
              <a:spLocks noChangeArrowheads="1"/>
            </p:cNvSpPr>
            <p:nvPr/>
          </p:nvSpPr>
          <p:spPr bwMode="auto">
            <a:xfrm>
              <a:off x="4848" y="1104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819" name="Rectangle 15"/>
          <p:cNvSpPr>
            <a:spLocks noChangeArrowheads="1"/>
          </p:cNvSpPr>
          <p:nvPr/>
        </p:nvSpPr>
        <p:spPr bwMode="auto">
          <a:xfrm>
            <a:off x="1066800" y="185738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Projectile Motion</a:t>
            </a:r>
          </a:p>
        </p:txBody>
      </p:sp>
      <p:sp>
        <p:nvSpPr>
          <p:cNvPr id="34820" name="Rectangle 16"/>
          <p:cNvSpPr>
            <a:spLocks noChangeArrowheads="1"/>
          </p:cNvSpPr>
          <p:nvPr/>
        </p:nvSpPr>
        <p:spPr bwMode="auto">
          <a:xfrm>
            <a:off x="838200" y="871538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u="sng">
                <a:solidFill>
                  <a:srgbClr val="FF0000"/>
                </a:solidFill>
                <a:latin typeface="Arial" pitchFamily="34" charset="0"/>
              </a:rPr>
              <a:t>projectile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: an airborne object acted upon “only”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		by gravity</a:t>
            </a:r>
          </a:p>
        </p:txBody>
      </p:sp>
      <p:sp>
        <p:nvSpPr>
          <p:cNvPr id="34821" name="Rectangle 17"/>
          <p:cNvSpPr>
            <a:spLocks noChangeArrowheads="1"/>
          </p:cNvSpPr>
          <p:nvPr/>
        </p:nvSpPr>
        <p:spPr bwMode="auto">
          <a:xfrm>
            <a:off x="1279525" y="1862138"/>
            <a:ext cx="567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-- other forces are NOT significant	</a:t>
            </a:r>
          </a:p>
        </p:txBody>
      </p:sp>
      <p:sp>
        <p:nvSpPr>
          <p:cNvPr id="34822" name="Rectangle 18"/>
          <p:cNvSpPr>
            <a:spLocks noChangeArrowheads="1"/>
          </p:cNvSpPr>
          <p:nvPr/>
        </p:nvSpPr>
        <p:spPr bwMode="auto">
          <a:xfrm>
            <a:off x="1219200" y="2562225"/>
            <a:ext cx="2301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examples:</a:t>
            </a:r>
          </a:p>
        </p:txBody>
      </p:sp>
      <p:sp>
        <p:nvSpPr>
          <p:cNvPr id="34823" name="Rectangle 19"/>
          <p:cNvSpPr>
            <a:spLocks noChangeArrowheads="1"/>
          </p:cNvSpPr>
          <p:nvPr/>
        </p:nvSpPr>
        <p:spPr bwMode="auto">
          <a:xfrm>
            <a:off x="4648200" y="2547938"/>
            <a:ext cx="314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non-examples:</a:t>
            </a:r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1981200" y="3081338"/>
            <a:ext cx="22098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baseball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arrow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football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golf ball</a:t>
            </a: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5197475" y="3094038"/>
            <a:ext cx="24384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bird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airplane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frisbee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hang glider</a:t>
            </a:r>
          </a:p>
        </p:txBody>
      </p:sp>
      <p:pic>
        <p:nvPicPr>
          <p:cNvPr id="201758" name="Picture 30" descr="an00574_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41638"/>
            <a:ext cx="9017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3505200" y="4605338"/>
            <a:ext cx="1752600" cy="777875"/>
            <a:chOff x="2208" y="2928"/>
            <a:chExt cx="1104" cy="490"/>
          </a:xfrm>
        </p:grpSpPr>
        <p:sp>
          <p:nvSpPr>
            <p:cNvPr id="34835" name="Rectangle 106"/>
            <p:cNvSpPr>
              <a:spLocks noChangeArrowheads="1"/>
            </p:cNvSpPr>
            <p:nvPr/>
          </p:nvSpPr>
          <p:spPr bwMode="auto">
            <a:xfrm>
              <a:off x="2208" y="3168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(projectile)</a:t>
              </a:r>
            </a:p>
          </p:txBody>
        </p:sp>
        <p:sp>
          <p:nvSpPr>
            <p:cNvPr id="34836" name="Line 107"/>
            <p:cNvSpPr>
              <a:spLocks noChangeShapeType="1"/>
            </p:cNvSpPr>
            <p:nvPr/>
          </p:nvSpPr>
          <p:spPr bwMode="auto">
            <a:xfrm flipH="1" flipV="1">
              <a:off x="2544" y="292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165475"/>
            <a:ext cx="5048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906838"/>
            <a:ext cx="18081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http://photos.upi.com/view/cf6c9bf2ec2bb32296e562b2243e6633/Miami-Dolphins-V-Oakland-Raid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235575"/>
            <a:ext cx="8985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7638"/>
            <a:ext cx="7810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443288"/>
            <a:ext cx="12271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http://www.totallyultimate.com/wp-content/uploads/2010/12/history-of-ultimate-frisb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78325"/>
            <a:ext cx="12684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854700"/>
            <a:ext cx="18557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29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16763E-6 C -0.07118 0.00093 -0.14236 0.00209 -0.19531 0.0148 C -0.24826 0.02752 -0.28924 0.05712 -0.31753 0.07608 C -0.34583 0.09503 -0.35694 0.12024 -0.3651 0.12902 " pathEditMode="relative" ptsTypes="aa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8" grpId="0"/>
      <p:bldP spid="20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298450" y="126365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1. Choose a scale.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941388" y="327025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Vector Addition: Graphical Method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298450" y="1914525"/>
            <a:ext cx="4492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2. Use ruler and protractor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    to draw first vector to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    scale at proper angle.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222250" y="4006850"/>
            <a:ext cx="33940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3. Draw subsequent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    vectors tip-to-tail. </a:t>
            </a:r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222250" y="5645150"/>
            <a:ext cx="624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4. Draw resultant by connecting tail of</a:t>
            </a:r>
            <a:br>
              <a:rPr lang="en-US">
                <a:solidFill>
                  <a:srgbClr val="FF0000"/>
                </a:solidFill>
                <a:latin typeface="Arial" pitchFamily="34" charset="0"/>
              </a:rPr>
            </a:br>
            <a:r>
              <a:rPr lang="en-US">
                <a:solidFill>
                  <a:srgbClr val="FF0000"/>
                </a:solidFill>
                <a:latin typeface="Arial" pitchFamily="34" charset="0"/>
              </a:rPr>
              <a:t>    first vector to tip of last. </a:t>
            </a:r>
          </a:p>
        </p:txBody>
      </p:sp>
      <p:pic>
        <p:nvPicPr>
          <p:cNvPr id="24583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3700" y="163513"/>
            <a:ext cx="10033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://cache2.allpostersimages.com/p/LRG/26/2696/6ESUD00Z/posters/capa-cornell-circus-elephants-walking-in-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984625"/>
            <a:ext cx="4572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320800"/>
            <a:ext cx="3479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63513"/>
            <a:ext cx="10033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85" grpId="0"/>
      <p:bldP spid="160786" grpId="0"/>
      <p:bldP spid="1607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640775" y="4436425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constant (assuming no air resistance) 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228600" y="4465125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--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is…</a:t>
            </a:r>
          </a:p>
        </p:txBody>
      </p:sp>
      <p:sp>
        <p:nvSpPr>
          <p:cNvPr id="35844" name="Rectangle 27"/>
          <p:cNvSpPr>
            <a:spLocks noChangeArrowheads="1"/>
          </p:cNvSpPr>
          <p:nvPr/>
        </p:nvSpPr>
        <p:spPr bwMode="auto">
          <a:xfrm>
            <a:off x="1219200" y="228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Horizontally-Launched Projectiles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45" name="Line 26"/>
          <p:cNvSpPr>
            <a:spLocks noChangeShapeType="1"/>
          </p:cNvSpPr>
          <p:nvPr/>
        </p:nvSpPr>
        <p:spPr bwMode="auto">
          <a:xfrm>
            <a:off x="1445338" y="4117775"/>
            <a:ext cx="49228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46" name="Line 25"/>
          <p:cNvSpPr>
            <a:spLocks noChangeShapeType="1"/>
          </p:cNvSpPr>
          <p:nvPr/>
        </p:nvSpPr>
        <p:spPr bwMode="auto">
          <a:xfrm flipV="1">
            <a:off x="2202575" y="2271513"/>
            <a:ext cx="0" cy="184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47" name="Line 24"/>
          <p:cNvSpPr>
            <a:spLocks noChangeShapeType="1"/>
          </p:cNvSpPr>
          <p:nvPr/>
        </p:nvSpPr>
        <p:spPr bwMode="auto">
          <a:xfrm flipH="1">
            <a:off x="1445338" y="2271513"/>
            <a:ext cx="757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48" name="Oval 23"/>
          <p:cNvSpPr>
            <a:spLocks noChangeArrowheads="1"/>
          </p:cNvSpPr>
          <p:nvPr/>
        </p:nvSpPr>
        <p:spPr bwMode="auto">
          <a:xfrm>
            <a:off x="2042923" y="2072733"/>
            <a:ext cx="188912" cy="184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50" name="Line 21"/>
          <p:cNvSpPr>
            <a:spLocks noChangeShapeType="1"/>
          </p:cNvSpPr>
          <p:nvPr/>
        </p:nvSpPr>
        <p:spPr bwMode="auto">
          <a:xfrm flipH="1">
            <a:off x="688100" y="4117775"/>
            <a:ext cx="568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51" name="Line 20"/>
          <p:cNvSpPr>
            <a:spLocks noChangeShapeType="1"/>
          </p:cNvSpPr>
          <p:nvPr/>
        </p:nvSpPr>
        <p:spPr bwMode="auto">
          <a:xfrm flipH="1">
            <a:off x="688100" y="2271513"/>
            <a:ext cx="568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52" name="Line 19"/>
          <p:cNvSpPr>
            <a:spLocks noChangeShapeType="1"/>
          </p:cNvSpPr>
          <p:nvPr/>
        </p:nvSpPr>
        <p:spPr bwMode="auto">
          <a:xfrm flipV="1">
            <a:off x="877013" y="2271513"/>
            <a:ext cx="0" cy="184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2770" name="Freeform 18"/>
          <p:cNvSpPr>
            <a:spLocks/>
          </p:cNvSpPr>
          <p:nvPr/>
        </p:nvSpPr>
        <p:spPr bwMode="auto">
          <a:xfrm>
            <a:off x="2394663" y="2176263"/>
            <a:ext cx="3232150" cy="1938337"/>
          </a:xfrm>
          <a:custGeom>
            <a:avLst/>
            <a:gdLst>
              <a:gd name="T0" fmla="*/ 0 w 3072"/>
              <a:gd name="T1" fmla="*/ 0 h 1890"/>
              <a:gd name="T2" fmla="*/ 2147483647 w 3072"/>
              <a:gd name="T3" fmla="*/ 2147483647 h 1890"/>
              <a:gd name="T4" fmla="*/ 2147483647 w 3072"/>
              <a:gd name="T5" fmla="*/ 2147483647 h 1890"/>
              <a:gd name="T6" fmla="*/ 2147483647 w 3072"/>
              <a:gd name="T7" fmla="*/ 2147483647 h 1890"/>
              <a:gd name="T8" fmla="*/ 2147483647 w 3072"/>
              <a:gd name="T9" fmla="*/ 2147483647 h 1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2"/>
              <a:gd name="T16" fmla="*/ 0 h 1890"/>
              <a:gd name="T17" fmla="*/ 3072 w 3072"/>
              <a:gd name="T18" fmla="*/ 1890 h 1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2" h="1890">
                <a:moveTo>
                  <a:pt x="0" y="0"/>
                </a:moveTo>
                <a:cubicBezTo>
                  <a:pt x="242" y="32"/>
                  <a:pt x="1052" y="61"/>
                  <a:pt x="1452" y="192"/>
                </a:cubicBezTo>
                <a:cubicBezTo>
                  <a:pt x="1852" y="323"/>
                  <a:pt x="2162" y="586"/>
                  <a:pt x="2400" y="786"/>
                </a:cubicBezTo>
                <a:cubicBezTo>
                  <a:pt x="2638" y="986"/>
                  <a:pt x="2768" y="1208"/>
                  <a:pt x="2880" y="1392"/>
                </a:cubicBezTo>
                <a:cubicBezTo>
                  <a:pt x="2992" y="1576"/>
                  <a:pt x="3032" y="1786"/>
                  <a:pt x="3072" y="189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261669" y="2825550"/>
            <a:ext cx="946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3322108" y="1683045"/>
            <a:ext cx="9477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300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56" name="Rectangle 30"/>
          <p:cNvSpPr>
            <a:spLocks noChangeArrowheads="1"/>
          </p:cNvSpPr>
          <p:nvPr/>
        </p:nvSpPr>
        <p:spPr bwMode="auto">
          <a:xfrm>
            <a:off x="0" y="281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57" name="Rectangle 31"/>
          <p:cNvSpPr>
            <a:spLocks noChangeArrowheads="1"/>
          </p:cNvSpPr>
          <p:nvPr/>
        </p:nvSpPr>
        <p:spPr bwMode="auto">
          <a:xfrm>
            <a:off x="914400" y="80645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Theory: A projectile is launched horizontally</a:t>
            </a:r>
          </a:p>
          <a:p>
            <a:pPr lvl="3">
              <a:tabLst>
                <a:tab pos="457200" algn="l"/>
              </a:tabLst>
            </a:pP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/velocity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300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from height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d.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5858" name="Rectangle 32"/>
          <p:cNvSpPr>
            <a:spLocks noChangeArrowheads="1"/>
          </p:cNvSpPr>
          <p:nvPr/>
        </p:nvSpPr>
        <p:spPr bwMode="auto">
          <a:xfrm>
            <a:off x="228600" y="57328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-- v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y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 starts at…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590800" y="5732800"/>
            <a:ext cx="6553200" cy="1066800"/>
            <a:chOff x="1632" y="3312"/>
            <a:chExt cx="4128" cy="672"/>
          </a:xfrm>
        </p:grpSpPr>
        <p:sp>
          <p:nvSpPr>
            <p:cNvPr id="35860" name="Rectangle 33"/>
            <p:cNvSpPr>
              <a:spLocks noChangeArrowheads="1"/>
            </p:cNvSpPr>
            <p:nvPr/>
          </p:nvSpPr>
          <p:spPr bwMode="auto">
            <a:xfrm>
              <a:off x="1632" y="3312"/>
              <a:ext cx="412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0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m/s,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but increases as object falls (i.e., object accelerates at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g = 9.81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m/s</a:t>
              </a:r>
              <a:r>
                <a:rPr lang="en-US" baseline="30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862" name="Line 35"/>
            <p:cNvSpPr>
              <a:spLocks noChangeShapeType="1"/>
            </p:cNvSpPr>
            <p:nvPr/>
          </p:nvSpPr>
          <p:spPr bwMode="auto">
            <a:xfrm>
              <a:off x="5215" y="36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40775" y="5144647"/>
            <a:ext cx="128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ZERO!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28600" y="5094517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--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is…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25585" y="1825461"/>
            <a:ext cx="37619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 </a:t>
            </a:r>
            <a:r>
              <a:rPr lang="en-US" u="sng" dirty="0" err="1" smtClean="0">
                <a:solidFill>
                  <a:srgbClr val="000000"/>
                </a:solidFill>
                <a:latin typeface="Arial" pitchFamily="34" charset="0"/>
              </a:rPr>
              <a:t>HL’ed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proj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stays in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the air for the same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amt. of time as a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dropped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proj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from same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  height.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990898" y="5128881"/>
            <a:ext cx="1221809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WHY?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8526" y="5128881"/>
            <a:ext cx="3337773" cy="523220"/>
            <a:chOff x="5047440" y="5065817"/>
            <a:chExt cx="3337773" cy="523220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5047440" y="5065817"/>
              <a:ext cx="3337773" cy="523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</a:rPr>
                <a:t>Gravity only acts   !</a:t>
              </a:r>
              <a:endParaRPr lang="en-US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7967296" y="5124510"/>
              <a:ext cx="0" cy="457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6563" y="5011093"/>
            <a:ext cx="772753" cy="8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Freeform 22"/>
          <p:cNvSpPr>
            <a:spLocks/>
          </p:cNvSpPr>
          <p:nvPr/>
        </p:nvSpPr>
        <p:spPr bwMode="auto">
          <a:xfrm>
            <a:off x="2308595" y="2155283"/>
            <a:ext cx="1022350" cy="1587"/>
          </a:xfrm>
          <a:custGeom>
            <a:avLst/>
            <a:gdLst>
              <a:gd name="T0" fmla="*/ 0 w 972"/>
              <a:gd name="T1" fmla="*/ 0 h 1"/>
              <a:gd name="T2" fmla="*/ 2147483647 w 972"/>
              <a:gd name="T3" fmla="*/ 0 h 1"/>
              <a:gd name="T4" fmla="*/ 0 60000 65536"/>
              <a:gd name="T5" fmla="*/ 0 60000 65536"/>
              <a:gd name="T6" fmla="*/ 0 w 972"/>
              <a:gd name="T7" fmla="*/ 0 h 1"/>
              <a:gd name="T8" fmla="*/ 972 w 9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2" h="1">
                <a:moveTo>
                  <a:pt x="0" y="0"/>
                </a:moveTo>
                <a:lnTo>
                  <a:pt x="972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2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70" grpId="0" animBg="1"/>
      <p:bldP spid="22" grpId="0"/>
      <p:bldP spid="24" grpId="0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3626" y="1673138"/>
            <a:ext cx="8794395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Assuming negligible air resistance (and ignoring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any curvature of the planet’s surface), horizontally-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launched projectiles and ‘dropped’ projectiles that are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launched/dropped from a given height: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1. stay in the air for the same amount of time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2. have identical </a:t>
            </a:r>
            <a:r>
              <a:rPr lang="en-US" b="1" i="1" dirty="0" smtClean="0">
                <a:solidFill>
                  <a:srgbClr val="663300"/>
                </a:solidFill>
                <a:latin typeface="Arial" pitchFamily="34" charset="0"/>
              </a:rPr>
              <a:t>vertical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 components of velocity at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6633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at any given time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3. have the same horizontal acceleration (ZERO!)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4. have the same vertical acceleration (–9.81 m/s</a:t>
            </a:r>
            <a:r>
              <a:rPr lang="en-US" baseline="30000" dirty="0" smtClean="0">
                <a:solidFill>
                  <a:srgbClr val="663300"/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04791" y="257922"/>
            <a:ext cx="6096604" cy="104028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</a:rPr>
              <a:t>Horizontally-Launched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</a:rPr>
              <a:t>Projectiles (conceptual)</a:t>
            </a:r>
          </a:p>
        </p:txBody>
      </p:sp>
    </p:spTree>
    <p:extLst>
      <p:ext uri="{BB962C8B-B14F-4D97-AF65-F5344CB8AC3E}">
        <p14:creationId xmlns:p14="http://schemas.microsoft.com/office/powerpoint/2010/main" val="65183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1976" y="744000"/>
            <a:ext cx="869661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In my classes, I use the same four equations – what I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call our ‘Equation Toolbox’ – in both 1-D and 2-D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kinematics. If you’ve seen my 1-D kinematics videos,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you might remember having seen them. In any case,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they are shown below. We will use them throughout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this unit of study in 2-D kinematics as well. Good luck!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2649" y="195715"/>
            <a:ext cx="242085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Point of Note</a:t>
            </a:r>
            <a:endParaRPr lang="en-US" b="1" u="sng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5386311" y="5479296"/>
            <a:ext cx="2884227" cy="9257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93874" y="5604670"/>
            <a:ext cx="2765501" cy="744807"/>
            <a:chOff x="358302" y="3200451"/>
            <a:chExt cx="2765501" cy="744807"/>
          </a:xfrm>
        </p:grpSpPr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33452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199413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2636336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220699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5076568" y="4077069"/>
            <a:ext cx="3526221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107006" y="4190596"/>
            <a:ext cx="3531736" cy="744807"/>
            <a:chOff x="358302" y="2202900"/>
            <a:chExt cx="3531736" cy="744807"/>
          </a:xfrm>
        </p:grpSpPr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078115" y="5352875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03105" y="5454918"/>
            <a:ext cx="2976600" cy="1168730"/>
            <a:chOff x="7835980" y="4182033"/>
            <a:chExt cx="2976600" cy="1168730"/>
          </a:xfrm>
        </p:grpSpPr>
        <p:grpSp>
          <p:nvGrpSpPr>
            <p:cNvPr id="33" name="Group 32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34754" y="3901663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31227" y="4023338"/>
            <a:ext cx="3772558" cy="1155205"/>
            <a:chOff x="4100540" y="2547280"/>
            <a:chExt cx="3772558" cy="1155205"/>
          </a:xfrm>
        </p:grpSpPr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02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7270090" y="5855475"/>
            <a:ext cx="1579457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4899" y="98183"/>
            <a:ext cx="71227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rifle bullet is </a:t>
            </a:r>
            <a:endParaRPr lang="en-US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fired horizontally </a:t>
            </a:r>
          </a:p>
          <a:p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/initial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speed </a:t>
            </a:r>
            <a:endParaRPr lang="en-US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850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m/s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from height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1.73 m.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Find...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94353" y="1857264"/>
            <a:ext cx="4060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a. …time bullet is in air</a:t>
            </a:r>
          </a:p>
        </p:txBody>
      </p:sp>
      <p:graphicFrame>
        <p:nvGraphicFramePr>
          <p:cNvPr id="259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39229"/>
              </p:ext>
            </p:extLst>
          </p:nvPr>
        </p:nvGraphicFramePr>
        <p:xfrm>
          <a:off x="3654059" y="4601772"/>
          <a:ext cx="1927148" cy="110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3" imgW="774360" imgH="444240" progId="Equation.3">
                  <p:embed/>
                </p:oleObj>
              </mc:Choice>
              <mc:Fallback>
                <p:oleObj name="Equation" r:id="rId3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059" y="4601772"/>
                        <a:ext cx="1927148" cy="11012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08009"/>
              </p:ext>
            </p:extLst>
          </p:nvPr>
        </p:nvGraphicFramePr>
        <p:xfrm>
          <a:off x="4107445" y="5652575"/>
          <a:ext cx="2435868" cy="102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5" imgW="1054080" imgH="444240" progId="Equation.3">
                  <p:embed/>
                </p:oleObj>
              </mc:Choice>
              <mc:Fallback>
                <p:oleObj name="Equation" r:id="rId5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445" y="5652575"/>
                        <a:ext cx="2435868" cy="10230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6431200" y="5932769"/>
            <a:ext cx="2349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indent="274638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   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0.594 s</a:t>
            </a:r>
          </a:p>
        </p:txBody>
      </p:sp>
      <p:pic>
        <p:nvPicPr>
          <p:cNvPr id="8201" name="Picture 2" descr="http://sportsthoughts.files.wordpress.com/2008/04/biathlon-1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-3647"/>
          <a:stretch/>
        </p:blipFill>
        <p:spPr bwMode="auto">
          <a:xfrm>
            <a:off x="2879871" y="132350"/>
            <a:ext cx="3349625" cy="11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davidfoster.tv/wp-content/uploads/2009/10/stopwat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23" y="5039427"/>
            <a:ext cx="1085047" cy="16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Group 71"/>
          <p:cNvGrpSpPr/>
          <p:nvPr/>
        </p:nvGrpSpPr>
        <p:grpSpPr>
          <a:xfrm>
            <a:off x="3507352" y="3809424"/>
            <a:ext cx="3531736" cy="744807"/>
            <a:chOff x="358302" y="2202900"/>
            <a:chExt cx="3531736" cy="744807"/>
          </a:xfrm>
        </p:grpSpPr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29903" y="3246638"/>
            <a:ext cx="904659" cy="1417508"/>
            <a:chOff x="5795158" y="2847646"/>
            <a:chExt cx="904659" cy="1417508"/>
          </a:xfrm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426236" y="5364156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51828" y="2665205"/>
            <a:ext cx="2132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850 m/s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8876" y="3608099"/>
            <a:ext cx="2412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–1.73 m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52094" y="4498276"/>
            <a:ext cx="26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= –9.81 m/s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baseline="30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38480" y="5353274"/>
            <a:ext cx="1212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 = ?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>
            <a:off x="564898" y="3521244"/>
            <a:ext cx="3681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>
            <a:off x="541013" y="4423297"/>
            <a:ext cx="3681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0143" y="2732730"/>
            <a:ext cx="3681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93507" y="2170307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</a:rPr>
              <a:t>X</a:t>
            </a:r>
            <a:endParaRPr lang="en-US" sz="88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24" y="25781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8200" grpId="0"/>
      <p:bldP spid="259083" grpId="0"/>
      <p:bldP spid="29" grpId="0" animBg="1"/>
      <p:bldP spid="31" grpId="0"/>
      <p:bldP spid="32" grpId="0"/>
      <p:bldP spid="33" grpId="0"/>
      <p:bldP spid="34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6657554" y="3022217"/>
            <a:ext cx="20574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15"/>
          <p:cNvSpPr>
            <a:spLocks noChangeArrowheads="1"/>
          </p:cNvSpPr>
          <p:nvPr/>
        </p:nvSpPr>
        <p:spPr bwMode="auto">
          <a:xfrm>
            <a:off x="285750" y="63137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b. …bullet’s 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range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(max.</a:t>
            </a:r>
          </a:p>
          <a:p>
            <a:pPr indent="274638"/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horizontal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displacement)</a:t>
            </a:r>
          </a:p>
        </p:txBody>
      </p:sp>
      <p:sp>
        <p:nvSpPr>
          <p:cNvPr id="204836" name="Rectangle 36"/>
          <p:cNvSpPr>
            <a:spLocks noChangeArrowheads="1"/>
          </p:cNvSpPr>
          <p:nvPr/>
        </p:nvSpPr>
        <p:spPr bwMode="auto">
          <a:xfrm>
            <a:off x="2657054" y="3123817"/>
            <a:ext cx="3538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/>
            <a:r>
              <a:rPr lang="en-US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850 m/s (0.594 s)</a:t>
            </a:r>
          </a:p>
        </p:txBody>
      </p:sp>
      <p:sp>
        <p:nvSpPr>
          <p:cNvPr id="204837" name="Rectangle 37"/>
          <p:cNvSpPr>
            <a:spLocks noChangeArrowheads="1"/>
          </p:cNvSpPr>
          <p:nvPr/>
        </p:nvSpPr>
        <p:spPr bwMode="auto">
          <a:xfrm>
            <a:off x="5914604" y="3123817"/>
            <a:ext cx="288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/>
            <a:r>
              <a:rPr lang="en-US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  5.0 x 10</a:t>
            </a:r>
            <a:r>
              <a:rPr lang="en-US" baseline="300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384938" y="2405046"/>
            <a:ext cx="3531736" cy="523220"/>
            <a:chOff x="358302" y="2424487"/>
            <a:chExt cx="3531736" cy="523220"/>
          </a:xfrm>
        </p:grpSpPr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>
            <a:off x="1017850" y="1102799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002496" y="1074172"/>
            <a:ext cx="2403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v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850 m/s,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1045098" y="1662277"/>
            <a:ext cx="2092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0.594 s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881322" y="1091917"/>
            <a:ext cx="1313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?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1612" y="1645828"/>
            <a:ext cx="2004075" cy="523220"/>
            <a:chOff x="1929235" y="-951652"/>
            <a:chExt cx="2004075" cy="523220"/>
          </a:xfrm>
        </p:grpSpPr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1929235" y="-951652"/>
              <a:ext cx="20040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, a = 0 m/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2113690" y="-87423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/>
          <p:nvPr/>
        </p:nvCxnSpPr>
        <p:spPr>
          <a:xfrm>
            <a:off x="2233753" y="1141697"/>
            <a:ext cx="3681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135743" y="1112188"/>
            <a:ext cx="3681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4616919" y="1656300"/>
            <a:ext cx="904659" cy="1417508"/>
            <a:chOff x="5795158" y="2847646"/>
            <a:chExt cx="904659" cy="1417508"/>
          </a:xfrm>
        </p:grpSpPr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7417497" y="6010609"/>
            <a:ext cx="13716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265135" y="4343070"/>
            <a:ext cx="899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Bullet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falls from “vertical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rest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.” In 0.38 s, it displaces…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231733" y="6136913"/>
            <a:ext cx="4408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 height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at t = 0.38 s is…</a:t>
            </a:r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457200" y="3788212"/>
            <a:ext cx="780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c.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…bullet’s height above ground at t = 0.38 s. </a:t>
            </a:r>
          </a:p>
        </p:txBody>
      </p:sp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4354883" y="6086809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1.73 m – 0.71 m</a:t>
            </a:r>
          </a:p>
        </p:txBody>
      </p:sp>
      <p:sp>
        <p:nvSpPr>
          <p:cNvPr id="93" name="Rectangle 33"/>
          <p:cNvSpPr>
            <a:spLocks noChangeArrowheads="1"/>
          </p:cNvSpPr>
          <p:nvPr/>
        </p:nvSpPr>
        <p:spPr bwMode="auto">
          <a:xfrm>
            <a:off x="7036497" y="6086809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1.02 m</a:t>
            </a: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3713796" y="5409450"/>
            <a:ext cx="3307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½ (–9.81)(0.38)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6753119" y="5414004"/>
            <a:ext cx="1992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–0.71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95409" y="5187914"/>
            <a:ext cx="3531736" cy="744807"/>
            <a:chOff x="358302" y="2202900"/>
            <a:chExt cx="3531736" cy="744807"/>
          </a:xfrm>
        </p:grpSpPr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217960" y="4625128"/>
            <a:ext cx="904659" cy="1417508"/>
            <a:chOff x="5795158" y="2847646"/>
            <a:chExt cx="904659" cy="1417508"/>
          </a:xfrm>
        </p:grpSpPr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Isosceles Triangle 1"/>
          <p:cNvSpPr/>
          <p:nvPr/>
        </p:nvSpPr>
        <p:spPr>
          <a:xfrm>
            <a:off x="8864218" y="6614554"/>
            <a:ext cx="220407" cy="19000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59" y="8916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1" grpId="0" animBg="1"/>
      <p:bldP spid="204836" grpId="0"/>
      <p:bldP spid="204837" grpId="0"/>
      <p:bldP spid="70" grpId="0" animBg="1"/>
      <p:bldP spid="72" grpId="0"/>
      <p:bldP spid="73" grpId="0"/>
      <p:bldP spid="75" grpId="0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87" name="Rectangle 67"/>
          <p:cNvSpPr>
            <a:spLocks noChangeArrowheads="1"/>
          </p:cNvSpPr>
          <p:nvPr/>
        </p:nvSpPr>
        <p:spPr bwMode="auto">
          <a:xfrm>
            <a:off x="7966035" y="4852945"/>
            <a:ext cx="932305" cy="6810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3946310" y="4896107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OR…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4428" y="977895"/>
            <a:ext cx="6515100" cy="2482850"/>
            <a:chOff x="114300" y="240909"/>
            <a:chExt cx="6515100" cy="2482850"/>
          </a:xfrm>
        </p:grpSpPr>
        <p:grpSp>
          <p:nvGrpSpPr>
            <p:cNvPr id="4" name="Group 3"/>
            <p:cNvGrpSpPr/>
            <p:nvPr/>
          </p:nvGrpSpPr>
          <p:grpSpPr>
            <a:xfrm>
              <a:off x="1417320" y="516696"/>
              <a:ext cx="5212080" cy="1655489"/>
              <a:chOff x="1417320" y="516696"/>
              <a:chExt cx="5212080" cy="1655489"/>
            </a:xfrm>
          </p:grpSpPr>
          <p:sp>
            <p:nvSpPr>
              <p:cNvPr id="16403" name="Line 16"/>
              <p:cNvSpPr>
                <a:spLocks noChangeShapeType="1"/>
              </p:cNvSpPr>
              <p:nvPr/>
            </p:nvSpPr>
            <p:spPr bwMode="auto">
              <a:xfrm>
                <a:off x="1417320" y="516696"/>
                <a:ext cx="4343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4" name="Line 17"/>
              <p:cNvSpPr>
                <a:spLocks noChangeShapeType="1"/>
              </p:cNvSpPr>
              <p:nvPr/>
            </p:nvSpPr>
            <p:spPr bwMode="auto">
              <a:xfrm>
                <a:off x="1851660" y="516696"/>
                <a:ext cx="0" cy="8273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5" name="Line 18"/>
              <p:cNvSpPr>
                <a:spLocks noChangeShapeType="1"/>
              </p:cNvSpPr>
              <p:nvPr/>
            </p:nvSpPr>
            <p:spPr bwMode="auto">
              <a:xfrm>
                <a:off x="1851660" y="1344057"/>
                <a:ext cx="390906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6" name="Line 19"/>
              <p:cNvSpPr>
                <a:spLocks noChangeShapeType="1"/>
              </p:cNvSpPr>
              <p:nvPr/>
            </p:nvSpPr>
            <p:spPr bwMode="auto">
              <a:xfrm>
                <a:off x="5760720" y="1344057"/>
                <a:ext cx="0" cy="8273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7" name="Line 20"/>
              <p:cNvSpPr>
                <a:spLocks noChangeShapeType="1"/>
              </p:cNvSpPr>
              <p:nvPr/>
            </p:nvSpPr>
            <p:spPr bwMode="auto">
              <a:xfrm>
                <a:off x="5760720" y="2172185"/>
                <a:ext cx="868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08" name="Line 21"/>
            <p:cNvSpPr>
              <a:spLocks noChangeShapeType="1"/>
            </p:cNvSpPr>
            <p:nvPr/>
          </p:nvSpPr>
          <p:spPr bwMode="auto">
            <a:xfrm flipH="1">
              <a:off x="982980" y="516696"/>
              <a:ext cx="2895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>
              <a:off x="982980" y="1344057"/>
              <a:ext cx="723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H="1">
              <a:off x="982980" y="2172185"/>
              <a:ext cx="4632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>
              <a:off x="1127760" y="516696"/>
              <a:ext cx="0" cy="827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>
              <a:off x="1851660" y="1481951"/>
              <a:ext cx="0" cy="12410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3" name="Line 26"/>
            <p:cNvSpPr>
              <a:spLocks noChangeShapeType="1"/>
            </p:cNvSpPr>
            <p:nvPr/>
          </p:nvSpPr>
          <p:spPr bwMode="auto">
            <a:xfrm>
              <a:off x="5760720" y="2310078"/>
              <a:ext cx="0" cy="4136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4" name="Line 27"/>
            <p:cNvSpPr>
              <a:spLocks noChangeShapeType="1"/>
            </p:cNvSpPr>
            <p:nvPr/>
          </p:nvSpPr>
          <p:spPr bwMode="auto">
            <a:xfrm flipH="1">
              <a:off x="1851660" y="2585099"/>
              <a:ext cx="39090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5" name="Line 28"/>
            <p:cNvSpPr>
              <a:spLocks noChangeShapeType="1"/>
            </p:cNvSpPr>
            <p:nvPr/>
          </p:nvSpPr>
          <p:spPr bwMode="auto">
            <a:xfrm>
              <a:off x="1127760" y="1344057"/>
              <a:ext cx="0" cy="827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16" name="Text Box 29"/>
            <p:cNvSpPr txBox="1">
              <a:spLocks noChangeArrowheads="1"/>
            </p:cNvSpPr>
            <p:nvPr/>
          </p:nvSpPr>
          <p:spPr bwMode="auto">
            <a:xfrm>
              <a:off x="114300" y="654590"/>
              <a:ext cx="1303020" cy="55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105 m</a:t>
              </a:r>
            </a:p>
          </p:txBody>
        </p:sp>
        <p:sp>
          <p:nvSpPr>
            <p:cNvPr id="16417" name="Text Box 30"/>
            <p:cNvSpPr txBox="1">
              <a:spLocks noChangeArrowheads="1"/>
            </p:cNvSpPr>
            <p:nvPr/>
          </p:nvSpPr>
          <p:spPr bwMode="auto">
            <a:xfrm>
              <a:off x="114300" y="1481951"/>
              <a:ext cx="1303020" cy="55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105 m</a:t>
              </a:r>
            </a:p>
          </p:txBody>
        </p:sp>
        <p:sp>
          <p:nvSpPr>
            <p:cNvPr id="16418" name="Text Box 31"/>
            <p:cNvSpPr txBox="1">
              <a:spLocks noChangeArrowheads="1"/>
            </p:cNvSpPr>
            <p:nvPr/>
          </p:nvSpPr>
          <p:spPr bwMode="auto">
            <a:xfrm>
              <a:off x="3299460" y="2172185"/>
              <a:ext cx="1303020" cy="55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330 m</a:t>
              </a:r>
            </a:p>
          </p:txBody>
        </p:sp>
        <p:sp>
          <p:nvSpPr>
            <p:cNvPr id="16419" name="Oval 32"/>
            <p:cNvSpPr>
              <a:spLocks noChangeArrowheads="1"/>
            </p:cNvSpPr>
            <p:nvPr/>
          </p:nvSpPr>
          <p:spPr bwMode="auto">
            <a:xfrm>
              <a:off x="1706880" y="378803"/>
              <a:ext cx="144780" cy="1378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0" name="Freeform 33"/>
            <p:cNvSpPr>
              <a:spLocks/>
            </p:cNvSpPr>
            <p:nvPr/>
          </p:nvSpPr>
          <p:spPr bwMode="auto">
            <a:xfrm>
              <a:off x="1984375" y="446217"/>
              <a:ext cx="1021503" cy="766"/>
            </a:xfrm>
            <a:custGeom>
              <a:avLst/>
              <a:gdLst>
                <a:gd name="T0" fmla="*/ 0 w 1270"/>
                <a:gd name="T1" fmla="*/ 0 h 1"/>
                <a:gd name="T2" fmla="*/ 1270 w 1270"/>
                <a:gd name="T3" fmla="*/ 0 h 1"/>
                <a:gd name="T4" fmla="*/ 0 60000 65536"/>
                <a:gd name="T5" fmla="*/ 0 60000 65536"/>
                <a:gd name="T6" fmla="*/ 0 w 1270"/>
                <a:gd name="T7" fmla="*/ 0 h 1"/>
                <a:gd name="T8" fmla="*/ 1270 w 127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0" h="1">
                  <a:moveTo>
                    <a:pt x="0" y="0"/>
                  </a:moveTo>
                  <a:lnTo>
                    <a:pt x="127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1" name="Text Box 34"/>
            <p:cNvSpPr txBox="1">
              <a:spLocks noChangeArrowheads="1"/>
            </p:cNvSpPr>
            <p:nvPr/>
          </p:nvSpPr>
          <p:spPr bwMode="auto">
            <a:xfrm>
              <a:off x="3009900" y="240909"/>
              <a:ext cx="1303020" cy="55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84 m/s</a:t>
              </a:r>
            </a:p>
          </p:txBody>
        </p:sp>
      </p:grpSp>
      <p:sp>
        <p:nvSpPr>
          <p:cNvPr id="16395" name="Rectangle 35"/>
          <p:cNvSpPr>
            <a:spLocks noChangeArrowheads="1"/>
          </p:cNvSpPr>
          <p:nvPr/>
        </p:nvSpPr>
        <p:spPr bwMode="auto">
          <a:xfrm>
            <a:off x="1006260" y="-5702"/>
            <a:ext cx="4406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For how long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will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projectile remain airborne?</a:t>
            </a:r>
          </a:p>
        </p:txBody>
      </p:sp>
      <p:graphicFrame>
        <p:nvGraphicFramePr>
          <p:cNvPr id="20995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85654"/>
              </p:ext>
            </p:extLst>
          </p:nvPr>
        </p:nvGraphicFramePr>
        <p:xfrm>
          <a:off x="5497297" y="3815020"/>
          <a:ext cx="2028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8" name="Equation" r:id="rId3" imgW="2311200" imgH="876240" progId="Equation.3">
                  <p:embed/>
                </p:oleObj>
              </mc:Choice>
              <mc:Fallback>
                <p:oleObj name="Equation" r:id="rId3" imgW="2311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297" y="3815020"/>
                        <a:ext cx="20288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645125"/>
              </p:ext>
            </p:extLst>
          </p:nvPr>
        </p:nvGraphicFramePr>
        <p:xfrm>
          <a:off x="7751547" y="4054732"/>
          <a:ext cx="1025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9" name="Equation" r:id="rId5" imgW="1168200" imgH="330120" progId="Equation.3">
                  <p:embed/>
                </p:oleObj>
              </mc:Choice>
              <mc:Fallback>
                <p:oleObj name="Equation" r:id="rId5" imgW="1168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547" y="4054732"/>
                        <a:ext cx="10255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089310" y="4799270"/>
            <a:ext cx="3681412" cy="768350"/>
            <a:chOff x="3075" y="2684"/>
            <a:chExt cx="2319" cy="484"/>
          </a:xfrm>
        </p:grpSpPr>
        <p:graphicFrame>
          <p:nvGraphicFramePr>
            <p:cNvPr id="16389" name="Object 37"/>
            <p:cNvGraphicFramePr>
              <a:graphicFrameLocks noChangeAspect="1"/>
            </p:cNvGraphicFramePr>
            <p:nvPr/>
          </p:nvGraphicFramePr>
          <p:xfrm>
            <a:off x="3075" y="2863"/>
            <a:ext cx="204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0" name="Equation" r:id="rId7" imgW="368280" imgH="317160" progId="Equation.3">
                    <p:embed/>
                  </p:oleObj>
                </mc:Choice>
                <mc:Fallback>
                  <p:oleObj name="Equation" r:id="rId7" imgW="36828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2863"/>
                          <a:ext cx="204" cy="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39"/>
            <p:cNvGraphicFramePr>
              <a:graphicFrameLocks noChangeAspect="1"/>
            </p:cNvGraphicFramePr>
            <p:nvPr/>
          </p:nvGraphicFramePr>
          <p:xfrm>
            <a:off x="3332" y="2684"/>
            <a:ext cx="1278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1" name="Equation" r:id="rId9" imgW="2311200" imgH="876240" progId="Equation.3">
                    <p:embed/>
                  </p:oleObj>
                </mc:Choice>
                <mc:Fallback>
                  <p:oleObj name="Equation" r:id="rId9" imgW="2311200" imgH="876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" y="2684"/>
                          <a:ext cx="1278" cy="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41"/>
            <p:cNvGraphicFramePr>
              <a:graphicFrameLocks noChangeAspect="1"/>
            </p:cNvGraphicFramePr>
            <p:nvPr/>
          </p:nvGraphicFramePr>
          <p:xfrm>
            <a:off x="4755" y="2832"/>
            <a:ext cx="639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2" name="Equation" r:id="rId11" imgW="1155600" imgH="330120" progId="Equation.3">
                    <p:embed/>
                  </p:oleObj>
                </mc:Choice>
                <mc:Fallback>
                  <p:oleObj name="Equation" r:id="rId11" imgW="11556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5" y="2832"/>
                          <a:ext cx="639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9983" name="Oval 63"/>
          <p:cNvSpPr>
            <a:spLocks noChangeArrowheads="1"/>
          </p:cNvSpPr>
          <p:nvPr/>
        </p:nvSpPr>
        <p:spPr bwMode="auto">
          <a:xfrm>
            <a:off x="7160528" y="2012945"/>
            <a:ext cx="144463" cy="1381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9995" name="Rectangle 75"/>
          <p:cNvSpPr>
            <a:spLocks noChangeArrowheads="1"/>
          </p:cNvSpPr>
          <p:nvPr/>
        </p:nvSpPr>
        <p:spPr bwMode="auto">
          <a:xfrm>
            <a:off x="4112242" y="6081857"/>
            <a:ext cx="28844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84 m/s (4.6 s)</a:t>
            </a:r>
          </a:p>
        </p:txBody>
      </p:sp>
      <p:sp>
        <p:nvSpPr>
          <p:cNvPr id="209996" name="Rectangle 76"/>
          <p:cNvSpPr>
            <a:spLocks noChangeArrowheads="1"/>
          </p:cNvSpPr>
          <p:nvPr/>
        </p:nvSpPr>
        <p:spPr bwMode="auto">
          <a:xfrm>
            <a:off x="6753842" y="6102494"/>
            <a:ext cx="160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390 m</a:t>
            </a:r>
          </a:p>
        </p:txBody>
      </p:sp>
      <p:graphicFrame>
        <p:nvGraphicFramePr>
          <p:cNvPr id="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95434"/>
              </p:ext>
            </p:extLst>
          </p:nvPr>
        </p:nvGraphicFramePr>
        <p:xfrm>
          <a:off x="3740468" y="3716819"/>
          <a:ext cx="1729167" cy="98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" name="Equation" r:id="rId13" imgW="774360" imgH="444240" progId="Equation.3">
                  <p:embed/>
                </p:oleObj>
              </mc:Choice>
              <mc:Fallback>
                <p:oleObj name="Equation" r:id="rId13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468" y="3716819"/>
                        <a:ext cx="1729167" cy="9880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205541" y="4240023"/>
            <a:ext cx="3531736" cy="744807"/>
            <a:chOff x="358302" y="2202900"/>
            <a:chExt cx="3531736" cy="744807"/>
          </a:xfrm>
        </p:grpSpPr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1028092" y="3677237"/>
            <a:ext cx="904659" cy="1417508"/>
            <a:chOff x="5795158" y="2847646"/>
            <a:chExt cx="904659" cy="1417508"/>
          </a:xfrm>
        </p:grpSpPr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99842" y="5226888"/>
            <a:ext cx="3105337" cy="523220"/>
            <a:chOff x="279186" y="8944081"/>
            <a:chExt cx="3105337" cy="523220"/>
          </a:xfrm>
        </p:grpSpPr>
        <p:sp>
          <p:nvSpPr>
            <p:cNvPr id="38" name="Rectangle 72"/>
            <p:cNvSpPr>
              <a:spLocks noChangeArrowheads="1"/>
            </p:cNvSpPr>
            <p:nvPr/>
          </p:nvSpPr>
          <p:spPr bwMode="auto">
            <a:xfrm>
              <a:off x="279186" y="8944081"/>
              <a:ext cx="3105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Find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@ 4.6 s…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207945" y="895677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717901" y="6096436"/>
            <a:ext cx="3531736" cy="523220"/>
            <a:chOff x="358302" y="2424487"/>
            <a:chExt cx="3531736" cy="523220"/>
          </a:xfrm>
        </p:grpSpPr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971148" y="5347690"/>
            <a:ext cx="904659" cy="1417508"/>
            <a:chOff x="5795158" y="2847646"/>
            <a:chExt cx="904659" cy="1417508"/>
          </a:xfrm>
        </p:grpSpPr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59" y="8916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87" grpId="0" animBg="1"/>
      <p:bldP spid="209929" grpId="0"/>
      <p:bldP spid="209983" grpId="0" animBg="1"/>
      <p:bldP spid="209983" grpId="1" animBg="1"/>
      <p:bldP spid="209995" grpId="0"/>
      <p:bldP spid="2099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9876" y="1803763"/>
            <a:ext cx="8873455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We have seen that 2-D projectile motion is a bit more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complicated than 1-D motion. We use the same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equations as in 1-D motion, but we use them in two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independent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directions – the horizontal AND the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vertical – rather than just one. Furthermore, because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gravity acts straight downward (and assuming air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resistance is negligible), the projectile accelerates in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up-down direction only. The horizontal acceleration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is zero, meaning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velocity remains constant.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3121" y="285218"/>
            <a:ext cx="7776424" cy="13111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sz="3600" b="1" u="sng" dirty="0" smtClean="0">
                <a:solidFill>
                  <a:srgbClr val="000000"/>
                </a:solidFill>
                <a:latin typeface="Arial" pitchFamily="34" charset="0"/>
              </a:rPr>
              <a:t>Horizontally-Launched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u="sng" dirty="0" smtClean="0">
                <a:solidFill>
                  <a:srgbClr val="000000"/>
                </a:solidFill>
                <a:latin typeface="Arial" pitchFamily="34" charset="0"/>
              </a:rPr>
              <a:t>Projectiles: Calculations, 2</a:t>
            </a:r>
          </a:p>
        </p:txBody>
      </p:sp>
    </p:spTree>
    <p:extLst>
      <p:ext uri="{BB962C8B-B14F-4D97-AF65-F5344CB8AC3E}">
        <p14:creationId xmlns:p14="http://schemas.microsoft.com/office/powerpoint/2010/main" val="203037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2694" y="571544"/>
            <a:ext cx="132444" cy="5781986"/>
            <a:chOff x="312694" y="571544"/>
            <a:chExt cx="132444" cy="5781986"/>
          </a:xfrm>
        </p:grpSpPr>
        <p:sp>
          <p:nvSpPr>
            <p:cNvPr id="77" name="Oval 76"/>
            <p:cNvSpPr/>
            <p:nvPr/>
          </p:nvSpPr>
          <p:spPr>
            <a:xfrm>
              <a:off x="317548" y="571544"/>
              <a:ext cx="127590" cy="127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15273" y="787249"/>
              <a:ext cx="127590" cy="127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15130" y="1459134"/>
              <a:ext cx="127590" cy="127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14502" y="2600146"/>
              <a:ext cx="127590" cy="127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13153" y="4182455"/>
              <a:ext cx="127590" cy="127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12694" y="6225940"/>
              <a:ext cx="127590" cy="1275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7285" y="570968"/>
            <a:ext cx="2185014" cy="5782562"/>
            <a:chOff x="317285" y="570968"/>
            <a:chExt cx="2185014" cy="5782562"/>
          </a:xfrm>
        </p:grpSpPr>
        <p:sp>
          <p:nvSpPr>
            <p:cNvPr id="99" name="Oval 98"/>
            <p:cNvSpPr/>
            <p:nvPr/>
          </p:nvSpPr>
          <p:spPr>
            <a:xfrm>
              <a:off x="724334" y="787249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136174" y="1459134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547528" y="2600146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963185" y="4182455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374709" y="6225940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17285" y="570968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7164" y="572617"/>
            <a:ext cx="4240174" cy="5780913"/>
            <a:chOff x="317164" y="572617"/>
            <a:chExt cx="4240174" cy="5780913"/>
          </a:xfrm>
        </p:grpSpPr>
        <p:sp>
          <p:nvSpPr>
            <p:cNvPr id="94" name="Oval 93"/>
            <p:cNvSpPr/>
            <p:nvPr/>
          </p:nvSpPr>
          <p:spPr>
            <a:xfrm>
              <a:off x="1132626" y="787249"/>
              <a:ext cx="127590" cy="1275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962359" y="1459134"/>
              <a:ext cx="127590" cy="1275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83331" y="2600146"/>
              <a:ext cx="127590" cy="1275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604469" y="4182455"/>
              <a:ext cx="127590" cy="1275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429748" y="6225940"/>
              <a:ext cx="127590" cy="1275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17164" y="572617"/>
              <a:ext cx="127590" cy="12759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6941" y="571338"/>
            <a:ext cx="6311442" cy="5782192"/>
            <a:chOff x="316941" y="571338"/>
            <a:chExt cx="6311442" cy="5782192"/>
          </a:xfrm>
        </p:grpSpPr>
        <p:sp>
          <p:nvSpPr>
            <p:cNvPr id="88" name="Oval 87"/>
            <p:cNvSpPr/>
            <p:nvPr/>
          </p:nvSpPr>
          <p:spPr>
            <a:xfrm>
              <a:off x="1551106" y="787249"/>
              <a:ext cx="127590" cy="12759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787534" y="1459134"/>
              <a:ext cx="127590" cy="12759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019986" y="2600146"/>
              <a:ext cx="127590" cy="12759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256414" y="4182455"/>
              <a:ext cx="127590" cy="12759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500793" y="6225940"/>
              <a:ext cx="127590" cy="12759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16941" y="571338"/>
              <a:ext cx="127590" cy="127590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6659" y="572284"/>
            <a:ext cx="8344078" cy="5766775"/>
            <a:chOff x="316659" y="572284"/>
            <a:chExt cx="8344078" cy="5766775"/>
          </a:xfrm>
        </p:grpSpPr>
        <p:sp>
          <p:nvSpPr>
            <p:cNvPr id="71" name="Oval 70"/>
            <p:cNvSpPr/>
            <p:nvPr/>
          </p:nvSpPr>
          <p:spPr>
            <a:xfrm>
              <a:off x="1964097" y="776276"/>
              <a:ext cx="127590" cy="1275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588072" y="1449274"/>
              <a:ext cx="127590" cy="1275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255937" y="2590445"/>
              <a:ext cx="127590" cy="1275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887227" y="4177844"/>
              <a:ext cx="127590" cy="1275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8533147" y="6211469"/>
              <a:ext cx="127590" cy="1275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16659" y="572284"/>
              <a:ext cx="127590" cy="1275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3690216" y="-2285"/>
            <a:ext cx="53783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Assuming negligible air resistance,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horizontally-launched projectiles and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‘straight-up dropped’ projectiles: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987099" y="1553383"/>
            <a:ext cx="4871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-- stay in the air for the same time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6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7572293" y="5971697"/>
            <a:ext cx="1411287" cy="6413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2" name="Line 4"/>
          <p:cNvSpPr>
            <a:spLocks noChangeShapeType="1"/>
          </p:cNvSpPr>
          <p:nvPr/>
        </p:nvSpPr>
        <p:spPr bwMode="auto">
          <a:xfrm>
            <a:off x="818140" y="2532981"/>
            <a:ext cx="3396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Line 5"/>
          <p:cNvSpPr>
            <a:spLocks noChangeShapeType="1"/>
          </p:cNvSpPr>
          <p:nvPr/>
        </p:nvSpPr>
        <p:spPr bwMode="auto">
          <a:xfrm flipV="1">
            <a:off x="1175694" y="1354812"/>
            <a:ext cx="0" cy="1178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Line 6"/>
          <p:cNvSpPr>
            <a:spLocks noChangeShapeType="1"/>
          </p:cNvSpPr>
          <p:nvPr/>
        </p:nvSpPr>
        <p:spPr bwMode="auto">
          <a:xfrm flipH="1">
            <a:off x="818140" y="1354812"/>
            <a:ext cx="3575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141" y="1106334"/>
            <a:ext cx="615463" cy="1426647"/>
            <a:chOff x="4648199" y="422668"/>
            <a:chExt cx="615463" cy="1426647"/>
          </a:xfrm>
        </p:grpSpPr>
        <p:sp>
          <p:nvSpPr>
            <p:cNvPr id="11285" name="Line 7"/>
            <p:cNvSpPr>
              <a:spLocks noChangeShapeType="1"/>
            </p:cNvSpPr>
            <p:nvPr/>
          </p:nvSpPr>
          <p:spPr bwMode="auto">
            <a:xfrm flipH="1">
              <a:off x="4906108" y="671146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Line 8"/>
            <p:cNvSpPr>
              <a:spLocks noChangeShapeType="1"/>
            </p:cNvSpPr>
            <p:nvPr/>
          </p:nvSpPr>
          <p:spPr bwMode="auto">
            <a:xfrm flipH="1">
              <a:off x="4906108" y="1849315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Line 9"/>
            <p:cNvSpPr>
              <a:spLocks noChangeShapeType="1"/>
            </p:cNvSpPr>
            <p:nvPr/>
          </p:nvSpPr>
          <p:spPr bwMode="auto">
            <a:xfrm>
              <a:off x="5084885" y="671146"/>
              <a:ext cx="0" cy="1178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Text Box 13"/>
            <p:cNvSpPr txBox="1">
              <a:spLocks noChangeArrowheads="1"/>
            </p:cNvSpPr>
            <p:nvPr/>
          </p:nvSpPr>
          <p:spPr bwMode="auto">
            <a:xfrm rot="16200000">
              <a:off x="4317023" y="753844"/>
              <a:ext cx="1251438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62 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75694" y="2510346"/>
            <a:ext cx="2860431" cy="611720"/>
            <a:chOff x="5799992" y="1826680"/>
            <a:chExt cx="2860431" cy="611720"/>
          </a:xfrm>
        </p:grpSpPr>
        <p:sp>
          <p:nvSpPr>
            <p:cNvPr id="11288" name="Line 10"/>
            <p:cNvSpPr>
              <a:spLocks noChangeShapeType="1"/>
            </p:cNvSpPr>
            <p:nvPr/>
          </p:nvSpPr>
          <p:spPr bwMode="auto">
            <a:xfrm>
              <a:off x="5799992" y="2045677"/>
              <a:ext cx="0" cy="392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9" name="Line 11"/>
            <p:cNvSpPr>
              <a:spLocks noChangeShapeType="1"/>
            </p:cNvSpPr>
            <p:nvPr/>
          </p:nvSpPr>
          <p:spPr bwMode="auto">
            <a:xfrm>
              <a:off x="8660423" y="2045677"/>
              <a:ext cx="0" cy="392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0" name="Line 12"/>
            <p:cNvSpPr>
              <a:spLocks noChangeShapeType="1"/>
            </p:cNvSpPr>
            <p:nvPr/>
          </p:nvSpPr>
          <p:spPr bwMode="auto">
            <a:xfrm>
              <a:off x="5799992" y="2242038"/>
              <a:ext cx="2860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Text Box 14"/>
            <p:cNvSpPr txBox="1">
              <a:spLocks noChangeArrowheads="1"/>
            </p:cNvSpPr>
            <p:nvPr/>
          </p:nvSpPr>
          <p:spPr bwMode="auto">
            <a:xfrm>
              <a:off x="6872654" y="1826680"/>
              <a:ext cx="1251438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238 m</a:t>
              </a:r>
            </a:p>
          </p:txBody>
        </p:sp>
      </p:grp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16155" y="23722"/>
            <a:ext cx="63355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Projectile 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launched horizontally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from </a:t>
            </a: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height 62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m.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Range is measured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be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		      	238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 Find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				launch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speed.</a:t>
            </a:r>
          </a:p>
        </p:txBody>
      </p:sp>
      <p:graphicFrame>
        <p:nvGraphicFramePr>
          <p:cNvPr id="258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97816"/>
              </p:ext>
            </p:extLst>
          </p:nvPr>
        </p:nvGraphicFramePr>
        <p:xfrm>
          <a:off x="5547041" y="5881612"/>
          <a:ext cx="15367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3" imgW="1587240" imgH="838080" progId="Equation.3">
                  <p:embed/>
                </p:oleObj>
              </mc:Choice>
              <mc:Fallback>
                <p:oleObj name="Equation" r:id="rId3" imgW="15872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41" y="5881612"/>
                        <a:ext cx="15367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166902" y="913854"/>
            <a:ext cx="2133600" cy="531812"/>
            <a:chOff x="3648" y="145"/>
            <a:chExt cx="1344" cy="335"/>
          </a:xfrm>
        </p:grpSpPr>
        <p:sp>
          <p:nvSpPr>
            <p:cNvPr id="11280" name="Line 28"/>
            <p:cNvSpPr>
              <a:spLocks noChangeShapeType="1"/>
            </p:cNvSpPr>
            <p:nvPr/>
          </p:nvSpPr>
          <p:spPr bwMode="auto">
            <a:xfrm>
              <a:off x="3648" y="361"/>
              <a:ext cx="6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29"/>
            <p:cNvSpPr txBox="1">
              <a:spLocks noChangeArrowheads="1"/>
            </p:cNvSpPr>
            <p:nvPr/>
          </p:nvSpPr>
          <p:spPr bwMode="auto">
            <a:xfrm>
              <a:off x="4294" y="145"/>
              <a:ext cx="69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sz="2400" baseline="-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?</a:t>
              </a:r>
            </a:p>
          </p:txBody>
        </p:sp>
      </p:grpSp>
      <p:sp>
        <p:nvSpPr>
          <p:cNvPr id="258082" name="Rectangle 34"/>
          <p:cNvSpPr>
            <a:spLocks noChangeArrowheads="1"/>
          </p:cNvSpPr>
          <p:nvPr/>
        </p:nvSpPr>
        <p:spPr bwMode="auto">
          <a:xfrm>
            <a:off x="7126205" y="6044722"/>
            <a:ext cx="1755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=   67 m/s</a:t>
            </a:r>
            <a:endParaRPr lang="en-US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691" y="1190661"/>
            <a:ext cx="153908" cy="153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2452" y="3095560"/>
            <a:ext cx="3531736" cy="744807"/>
            <a:chOff x="358302" y="2202900"/>
            <a:chExt cx="3531736" cy="744807"/>
          </a:xfrm>
        </p:grpSpPr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45003" y="2532774"/>
            <a:ext cx="904659" cy="1417508"/>
            <a:chOff x="5795158" y="2847646"/>
            <a:chExt cx="904659" cy="1417508"/>
          </a:xfrm>
        </p:grpSpPr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53944"/>
              </p:ext>
            </p:extLst>
          </p:nvPr>
        </p:nvGraphicFramePr>
        <p:xfrm>
          <a:off x="3221601" y="3973391"/>
          <a:ext cx="1810264" cy="103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5" imgW="774360" imgH="444240" progId="Equation.3">
                  <p:embed/>
                </p:oleObj>
              </mc:Choice>
              <mc:Fallback>
                <p:oleObj name="Equation" r:id="rId5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601" y="3973391"/>
                        <a:ext cx="1810264" cy="10344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71776"/>
              </p:ext>
            </p:extLst>
          </p:nvPr>
        </p:nvGraphicFramePr>
        <p:xfrm>
          <a:off x="5056586" y="3960381"/>
          <a:ext cx="24050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7" imgW="1041120" imgH="444240" progId="Equation.3">
                  <p:embed/>
                </p:oleObj>
              </mc:Choice>
              <mc:Fallback>
                <p:oleObj name="Equation" r:id="rId7" imgW="1041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586" y="3960381"/>
                        <a:ext cx="2405062" cy="1022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7188557" y="4240634"/>
            <a:ext cx="175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indent="274638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3.56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1763983" y="3329244"/>
            <a:ext cx="2903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Find time in air…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41277" y="5075607"/>
            <a:ext cx="7003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Use range and time to find launch speed…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1385" y="6043585"/>
            <a:ext cx="3531736" cy="523220"/>
            <a:chOff x="358302" y="2424487"/>
            <a:chExt cx="3531736" cy="523220"/>
          </a:xfrm>
        </p:grpSpPr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260888" y="5335783"/>
            <a:ext cx="904659" cy="1417508"/>
            <a:chOff x="5795158" y="2847646"/>
            <a:chExt cx="904659" cy="1417508"/>
          </a:xfrm>
        </p:grpSpPr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66289" y="5796648"/>
            <a:ext cx="1989657" cy="988521"/>
            <a:chOff x="3666289" y="5482746"/>
            <a:chExt cx="1989657" cy="988521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3666289" y="6036237"/>
              <a:ext cx="368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213549" y="5743330"/>
              <a:ext cx="726481" cy="523220"/>
              <a:chOff x="5067623" y="5743330"/>
              <a:chExt cx="726481" cy="523220"/>
            </a:xfrm>
          </p:grpSpPr>
          <p:sp>
            <p:nvSpPr>
              <p:cNvPr id="78" name="Rectangle 22"/>
              <p:cNvSpPr>
                <a:spLocks noChangeArrowheads="1"/>
              </p:cNvSpPr>
              <p:nvPr/>
            </p:nvSpPr>
            <p:spPr bwMode="auto">
              <a:xfrm>
                <a:off x="5067623" y="5743330"/>
                <a:ext cx="72648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 pitchFamily="34" charset="0"/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</a:rPr>
                  <a:t> =</a:t>
                </a:r>
                <a:endParaRPr lang="en-US" baseline="30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>
                <a:off x="5069010" y="579910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5102890" y="5948047"/>
              <a:ext cx="5036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051293" y="5482746"/>
              <a:ext cx="604653" cy="523220"/>
              <a:chOff x="8131044" y="5019999"/>
              <a:chExt cx="604653" cy="523220"/>
            </a:xfrm>
          </p:grpSpPr>
          <p:sp>
            <p:nvSpPr>
              <p:cNvPr id="83" name="Rectangle 22"/>
              <p:cNvSpPr>
                <a:spLocks noChangeArrowheads="1"/>
              </p:cNvSpPr>
              <p:nvPr/>
            </p:nvSpPr>
            <p:spPr bwMode="auto">
              <a:xfrm>
                <a:off x="8131044" y="5019999"/>
                <a:ext cx="60465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d</a:t>
                </a:r>
                <a:endParaRPr lang="en-US" baseline="30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8265451" y="5085008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5069066" y="6005015"/>
              <a:ext cx="573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35" y="4969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3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5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82" grpId="0"/>
      <p:bldP spid="54" grpId="0"/>
      <p:bldP spid="55" grpId="0"/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6709558" y="4446511"/>
            <a:ext cx="1941513" cy="210866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304800" y="211138"/>
            <a:ext cx="4191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Projectile is launched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horizontally from height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62 m. Its range is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measured to be 238 m.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Find launching speed.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625431" y="3861644"/>
            <a:ext cx="1444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Where?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661550" y="3861644"/>
            <a:ext cx="994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a = ?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209452" y="3861644"/>
            <a:ext cx="2401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to fall 62 m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035774" y="3861644"/>
            <a:ext cx="1317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req’d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v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i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91681" y="4436457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Earth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2222175" y="4436457"/>
            <a:ext cx="1896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–9.81 m/s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86327" y="4436457"/>
            <a:ext cx="3531684" cy="523220"/>
            <a:chOff x="4886327" y="4436457"/>
            <a:chExt cx="3531684" cy="523220"/>
          </a:xfrm>
        </p:grpSpPr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4886327" y="4436457"/>
              <a:ext cx="11641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3.56 s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7154524" y="4436457"/>
              <a:ext cx="1263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67 m/s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4886327" y="4966638"/>
            <a:ext cx="1164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8.80 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42649" y="4966638"/>
            <a:ext cx="126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27 m/s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4886327" y="5496819"/>
            <a:ext cx="1164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5.78 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142649" y="5496819"/>
            <a:ext cx="126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41 m/s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306" y="4966638"/>
            <a:ext cx="3481946" cy="1583582"/>
            <a:chOff x="637306" y="3992861"/>
            <a:chExt cx="3481946" cy="1583582"/>
          </a:xfrm>
        </p:grpSpPr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56056" y="3992861"/>
              <a:ext cx="10855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Moon</a:t>
              </a:r>
              <a:endParaRPr lang="en-US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2222579" y="3992861"/>
              <a:ext cx="18966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–1.60 m/s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767931" y="4523042"/>
              <a:ext cx="9845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Mars</a:t>
              </a:r>
              <a:endParaRPr lang="en-US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2210300" y="4523042"/>
              <a:ext cx="18966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–3.71 m/s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637306" y="5053223"/>
              <a:ext cx="12650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Jupiter</a:t>
              </a:r>
              <a:endParaRPr lang="en-US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2198425" y="5053223"/>
              <a:ext cx="18966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–24.8 m/s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4886327" y="6027000"/>
            <a:ext cx="1164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2.24 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6976803" y="6027000"/>
            <a:ext cx="1437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110 m/s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6" y="3830112"/>
            <a:ext cx="8268537" cy="606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1886" y="4436457"/>
            <a:ext cx="8268537" cy="530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1886" y="4966638"/>
            <a:ext cx="8268537" cy="530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1886" y="5496819"/>
            <a:ext cx="8268537" cy="530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1886" y="6027000"/>
            <a:ext cx="8268537" cy="530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1887" y="3830113"/>
            <a:ext cx="1761295" cy="2727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34758" y="3830113"/>
            <a:ext cx="2562925" cy="2727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>
            <a:off x="5513688" y="1849315"/>
            <a:ext cx="3396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 flipV="1">
            <a:off x="5871242" y="671146"/>
            <a:ext cx="0" cy="1178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5513688" y="671146"/>
            <a:ext cx="3575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262250" y="671146"/>
            <a:ext cx="1251438" cy="1178169"/>
            <a:chOff x="4191000" y="671146"/>
            <a:chExt cx="1251438" cy="1178169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 flipH="1">
              <a:off x="4906108" y="671146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H="1">
              <a:off x="4906108" y="1849315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5084885" y="671146"/>
              <a:ext cx="0" cy="1178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4191000" y="1063869"/>
              <a:ext cx="1251438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62 m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71242" y="1826680"/>
            <a:ext cx="2860431" cy="611720"/>
            <a:chOff x="5799992" y="1826680"/>
            <a:chExt cx="2860431" cy="611720"/>
          </a:xfrm>
        </p:grpSpPr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5799992" y="2045677"/>
              <a:ext cx="0" cy="392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8660423" y="2045677"/>
              <a:ext cx="0" cy="392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>
              <a:off x="5799992" y="2242038"/>
              <a:ext cx="28604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Text Box 14"/>
            <p:cNvSpPr txBox="1">
              <a:spLocks noChangeArrowheads="1"/>
            </p:cNvSpPr>
            <p:nvPr/>
          </p:nvSpPr>
          <p:spPr bwMode="auto">
            <a:xfrm>
              <a:off x="6872654" y="1826680"/>
              <a:ext cx="1251438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238 m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5862450" y="230188"/>
            <a:ext cx="2133600" cy="531812"/>
            <a:chOff x="3648" y="145"/>
            <a:chExt cx="1344" cy="335"/>
          </a:xfrm>
        </p:grpSpPr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3648" y="361"/>
              <a:ext cx="6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4294" y="145"/>
              <a:ext cx="69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sz="2400" baseline="-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?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5657239" y="506995"/>
            <a:ext cx="153908" cy="153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562703" y="2622304"/>
          <a:ext cx="18097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3" imgW="774360" imgH="444240" progId="Equation.3">
                  <p:embed/>
                </p:oleObj>
              </mc:Choice>
              <mc:Fallback>
                <p:oleObj name="Equation" r:id="rId3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703" y="2622304"/>
                        <a:ext cx="180975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7016119" y="2703916"/>
            <a:ext cx="1347397" cy="988521"/>
            <a:chOff x="4308549" y="5482746"/>
            <a:chExt cx="1347397" cy="988521"/>
          </a:xfrm>
        </p:grpSpPr>
        <p:grpSp>
          <p:nvGrpSpPr>
            <p:cNvPr id="76" name="Group 75"/>
            <p:cNvGrpSpPr/>
            <p:nvPr/>
          </p:nvGrpSpPr>
          <p:grpSpPr>
            <a:xfrm>
              <a:off x="4308549" y="5743330"/>
              <a:ext cx="726481" cy="523220"/>
              <a:chOff x="5162623" y="5743330"/>
              <a:chExt cx="726481" cy="523220"/>
            </a:xfrm>
          </p:grpSpPr>
          <p:sp>
            <p:nvSpPr>
              <p:cNvPr id="82" name="Rectangle 22"/>
              <p:cNvSpPr>
                <a:spLocks noChangeArrowheads="1"/>
              </p:cNvSpPr>
              <p:nvPr/>
            </p:nvSpPr>
            <p:spPr bwMode="auto">
              <a:xfrm>
                <a:off x="5162623" y="5743330"/>
                <a:ext cx="72648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 pitchFamily="34" charset="0"/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</a:rPr>
                  <a:t> =</a:t>
                </a:r>
                <a:endParaRPr lang="en-US" baseline="30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5199635" y="5834732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5102890" y="5948047"/>
              <a:ext cx="5036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051293" y="5482746"/>
              <a:ext cx="604653" cy="523220"/>
              <a:chOff x="8131044" y="5019999"/>
              <a:chExt cx="604653" cy="523220"/>
            </a:xfrm>
          </p:grpSpPr>
          <p:sp>
            <p:nvSpPr>
              <p:cNvPr id="80" name="Rectangle 22"/>
              <p:cNvSpPr>
                <a:spLocks noChangeArrowheads="1"/>
              </p:cNvSpPr>
              <p:nvPr/>
            </p:nvSpPr>
            <p:spPr bwMode="auto">
              <a:xfrm>
                <a:off x="8131044" y="5019999"/>
                <a:ext cx="60465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d</a:t>
                </a:r>
                <a:endParaRPr lang="en-US" baseline="30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8265451" y="5085008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>
              <a:off x="5069066" y="6005015"/>
              <a:ext cx="5732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508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1" grpId="0"/>
      <p:bldP spid="42" grpId="0"/>
      <p:bldP spid="45" grpId="0"/>
      <p:bldP spid="46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23" name="Rectangle 31"/>
          <p:cNvSpPr>
            <a:spLocks noChangeArrowheads="1"/>
          </p:cNvSpPr>
          <p:nvPr/>
        </p:nvSpPr>
        <p:spPr bwMode="auto">
          <a:xfrm>
            <a:off x="3059875" y="5589325"/>
            <a:ext cx="5212080" cy="609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253775" y="117338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420 m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5574475" y="4446325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latin typeface="Arial" pitchFamily="34" charset="0"/>
              </a:rPr>
              <a:t>30</a:t>
            </a:r>
            <a:r>
              <a:rPr lang="en-US" sz="2000" baseline="30000">
                <a:latin typeface="Arial" pitchFamily="34" charset="0"/>
              </a:rPr>
              <a:t>o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821875" y="38367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Arial" pitchFamily="34" charset="0"/>
              </a:rPr>
              <a:t>d</a:t>
            </a:r>
            <a:r>
              <a:rPr lang="en-US" baseline="-25000">
                <a:latin typeface="Arial" pitchFamily="34" charset="0"/>
              </a:rPr>
              <a:t>r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53325" y="117338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Add.</a:t>
            </a:r>
          </a:p>
        </p:txBody>
      </p:sp>
      <p:sp>
        <p:nvSpPr>
          <p:cNvPr id="25608" name="Rectangle 24"/>
          <p:cNvSpPr>
            <a:spLocks noChangeArrowheads="1"/>
          </p:cNvSpPr>
          <p:nvPr/>
        </p:nvSpPr>
        <p:spPr bwMode="auto">
          <a:xfrm>
            <a:off x="1253774" y="726938"/>
            <a:ext cx="547955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280 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30.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above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535875" y="4827325"/>
            <a:ext cx="3429000" cy="609600"/>
            <a:chOff x="960" y="3168"/>
            <a:chExt cx="2160" cy="384"/>
          </a:xfrm>
        </p:grpSpPr>
        <p:sp>
          <p:nvSpPr>
            <p:cNvPr id="25630" name="Rectangle 9"/>
            <p:cNvSpPr>
              <a:spLocks noChangeArrowheads="1"/>
            </p:cNvSpPr>
            <p:nvPr/>
          </p:nvSpPr>
          <p:spPr bwMode="auto">
            <a:xfrm>
              <a:off x="1584" y="3168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latin typeface="Arial" pitchFamily="34" charset="0"/>
                </a:rPr>
                <a:t>d</a:t>
              </a:r>
              <a:r>
                <a:rPr lang="en-US" baseline="-25000">
                  <a:latin typeface="Arial" pitchFamily="34" charset="0"/>
                </a:rPr>
                <a:t>1</a:t>
              </a:r>
              <a:r>
                <a:rPr lang="en-US">
                  <a:latin typeface="Arial" pitchFamily="34" charset="0"/>
                </a:rPr>
                <a:t> (4.2 cm)</a:t>
              </a:r>
              <a:endParaRPr lang="en-US" baseline="-25000">
                <a:latin typeface="Arial" pitchFamily="34" charset="0"/>
              </a:endParaRPr>
            </a:p>
          </p:txBody>
        </p:sp>
        <p:sp>
          <p:nvSpPr>
            <p:cNvPr id="25631" name="Line 25"/>
            <p:cNvSpPr>
              <a:spLocks noChangeShapeType="1"/>
            </p:cNvSpPr>
            <p:nvPr/>
          </p:nvSpPr>
          <p:spPr bwMode="auto">
            <a:xfrm>
              <a:off x="960" y="3216"/>
              <a:ext cx="2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20" name="Line 28"/>
          <p:cNvSpPr>
            <a:spLocks noChangeShapeType="1"/>
          </p:cNvSpPr>
          <p:nvPr/>
        </p:nvSpPr>
        <p:spPr bwMode="auto">
          <a:xfrm>
            <a:off x="4888675" y="49035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1821" name="Freeform 29"/>
          <p:cNvSpPr>
            <a:spLocks/>
          </p:cNvSpPr>
          <p:nvPr/>
        </p:nvSpPr>
        <p:spPr bwMode="auto">
          <a:xfrm>
            <a:off x="1535875" y="3992300"/>
            <a:ext cx="5399088" cy="911225"/>
          </a:xfrm>
          <a:custGeom>
            <a:avLst/>
            <a:gdLst>
              <a:gd name="T0" fmla="*/ 0 w 3401"/>
              <a:gd name="T1" fmla="*/ 2147483647 h 574"/>
              <a:gd name="T2" fmla="*/ 2147483647 w 3401"/>
              <a:gd name="T3" fmla="*/ 0 h 574"/>
              <a:gd name="T4" fmla="*/ 0 60000 65536"/>
              <a:gd name="T5" fmla="*/ 0 60000 65536"/>
              <a:gd name="T6" fmla="*/ 0 w 3401"/>
              <a:gd name="T7" fmla="*/ 0 h 574"/>
              <a:gd name="T8" fmla="*/ 3401 w 3401"/>
              <a:gd name="T9" fmla="*/ 574 h 5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01" h="574">
                <a:moveTo>
                  <a:pt x="0" y="574"/>
                </a:moveTo>
                <a:lnTo>
                  <a:pt x="3401" y="0"/>
                </a:lnTo>
              </a:path>
            </a:pathLst>
          </a:custGeom>
          <a:noFill/>
          <a:ln w="38100" cap="flat">
            <a:solidFill>
              <a:srgbClr val="0066FF"/>
            </a:solidFill>
            <a:prstDash val="lg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1822" name="Rectangle 30"/>
          <p:cNvSpPr>
            <a:spLocks noChangeArrowheads="1"/>
          </p:cNvSpPr>
          <p:nvPr/>
        </p:nvSpPr>
        <p:spPr bwMode="auto">
          <a:xfrm>
            <a:off x="3212275" y="5589325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Arial" pitchFamily="34" charset="0"/>
              </a:rPr>
              <a:t>d</a:t>
            </a:r>
            <a:r>
              <a:rPr lang="en-US" baseline="-25000">
                <a:latin typeface="Arial" pitchFamily="34" charset="0"/>
              </a:rPr>
              <a:t>r</a:t>
            </a:r>
            <a:r>
              <a:rPr lang="en-US">
                <a:latin typeface="Arial" pitchFamily="34" charset="0"/>
              </a:rPr>
              <a:t> = 680 m</a:t>
            </a:r>
            <a:endParaRPr lang="en-US" baseline="30000">
              <a:latin typeface="Arial" pitchFamily="34" charset="0"/>
            </a:endParaRPr>
          </a:p>
        </p:txBody>
      </p:sp>
      <p:sp>
        <p:nvSpPr>
          <p:cNvPr id="161824" name="Rectangle 32"/>
          <p:cNvSpPr>
            <a:spLocks noChangeArrowheads="1"/>
          </p:cNvSpPr>
          <p:nvPr/>
        </p:nvSpPr>
        <p:spPr bwMode="auto">
          <a:xfrm>
            <a:off x="3302123" y="4432677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latin typeface="Symbol" pitchFamily="18" charset="2"/>
              </a:rPr>
              <a:t>q</a:t>
            </a:r>
            <a:endParaRPr lang="en-US" sz="2000" b="1" baseline="30000" dirty="0">
              <a:latin typeface="Symbol" pitchFamily="18" charset="2"/>
            </a:endParaRPr>
          </a:p>
        </p:txBody>
      </p:sp>
      <p:sp>
        <p:nvSpPr>
          <p:cNvPr id="161825" name="Rectangle 33"/>
          <p:cNvSpPr>
            <a:spLocks noChangeArrowheads="1"/>
          </p:cNvSpPr>
          <p:nvPr/>
        </p:nvSpPr>
        <p:spPr bwMode="auto">
          <a:xfrm>
            <a:off x="2787650" y="1763713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Arial" pitchFamily="34" charset="0"/>
              </a:rPr>
              <a:t>1 cm = 100 m</a:t>
            </a:r>
          </a:p>
        </p:txBody>
      </p:sp>
      <p:sp>
        <p:nvSpPr>
          <p:cNvPr id="25615" name="Rectangle 34"/>
          <p:cNvSpPr>
            <a:spLocks noChangeArrowheads="1"/>
          </p:cNvSpPr>
          <p:nvPr/>
        </p:nvSpPr>
        <p:spPr bwMode="auto">
          <a:xfrm>
            <a:off x="1644650" y="1763713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scale: 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964875" y="3989125"/>
            <a:ext cx="3429000" cy="914400"/>
            <a:chOff x="3120" y="2640"/>
            <a:chExt cx="2160" cy="576"/>
          </a:xfrm>
        </p:grpSpPr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 flipV="1">
              <a:off x="3120" y="2640"/>
              <a:ext cx="1248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Rectangle 35"/>
            <p:cNvSpPr>
              <a:spLocks noChangeArrowheads="1"/>
            </p:cNvSpPr>
            <p:nvPr/>
          </p:nvSpPr>
          <p:spPr bwMode="auto">
            <a:xfrm>
              <a:off x="3936" y="2784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latin typeface="Arial" pitchFamily="34" charset="0"/>
                </a:rPr>
                <a:t>d</a:t>
              </a:r>
              <a:r>
                <a:rPr lang="en-US" baseline="-25000">
                  <a:latin typeface="Arial" pitchFamily="34" charset="0"/>
                </a:rPr>
                <a:t>2</a:t>
              </a:r>
              <a:r>
                <a:rPr lang="en-US">
                  <a:latin typeface="Arial" pitchFamily="34" charset="0"/>
                </a:rPr>
                <a:t> (2.8 cm)</a:t>
              </a:r>
              <a:endParaRPr lang="en-US" baseline="-25000">
                <a:latin typeface="Arial" pitchFamily="34" charset="0"/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720275" y="2808025"/>
            <a:ext cx="4495800" cy="1219200"/>
            <a:chOff x="2304" y="1824"/>
            <a:chExt cx="2832" cy="768"/>
          </a:xfrm>
        </p:grpSpPr>
        <p:sp>
          <p:nvSpPr>
            <p:cNvPr id="25625" name="Line 36"/>
            <p:cNvSpPr>
              <a:spLocks noChangeShapeType="1"/>
            </p:cNvSpPr>
            <p:nvPr/>
          </p:nvSpPr>
          <p:spPr bwMode="auto">
            <a:xfrm>
              <a:off x="2304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37"/>
            <p:cNvSpPr>
              <a:spLocks noChangeShapeType="1"/>
            </p:cNvSpPr>
            <p:nvPr/>
          </p:nvSpPr>
          <p:spPr bwMode="auto">
            <a:xfrm flipV="1">
              <a:off x="2304" y="206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Rectangle 38"/>
            <p:cNvSpPr>
              <a:spLocks noChangeArrowheads="1"/>
            </p:cNvSpPr>
            <p:nvPr/>
          </p:nvSpPr>
          <p:spPr bwMode="auto">
            <a:xfrm>
              <a:off x="2640" y="1824"/>
              <a:ext cx="24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latin typeface="Arial" pitchFamily="34" charset="0"/>
                </a:rPr>
                <a:t>measure length in cm</a:t>
              </a:r>
              <a:endParaRPr lang="en-US" baseline="-25000">
                <a:latin typeface="Arial" pitchFamily="34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92875" y="3608125"/>
            <a:ext cx="2895600" cy="1219200"/>
            <a:chOff x="240" y="2400"/>
            <a:chExt cx="1824" cy="768"/>
          </a:xfrm>
        </p:grpSpPr>
        <p:sp>
          <p:nvSpPr>
            <p:cNvPr id="25622" name="Line 39"/>
            <p:cNvSpPr>
              <a:spLocks noChangeShapeType="1"/>
            </p:cNvSpPr>
            <p:nvPr/>
          </p:nvSpPr>
          <p:spPr bwMode="auto">
            <a:xfrm>
              <a:off x="1920" y="268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0"/>
            <p:cNvSpPr>
              <a:spLocks noChangeShapeType="1"/>
            </p:cNvSpPr>
            <p:nvPr/>
          </p:nvSpPr>
          <p:spPr bwMode="auto">
            <a:xfrm>
              <a:off x="1344" y="26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Rectangle 41"/>
            <p:cNvSpPr>
              <a:spLocks noChangeArrowheads="1"/>
            </p:cNvSpPr>
            <p:nvPr/>
          </p:nvSpPr>
          <p:spPr bwMode="auto">
            <a:xfrm>
              <a:off x="240" y="2400"/>
              <a:ext cx="11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latin typeface="Arial" pitchFamily="34" charset="0"/>
                </a:rPr>
                <a:t>measure angle</a:t>
              </a:r>
              <a:endParaRPr lang="en-US" baseline="-25000">
                <a:latin typeface="Arial" pitchFamily="34" charset="0"/>
              </a:endParaRPr>
            </a:p>
          </p:txBody>
        </p:sp>
      </p:grpSp>
      <p:sp>
        <p:nvSpPr>
          <p:cNvPr id="161838" name="Rectangle 46"/>
          <p:cNvSpPr>
            <a:spLocks noChangeArrowheads="1"/>
          </p:cNvSpPr>
          <p:nvPr/>
        </p:nvSpPr>
        <p:spPr bwMode="auto">
          <a:xfrm>
            <a:off x="4888675" y="5632515"/>
            <a:ext cx="3340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latin typeface="Arial" pitchFamily="34" charset="0"/>
              </a:rPr>
              <a:t> @ </a:t>
            </a:r>
            <a:r>
              <a:rPr lang="en-US" dirty="0" smtClean="0">
                <a:latin typeface="Arial" pitchFamily="34" charset="0"/>
              </a:rPr>
              <a:t>12</a:t>
            </a:r>
            <a:r>
              <a:rPr lang="en-US" baseline="30000" dirty="0" smtClean="0">
                <a:latin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</a:rPr>
              <a:t> above </a:t>
            </a:r>
            <a:r>
              <a:rPr lang="en-US" dirty="0" err="1" smtClean="0">
                <a:latin typeface="Arial" pitchFamily="34" charset="0"/>
              </a:rPr>
              <a:t>horiz</a:t>
            </a:r>
            <a:r>
              <a:rPr lang="en-US" dirty="0" smtClean="0">
                <a:latin typeface="Arial" pitchFamily="34" charset="0"/>
              </a:rPr>
              <a:t>.</a:t>
            </a:r>
            <a:endParaRPr lang="en-US" baseline="30000" dirty="0">
              <a:latin typeface="Arial" pitchFamily="34" charset="0"/>
            </a:endParaRPr>
          </a:p>
        </p:txBody>
      </p:sp>
      <p:sp>
        <p:nvSpPr>
          <p:cNvPr id="161839" name="Rectangle 47"/>
          <p:cNvSpPr>
            <a:spLocks noChangeArrowheads="1"/>
          </p:cNvSpPr>
          <p:nvPr/>
        </p:nvSpPr>
        <p:spPr bwMode="auto">
          <a:xfrm>
            <a:off x="4863275" y="3265225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latin typeface="Arial" pitchFamily="34" charset="0"/>
              </a:rPr>
              <a:t>(say, 6.8 cm)</a:t>
            </a:r>
          </a:p>
        </p:txBody>
      </p:sp>
      <p:pic>
        <p:nvPicPr>
          <p:cNvPr id="256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30" y="106550"/>
            <a:ext cx="2661870" cy="266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 animBg="1"/>
      <p:bldP spid="161795" grpId="0"/>
      <p:bldP spid="161800" grpId="0"/>
      <p:bldP spid="161820" grpId="0" animBg="1"/>
      <p:bldP spid="161821" grpId="0" animBg="1"/>
      <p:bldP spid="161822" grpId="0"/>
      <p:bldP spid="161824" grpId="0"/>
      <p:bldP spid="161825" grpId="0"/>
      <p:bldP spid="161838" grpId="0"/>
      <p:bldP spid="1618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8001" y="1836911"/>
            <a:ext cx="9038052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Learning to focus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on EITHER the horizontal aspect of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motion OR on the vertical aspect of motion is the key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to tackling projectile motion problems. Or, said another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way,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learning to ignore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either the horizontal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OR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vertical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aspect of motion is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key to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tackling projectile 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motion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problems.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This key will carry over to when we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meet projectiles launched NOT horizontally, but at an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angle. But before we go there, let’s do one more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problem first; that’s the subject of our next lesson.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881" y="326161"/>
            <a:ext cx="7776424" cy="13111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sz="3600" b="1" u="sng" dirty="0" smtClean="0">
                <a:solidFill>
                  <a:srgbClr val="000000"/>
                </a:solidFill>
                <a:latin typeface="Arial" pitchFamily="34" charset="0"/>
              </a:rPr>
              <a:t>Horizontally-Launched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u="sng" dirty="0" smtClean="0">
                <a:solidFill>
                  <a:srgbClr val="000000"/>
                </a:solidFill>
                <a:latin typeface="Arial" pitchFamily="34" charset="0"/>
              </a:rPr>
              <a:t>Projectiles: Calculations, 3</a:t>
            </a:r>
          </a:p>
        </p:txBody>
      </p:sp>
    </p:spTree>
    <p:extLst>
      <p:ext uri="{BB962C8B-B14F-4D97-AF65-F5344CB8AC3E}">
        <p14:creationId xmlns:p14="http://schemas.microsoft.com/office/powerpoint/2010/main" val="116081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1"/>
          <p:cNvSpPr>
            <a:spLocks noChangeArrowheads="1"/>
          </p:cNvSpPr>
          <p:nvPr/>
        </p:nvSpPr>
        <p:spPr bwMode="auto">
          <a:xfrm>
            <a:off x="-4054475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Line 30"/>
          <p:cNvSpPr>
            <a:spLocks noChangeShapeType="1"/>
          </p:cNvSpPr>
          <p:nvPr/>
        </p:nvSpPr>
        <p:spPr bwMode="auto">
          <a:xfrm>
            <a:off x="1700769" y="3755030"/>
            <a:ext cx="66706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29"/>
          <p:cNvSpPr>
            <a:spLocks noChangeArrowheads="1"/>
          </p:cNvSpPr>
          <p:nvPr/>
        </p:nvSpPr>
        <p:spPr bwMode="auto">
          <a:xfrm>
            <a:off x="6831569" y="3581992"/>
            <a:ext cx="171450" cy="1714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Rectangle 28"/>
          <p:cNvSpPr>
            <a:spLocks noChangeArrowheads="1"/>
          </p:cNvSpPr>
          <p:nvPr/>
        </p:nvSpPr>
        <p:spPr bwMode="auto">
          <a:xfrm>
            <a:off x="7003019" y="3240680"/>
            <a:ext cx="171450" cy="51276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Rectangle 27"/>
          <p:cNvSpPr>
            <a:spLocks noChangeArrowheads="1"/>
          </p:cNvSpPr>
          <p:nvPr/>
        </p:nvSpPr>
        <p:spPr bwMode="auto">
          <a:xfrm>
            <a:off x="7174469" y="3412130"/>
            <a:ext cx="341313" cy="34131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69" y="1873842"/>
            <a:ext cx="6778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384982" y="1702392"/>
            <a:ext cx="1709737" cy="684213"/>
            <a:chOff x="1629" y="964"/>
            <a:chExt cx="1077" cy="431"/>
          </a:xfrm>
        </p:grpSpPr>
        <p:sp>
          <p:nvSpPr>
            <p:cNvPr id="9254" name="Line 19"/>
            <p:cNvSpPr>
              <a:spLocks noChangeShapeType="1"/>
            </p:cNvSpPr>
            <p:nvPr/>
          </p:nvSpPr>
          <p:spPr bwMode="auto">
            <a:xfrm>
              <a:off x="1629" y="1180"/>
              <a:ext cx="6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Text Box 18"/>
            <p:cNvSpPr txBox="1">
              <a:spLocks noChangeArrowheads="1"/>
            </p:cNvSpPr>
            <p:nvPr/>
          </p:nvSpPr>
          <p:spPr bwMode="auto">
            <a:xfrm>
              <a:off x="2275" y="964"/>
              <a:ext cx="43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30000" dirty="0" err="1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9229" name="Rectangle 35"/>
          <p:cNvSpPr>
            <a:spLocks noChangeArrowheads="1"/>
          </p:cNvSpPr>
          <p:nvPr/>
        </p:nvSpPr>
        <p:spPr bwMode="auto">
          <a:xfrm>
            <a:off x="111051" y="75437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Military plane flies horizontally at altitude </a:t>
            </a:r>
            <a:endParaRPr lang="en-US" sz="2400" dirty="0" smtClean="0">
              <a:solidFill>
                <a:srgbClr val="FF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8000. m 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speed </a:t>
            </a:r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100. m/s. 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 measured </a:t>
            </a:r>
            <a:endParaRPr lang="en-US" sz="2400" dirty="0" smtClean="0">
              <a:solidFill>
                <a:srgbClr val="FF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along 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ground, how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far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from target must </a:t>
            </a:r>
            <a:endParaRPr lang="en-US" sz="2400" dirty="0" smtClean="0">
              <a:solidFill>
                <a:srgbClr val="FF3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plane 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 when it releases target’s provisions?</a:t>
            </a:r>
          </a:p>
        </p:txBody>
      </p:sp>
      <p:sp>
        <p:nvSpPr>
          <p:cNvPr id="9233" name="Rectangle 47"/>
          <p:cNvSpPr>
            <a:spLocks noChangeArrowheads="1"/>
          </p:cNvSpPr>
          <p:nvPr/>
        </p:nvSpPr>
        <p:spPr bwMode="auto">
          <a:xfrm>
            <a:off x="4152987" y="2352544"/>
            <a:ext cx="19832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besieged city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of G.G.</a:t>
            </a:r>
          </a:p>
        </p:txBody>
      </p:sp>
      <p:sp>
        <p:nvSpPr>
          <p:cNvPr id="9234" name="Line 48"/>
          <p:cNvSpPr>
            <a:spLocks noChangeShapeType="1"/>
          </p:cNvSpPr>
          <p:nvPr/>
        </p:nvSpPr>
        <p:spPr bwMode="auto">
          <a:xfrm>
            <a:off x="5772113" y="2897048"/>
            <a:ext cx="1059456" cy="45172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35" name="Rectangle 49"/>
          <p:cNvSpPr>
            <a:spLocks noChangeArrowheads="1"/>
          </p:cNvSpPr>
          <p:nvPr/>
        </p:nvSpPr>
        <p:spPr bwMode="auto">
          <a:xfrm>
            <a:off x="7571344" y="3296242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B.G.</a:t>
            </a:r>
          </a:p>
        </p:txBody>
      </p:sp>
      <p:sp>
        <p:nvSpPr>
          <p:cNvPr id="9236" name="Rectangle 50"/>
          <p:cNvSpPr>
            <a:spLocks noChangeArrowheads="1"/>
          </p:cNvSpPr>
          <p:nvPr/>
        </p:nvSpPr>
        <p:spPr bwMode="auto">
          <a:xfrm>
            <a:off x="5971144" y="3296242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B.G.</a:t>
            </a:r>
          </a:p>
        </p:txBody>
      </p:sp>
      <p:grpSp>
        <p:nvGrpSpPr>
          <p:cNvPr id="40" name="Group 77"/>
          <p:cNvGrpSpPr>
            <a:grpSpLocks/>
          </p:cNvGrpSpPr>
          <p:nvPr/>
        </p:nvGrpSpPr>
        <p:grpSpPr bwMode="auto">
          <a:xfrm>
            <a:off x="2348527" y="2716955"/>
            <a:ext cx="2123959" cy="801416"/>
            <a:chOff x="1617" y="3126"/>
            <a:chExt cx="3069" cy="1158"/>
          </a:xfrm>
        </p:grpSpPr>
        <p:pic>
          <p:nvPicPr>
            <p:cNvPr id="41" name="Picture 72" descr="spam_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" y="3372"/>
              <a:ext cx="876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4" descr="KraftCheezWhiz.png KraftCheezWhiz image by Quagma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" y="3126"/>
              <a:ext cx="102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6" descr="WonderBre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" y="3384"/>
              <a:ext cx="12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6523162" y="6062989"/>
            <a:ext cx="2352675" cy="6810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5613525" y="5424347"/>
            <a:ext cx="3538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/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m/s (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40.4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5975475" y="6169351"/>
            <a:ext cx="3195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4.04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 10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4778" y="4581543"/>
            <a:ext cx="3531736" cy="744807"/>
            <a:chOff x="358302" y="2202900"/>
            <a:chExt cx="3531736" cy="744807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17329" y="4018757"/>
            <a:ext cx="904659" cy="1417508"/>
            <a:chOff x="5795158" y="2847646"/>
            <a:chExt cx="904659" cy="1417508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89048"/>
              </p:ext>
            </p:extLst>
          </p:nvPr>
        </p:nvGraphicFramePr>
        <p:xfrm>
          <a:off x="181092" y="5678664"/>
          <a:ext cx="1927148" cy="110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7" imgW="774360" imgH="444240" progId="Equation.3">
                  <p:embed/>
                </p:oleObj>
              </mc:Choice>
              <mc:Fallback>
                <p:oleObj name="Equation" r:id="rId7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92" y="5678664"/>
                        <a:ext cx="1927148" cy="11012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545546"/>
              </p:ext>
            </p:extLst>
          </p:nvPr>
        </p:nvGraphicFramePr>
        <p:xfrm>
          <a:off x="2073275" y="5704648"/>
          <a:ext cx="25542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9" imgW="1104840" imgH="444240" progId="Equation.3">
                  <p:embed/>
                </p:oleObj>
              </mc:Choice>
              <mc:Fallback>
                <p:oleObj name="Equation" r:id="rId9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5704648"/>
                        <a:ext cx="2554288" cy="1022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4284553" y="6003951"/>
            <a:ext cx="175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indent="274638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40.4 s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350200" y="4814503"/>
            <a:ext cx="3531736" cy="523220"/>
            <a:chOff x="358302" y="2424487"/>
            <a:chExt cx="3531736" cy="523220"/>
          </a:xfrm>
        </p:grpSpPr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612461" y="4065757"/>
            <a:ext cx="904659" cy="1417508"/>
            <a:chOff x="5795158" y="2847646"/>
            <a:chExt cx="904659" cy="1417508"/>
          </a:xfrm>
        </p:grpSpPr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69973" y="2045292"/>
            <a:ext cx="911225" cy="1709738"/>
            <a:chOff x="571500" y="1778000"/>
            <a:chExt cx="911225" cy="1709738"/>
          </a:xfrm>
        </p:grpSpPr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571500" y="1778000"/>
              <a:ext cx="911225" cy="1709738"/>
              <a:chOff x="336" y="1180"/>
              <a:chExt cx="574" cy="1077"/>
            </a:xfrm>
          </p:grpSpPr>
          <p:sp>
            <p:nvSpPr>
              <p:cNvPr id="9245" name="Line 22"/>
              <p:cNvSpPr>
                <a:spLocks noChangeShapeType="1"/>
              </p:cNvSpPr>
              <p:nvPr/>
            </p:nvSpPr>
            <p:spPr bwMode="auto">
              <a:xfrm flipH="1">
                <a:off x="551" y="1180"/>
                <a:ext cx="35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46" name="Line 21"/>
              <p:cNvSpPr>
                <a:spLocks noChangeShapeType="1"/>
              </p:cNvSpPr>
              <p:nvPr/>
            </p:nvSpPr>
            <p:spPr bwMode="auto">
              <a:xfrm flipH="1">
                <a:off x="551" y="2257"/>
                <a:ext cx="35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47" name="Line 20"/>
              <p:cNvSpPr>
                <a:spLocks noChangeShapeType="1"/>
              </p:cNvSpPr>
              <p:nvPr/>
            </p:nvSpPr>
            <p:spPr bwMode="auto">
              <a:xfrm>
                <a:off x="767" y="1180"/>
                <a:ext cx="0" cy="10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48" name="Text Box 16"/>
              <p:cNvSpPr txBox="1">
                <a:spLocks noChangeArrowheads="1"/>
              </p:cNvSpPr>
              <p:nvPr/>
            </p:nvSpPr>
            <p:spPr bwMode="auto">
              <a:xfrm>
                <a:off x="336" y="1503"/>
                <a:ext cx="539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Symbol" pitchFamily="18" charset="2"/>
                    <a:ea typeface="Times New Roman" pitchFamily="18" charset="0"/>
                    <a:cs typeface="Arial" pitchFamily="34" charset="0"/>
                  </a:rPr>
                  <a:t>D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rot="16200000">
              <a:off x="706930" y="226771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42082" y="2462802"/>
            <a:ext cx="5132387" cy="2085973"/>
            <a:chOff x="2281238" y="2195510"/>
            <a:chExt cx="5132387" cy="2085973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281238" y="2195510"/>
              <a:ext cx="5132387" cy="2085973"/>
              <a:chOff x="1413" y="1395"/>
              <a:chExt cx="3233" cy="1314"/>
            </a:xfrm>
          </p:grpSpPr>
          <p:sp>
            <p:nvSpPr>
              <p:cNvPr id="9249" name="Line 25"/>
              <p:cNvSpPr>
                <a:spLocks noChangeShapeType="1"/>
              </p:cNvSpPr>
              <p:nvPr/>
            </p:nvSpPr>
            <p:spPr bwMode="auto">
              <a:xfrm>
                <a:off x="1413" y="1395"/>
                <a:ext cx="0" cy="12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50" name="Group 38"/>
              <p:cNvGrpSpPr>
                <a:grpSpLocks/>
              </p:cNvGrpSpPr>
              <p:nvPr/>
            </p:nvGrpSpPr>
            <p:grpSpPr bwMode="auto">
              <a:xfrm>
                <a:off x="1413" y="2278"/>
                <a:ext cx="3233" cy="431"/>
                <a:chOff x="1413" y="2278"/>
                <a:chExt cx="3233" cy="431"/>
              </a:xfrm>
            </p:grpSpPr>
            <p:sp>
              <p:nvSpPr>
                <p:cNvPr id="9251" name="Line 26"/>
                <p:cNvSpPr>
                  <a:spLocks noChangeShapeType="1"/>
                </p:cNvSpPr>
                <p:nvPr/>
              </p:nvSpPr>
              <p:spPr bwMode="auto">
                <a:xfrm>
                  <a:off x="4646" y="2365"/>
                  <a:ext cx="0" cy="32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52" name="Line 24"/>
                <p:cNvSpPr>
                  <a:spLocks noChangeShapeType="1"/>
                </p:cNvSpPr>
                <p:nvPr/>
              </p:nvSpPr>
              <p:spPr bwMode="auto">
                <a:xfrm>
                  <a:off x="1413" y="2615"/>
                  <a:ext cx="323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lg" len="lg"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13" y="2278"/>
                  <a:ext cx="1077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dirty="0" err="1" smtClean="0">
                      <a:solidFill>
                        <a:srgbClr val="000000"/>
                      </a:solidFill>
                      <a:latin typeface="Symbol" pitchFamily="18" charset="2"/>
                      <a:ea typeface="Times New Roman" pitchFamily="18" charset="0"/>
                      <a:cs typeface="Arial" pitchFamily="34" charset="0"/>
                    </a:rPr>
                    <a:t>D</a:t>
                  </a:r>
                  <a:r>
                    <a:rPr lang="en-US" dirty="0" err="1" smtClean="0">
                      <a:solidFill>
                        <a:srgbClr val="00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d</a:t>
                  </a:r>
                  <a:r>
                    <a:rPr lang="en-US" dirty="0" smtClean="0">
                      <a:solidFill>
                        <a:srgbClr val="00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lang="en-US" dirty="0">
                      <a:solidFill>
                        <a:srgbClr val="00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= ?</a:t>
                  </a:r>
                </a:p>
              </p:txBody>
            </p:sp>
          </p:grpSp>
        </p:grpSp>
        <p:cxnSp>
          <p:nvCxnSpPr>
            <p:cNvPr id="88" name="Straight Arrow Connector 87"/>
            <p:cNvCxnSpPr/>
            <p:nvPr/>
          </p:nvCxnSpPr>
          <p:spPr>
            <a:xfrm>
              <a:off x="4340677" y="3633015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91" descr="j04346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5" y="2447780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1" descr="j04346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72" y="1721173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35" y="4969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4" grpId="0"/>
      <p:bldP spid="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05" name="Rectangle 33"/>
          <p:cNvSpPr>
            <a:spLocks noChangeArrowheads="1"/>
          </p:cNvSpPr>
          <p:nvPr/>
        </p:nvSpPr>
        <p:spPr bwMode="auto">
          <a:xfrm>
            <a:off x="5824986" y="4735271"/>
            <a:ext cx="2489200" cy="728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15"/>
          <p:cNvSpPr>
            <a:spLocks noChangeArrowheads="1"/>
          </p:cNvSpPr>
          <p:nvPr/>
        </p:nvSpPr>
        <p:spPr bwMode="auto">
          <a:xfrm>
            <a:off x="67327" y="99256"/>
            <a:ext cx="4065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How fast are provisions </a:t>
            </a: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moving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when they land?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92954" y="1034823"/>
            <a:ext cx="1600200" cy="609600"/>
            <a:chOff x="624" y="2016"/>
            <a:chExt cx="1008" cy="384"/>
          </a:xfrm>
        </p:grpSpPr>
        <p:sp>
          <p:nvSpPr>
            <p:cNvPr id="37921" name="Rectangle 8"/>
            <p:cNvSpPr>
              <a:spLocks noChangeArrowheads="1"/>
            </p:cNvSpPr>
            <p:nvPr/>
          </p:nvSpPr>
          <p:spPr bwMode="auto">
            <a:xfrm>
              <a:off x="624" y="2016"/>
              <a:ext cx="100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100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m/s</a:t>
              </a:r>
            </a:p>
          </p:txBody>
        </p:sp>
        <p:sp>
          <p:nvSpPr>
            <p:cNvPr id="37922" name="Line 24"/>
            <p:cNvSpPr>
              <a:spLocks noChangeShapeType="1"/>
            </p:cNvSpPr>
            <p:nvPr/>
          </p:nvSpPr>
          <p:spPr bwMode="auto">
            <a:xfrm>
              <a:off x="672" y="2400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69154" y="1644423"/>
            <a:ext cx="1219200" cy="2286000"/>
            <a:chOff x="672" y="2400"/>
            <a:chExt cx="768" cy="1440"/>
          </a:xfrm>
        </p:grpSpPr>
        <p:sp>
          <p:nvSpPr>
            <p:cNvPr id="37919" name="Rectangle 9"/>
            <p:cNvSpPr>
              <a:spLocks noChangeArrowheads="1"/>
            </p:cNvSpPr>
            <p:nvPr/>
          </p:nvSpPr>
          <p:spPr bwMode="auto">
            <a:xfrm>
              <a:off x="672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="1" baseline="-25000">
                  <a:solidFill>
                    <a:srgbClr val="0000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37920" name="Line 26"/>
            <p:cNvSpPr>
              <a:spLocks noChangeShapeType="1"/>
            </p:cNvSpPr>
            <p:nvPr/>
          </p:nvSpPr>
          <p:spPr bwMode="auto">
            <a:xfrm>
              <a:off x="672" y="2400"/>
              <a:ext cx="768" cy="1440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917" name="Line 25"/>
          <p:cNvSpPr>
            <a:spLocks noChangeShapeType="1"/>
          </p:cNvSpPr>
          <p:nvPr/>
        </p:nvSpPr>
        <p:spPr bwMode="auto">
          <a:xfrm>
            <a:off x="1788354" y="1644423"/>
            <a:ext cx="0" cy="2286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18" name="Rectangle 27"/>
          <p:cNvSpPr>
            <a:spLocks noChangeArrowheads="1"/>
          </p:cNvSpPr>
          <p:nvPr/>
        </p:nvSpPr>
        <p:spPr bwMode="auto">
          <a:xfrm rot="5400000">
            <a:off x="1280354" y="242819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396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</a:t>
            </a:r>
          </a:p>
        </p:txBody>
      </p:sp>
      <p:sp>
        <p:nvSpPr>
          <p:cNvPr id="207939" name="Rectangle 67"/>
          <p:cNvSpPr>
            <a:spLocks noChangeArrowheads="1"/>
          </p:cNvSpPr>
          <p:nvPr/>
        </p:nvSpPr>
        <p:spPr bwMode="auto">
          <a:xfrm>
            <a:off x="5434790" y="3718901"/>
            <a:ext cx="197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–396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</a:t>
            </a:r>
          </a:p>
        </p:txBody>
      </p:sp>
      <p:sp>
        <p:nvSpPr>
          <p:cNvPr id="207940" name="Rectangle 68"/>
          <p:cNvSpPr>
            <a:spLocks noChangeArrowheads="1"/>
          </p:cNvSpPr>
          <p:nvPr/>
        </p:nvSpPr>
        <p:spPr bwMode="auto">
          <a:xfrm>
            <a:off x="5928173" y="4841634"/>
            <a:ext cx="2132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408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</a:t>
            </a:r>
          </a:p>
        </p:txBody>
      </p:sp>
      <p:sp>
        <p:nvSpPr>
          <p:cNvPr id="207941" name="Rectangle 69"/>
          <p:cNvSpPr>
            <a:spLocks noChangeArrowheads="1"/>
          </p:cNvSpPr>
          <p:nvPr/>
        </p:nvSpPr>
        <p:spPr bwMode="auto">
          <a:xfrm>
            <a:off x="5169803" y="5541721"/>
            <a:ext cx="3741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(@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75.8</a:t>
            </a:r>
            <a:r>
              <a:rPr lang="en-US" baseline="30000" dirty="0" err="1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below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.)</a:t>
            </a:r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4056196" y="100962"/>
            <a:ext cx="2224725" cy="839437"/>
            <a:chOff x="1617" y="3126"/>
            <a:chExt cx="3069" cy="1158"/>
          </a:xfrm>
        </p:grpSpPr>
        <p:pic>
          <p:nvPicPr>
            <p:cNvPr id="37905" name="Picture 72" descr="spam_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" y="3372"/>
              <a:ext cx="876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Picture 74" descr="KraftCheezWhiz.png KraftCheezWhiz image by Quagm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" y="3126"/>
              <a:ext cx="102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Picture 76" descr="WonderBrea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" y="3384"/>
              <a:ext cx="12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Oval 48"/>
          <p:cNvSpPr/>
          <p:nvPr/>
        </p:nvSpPr>
        <p:spPr>
          <a:xfrm>
            <a:off x="4645444" y="1955103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0" name="Picture 91" descr="j04346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63" y="1833572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91" descr="j04346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54" y="1837039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91" descr="j04346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34" y="2457687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/>
          <p:nvPr/>
        </p:nvSpPr>
        <p:spPr>
          <a:xfrm>
            <a:off x="3420938" y="1695158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</a:rPr>
              <a:t>X</a:t>
            </a:r>
            <a:endParaRPr lang="en-US" sz="8800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873982" y="1719207"/>
            <a:ext cx="2964725" cy="1204355"/>
            <a:chOff x="7847855" y="4182033"/>
            <a:chExt cx="2964725" cy="1204355"/>
          </a:xfrm>
        </p:grpSpPr>
        <p:cxnSp>
          <p:nvCxnSpPr>
            <p:cNvPr id="97" name="Straight Arrow Connector 96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27"/>
          <p:cNvSpPr>
            <a:spLocks noChangeArrowheads="1"/>
          </p:cNvSpPr>
          <p:nvPr/>
        </p:nvSpPr>
        <p:spPr bwMode="auto">
          <a:xfrm>
            <a:off x="1831897" y="2254023"/>
            <a:ext cx="55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yf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443728" y="1284362"/>
            <a:ext cx="664891" cy="1081906"/>
            <a:chOff x="6034926" y="2847646"/>
            <a:chExt cx="664891" cy="1081906"/>
          </a:xfrm>
        </p:grpSpPr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6034926" y="3455720"/>
              <a:ext cx="282747" cy="47383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963858" y="3006528"/>
            <a:ext cx="1457450" cy="760026"/>
            <a:chOff x="3153228" y="3816082"/>
            <a:chExt cx="1457450" cy="760026"/>
          </a:xfrm>
        </p:grpSpPr>
        <p:sp>
          <p:nvSpPr>
            <p:cNvPr id="207938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14574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>
              <a:off x="3802813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66"/>
          <p:cNvSpPr>
            <a:spLocks noChangeArrowheads="1"/>
          </p:cNvSpPr>
          <p:nvPr/>
        </p:nvSpPr>
        <p:spPr bwMode="auto">
          <a:xfrm>
            <a:off x="5427837" y="3243334"/>
            <a:ext cx="352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–9.81 m/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baseline="30000" dirty="0" err="1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40.4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s)</a:t>
            </a:r>
          </a:p>
        </p:txBody>
      </p:sp>
      <p:pic>
        <p:nvPicPr>
          <p:cNvPr id="107" name="Picture 2" descr="http://static.howstuffworks.com/gif/stealth-bomber-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7" y="4289424"/>
            <a:ext cx="4868862" cy="2476500"/>
          </a:xfrm>
          <a:prstGeom prst="rect">
            <a:avLst/>
          </a:prstGeom>
          <a:noFill/>
          <a:ln w="222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16" y="4969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7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2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20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0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5" grpId="0" animBg="1"/>
      <p:bldP spid="37917" grpId="0" animBg="1"/>
      <p:bldP spid="37918" grpId="0"/>
      <p:bldP spid="207939" grpId="0"/>
      <p:bldP spid="207940" grpId="0"/>
      <p:bldP spid="207941" grpId="0"/>
      <p:bldP spid="49" grpId="0" animBg="1"/>
      <p:bldP spid="75" grpId="0"/>
      <p:bldP spid="98" grpId="0"/>
      <p:bldP spid="98" grpId="1"/>
      <p:bldP spid="10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0571" y="1959847"/>
            <a:ext cx="8720657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For horizontally-launched projectiles, the launch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velocity (which is horizontally-directed) remains the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horizontal component of velocity throughout the flight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path because the horizontal acceleration is zero. The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vertical velocity begins at 0 m/s, but increases in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magnitude over time at a rate of 9.81 m/s per second,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due to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Eath’s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gravity. Next, we move on to projectiles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that are launched at some angle above (and later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below) horizontal. See you there!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881" y="429372"/>
            <a:ext cx="7776424" cy="13111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sz="3600" b="1" u="sng" dirty="0" smtClean="0">
                <a:solidFill>
                  <a:srgbClr val="000000"/>
                </a:solidFill>
                <a:latin typeface="Arial" pitchFamily="34" charset="0"/>
              </a:rPr>
              <a:t>Horizontally-Launched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u="sng" dirty="0" smtClean="0">
                <a:solidFill>
                  <a:srgbClr val="000000"/>
                </a:solidFill>
                <a:latin typeface="Arial" pitchFamily="34" charset="0"/>
              </a:rPr>
              <a:t>Projectiles: Calculations, 4</a:t>
            </a:r>
          </a:p>
        </p:txBody>
      </p:sp>
    </p:spTree>
    <p:extLst>
      <p:ext uri="{BB962C8B-B14F-4D97-AF65-F5344CB8AC3E}">
        <p14:creationId xmlns:p14="http://schemas.microsoft.com/office/powerpoint/2010/main" val="341699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0694" y="253783"/>
            <a:ext cx="8804783" cy="83099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</a:rPr>
              <a:t>Kinematics Equation Toolbox</a:t>
            </a:r>
            <a:endParaRPr lang="en-US" sz="4800" b="1" u="sng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5299225" y="3592435"/>
            <a:ext cx="2884227" cy="9257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06788" y="3717809"/>
            <a:ext cx="2765501" cy="744807"/>
            <a:chOff x="358302" y="3200451"/>
            <a:chExt cx="2765501" cy="744807"/>
          </a:xfrm>
        </p:grpSpPr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33452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199413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2636336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220699" y="3200451"/>
              <a:ext cx="368135" cy="368135"/>
              <a:chOff x="1686297" y="2962909"/>
              <a:chExt cx="368135" cy="36813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33"/>
          <p:cNvSpPr>
            <a:spLocks noChangeArrowheads="1"/>
          </p:cNvSpPr>
          <p:nvPr/>
        </p:nvSpPr>
        <p:spPr bwMode="auto">
          <a:xfrm>
            <a:off x="4989482" y="1943470"/>
            <a:ext cx="3526221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019920" y="2056997"/>
            <a:ext cx="3531736" cy="744807"/>
            <a:chOff x="358302" y="2202900"/>
            <a:chExt cx="3531736" cy="744807"/>
          </a:xfrm>
        </p:grpSpPr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991029" y="3466014"/>
            <a:ext cx="3223309" cy="12699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16019" y="3568057"/>
            <a:ext cx="2976600" cy="1168730"/>
            <a:chOff x="7835980" y="4182033"/>
            <a:chExt cx="2976600" cy="1168730"/>
          </a:xfrm>
        </p:grpSpPr>
        <p:grpSp>
          <p:nvGrpSpPr>
            <p:cNvPr id="33" name="Group 32"/>
            <p:cNvGrpSpPr/>
            <p:nvPr/>
          </p:nvGrpSpPr>
          <p:grpSpPr>
            <a:xfrm>
              <a:off x="7840352" y="4414045"/>
              <a:ext cx="368135" cy="368135"/>
              <a:chOff x="1686297" y="2962909"/>
              <a:chExt cx="368135" cy="368135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68651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9723744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0324245" y="4182033"/>
              <a:ext cx="368135" cy="368135"/>
              <a:chOff x="1686297" y="2962909"/>
              <a:chExt cx="368135" cy="368135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647668" y="1768064"/>
            <a:ext cx="3862387" cy="129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44141" y="1889739"/>
            <a:ext cx="3772558" cy="1155205"/>
            <a:chOff x="4100540" y="2547280"/>
            <a:chExt cx="3772558" cy="1155205"/>
          </a:xfrm>
        </p:grpSpPr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6709552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333007" y="2772912"/>
              <a:ext cx="368135" cy="368135"/>
              <a:chOff x="1686297" y="2962909"/>
              <a:chExt cx="368135" cy="368135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05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709596" y="3523507"/>
            <a:ext cx="2976600" cy="1168730"/>
            <a:chOff x="7835980" y="4182033"/>
            <a:chExt cx="2976600" cy="1168730"/>
          </a:xfrm>
        </p:grpSpPr>
        <p:cxnSp>
          <p:nvCxnSpPr>
            <p:cNvPr id="48" name="Straight Arrow Connector 47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tangle 55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29" name="Picture 10" descr="http://www.the3q.com/images/P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0"/>
          <a:stretch>
            <a:fillRect/>
          </a:stretch>
        </p:blipFill>
        <p:spPr bwMode="auto">
          <a:xfrm>
            <a:off x="4750641" y="399905"/>
            <a:ext cx="1222270" cy="21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5"/>
          <p:cNvSpPr>
            <a:spLocks noChangeArrowheads="1"/>
          </p:cNvSpPr>
          <p:nvPr/>
        </p:nvSpPr>
        <p:spPr bwMode="auto">
          <a:xfrm>
            <a:off x="539018" y="232418"/>
            <a:ext cx="38571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Review Problem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from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1-D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Motion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2684" y="1423250"/>
            <a:ext cx="3712875" cy="954107"/>
            <a:chOff x="719639" y="982579"/>
            <a:chExt cx="3712875" cy="954107"/>
          </a:xfrm>
        </p:grpSpPr>
        <p:sp>
          <p:nvSpPr>
            <p:cNvPr id="38916" name="Rectangle 17"/>
            <p:cNvSpPr>
              <a:spLocks noChangeArrowheads="1"/>
            </p:cNvSpPr>
            <p:nvPr/>
          </p:nvSpPr>
          <p:spPr bwMode="auto">
            <a:xfrm>
              <a:off x="719639" y="982579"/>
              <a:ext cx="371287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An object is 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launched</a:t>
              </a:r>
            </a:p>
            <a:p>
              <a:pPr algn="ctr"/>
              <a:r>
                <a:rPr lang="en-US" baseline="30000" dirty="0" smtClean="0">
                  <a:solidFill>
                    <a:srgbClr val="FF0000"/>
                  </a:solidFill>
                  <a:latin typeface="Arial" pitchFamily="34" charset="0"/>
                </a:rPr>
                <a:t>w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</a:rPr>
                <a:t>/initial vel. 37.0 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</a:rPr>
                <a:t>m/s  .</a:t>
              </a:r>
            </a:p>
          </p:txBody>
        </p:sp>
        <p:sp>
          <p:nvSpPr>
            <p:cNvPr id="38917" name="Line 18"/>
            <p:cNvSpPr>
              <a:spLocks noChangeShapeType="1"/>
            </p:cNvSpPr>
            <p:nvPr/>
          </p:nvSpPr>
          <p:spPr bwMode="auto">
            <a:xfrm flipV="1">
              <a:off x="4129820" y="1478130"/>
              <a:ext cx="0" cy="3810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918" name="Rectangle 19"/>
          <p:cNvSpPr>
            <a:spLocks noChangeArrowheads="1"/>
          </p:cNvSpPr>
          <p:nvPr/>
        </p:nvSpPr>
        <p:spPr bwMode="auto">
          <a:xfrm>
            <a:off x="491769" y="2566876"/>
            <a:ext cx="451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a. Find time object is in air. </a:t>
            </a: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553200" y="5961447"/>
            <a:ext cx="1219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87119"/>
              </p:ext>
            </p:extLst>
          </p:nvPr>
        </p:nvGraphicFramePr>
        <p:xfrm>
          <a:off x="3951288" y="4851784"/>
          <a:ext cx="19764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851784"/>
                        <a:ext cx="197643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8704"/>
              </p:ext>
            </p:extLst>
          </p:nvPr>
        </p:nvGraphicFramePr>
        <p:xfrm>
          <a:off x="6186488" y="5091497"/>
          <a:ext cx="1468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7" imgW="660240" imgH="177480" progId="Equation.3">
                  <p:embed/>
                </p:oleObj>
              </mc:Choice>
              <mc:Fallback>
                <p:oleObj name="Equation" r:id="rId7" imgW="660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5091497"/>
                        <a:ext cx="14684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63378"/>
              </p:ext>
            </p:extLst>
          </p:nvPr>
        </p:nvGraphicFramePr>
        <p:xfrm>
          <a:off x="1809750" y="6018597"/>
          <a:ext cx="25130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9" imgW="1130040" imgH="241200" progId="Equation.3">
                  <p:embed/>
                </p:oleObj>
              </mc:Choice>
              <mc:Fallback>
                <p:oleObj name="Equation" r:id="rId9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6018597"/>
                        <a:ext cx="2513013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42317"/>
              </p:ext>
            </p:extLst>
          </p:nvPr>
        </p:nvGraphicFramePr>
        <p:xfrm>
          <a:off x="4316412" y="6059287"/>
          <a:ext cx="3333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11" imgW="1498320" imgH="203040" progId="Equation.3">
                  <p:embed/>
                </p:oleObj>
              </mc:Choice>
              <mc:Fallback>
                <p:oleObj name="Equation" r:id="rId11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2" y="6059287"/>
                        <a:ext cx="3333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256266" y="3350461"/>
            <a:ext cx="682624" cy="912956"/>
            <a:chOff x="-1047750" y="1550562"/>
            <a:chExt cx="682624" cy="912956"/>
          </a:xfrm>
        </p:grpSpPr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H="1" flipV="1">
              <a:off x="-794942" y="1874412"/>
              <a:ext cx="429816" cy="5891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-1047750" y="155056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FF"/>
                  </a:solidFill>
                  <a:latin typeface="Arial"/>
                </a:rPr>
                <a:t>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5045" y="4749387"/>
            <a:ext cx="2220747" cy="977550"/>
            <a:chOff x="276234" y="6655238"/>
            <a:chExt cx="2220747" cy="977550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76234" y="6923325"/>
              <a:ext cx="14029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 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t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1693546" y="6655238"/>
              <a:ext cx="6174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–v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1746736" y="7184918"/>
              <a:ext cx="75024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1877822" y="710956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898796" y="3446210"/>
            <a:ext cx="1370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Time to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top…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16" y="4969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190625" y="244186"/>
            <a:ext cx="5607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b. Find max. height object attains. </a:t>
            </a:r>
          </a:p>
        </p:txBody>
      </p:sp>
      <p:sp>
        <p:nvSpPr>
          <p:cNvPr id="241703" name="Rectangle 39"/>
          <p:cNvSpPr>
            <a:spLocks noChangeArrowheads="1"/>
          </p:cNvSpPr>
          <p:nvPr/>
        </p:nvSpPr>
        <p:spPr bwMode="auto">
          <a:xfrm>
            <a:off x="1089050" y="6171759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½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937224" y="2560913"/>
            <a:ext cx="1423988" cy="609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1400119" y="1985465"/>
            <a:ext cx="5057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37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(3.77)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½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(–9.81)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(3.77)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322644" y="2631884"/>
            <a:ext cx="2070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 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69.8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57889" y="1110939"/>
            <a:ext cx="3531736" cy="744807"/>
            <a:chOff x="358302" y="2202900"/>
            <a:chExt cx="3531736" cy="744807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utoShape 69"/>
          <p:cNvSpPr>
            <a:spLocks noChangeArrowheads="1"/>
          </p:cNvSpPr>
          <p:nvPr/>
        </p:nvSpPr>
        <p:spPr bwMode="auto">
          <a:xfrm>
            <a:off x="684379" y="3789926"/>
            <a:ext cx="304800" cy="994467"/>
          </a:xfrm>
          <a:prstGeom prst="curvedRightArrow">
            <a:avLst>
              <a:gd name="adj1" fmla="val 50000"/>
              <a:gd name="adj2" fmla="val 100000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4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86679"/>
              </p:ext>
            </p:extLst>
          </p:nvPr>
        </p:nvGraphicFramePr>
        <p:xfrm>
          <a:off x="1150716" y="4046512"/>
          <a:ext cx="14684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3" imgW="660240" imgH="431640" progId="Equation.3">
                  <p:embed/>
                </p:oleObj>
              </mc:Choice>
              <mc:Fallback>
                <p:oleObj name="Equation" r:id="rId3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716" y="4046512"/>
                        <a:ext cx="1468437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607"/>
              </p:ext>
            </p:extLst>
          </p:nvPr>
        </p:nvGraphicFramePr>
        <p:xfrm>
          <a:off x="2696446" y="4056037"/>
          <a:ext cx="24003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5" imgW="1079280" imgH="444240" progId="Equation.3">
                  <p:embed/>
                </p:oleObj>
              </mc:Choice>
              <mc:Fallback>
                <p:oleObj name="Equation" r:id="rId5" imgW="1079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46" y="4056037"/>
                        <a:ext cx="24003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1028085" y="3331620"/>
            <a:ext cx="2765501" cy="744807"/>
            <a:chOff x="358302" y="3200451"/>
            <a:chExt cx="2765501" cy="744807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>
              <a:off x="431404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>
              <a:off x="1181599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>
              <a:off x="2618522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>
              <a:off x="2218651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flipH="1">
            <a:off x="575755" y="2772377"/>
            <a:ext cx="904659" cy="1417508"/>
            <a:chOff x="5795158" y="2847646"/>
            <a:chExt cx="904659" cy="1417508"/>
          </a:xfrm>
        </p:grpSpPr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49"/>
          <p:cNvSpPr>
            <a:spLocks noChangeArrowheads="1"/>
          </p:cNvSpPr>
          <p:nvPr/>
        </p:nvSpPr>
        <p:spPr bwMode="auto">
          <a:xfrm>
            <a:off x="5768809" y="4258819"/>
            <a:ext cx="1423988" cy="609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48"/>
          <p:cNvSpPr>
            <a:spLocks noChangeArrowheads="1"/>
          </p:cNvSpPr>
          <p:nvPr/>
        </p:nvSpPr>
        <p:spPr bwMode="auto">
          <a:xfrm>
            <a:off x="5154229" y="4329790"/>
            <a:ext cx="2070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 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69.8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959974" y="5078189"/>
            <a:ext cx="3772558" cy="1155205"/>
            <a:chOff x="4100540" y="2547280"/>
            <a:chExt cx="3772558" cy="1155205"/>
          </a:xfrm>
        </p:grpSpPr>
        <p:sp>
          <p:nvSpPr>
            <p:cNvPr id="91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avg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rot="16200000">
              <a:off x="4334479" y="302823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>
              <a:off x="5314193" y="273134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6200000">
              <a:off x="6691738" y="295698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>
              <a:off x="7315193" y="295698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5852993" y="3006374"/>
              <a:ext cx="20201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 ½ (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Rectangle 98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910734" y="5000674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</a:rPr>
              <a:t>X</a:t>
            </a:r>
            <a:endParaRPr lang="en-US" sz="8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9" name="Rectangle 39"/>
          <p:cNvSpPr>
            <a:spLocks noChangeArrowheads="1"/>
          </p:cNvSpPr>
          <p:nvPr/>
        </p:nvSpPr>
        <p:spPr bwMode="auto">
          <a:xfrm>
            <a:off x="3113794" y="6171759"/>
            <a:ext cx="2775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½ (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37.0)(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3.77)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10" name="Rectangle 49"/>
          <p:cNvSpPr>
            <a:spLocks noChangeArrowheads="1"/>
          </p:cNvSpPr>
          <p:nvPr/>
        </p:nvSpPr>
        <p:spPr bwMode="auto">
          <a:xfrm>
            <a:off x="6269549" y="6129656"/>
            <a:ext cx="1423988" cy="609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Rectangle 48"/>
          <p:cNvSpPr>
            <a:spLocks noChangeArrowheads="1"/>
          </p:cNvSpPr>
          <p:nvPr/>
        </p:nvSpPr>
        <p:spPr bwMode="auto">
          <a:xfrm>
            <a:off x="5654969" y="6200627"/>
            <a:ext cx="2070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 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69.8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</a:p>
        </p:txBody>
      </p:sp>
      <p:sp>
        <p:nvSpPr>
          <p:cNvPr id="112" name="Rectangle 16"/>
          <p:cNvSpPr>
            <a:spLocks noChangeArrowheads="1"/>
          </p:cNvSpPr>
          <p:nvPr/>
        </p:nvSpPr>
        <p:spPr bwMode="auto">
          <a:xfrm>
            <a:off x="116094" y="1289219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" name="Rectangle 16"/>
          <p:cNvSpPr>
            <a:spLocks noChangeArrowheads="1"/>
          </p:cNvSpPr>
          <p:nvPr/>
        </p:nvSpPr>
        <p:spPr bwMode="auto">
          <a:xfrm>
            <a:off x="116094" y="3559874"/>
            <a:ext cx="503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ii)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116094" y="5504147"/>
            <a:ext cx="603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iii)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442051" y="4811835"/>
            <a:ext cx="904659" cy="1417508"/>
            <a:chOff x="5795158" y="2847646"/>
            <a:chExt cx="904659" cy="1417508"/>
          </a:xfrm>
        </p:grpSpPr>
        <p:sp>
          <p:nvSpPr>
            <p:cNvPr id="116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462" name="Picture 1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16" y="2672440"/>
            <a:ext cx="2479297" cy="149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0" y="-825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3" grpId="0"/>
      <p:bldP spid="18" grpId="0" animBg="1"/>
      <p:bldP spid="20" grpId="0"/>
      <p:bldP spid="22" grpId="0"/>
      <p:bldP spid="43" grpId="0" animBg="1"/>
      <p:bldP spid="70" grpId="0" animBg="1"/>
      <p:bldP spid="71" grpId="0"/>
      <p:bldP spid="108" grpId="0"/>
      <p:bldP spid="109" grpId="0"/>
      <p:bldP spid="110" grpId="0" animBg="1"/>
      <p:bldP spid="111" grpId="0"/>
      <p:bldP spid="112" grpId="0"/>
      <p:bldP spid="113" grpId="0"/>
      <p:bldP spid="1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04462" y="228600"/>
            <a:ext cx="5825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Projectiles Launched at an Angle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0" y="281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42" name="Rectangle 17"/>
          <p:cNvSpPr>
            <a:spLocks noChangeArrowheads="1"/>
          </p:cNvSpPr>
          <p:nvPr/>
        </p:nvSpPr>
        <p:spPr bwMode="auto">
          <a:xfrm>
            <a:off x="278514" y="989013"/>
            <a:ext cx="5257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Theory: A projectile is launched</a:t>
            </a:r>
          </a:p>
          <a:p>
            <a:pPr lvl="3"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initial angle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</a:p>
          <a:p>
            <a:pPr lvl="3"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initial velocity v</a:t>
            </a:r>
            <a:r>
              <a:rPr lang="en-US" baseline="-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3872904" y="639759"/>
            <a:ext cx="5804495" cy="3555720"/>
            <a:chOff x="5940" y="8892"/>
            <a:chExt cx="5580" cy="3420"/>
          </a:xfrm>
        </p:grpSpPr>
        <p:sp>
          <p:nvSpPr>
            <p:cNvPr id="39946" name="Line 24"/>
            <p:cNvSpPr>
              <a:spLocks noChangeShapeType="1"/>
            </p:cNvSpPr>
            <p:nvPr/>
          </p:nvSpPr>
          <p:spPr bwMode="auto">
            <a:xfrm>
              <a:off x="5940" y="11592"/>
              <a:ext cx="41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39947" name="Line 25"/>
            <p:cNvSpPr>
              <a:spLocks noChangeShapeType="1"/>
            </p:cNvSpPr>
            <p:nvPr/>
          </p:nvSpPr>
          <p:spPr bwMode="auto">
            <a:xfrm flipV="1">
              <a:off x="10080" y="8892"/>
              <a:ext cx="0" cy="2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39948" name="Line 26"/>
            <p:cNvSpPr>
              <a:spLocks noChangeShapeType="1"/>
            </p:cNvSpPr>
            <p:nvPr/>
          </p:nvSpPr>
          <p:spPr bwMode="auto">
            <a:xfrm flipV="1">
              <a:off x="5940" y="8892"/>
              <a:ext cx="4140" cy="2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39949" name="Text Box 27"/>
            <p:cNvSpPr txBox="1">
              <a:spLocks noChangeArrowheads="1"/>
            </p:cNvSpPr>
            <p:nvPr/>
          </p:nvSpPr>
          <p:spPr bwMode="auto">
            <a:xfrm>
              <a:off x="7260" y="9575"/>
              <a:ext cx="14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 dirty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sz="3600" b="1" baseline="-25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36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950" name="Text Box 28"/>
            <p:cNvSpPr txBox="1">
              <a:spLocks noChangeArrowheads="1"/>
            </p:cNvSpPr>
            <p:nvPr/>
          </p:nvSpPr>
          <p:spPr bwMode="auto">
            <a:xfrm>
              <a:off x="7920" y="11592"/>
              <a:ext cx="14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>
                  <a:solidFill>
                    <a:srgbClr val="FF0000"/>
                  </a:solidFill>
                  <a:latin typeface="Arial" pitchFamily="34" charset="0"/>
                </a:rPr>
                <a:t>v</a:t>
              </a:r>
              <a:r>
                <a:rPr lang="en-US" sz="3600" b="1" baseline="-25000">
                  <a:solidFill>
                    <a:srgbClr val="FF0000"/>
                  </a:solidFill>
                  <a:latin typeface="Arial" pitchFamily="34" charset="0"/>
                </a:rPr>
                <a:t>x</a:t>
              </a:r>
              <a:endParaRPr lang="en-US" sz="36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9951" name="Text Box 29"/>
            <p:cNvSpPr txBox="1">
              <a:spLocks noChangeArrowheads="1"/>
            </p:cNvSpPr>
            <p:nvPr/>
          </p:nvSpPr>
          <p:spPr bwMode="auto">
            <a:xfrm>
              <a:off x="10080" y="10152"/>
              <a:ext cx="14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>
                  <a:solidFill>
                    <a:srgbClr val="FF0000"/>
                  </a:solidFill>
                  <a:latin typeface="Arial" pitchFamily="34" charset="0"/>
                </a:rPr>
                <a:t>v</a:t>
              </a:r>
              <a:r>
                <a:rPr lang="en-US" sz="3600" b="1" baseline="-25000">
                  <a:solidFill>
                    <a:srgbClr val="FF0000"/>
                  </a:solidFill>
                  <a:latin typeface="Arial" pitchFamily="34" charset="0"/>
                </a:rPr>
                <a:t>yi</a:t>
              </a:r>
              <a:endParaRPr lang="en-US" sz="36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9952" name="Text Box 30"/>
            <p:cNvSpPr txBox="1">
              <a:spLocks noChangeArrowheads="1"/>
            </p:cNvSpPr>
            <p:nvPr/>
          </p:nvSpPr>
          <p:spPr bwMode="auto">
            <a:xfrm>
              <a:off x="6955" y="10927"/>
              <a:ext cx="14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36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640775" y="4006129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constant (assuming no air resistance)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8600" y="4034829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--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is…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228600" y="5643155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--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Arial" pitchFamily="34" charset="0"/>
              </a:rPr>
              <a:t>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starts at…</a:t>
            </a:r>
          </a:p>
        </p:txBody>
      </p: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590800" y="5643155"/>
            <a:ext cx="6894513" cy="1066800"/>
            <a:chOff x="1632" y="3312"/>
            <a:chExt cx="4343" cy="672"/>
          </a:xfrm>
        </p:grpSpPr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632" y="3312"/>
              <a:ext cx="43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err="1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>
                  <a:solidFill>
                    <a:srgbClr val="000000"/>
                  </a:solidFill>
                  <a:latin typeface="Arial" pitchFamily="34" charset="0"/>
                </a:rPr>
                <a:t>yi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sin 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but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changes as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object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	accelerates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at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g = 9.81 m/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  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5149" y="36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640775" y="4947428"/>
            <a:ext cx="128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ZERO!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28600" y="4897298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--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is…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90898" y="4931662"/>
            <a:ext cx="1221809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WHY?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78526" y="4931662"/>
            <a:ext cx="3337773" cy="523220"/>
            <a:chOff x="5047440" y="5065817"/>
            <a:chExt cx="3337773" cy="523220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5047440" y="5065817"/>
              <a:ext cx="3337773" cy="523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Arial" pitchFamily="34" charset="0"/>
                </a:rPr>
                <a:t>Gravity only acts   !</a:t>
              </a:r>
              <a:endParaRPr lang="en-US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7967296" y="5124510"/>
              <a:ext cx="0" cy="457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6563" y="4813874"/>
            <a:ext cx="772753" cy="8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4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5400000">
            <a:off x="5263387" y="1728868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</a:rPr>
              <a:t>X</a:t>
            </a:r>
            <a:endParaRPr lang="en-US" sz="8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6836692" y="3248385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</a:rPr>
              <a:t>X</a:t>
            </a:r>
            <a:endParaRPr lang="en-US" sz="8800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4525500" y="430663"/>
            <a:ext cx="2349500" cy="1908175"/>
            <a:chOff x="8892" y="4626"/>
            <a:chExt cx="1783" cy="1448"/>
          </a:xfrm>
        </p:grpSpPr>
        <p:sp>
          <p:nvSpPr>
            <p:cNvPr id="13336" name="Line 17"/>
            <p:cNvSpPr>
              <a:spLocks noChangeShapeType="1"/>
            </p:cNvSpPr>
            <p:nvPr/>
          </p:nvSpPr>
          <p:spPr bwMode="auto">
            <a:xfrm flipV="1">
              <a:off x="9226" y="4626"/>
              <a:ext cx="1449" cy="133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Text Box 18"/>
            <p:cNvSpPr txBox="1">
              <a:spLocks noChangeArrowheads="1"/>
            </p:cNvSpPr>
            <p:nvPr/>
          </p:nvSpPr>
          <p:spPr bwMode="auto">
            <a:xfrm>
              <a:off x="9449" y="5628"/>
              <a:ext cx="8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" pitchFamily="34" charset="0"/>
                </a:rPr>
                <a:t>41.0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Arial" pitchFamily="34" charset="0"/>
                </a:rPr>
                <a:t>o</a:t>
              </a:r>
              <a:endParaRPr lang="en-US" sz="24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3338" name="Text Box 19"/>
            <p:cNvSpPr txBox="1">
              <a:spLocks noChangeArrowheads="1"/>
            </p:cNvSpPr>
            <p:nvPr/>
          </p:nvSpPr>
          <p:spPr bwMode="auto">
            <a:xfrm>
              <a:off x="8892" y="4882"/>
              <a:ext cx="12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</a:rPr>
                <a:t>  56.4 m/s</a:t>
              </a:r>
            </a:p>
          </p:txBody>
        </p:sp>
      </p:grpSp>
      <p:sp>
        <p:nvSpPr>
          <p:cNvPr id="13317" name="Rectangle 20"/>
          <p:cNvSpPr>
            <a:spLocks noChangeArrowheads="1"/>
          </p:cNvSpPr>
          <p:nvPr/>
        </p:nvSpPr>
        <p:spPr bwMode="auto">
          <a:xfrm>
            <a:off x="304975" y="222250"/>
            <a:ext cx="48180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Projectile is launched w/initial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velocity 56.4 m/s at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41.0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above horizontal. </a:t>
            </a:r>
          </a:p>
        </p:txBody>
      </p:sp>
      <p:graphicFrame>
        <p:nvGraphicFramePr>
          <p:cNvPr id="216088" name="Object 24"/>
          <p:cNvGraphicFramePr>
            <a:graphicFrameLocks noChangeAspect="1"/>
          </p:cNvGraphicFramePr>
          <p:nvPr>
            <p:extLst/>
          </p:nvPr>
        </p:nvGraphicFramePr>
        <p:xfrm>
          <a:off x="6276975" y="3148288"/>
          <a:ext cx="2133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3" imgW="2133360" imgH="380880" progId="Equation.3">
                  <p:embed/>
                </p:oleObj>
              </mc:Choice>
              <mc:Fallback>
                <p:oleObj name="Equation" r:id="rId3" imgW="2133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3148288"/>
                        <a:ext cx="21336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26"/>
          <p:cNvSpPr>
            <a:spLocks noChangeArrowheads="1"/>
          </p:cNvSpPr>
          <p:nvPr/>
        </p:nvSpPr>
        <p:spPr bwMode="auto">
          <a:xfrm>
            <a:off x="393875" y="1828800"/>
            <a:ext cx="451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a. Find time object is in air. </a:t>
            </a: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1657894" y="4438413"/>
            <a:ext cx="1362075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6096" name="Rectangle 32"/>
          <p:cNvSpPr>
            <a:spLocks noChangeArrowheads="1"/>
          </p:cNvSpPr>
          <p:nvPr/>
        </p:nvSpPr>
        <p:spPr bwMode="auto">
          <a:xfrm>
            <a:off x="1657894" y="5870666"/>
            <a:ext cx="143314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6097" name="Rectangle 33"/>
          <p:cNvSpPr>
            <a:spLocks noChangeArrowheads="1"/>
          </p:cNvSpPr>
          <p:nvPr/>
        </p:nvSpPr>
        <p:spPr bwMode="auto">
          <a:xfrm>
            <a:off x="441375" y="5259975"/>
            <a:ext cx="5607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b. Find max. height object attains. 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875000" y="416375"/>
            <a:ext cx="1562100" cy="1752600"/>
            <a:chOff x="4944" y="192"/>
            <a:chExt cx="984" cy="1104"/>
          </a:xfrm>
        </p:grpSpPr>
        <p:sp>
          <p:nvSpPr>
            <p:cNvPr id="13334" name="Line 35"/>
            <p:cNvSpPr>
              <a:spLocks noChangeShapeType="1"/>
            </p:cNvSpPr>
            <p:nvPr/>
          </p:nvSpPr>
          <p:spPr bwMode="auto">
            <a:xfrm flipV="1">
              <a:off x="4944" y="192"/>
              <a:ext cx="0" cy="110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5" name="Rectangle 36"/>
            <p:cNvSpPr>
              <a:spLocks noChangeArrowheads="1"/>
            </p:cNvSpPr>
            <p:nvPr/>
          </p:nvSpPr>
          <p:spPr bwMode="auto">
            <a:xfrm>
              <a:off x="5015" y="287"/>
              <a:ext cx="9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</a:rPr>
                <a:t>37.0 </a:t>
              </a:r>
              <a:r>
                <a:rPr lang="en-US" sz="2400" dirty="0">
                  <a:solidFill>
                    <a:srgbClr val="009900"/>
                  </a:solidFill>
                  <a:latin typeface="Arial" pitchFamily="34" charset="0"/>
                </a:rPr>
                <a:t>m/s </a:t>
              </a:r>
            </a:p>
          </p:txBody>
        </p:sp>
      </p:grpSp>
      <p:graphicFrame>
        <p:nvGraphicFramePr>
          <p:cNvPr id="216104" name="Object 40"/>
          <p:cNvGraphicFramePr>
            <a:graphicFrameLocks noChangeAspect="1"/>
          </p:cNvGraphicFramePr>
          <p:nvPr>
            <p:extLst/>
          </p:nvPr>
        </p:nvGraphicFramePr>
        <p:xfrm>
          <a:off x="6264275" y="3797063"/>
          <a:ext cx="2187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5" imgW="2273040" imgH="330120" progId="Equation.3">
                  <p:embed/>
                </p:oleObj>
              </mc:Choice>
              <mc:Fallback>
                <p:oleObj name="Equation" r:id="rId5" imgW="22730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3797063"/>
                        <a:ext cx="21875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105" name="Line 41"/>
          <p:cNvSpPr>
            <a:spLocks noChangeShapeType="1"/>
          </p:cNvSpPr>
          <p:nvPr/>
        </p:nvSpPr>
        <p:spPr bwMode="auto">
          <a:xfrm>
            <a:off x="4981113" y="2194375"/>
            <a:ext cx="1905000" cy="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6106" name="Rectangle 42"/>
          <p:cNvSpPr>
            <a:spLocks noChangeArrowheads="1"/>
          </p:cNvSpPr>
          <p:nvPr/>
        </p:nvSpPr>
        <p:spPr bwMode="auto">
          <a:xfrm>
            <a:off x="5246225" y="2176913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42.6 m/s</a:t>
            </a:r>
          </a:p>
        </p:txBody>
      </p:sp>
      <p:sp>
        <p:nvSpPr>
          <p:cNvPr id="216107" name="Rectangle 43"/>
          <p:cNvSpPr>
            <a:spLocks noChangeArrowheads="1"/>
          </p:cNvSpPr>
          <p:nvPr/>
        </p:nvSpPr>
        <p:spPr bwMode="auto">
          <a:xfrm>
            <a:off x="3098800" y="4484450"/>
            <a:ext cx="325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(See blender prob.)</a:t>
            </a:r>
          </a:p>
        </p:txBody>
      </p:sp>
      <p:sp>
        <p:nvSpPr>
          <p:cNvPr id="216109" name="Rectangle 45"/>
          <p:cNvSpPr>
            <a:spLocks noChangeArrowheads="1"/>
          </p:cNvSpPr>
          <p:nvPr/>
        </p:nvSpPr>
        <p:spPr bwMode="auto">
          <a:xfrm>
            <a:off x="3098800" y="5915225"/>
            <a:ext cx="325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(See blender prob.)</a:t>
            </a:r>
          </a:p>
        </p:txBody>
      </p:sp>
      <p:sp>
        <p:nvSpPr>
          <p:cNvPr id="216110" name="Rectangle 46"/>
          <p:cNvSpPr>
            <a:spLocks noChangeArrowheads="1"/>
          </p:cNvSpPr>
          <p:nvPr/>
        </p:nvSpPr>
        <p:spPr bwMode="auto">
          <a:xfrm>
            <a:off x="1798638" y="4482397"/>
            <a:ext cx="1164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7.54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216111" name="Rectangle 47"/>
          <p:cNvSpPr>
            <a:spLocks noChangeArrowheads="1"/>
          </p:cNvSpPr>
          <p:nvPr/>
        </p:nvSpPr>
        <p:spPr bwMode="auto">
          <a:xfrm>
            <a:off x="1798638" y="5916347"/>
            <a:ext cx="1284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69.8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216112" name="Rectangle 48"/>
          <p:cNvSpPr>
            <a:spLocks noChangeArrowheads="1"/>
          </p:cNvSpPr>
          <p:nvPr/>
        </p:nvSpPr>
        <p:spPr bwMode="auto">
          <a:xfrm>
            <a:off x="727063" y="3116072"/>
            <a:ext cx="202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yi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sin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6113" name="Rectangle 49"/>
          <p:cNvSpPr>
            <a:spLocks noChangeArrowheads="1"/>
          </p:cNvSpPr>
          <p:nvPr/>
        </p:nvSpPr>
        <p:spPr bwMode="auto">
          <a:xfrm>
            <a:off x="2886063" y="3116072"/>
            <a:ext cx="3472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56.4 m/s (sin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41.0)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6114" name="Rectangle 50"/>
          <p:cNvSpPr>
            <a:spLocks noChangeArrowheads="1"/>
          </p:cNvSpPr>
          <p:nvPr/>
        </p:nvSpPr>
        <p:spPr bwMode="auto">
          <a:xfrm>
            <a:off x="730238" y="3669597"/>
            <a:ext cx="2071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cos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6115" name="Rectangle 51"/>
          <p:cNvSpPr>
            <a:spLocks noChangeArrowheads="1"/>
          </p:cNvSpPr>
          <p:nvPr/>
        </p:nvSpPr>
        <p:spPr bwMode="auto">
          <a:xfrm>
            <a:off x="2847963" y="3669597"/>
            <a:ext cx="3571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56.4 m/s (cos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41.0)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13333" name="Picture 12" descr="http://www.cpsc.gov/cpscpub/prerel/prhtml09/090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87" y="1195713"/>
            <a:ext cx="1785530" cy="15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05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6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6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6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1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2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27" grpId="0"/>
      <p:bldP spid="27" grpId="1"/>
      <p:bldP spid="27" grpId="2"/>
      <p:bldP spid="216091" grpId="0" animBg="1"/>
      <p:bldP spid="216096" grpId="0" animBg="1"/>
      <p:bldP spid="216097" grpId="0"/>
      <p:bldP spid="216105" grpId="0" animBg="1"/>
      <p:bldP spid="216106" grpId="0"/>
      <p:bldP spid="216107" grpId="0"/>
      <p:bldP spid="216109" grpId="0"/>
      <p:bldP spid="216110" grpId="0"/>
      <p:bldP spid="216111" grpId="0"/>
      <p:bldP spid="216112" grpId="0"/>
      <p:bldP spid="216113" grpId="0"/>
      <p:bldP spid="216114" grpId="0"/>
      <p:bldP spid="2161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 rot="5400000">
            <a:off x="3217359" y="772535"/>
            <a:ext cx="938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</a:rPr>
              <a:t>X</a:t>
            </a:r>
            <a:endParaRPr lang="en-US" sz="8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7132" name="Rectangle 44"/>
          <p:cNvSpPr>
            <a:spLocks noChangeArrowheads="1"/>
          </p:cNvSpPr>
          <p:nvPr/>
        </p:nvSpPr>
        <p:spPr bwMode="auto">
          <a:xfrm>
            <a:off x="7404921" y="3523817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15"/>
          <p:cNvSpPr>
            <a:spLocks noChangeArrowheads="1"/>
          </p:cNvSpPr>
          <p:nvPr/>
        </p:nvSpPr>
        <p:spPr bwMode="auto">
          <a:xfrm>
            <a:off x="307525" y="393625"/>
            <a:ext cx="424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c. Find projectile’s range. </a:t>
            </a:r>
          </a:p>
        </p:txBody>
      </p:sp>
      <p:sp>
        <p:nvSpPr>
          <p:cNvPr id="217125" name="Rectangle 37"/>
          <p:cNvSpPr>
            <a:spLocks noChangeArrowheads="1"/>
          </p:cNvSpPr>
          <p:nvPr/>
        </p:nvSpPr>
        <p:spPr bwMode="auto">
          <a:xfrm>
            <a:off x="302170" y="4236820"/>
            <a:ext cx="370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An angled projectile... </a:t>
            </a:r>
          </a:p>
        </p:txBody>
      </p:sp>
      <p:sp>
        <p:nvSpPr>
          <p:cNvPr id="217126" name="Rectangle 38"/>
          <p:cNvSpPr>
            <a:spLocks noChangeArrowheads="1"/>
          </p:cNvSpPr>
          <p:nvPr/>
        </p:nvSpPr>
        <p:spPr bwMode="auto">
          <a:xfrm>
            <a:off x="225970" y="4748104"/>
            <a:ext cx="670087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stays in the air as long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as –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and goes as 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high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– a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“straight up” projectile 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launched upward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at the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yi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of 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angled projectile. </a:t>
            </a:r>
          </a:p>
        </p:txBody>
      </p:sp>
      <p:sp>
        <p:nvSpPr>
          <p:cNvPr id="217127" name="Line 39"/>
          <p:cNvSpPr>
            <a:spLocks noChangeShapeType="1"/>
          </p:cNvSpPr>
          <p:nvPr/>
        </p:nvSpPr>
        <p:spPr bwMode="auto">
          <a:xfrm flipV="1">
            <a:off x="8567953" y="4513311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7128" name="Line 40"/>
          <p:cNvSpPr>
            <a:spLocks noChangeShapeType="1"/>
          </p:cNvSpPr>
          <p:nvPr/>
        </p:nvSpPr>
        <p:spPr bwMode="auto">
          <a:xfrm flipV="1">
            <a:off x="5862853" y="4513311"/>
            <a:ext cx="162560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7129" name="Line 41"/>
          <p:cNvSpPr>
            <a:spLocks noChangeShapeType="1"/>
          </p:cNvSpPr>
          <p:nvPr/>
        </p:nvSpPr>
        <p:spPr bwMode="auto">
          <a:xfrm flipV="1">
            <a:off x="7488453" y="4513311"/>
            <a:ext cx="0" cy="1905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7133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3" y="6265911"/>
            <a:ext cx="40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34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03" y="6265911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137" name="Rectangle 49"/>
          <p:cNvSpPr>
            <a:spLocks noChangeArrowheads="1"/>
          </p:cNvSpPr>
          <p:nvPr/>
        </p:nvSpPr>
        <p:spPr bwMode="auto">
          <a:xfrm>
            <a:off x="7022334" y="3523817"/>
            <a:ext cx="160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321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4747" y="1116121"/>
            <a:ext cx="5150034" cy="2303773"/>
            <a:chOff x="4525500" y="416375"/>
            <a:chExt cx="5150034" cy="2303773"/>
          </a:xfrm>
        </p:grpSpPr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4525500" y="430663"/>
              <a:ext cx="2349500" cy="1908175"/>
              <a:chOff x="8892" y="4626"/>
              <a:chExt cx="1783" cy="1448"/>
            </a:xfrm>
          </p:grpSpPr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flipV="1">
                <a:off x="9226" y="4626"/>
                <a:ext cx="1449" cy="1337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9449" y="5628"/>
                <a:ext cx="89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</a:rPr>
                  <a:t>41.0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latin typeface="Arial" pitchFamily="34" charset="0"/>
                  </a:rPr>
                  <a:t>o</a:t>
                </a:r>
                <a:endParaRPr lang="en-US" sz="2400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8892" y="4882"/>
                <a:ext cx="126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>
                    <a:solidFill>
                      <a:srgbClr val="FF0000"/>
                    </a:solidFill>
                    <a:latin typeface="Arial" pitchFamily="34" charset="0"/>
                  </a:rPr>
                  <a:t>  56.4 m/s</a:t>
                </a:r>
              </a:p>
            </p:txBody>
          </p:sp>
        </p:grpSp>
        <p:grpSp>
          <p:nvGrpSpPr>
            <p:cNvPr id="28" name="Group 37"/>
            <p:cNvGrpSpPr>
              <a:grpSpLocks/>
            </p:cNvGrpSpPr>
            <p:nvPr/>
          </p:nvGrpSpPr>
          <p:grpSpPr bwMode="auto">
            <a:xfrm>
              <a:off x="6875000" y="416375"/>
              <a:ext cx="1562100" cy="1752600"/>
              <a:chOff x="4944" y="192"/>
              <a:chExt cx="984" cy="1104"/>
            </a:xfrm>
          </p:grpSpPr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V="1">
                <a:off x="4944" y="192"/>
                <a:ext cx="0" cy="110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36"/>
              <p:cNvSpPr>
                <a:spLocks noChangeArrowheads="1"/>
              </p:cNvSpPr>
              <p:nvPr/>
            </p:nvSpPr>
            <p:spPr bwMode="auto">
              <a:xfrm>
                <a:off x="5015" y="287"/>
                <a:ext cx="9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400" dirty="0" smtClean="0">
                    <a:solidFill>
                      <a:srgbClr val="009900"/>
                    </a:solidFill>
                    <a:latin typeface="Arial" pitchFamily="34" charset="0"/>
                  </a:rPr>
                  <a:t>37.0 </a:t>
                </a:r>
                <a:r>
                  <a:rPr lang="en-US" sz="2400" dirty="0">
                    <a:solidFill>
                      <a:srgbClr val="009900"/>
                    </a:solidFill>
                    <a:latin typeface="Arial" pitchFamily="34" charset="0"/>
                  </a:rPr>
                  <a:t>m/s </a:t>
                </a:r>
              </a:p>
            </p:txBody>
          </p:sp>
        </p:grp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4981113" y="2194375"/>
              <a:ext cx="190500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5246225" y="2176913"/>
              <a:ext cx="1352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  <a:latin typeface="Arial" pitchFamily="34" charset="0"/>
                </a:rPr>
                <a:t>42.6 m/s</a:t>
              </a:r>
            </a:p>
          </p:txBody>
        </p:sp>
        <p:pic>
          <p:nvPicPr>
            <p:cNvPr id="33" name="Picture 12" descr="http://www.cpsc.gov/cpscpub/prerel/prhtml09/0908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324" y="1146975"/>
              <a:ext cx="1824210" cy="157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438963" y="3555362"/>
            <a:ext cx="3531736" cy="523220"/>
            <a:chOff x="358302" y="2424487"/>
            <a:chExt cx="3531736" cy="523220"/>
          </a:xfrm>
        </p:grpSpPr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700157" y="2806616"/>
            <a:ext cx="904659" cy="1417508"/>
            <a:chOff x="5795158" y="2847646"/>
            <a:chExt cx="904659" cy="1417508"/>
          </a:xfrm>
        </p:grpSpPr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135" name="Rectangle 47"/>
          <p:cNvSpPr>
            <a:spLocks noChangeArrowheads="1"/>
          </p:cNvSpPr>
          <p:nvPr/>
        </p:nvSpPr>
        <p:spPr bwMode="auto">
          <a:xfrm>
            <a:off x="3838223" y="3571943"/>
            <a:ext cx="3291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42.6 m/s (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7.54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7478466" y="5228644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3200" b="1" baseline="-25000" dirty="0" err="1" smtClean="0">
                <a:solidFill>
                  <a:srgbClr val="000000"/>
                </a:solidFill>
                <a:latin typeface="Arial" pitchFamily="34" charset="0"/>
              </a:rPr>
              <a:t>yi</a:t>
            </a:r>
            <a:endParaRPr lang="en-US" sz="3200" b="1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8545266" y="5209594"/>
            <a:ext cx="487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3200" b="1" baseline="-25000" dirty="0" smtClean="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sz="3200" b="1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82" y="-6103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7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7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17132" grpId="0" animBg="1"/>
      <p:bldP spid="217125" grpId="0"/>
      <p:bldP spid="217126" grpId="0"/>
      <p:bldP spid="217127" grpId="0" animBg="1"/>
      <p:bldP spid="217128" grpId="0" animBg="1"/>
      <p:bldP spid="217129" grpId="0" animBg="1"/>
      <p:bldP spid="217137" grpId="0"/>
      <p:bldP spid="21713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7690" y="996596"/>
            <a:ext cx="90204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Adding vectors graphically to find the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resultant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is very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algorithmic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: follow the steps, and you’re good to go!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a. Choose a convenient scale.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b. With ruler and protractor, draw a vector (it doesn’t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matter which one) to scale and at the proper angle.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c. Start subsequent vectors where the one before ends.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d. Draw the resultant by starting where you started and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ending where you ended.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e. Measure the resultant, convert back with your scale,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and find an angle for the resultant somewhere back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where the whole thing started. Piece of cake!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1094" y="302590"/>
            <a:ext cx="7923964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Graphical Addition of Vectors, 1</a:t>
            </a:r>
          </a:p>
        </p:txBody>
      </p:sp>
    </p:spTree>
    <p:extLst>
      <p:ext uri="{BB962C8B-B14F-4D97-AF65-F5344CB8AC3E}">
        <p14:creationId xmlns:p14="http://schemas.microsoft.com/office/powerpoint/2010/main" val="11999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89034" y="570968"/>
            <a:ext cx="2185014" cy="5782562"/>
            <a:chOff x="317285" y="570968"/>
            <a:chExt cx="2185014" cy="5782562"/>
          </a:xfrm>
        </p:grpSpPr>
        <p:sp>
          <p:nvSpPr>
            <p:cNvPr id="12" name="Oval 11"/>
            <p:cNvSpPr/>
            <p:nvPr/>
          </p:nvSpPr>
          <p:spPr>
            <a:xfrm>
              <a:off x="724334" y="787249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36174" y="1459134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47528" y="2600146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63185" y="4182455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374709" y="6225940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7285" y="570968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88913" y="572617"/>
            <a:ext cx="4240174" cy="5780913"/>
            <a:chOff x="317164" y="572617"/>
            <a:chExt cx="4240174" cy="5780913"/>
          </a:xfrm>
          <a:solidFill>
            <a:srgbClr val="009900"/>
          </a:solidFill>
        </p:grpSpPr>
        <p:sp>
          <p:nvSpPr>
            <p:cNvPr id="19" name="Oval 18"/>
            <p:cNvSpPr/>
            <p:nvPr/>
          </p:nvSpPr>
          <p:spPr>
            <a:xfrm>
              <a:off x="1132626" y="787249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962359" y="1459134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783331" y="2600146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04469" y="4182455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29748" y="6225940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17164" y="572617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530732" y="570968"/>
            <a:ext cx="2185014" cy="5782562"/>
            <a:chOff x="317285" y="570968"/>
            <a:chExt cx="2185014" cy="5782562"/>
          </a:xfrm>
        </p:grpSpPr>
        <p:sp>
          <p:nvSpPr>
            <p:cNvPr id="26" name="Oval 25"/>
            <p:cNvSpPr/>
            <p:nvPr/>
          </p:nvSpPr>
          <p:spPr>
            <a:xfrm>
              <a:off x="724334" y="787249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36174" y="1459134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547528" y="2600146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963185" y="4182455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374709" y="6225940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17285" y="570968"/>
              <a:ext cx="127590" cy="1275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475535" y="572617"/>
            <a:ext cx="4240174" cy="5780913"/>
            <a:chOff x="317164" y="572617"/>
            <a:chExt cx="4240174" cy="5780913"/>
          </a:xfrm>
          <a:solidFill>
            <a:srgbClr val="009900"/>
          </a:solidFill>
        </p:grpSpPr>
        <p:sp>
          <p:nvSpPr>
            <p:cNvPr id="33" name="Oval 32"/>
            <p:cNvSpPr/>
            <p:nvPr/>
          </p:nvSpPr>
          <p:spPr>
            <a:xfrm>
              <a:off x="1132626" y="787249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62359" y="1459134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83331" y="2600146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04469" y="4182455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429748" y="6225940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17164" y="572617"/>
              <a:ext cx="127590" cy="1275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589297" y="571544"/>
            <a:ext cx="127590" cy="12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87022" y="787249"/>
            <a:ext cx="127590" cy="12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86879" y="1459134"/>
            <a:ext cx="127590" cy="12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86251" y="2600146"/>
            <a:ext cx="127590" cy="12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84902" y="4182455"/>
            <a:ext cx="127590" cy="12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4443" y="6225940"/>
            <a:ext cx="127590" cy="12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4700" y="978214"/>
            <a:ext cx="8558753" cy="5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Projectiles launched at an angle other than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en-US" baseline="30000" dirty="0" err="1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or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90</a:t>
            </a:r>
            <a:r>
              <a:rPr lang="en-US" baseline="30000" dirty="0" err="1" smtClean="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baseline="30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are subject to the same laws that govern those more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specific cases: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1.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component of vel. is maintained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2. the vert. component of vel. is constantly changing,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and at a rate of –9.81 m/s per second.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One main difference is that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components of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vel. are found by using trig functions, in conjunction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with the given initial velocity. More to come!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3023" y="257922"/>
            <a:ext cx="8260146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Projectiles Launched at an Angle, 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37464" y="5953137"/>
            <a:ext cx="3506536" cy="9048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8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44"/>
          <p:cNvSpPr>
            <a:spLocks noChangeArrowheads="1"/>
          </p:cNvSpPr>
          <p:nvPr/>
        </p:nvSpPr>
        <p:spPr bwMode="auto">
          <a:xfrm>
            <a:off x="7401947" y="5920938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933434" y="4613094"/>
            <a:ext cx="2976600" cy="1168730"/>
            <a:chOff x="7835980" y="4182033"/>
            <a:chExt cx="2976600" cy="1168730"/>
          </a:xfrm>
        </p:grpSpPr>
        <p:cxnSp>
          <p:nvCxnSpPr>
            <p:cNvPr id="59" name="Straight Arrow Connector 58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17965" y="105545"/>
            <a:ext cx="6144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Projectile is launched 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/initial velocity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18.6 m/s at 28.0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above horizontal. 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564283" y="1081135"/>
            <a:ext cx="451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a. Find time object is in air. </a:t>
            </a:r>
          </a:p>
        </p:txBody>
      </p:sp>
      <p:grpSp>
        <p:nvGrpSpPr>
          <p:cNvPr id="14345" name="Group 101"/>
          <p:cNvGrpSpPr>
            <a:grpSpLocks/>
          </p:cNvGrpSpPr>
          <p:nvPr/>
        </p:nvGrpSpPr>
        <p:grpSpPr bwMode="auto">
          <a:xfrm>
            <a:off x="1291711" y="1716097"/>
            <a:ext cx="2819400" cy="1348935"/>
            <a:chOff x="1632" y="2112"/>
            <a:chExt cx="1392" cy="666"/>
          </a:xfrm>
        </p:grpSpPr>
        <p:sp>
          <p:nvSpPr>
            <p:cNvPr id="14361" name="Line 102"/>
            <p:cNvSpPr>
              <a:spLocks noChangeShapeType="1"/>
            </p:cNvSpPr>
            <p:nvPr/>
          </p:nvSpPr>
          <p:spPr bwMode="auto">
            <a:xfrm flipV="1">
              <a:off x="1632" y="2112"/>
              <a:ext cx="1392" cy="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Text Box 103"/>
            <p:cNvSpPr txBox="1">
              <a:spLocks noChangeArrowheads="1"/>
            </p:cNvSpPr>
            <p:nvPr/>
          </p:nvSpPr>
          <p:spPr bwMode="auto">
            <a:xfrm rot="-1509785">
              <a:off x="1797" y="2149"/>
              <a:ext cx="98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18.6 m/s</a:t>
              </a:r>
            </a:p>
          </p:txBody>
        </p:sp>
        <p:sp>
          <p:nvSpPr>
            <p:cNvPr id="14363" name="Text Box 104"/>
            <p:cNvSpPr txBox="1">
              <a:spLocks noChangeArrowheads="1"/>
            </p:cNvSpPr>
            <p:nvPr/>
          </p:nvSpPr>
          <p:spPr bwMode="auto">
            <a:xfrm>
              <a:off x="2044" y="2480"/>
              <a:ext cx="4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28.0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4111111" y="1792302"/>
            <a:ext cx="995362" cy="990600"/>
            <a:chOff x="4992" y="432"/>
            <a:chExt cx="627" cy="624"/>
          </a:xfrm>
        </p:grpSpPr>
        <p:sp>
          <p:nvSpPr>
            <p:cNvPr id="14359" name="Line 114"/>
            <p:cNvSpPr>
              <a:spLocks noChangeShapeType="1"/>
            </p:cNvSpPr>
            <p:nvPr/>
          </p:nvSpPr>
          <p:spPr bwMode="auto">
            <a:xfrm flipV="1">
              <a:off x="4992" y="432"/>
              <a:ext cx="0" cy="62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Rectangle 115"/>
            <p:cNvSpPr>
              <a:spLocks noChangeArrowheads="1"/>
            </p:cNvSpPr>
            <p:nvPr/>
          </p:nvSpPr>
          <p:spPr bwMode="auto">
            <a:xfrm>
              <a:off x="5088" y="528"/>
              <a:ext cx="5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009900"/>
                  </a:solidFill>
                  <a:latin typeface="Arial" pitchFamily="34" charset="0"/>
                </a:rPr>
                <a:t>8.73</a:t>
              </a:r>
            </a:p>
            <a:p>
              <a:r>
                <a:rPr lang="en-US" sz="2400">
                  <a:solidFill>
                    <a:srgbClr val="009900"/>
                  </a:solidFill>
                  <a:latin typeface="Arial" pitchFamily="34" charset="0"/>
                </a:rPr>
                <a:t> m/s </a:t>
              </a:r>
            </a:p>
          </p:txBody>
        </p:sp>
      </p:grp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1305998" y="2844814"/>
            <a:ext cx="2776538" cy="609600"/>
            <a:chOff x="3252" y="942"/>
            <a:chExt cx="1749" cy="384"/>
          </a:xfrm>
        </p:grpSpPr>
        <p:sp>
          <p:nvSpPr>
            <p:cNvPr id="14357" name="Line 122"/>
            <p:cNvSpPr>
              <a:spLocks noChangeShapeType="1"/>
            </p:cNvSpPr>
            <p:nvPr/>
          </p:nvSpPr>
          <p:spPr bwMode="auto">
            <a:xfrm>
              <a:off x="3252" y="990"/>
              <a:ext cx="1749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Rectangle 123"/>
            <p:cNvSpPr>
              <a:spLocks noChangeArrowheads="1"/>
            </p:cNvSpPr>
            <p:nvPr/>
          </p:nvSpPr>
          <p:spPr bwMode="auto">
            <a:xfrm>
              <a:off x="3744" y="942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>
                  <a:solidFill>
                    <a:srgbClr val="3333FF"/>
                  </a:solidFill>
                  <a:latin typeface="Arial" pitchFamily="34" charset="0"/>
                </a:rPr>
                <a:t>16.4 m/s</a:t>
              </a:r>
            </a:p>
          </p:txBody>
        </p:sp>
      </p:grpSp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51349"/>
              </p:ext>
            </p:extLst>
          </p:nvPr>
        </p:nvGraphicFramePr>
        <p:xfrm>
          <a:off x="6673206" y="3459142"/>
          <a:ext cx="2193072" cy="47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Equation" r:id="rId3" imgW="939600" imgH="203040" progId="Equation.3">
                  <p:embed/>
                </p:oleObj>
              </mc:Choice>
              <mc:Fallback>
                <p:oleObj name="Equation" r:id="rId3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206" y="3459142"/>
                        <a:ext cx="2193072" cy="470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31136"/>
              </p:ext>
            </p:extLst>
          </p:nvPr>
        </p:nvGraphicFramePr>
        <p:xfrm>
          <a:off x="6687152" y="3981391"/>
          <a:ext cx="2311201" cy="40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Equation" r:id="rId5" imgW="990360" imgH="177480" progId="Equation.3">
                  <p:embed/>
                </p:oleObj>
              </mc:Choice>
              <mc:Fallback>
                <p:oleObj name="Equation" r:id="rId5" imgW="990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152" y="3981391"/>
                        <a:ext cx="2311201" cy="4076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1572064" y="3436029"/>
            <a:ext cx="202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yi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sin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3580936" y="3436029"/>
            <a:ext cx="3172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18.6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 (sin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28)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1624655" y="3921314"/>
            <a:ext cx="2071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cos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3578604" y="3921314"/>
            <a:ext cx="3272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18.6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 (cos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28)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graphicFrame>
        <p:nvGraphicFramePr>
          <p:cNvPr id="3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71506"/>
              </p:ext>
            </p:extLst>
          </p:nvPr>
        </p:nvGraphicFramePr>
        <p:xfrm>
          <a:off x="3525748" y="5804915"/>
          <a:ext cx="19764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748" y="5804915"/>
                        <a:ext cx="197643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40613"/>
              </p:ext>
            </p:extLst>
          </p:nvPr>
        </p:nvGraphicFramePr>
        <p:xfrm>
          <a:off x="5525313" y="6045182"/>
          <a:ext cx="1638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Equation" r:id="rId9" imgW="736560" imgH="177480" progId="Equation.3">
                  <p:embed/>
                </p:oleObj>
              </mc:Choice>
              <mc:Fallback>
                <p:oleObj name="Equation" r:id="rId9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313" y="6045182"/>
                        <a:ext cx="1638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480104" y="4440048"/>
            <a:ext cx="682624" cy="912956"/>
            <a:chOff x="-1047750" y="1550562"/>
            <a:chExt cx="682624" cy="912956"/>
          </a:xfrm>
        </p:grpSpPr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H="1" flipV="1">
              <a:off x="-794942" y="1874412"/>
              <a:ext cx="429816" cy="5891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Text Box 48"/>
            <p:cNvSpPr txBox="1">
              <a:spLocks noChangeArrowheads="1"/>
            </p:cNvSpPr>
            <p:nvPr/>
          </p:nvSpPr>
          <p:spPr bwMode="auto">
            <a:xfrm>
              <a:off x="-1047750" y="155056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FF"/>
                  </a:solidFill>
                  <a:latin typeface="Arial"/>
                </a:rPr>
                <a:t>0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49633" y="5702518"/>
            <a:ext cx="2070619" cy="977550"/>
            <a:chOff x="426362" y="6655238"/>
            <a:chExt cx="2070619" cy="977550"/>
          </a:xfrm>
        </p:grpSpPr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26362" y="6923325"/>
              <a:ext cx="12634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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t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1693546" y="6655238"/>
              <a:ext cx="6174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–v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1746736" y="7184918"/>
              <a:ext cx="75024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>
              <a:off x="1877822" y="710956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409237" y="4849695"/>
            <a:ext cx="1370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Time to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top…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759" y="3250971"/>
            <a:ext cx="1615269" cy="1384995"/>
            <a:chOff x="-4833" y="2145560"/>
            <a:chExt cx="1615269" cy="1384995"/>
          </a:xfrm>
        </p:grpSpPr>
        <p:sp>
          <p:nvSpPr>
            <p:cNvPr id="251012" name="Rectangle 132"/>
            <p:cNvSpPr>
              <a:spLocks noChangeArrowheads="1"/>
            </p:cNvSpPr>
            <p:nvPr/>
          </p:nvSpPr>
          <p:spPr bwMode="auto">
            <a:xfrm>
              <a:off x="-4833" y="2145560"/>
              <a:ext cx="140294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init.</a:t>
              </a:r>
              <a:endParaRPr lang="en-US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comps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of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vel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…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77" name="Right Brace 76"/>
            <p:cNvSpPr/>
            <p:nvPr/>
          </p:nvSpPr>
          <p:spPr>
            <a:xfrm rot="10800000">
              <a:off x="1326180" y="2402004"/>
              <a:ext cx="284256" cy="94616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37" y="-3310"/>
            <a:ext cx="2876154" cy="2770607"/>
          </a:xfrm>
          <a:prstGeom prst="rect">
            <a:avLst/>
          </a:prstGeom>
        </p:spPr>
      </p:pic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7142473" y="4985720"/>
            <a:ext cx="172380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Total time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in air:</a:t>
            </a:r>
          </a:p>
          <a:p>
            <a:pPr algn="ctr"/>
            <a:endParaRPr lang="en-US" sz="8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1.78 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Rectangle 71"/>
          <p:cNvSpPr>
            <a:spLocks noChangeArrowheads="1"/>
          </p:cNvSpPr>
          <p:nvPr/>
        </p:nvSpPr>
        <p:spPr bwMode="auto">
          <a:xfrm>
            <a:off x="6094296" y="5164578"/>
            <a:ext cx="954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Arial"/>
              </a:rPr>
              <a:t>X 2</a:t>
            </a:r>
            <a:endParaRPr lang="en-US" sz="4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01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5" grpId="0"/>
      <p:bldP spid="26" grpId="0"/>
      <p:bldP spid="27" grpId="0"/>
      <p:bldP spid="28" grpId="0"/>
      <p:bldP spid="76" grpId="0"/>
      <p:bldP spid="79" grpId="0"/>
      <p:bldP spid="8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24"/>
          <p:cNvSpPr>
            <a:spLocks noChangeArrowheads="1"/>
          </p:cNvSpPr>
          <p:nvPr/>
        </p:nvSpPr>
        <p:spPr bwMode="auto">
          <a:xfrm>
            <a:off x="6880359" y="3377663"/>
            <a:ext cx="1374429" cy="60960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124"/>
          <p:cNvSpPr>
            <a:spLocks noChangeArrowheads="1"/>
          </p:cNvSpPr>
          <p:nvPr/>
        </p:nvSpPr>
        <p:spPr bwMode="auto">
          <a:xfrm>
            <a:off x="4626283" y="6048833"/>
            <a:ext cx="1374429" cy="60960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4442" y="5260615"/>
            <a:ext cx="3531736" cy="523220"/>
            <a:chOff x="358302" y="2424487"/>
            <a:chExt cx="3531736" cy="523220"/>
          </a:xfrm>
        </p:grpSpPr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86" name="Rectangle 15"/>
          <p:cNvSpPr>
            <a:spLocks noChangeArrowheads="1"/>
          </p:cNvSpPr>
          <p:nvPr/>
        </p:nvSpPr>
        <p:spPr bwMode="auto">
          <a:xfrm>
            <a:off x="381000" y="154553"/>
            <a:ext cx="5607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b. Find max. height object attains. </a:t>
            </a: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381000" y="4136009"/>
            <a:ext cx="4243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c. Find projectile’s range. 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252375" y="848411"/>
            <a:ext cx="3814762" cy="1752600"/>
            <a:chOff x="3261" y="2256"/>
            <a:chExt cx="2403" cy="1104"/>
          </a:xfrm>
        </p:grpSpPr>
        <p:sp>
          <p:nvSpPr>
            <p:cNvPr id="42001" name="Freeform 27"/>
            <p:cNvSpPr>
              <a:spLocks/>
            </p:cNvSpPr>
            <p:nvPr/>
          </p:nvSpPr>
          <p:spPr bwMode="auto">
            <a:xfrm>
              <a:off x="3263" y="3025"/>
              <a:ext cx="1774" cy="9"/>
            </a:xfrm>
            <a:custGeom>
              <a:avLst/>
              <a:gdLst>
                <a:gd name="T0" fmla="*/ 0 w 1774"/>
                <a:gd name="T1" fmla="*/ 0 h 9"/>
                <a:gd name="T2" fmla="*/ 1774 w 1774"/>
                <a:gd name="T3" fmla="*/ 9 h 9"/>
                <a:gd name="T4" fmla="*/ 0 60000 65536"/>
                <a:gd name="T5" fmla="*/ 0 60000 65536"/>
                <a:gd name="T6" fmla="*/ 0 w 1774"/>
                <a:gd name="T7" fmla="*/ 0 h 9"/>
                <a:gd name="T8" fmla="*/ 1774 w 177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4" h="9">
                  <a:moveTo>
                    <a:pt x="0" y="0"/>
                  </a:moveTo>
                  <a:lnTo>
                    <a:pt x="1774" y="9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2" name="Rectangle 28"/>
            <p:cNvSpPr>
              <a:spLocks noChangeArrowheads="1"/>
            </p:cNvSpPr>
            <p:nvPr/>
          </p:nvSpPr>
          <p:spPr bwMode="auto">
            <a:xfrm>
              <a:off x="3792" y="2976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>
                  <a:solidFill>
                    <a:srgbClr val="3333FF"/>
                  </a:solidFill>
                  <a:latin typeface="Arial" pitchFamily="34" charset="0"/>
                </a:rPr>
                <a:t>16.4 m/s</a:t>
              </a:r>
            </a:p>
          </p:txBody>
        </p:sp>
        <p:grpSp>
          <p:nvGrpSpPr>
            <p:cNvPr id="42003" name="Group 31"/>
            <p:cNvGrpSpPr>
              <a:grpSpLocks/>
            </p:cNvGrpSpPr>
            <p:nvPr/>
          </p:nvGrpSpPr>
          <p:grpSpPr bwMode="auto">
            <a:xfrm>
              <a:off x="3261" y="2256"/>
              <a:ext cx="1776" cy="888"/>
              <a:chOff x="1632" y="2112"/>
              <a:chExt cx="1392" cy="696"/>
            </a:xfrm>
          </p:grpSpPr>
          <p:sp>
            <p:nvSpPr>
              <p:cNvPr id="42007" name="Line 32"/>
              <p:cNvSpPr>
                <a:spLocks noChangeShapeType="1"/>
              </p:cNvSpPr>
              <p:nvPr/>
            </p:nvSpPr>
            <p:spPr bwMode="auto">
              <a:xfrm flipV="1">
                <a:off x="1632" y="2112"/>
                <a:ext cx="1392" cy="5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8" name="Text Box 33"/>
              <p:cNvSpPr txBox="1">
                <a:spLocks noChangeArrowheads="1"/>
              </p:cNvSpPr>
              <p:nvPr/>
            </p:nvSpPr>
            <p:spPr bwMode="auto">
              <a:xfrm rot="-1509785">
                <a:off x="1797" y="2149"/>
                <a:ext cx="987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18.6 m/s</a:t>
                </a:r>
              </a:p>
            </p:txBody>
          </p:sp>
          <p:sp>
            <p:nvSpPr>
              <p:cNvPr id="42009" name="Text Box 34"/>
              <p:cNvSpPr txBox="1">
                <a:spLocks noChangeArrowheads="1"/>
              </p:cNvSpPr>
              <p:nvPr/>
            </p:nvSpPr>
            <p:spPr bwMode="auto">
              <a:xfrm>
                <a:off x="1930" y="2510"/>
                <a:ext cx="470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28.0</a:t>
                </a:r>
                <a:r>
                  <a:rPr lang="en-US" sz="2400" baseline="3000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2004" name="Group 35"/>
            <p:cNvGrpSpPr>
              <a:grpSpLocks/>
            </p:cNvGrpSpPr>
            <p:nvPr/>
          </p:nvGrpSpPr>
          <p:grpSpPr bwMode="auto">
            <a:xfrm>
              <a:off x="5037" y="2304"/>
              <a:ext cx="627" cy="624"/>
              <a:chOff x="4992" y="432"/>
              <a:chExt cx="627" cy="624"/>
            </a:xfrm>
          </p:grpSpPr>
          <p:sp>
            <p:nvSpPr>
              <p:cNvPr id="42005" name="Line 36"/>
              <p:cNvSpPr>
                <a:spLocks noChangeShapeType="1"/>
              </p:cNvSpPr>
              <p:nvPr/>
            </p:nvSpPr>
            <p:spPr bwMode="auto">
              <a:xfrm flipV="1">
                <a:off x="4992" y="432"/>
                <a:ext cx="0" cy="62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6" name="Rectangle 37"/>
              <p:cNvSpPr>
                <a:spLocks noChangeArrowheads="1"/>
              </p:cNvSpPr>
              <p:nvPr/>
            </p:nvSpPr>
            <p:spPr bwMode="auto">
              <a:xfrm>
                <a:off x="5088" y="528"/>
                <a:ext cx="53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400">
                    <a:solidFill>
                      <a:srgbClr val="009900"/>
                    </a:solidFill>
                    <a:latin typeface="Arial" pitchFamily="34" charset="0"/>
                  </a:rPr>
                  <a:t>8.73</a:t>
                </a:r>
              </a:p>
              <a:p>
                <a:r>
                  <a:rPr lang="en-US" sz="2400">
                    <a:solidFill>
                      <a:srgbClr val="009900"/>
                    </a:solidFill>
                    <a:latin typeface="Arial" pitchFamily="34" charset="0"/>
                  </a:rPr>
                  <a:t> m/s </a:t>
                </a:r>
              </a:p>
            </p:txBody>
          </p:sp>
        </p:grpSp>
      </p:grpSp>
      <p:sp>
        <p:nvSpPr>
          <p:cNvPr id="229434" name="Rectangle 58"/>
          <p:cNvSpPr>
            <a:spLocks noChangeArrowheads="1"/>
          </p:cNvSpPr>
          <p:nvPr/>
        </p:nvSpPr>
        <p:spPr bwMode="auto">
          <a:xfrm>
            <a:off x="6247061" y="3435666"/>
            <a:ext cx="2070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 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3.88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4108847" y="6096785"/>
            <a:ext cx="1891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   29.2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759870" y="4511869"/>
            <a:ext cx="904659" cy="1417508"/>
            <a:chOff x="5795158" y="2847646"/>
            <a:chExt cx="904659" cy="1417508"/>
          </a:xfrm>
        </p:grpSpPr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1097" y="6092023"/>
            <a:ext cx="3711272" cy="523220"/>
            <a:chOff x="839788" y="2081213"/>
            <a:chExt cx="3711272" cy="523220"/>
          </a:xfrm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839788" y="2081213"/>
              <a:ext cx="37112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16.4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m/s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(1.78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989089" y="21110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117516" y="3437373"/>
            <a:ext cx="5357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8.73 (0.89) +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½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(–9.81) (0.89)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75286" y="2585109"/>
            <a:ext cx="3531736" cy="744807"/>
            <a:chOff x="358302" y="2202900"/>
            <a:chExt cx="3531736" cy="744807"/>
          </a:xfrm>
        </p:grpSpPr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http://nflsoup.com/wp-content/uploads/2010/01/fran-tarkent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041" y="4257589"/>
            <a:ext cx="2811444" cy="248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37" y="-3310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6" grpId="0" animBg="1"/>
      <p:bldP spid="229394" grpId="0"/>
      <p:bldP spid="229434" grpId="0"/>
      <p:bldP spid="23" grpId="0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3275" y="1243335"/>
            <a:ext cx="8748485" cy="5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 projectile that is launched upward at some acute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angle above the horizontal will stay in the air for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same length of time as would a ‘straight-up’ projectile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that is launched at the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initial vertical component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of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velocity of the angled projectile. 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u="sng" dirty="0" err="1" smtClean="0">
                <a:solidFill>
                  <a:srgbClr val="000000"/>
                </a:solidFill>
                <a:latin typeface="Arial" pitchFamily="34" charset="0"/>
              </a:rPr>
              <a:t>init.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 vert. component of velocity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determines how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long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proj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will be in the air AND how high it goes.</a:t>
            </a: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u="sng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. component of vel.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(which is CONSTANT)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comes into play in determining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proj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.’s range.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09429" y="148738"/>
            <a:ext cx="5487336" cy="104028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FINAL THOUGHTS: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Projectiles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Launched at an Angle, 2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97188" y="6334780"/>
            <a:ext cx="4046812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3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915714" y="3288765"/>
            <a:ext cx="2976600" cy="1168730"/>
            <a:chOff x="7835980" y="4182033"/>
            <a:chExt cx="2976600" cy="1168730"/>
          </a:xfrm>
        </p:grpSpPr>
        <p:cxnSp>
          <p:nvCxnSpPr>
            <p:cNvPr id="87" name="Straight Arrow Connector 86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66701" y="4411854"/>
            <a:ext cx="2765501" cy="744807"/>
            <a:chOff x="358302" y="3200451"/>
            <a:chExt cx="2765501" cy="744807"/>
          </a:xfrm>
        </p:grpSpPr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358302" y="3422038"/>
              <a:ext cx="2765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baseline="30000" dirty="0" err="1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+ 2 a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6200000">
              <a:off x="431404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>
              <a:off x="1181599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>
              <a:off x="2618522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>
              <a:off x="2218651" y="338451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7339364" y="6028184"/>
            <a:ext cx="106680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970" y="129139"/>
            <a:ext cx="3256081" cy="2451100"/>
            <a:chOff x="5328575" y="228600"/>
            <a:chExt cx="3256081" cy="2451100"/>
          </a:xfrm>
        </p:grpSpPr>
        <p:sp>
          <p:nvSpPr>
            <p:cNvPr id="17435" name="Line 4"/>
            <p:cNvSpPr>
              <a:spLocks noChangeShapeType="1"/>
            </p:cNvSpPr>
            <p:nvPr/>
          </p:nvSpPr>
          <p:spPr bwMode="auto">
            <a:xfrm>
              <a:off x="5972175" y="2679700"/>
              <a:ext cx="25336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6" name="Line 5"/>
            <p:cNvSpPr>
              <a:spLocks noChangeShapeType="1"/>
            </p:cNvSpPr>
            <p:nvPr/>
          </p:nvSpPr>
          <p:spPr bwMode="auto">
            <a:xfrm>
              <a:off x="5972175" y="403225"/>
              <a:ext cx="3492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7" name="Line 6"/>
            <p:cNvSpPr>
              <a:spLocks noChangeShapeType="1"/>
            </p:cNvSpPr>
            <p:nvPr/>
          </p:nvSpPr>
          <p:spPr bwMode="auto">
            <a:xfrm>
              <a:off x="6321425" y="403225"/>
              <a:ext cx="0" cy="2276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8" name="Line 7"/>
            <p:cNvSpPr>
              <a:spLocks noChangeShapeType="1"/>
            </p:cNvSpPr>
            <p:nvPr/>
          </p:nvSpPr>
          <p:spPr bwMode="auto">
            <a:xfrm flipH="1">
              <a:off x="5494839" y="403225"/>
              <a:ext cx="3508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9" name="Line 8"/>
            <p:cNvSpPr>
              <a:spLocks noChangeShapeType="1"/>
            </p:cNvSpPr>
            <p:nvPr/>
          </p:nvSpPr>
          <p:spPr bwMode="auto">
            <a:xfrm flipH="1">
              <a:off x="5494839" y="2679700"/>
              <a:ext cx="3508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40" name="Line 9"/>
            <p:cNvSpPr>
              <a:spLocks noChangeShapeType="1"/>
            </p:cNvSpPr>
            <p:nvPr/>
          </p:nvSpPr>
          <p:spPr bwMode="auto">
            <a:xfrm>
              <a:off x="5669464" y="403225"/>
              <a:ext cx="0" cy="2276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41" name="Oval 10"/>
            <p:cNvSpPr>
              <a:spLocks noChangeArrowheads="1"/>
            </p:cNvSpPr>
            <p:nvPr/>
          </p:nvSpPr>
          <p:spPr bwMode="auto">
            <a:xfrm>
              <a:off x="6321425" y="228600"/>
              <a:ext cx="174625" cy="174625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42" name="Freeform 11"/>
            <p:cNvSpPr>
              <a:spLocks/>
            </p:cNvSpPr>
            <p:nvPr/>
          </p:nvSpPr>
          <p:spPr bwMode="auto">
            <a:xfrm>
              <a:off x="6535738" y="392113"/>
              <a:ext cx="833438" cy="361950"/>
            </a:xfrm>
            <a:custGeom>
              <a:avLst/>
              <a:gdLst>
                <a:gd name="T0" fmla="*/ 0 w 860"/>
                <a:gd name="T1" fmla="*/ 0 h 372"/>
                <a:gd name="T2" fmla="*/ 1 w 860"/>
                <a:gd name="T3" fmla="*/ 1 h 372"/>
                <a:gd name="T4" fmla="*/ 0 60000 65536"/>
                <a:gd name="T5" fmla="*/ 0 60000 65536"/>
                <a:gd name="T6" fmla="*/ 0 w 860"/>
                <a:gd name="T7" fmla="*/ 0 h 372"/>
                <a:gd name="T8" fmla="*/ 860 w 860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0" h="372">
                  <a:moveTo>
                    <a:pt x="0" y="0"/>
                  </a:moveTo>
                  <a:lnTo>
                    <a:pt x="860" y="372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43" name="Freeform 12"/>
            <p:cNvSpPr>
              <a:spLocks/>
            </p:cNvSpPr>
            <p:nvPr/>
          </p:nvSpPr>
          <p:spPr bwMode="auto">
            <a:xfrm>
              <a:off x="6573838" y="309563"/>
              <a:ext cx="1150938" cy="0"/>
            </a:xfrm>
            <a:custGeom>
              <a:avLst/>
              <a:gdLst>
                <a:gd name="T0" fmla="*/ 0 w 1185"/>
                <a:gd name="T1" fmla="*/ 0 h 1"/>
                <a:gd name="T2" fmla="*/ 1 w 1185"/>
                <a:gd name="T3" fmla="*/ 0 h 1"/>
                <a:gd name="T4" fmla="*/ 0 60000 65536"/>
                <a:gd name="T5" fmla="*/ 0 60000 65536"/>
                <a:gd name="T6" fmla="*/ 0 w 1185"/>
                <a:gd name="T7" fmla="*/ 0 h 1"/>
                <a:gd name="T8" fmla="*/ 1185 w 1185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5" h="1">
                  <a:moveTo>
                    <a:pt x="0" y="0"/>
                  </a:moveTo>
                  <a:lnTo>
                    <a:pt x="11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44" name="Text Box 13"/>
            <p:cNvSpPr txBox="1">
              <a:spLocks noChangeArrowheads="1"/>
            </p:cNvSpPr>
            <p:nvPr/>
          </p:nvSpPr>
          <p:spPr bwMode="auto">
            <a:xfrm rot="16200000">
              <a:off x="4892013" y="982472"/>
              <a:ext cx="1398588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575 m</a:t>
              </a:r>
            </a:p>
          </p:txBody>
        </p:sp>
        <p:sp>
          <p:nvSpPr>
            <p:cNvPr id="17445" name="Text Box 14"/>
            <p:cNvSpPr txBox="1">
              <a:spLocks noChangeArrowheads="1"/>
            </p:cNvSpPr>
            <p:nvPr/>
          </p:nvSpPr>
          <p:spPr bwMode="auto">
            <a:xfrm>
              <a:off x="7186068" y="276334"/>
              <a:ext cx="1398588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25</a:t>
              </a:r>
              <a:r>
                <a:rPr lang="en-US" sz="2000" baseline="30000" dirty="0" err="1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46" name="Text Box 15"/>
            <p:cNvSpPr txBox="1">
              <a:spLocks noChangeArrowheads="1"/>
            </p:cNvSpPr>
            <p:nvPr/>
          </p:nvSpPr>
          <p:spPr bwMode="auto">
            <a:xfrm>
              <a:off x="6837363" y="754063"/>
              <a:ext cx="1398588" cy="52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87 m/s</a:t>
              </a:r>
            </a:p>
          </p:txBody>
        </p:sp>
      </p:grp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2616985" y="66048"/>
            <a:ext cx="6744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Projectile is launched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height 575 m </a:t>
            </a:r>
            <a:endParaRPr lang="en-US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/initial velocity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87 m/s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@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below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  horizontal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615156" y="2736667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a. Find time object is in air.</a:t>
            </a:r>
          </a:p>
        </p:txBody>
      </p:sp>
      <p:graphicFrame>
        <p:nvGraphicFramePr>
          <p:cNvPr id="2519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22707"/>
              </p:ext>
            </p:extLst>
          </p:nvPr>
        </p:nvGraphicFramePr>
        <p:xfrm>
          <a:off x="1268316" y="1383273"/>
          <a:ext cx="2685546" cy="51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" name="Equation" r:id="rId4" imgW="2603160" imgH="507960" progId="Equation.3">
                  <p:embed/>
                </p:oleObj>
              </mc:Choice>
              <mc:Fallback>
                <p:oleObj name="Equation" r:id="rId4" imgW="2603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316" y="1383273"/>
                        <a:ext cx="2685546" cy="5190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07849"/>
              </p:ext>
            </p:extLst>
          </p:nvPr>
        </p:nvGraphicFramePr>
        <p:xfrm>
          <a:off x="1297496" y="1965339"/>
          <a:ext cx="2754870" cy="42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2" name="Equation" r:id="rId6" imgW="2705040" imgH="419040" progId="Equation.3">
                  <p:embed/>
                </p:oleObj>
              </mc:Choice>
              <mc:Fallback>
                <p:oleObj name="Equation" r:id="rId6" imgW="2705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496" y="1965339"/>
                        <a:ext cx="2754870" cy="4242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99125"/>
              </p:ext>
            </p:extLst>
          </p:nvPr>
        </p:nvGraphicFramePr>
        <p:xfrm>
          <a:off x="6958364" y="6182172"/>
          <a:ext cx="12938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" name="Equation" r:id="rId8" imgW="1346040" imgH="317160" progId="Equation.3">
                  <p:embed/>
                </p:oleObj>
              </mc:Choice>
              <mc:Fallback>
                <p:oleObj name="Equation" r:id="rId8" imgW="13460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364" y="6182172"/>
                        <a:ext cx="1293812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47626" y="4643532"/>
            <a:ext cx="1568450" cy="1163637"/>
            <a:chOff x="887" y="2185"/>
            <a:chExt cx="988" cy="733"/>
          </a:xfrm>
        </p:grpSpPr>
        <p:sp>
          <p:nvSpPr>
            <p:cNvPr id="17432" name="Line 31"/>
            <p:cNvSpPr>
              <a:spLocks noChangeShapeType="1"/>
            </p:cNvSpPr>
            <p:nvPr/>
          </p:nvSpPr>
          <p:spPr bwMode="auto">
            <a:xfrm flipH="1">
              <a:off x="1582" y="2185"/>
              <a:ext cx="137" cy="4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3" name="Rectangle 34"/>
            <p:cNvSpPr>
              <a:spLocks noChangeArrowheads="1"/>
            </p:cNvSpPr>
            <p:nvPr/>
          </p:nvSpPr>
          <p:spPr bwMode="auto">
            <a:xfrm>
              <a:off x="887" y="2591"/>
              <a:ext cx="9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(-36.77)</a:t>
              </a:r>
              <a:r>
                <a:rPr lang="en-US" baseline="30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673104" y="4643532"/>
            <a:ext cx="1235075" cy="1106487"/>
            <a:chOff x="1838" y="2185"/>
            <a:chExt cx="778" cy="697"/>
          </a:xfrm>
        </p:grpSpPr>
        <p:sp>
          <p:nvSpPr>
            <p:cNvPr id="17430" name="Line 32"/>
            <p:cNvSpPr>
              <a:spLocks noChangeShapeType="1"/>
            </p:cNvSpPr>
            <p:nvPr/>
          </p:nvSpPr>
          <p:spPr bwMode="auto">
            <a:xfrm flipH="1">
              <a:off x="2222" y="2185"/>
              <a:ext cx="137" cy="4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1" name="Rectangle 35"/>
            <p:cNvSpPr>
              <a:spLocks noChangeArrowheads="1"/>
            </p:cNvSpPr>
            <p:nvPr/>
          </p:nvSpPr>
          <p:spPr bwMode="auto">
            <a:xfrm>
              <a:off x="1838" y="2555"/>
              <a:ext cx="7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(-9.81)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610554" y="4710752"/>
            <a:ext cx="1630362" cy="844550"/>
            <a:chOff x="2359" y="2277"/>
            <a:chExt cx="1027" cy="532"/>
          </a:xfrm>
        </p:grpSpPr>
        <p:sp>
          <p:nvSpPr>
            <p:cNvPr id="17428" name="Line 33"/>
            <p:cNvSpPr>
              <a:spLocks noChangeShapeType="1"/>
            </p:cNvSpPr>
            <p:nvPr/>
          </p:nvSpPr>
          <p:spPr bwMode="auto">
            <a:xfrm>
              <a:off x="2359" y="2277"/>
              <a:ext cx="374" cy="3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9" name="Rectangle 36"/>
            <p:cNvSpPr>
              <a:spLocks noChangeArrowheads="1"/>
            </p:cNvSpPr>
            <p:nvPr/>
          </p:nvSpPr>
          <p:spPr bwMode="auto">
            <a:xfrm>
              <a:off x="2670" y="2482"/>
              <a:ext cx="7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(-575)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6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75983"/>
              </p:ext>
            </p:extLst>
          </p:nvPr>
        </p:nvGraphicFramePr>
        <p:xfrm>
          <a:off x="3340100" y="5918366"/>
          <a:ext cx="33893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" name="Equation" r:id="rId10" imgW="1523880" imgH="393480" progId="Equation.3">
                  <p:embed/>
                </p:oleObj>
              </mc:Choice>
              <mc:Fallback>
                <p:oleObj name="Equation" r:id="rId10" imgW="1523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5918366"/>
                        <a:ext cx="33893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1183635" y="5816460"/>
            <a:ext cx="2035016" cy="1009082"/>
            <a:chOff x="575788" y="6623706"/>
            <a:chExt cx="2035016" cy="1009082"/>
          </a:xfrm>
        </p:grpSpPr>
        <p:sp>
          <p:nvSpPr>
            <p:cNvPr id="103" name="Rectangle 102"/>
            <p:cNvSpPr/>
            <p:nvPr/>
          </p:nvSpPr>
          <p:spPr>
            <a:xfrm>
              <a:off x="1877822" y="710956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575788" y="6923325"/>
              <a:ext cx="101181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t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1582959" y="6623706"/>
              <a:ext cx="10278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1667906" y="7184918"/>
              <a:ext cx="94042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Down Arrow 8"/>
          <p:cNvSpPr/>
          <p:nvPr/>
        </p:nvSpPr>
        <p:spPr>
          <a:xfrm>
            <a:off x="4603528" y="5402594"/>
            <a:ext cx="488731" cy="567559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048884" y="3934120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5" name="Picture 91" descr="j043466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5" y="3408549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91" descr="j043466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79" y="3367605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Oval 106"/>
          <p:cNvSpPr/>
          <p:nvPr/>
        </p:nvSpPr>
        <p:spPr>
          <a:xfrm>
            <a:off x="3721337" y="3551983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65" y="4489911"/>
            <a:ext cx="1269070" cy="13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2" descr="j0424466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25" y="4379480"/>
            <a:ext cx="1767043" cy="151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91" descr="j043466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96" y="3258423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54" y="1063441"/>
            <a:ext cx="2876154" cy="2770607"/>
          </a:xfrm>
          <a:prstGeom prst="rect">
            <a:avLst/>
          </a:prstGeom>
        </p:spPr>
      </p:pic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096300" y="4610084"/>
            <a:ext cx="2887663" cy="1019175"/>
            <a:chOff x="3456" y="2203"/>
            <a:chExt cx="1819" cy="642"/>
          </a:xfrm>
        </p:grpSpPr>
        <p:graphicFrame>
          <p:nvGraphicFramePr>
            <p:cNvPr id="17415" name="Object 44"/>
            <p:cNvGraphicFramePr>
              <a:graphicFrameLocks noChangeAspect="1"/>
            </p:cNvGraphicFramePr>
            <p:nvPr/>
          </p:nvGraphicFramePr>
          <p:xfrm>
            <a:off x="3689" y="2401"/>
            <a:ext cx="158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5" name="Equation" r:id="rId16" imgW="2616120" imgH="507960" progId="Equation.3">
                    <p:embed/>
                  </p:oleObj>
                </mc:Choice>
                <mc:Fallback>
                  <p:oleObj name="Equation" r:id="rId16" imgW="261612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2401"/>
                          <a:ext cx="1586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7" name="AutoShape 46"/>
            <p:cNvSpPr>
              <a:spLocks/>
            </p:cNvSpPr>
            <p:nvPr/>
          </p:nvSpPr>
          <p:spPr bwMode="auto">
            <a:xfrm>
              <a:off x="3456" y="2203"/>
              <a:ext cx="194" cy="642"/>
            </a:xfrm>
            <a:prstGeom prst="rightBrace">
              <a:avLst>
                <a:gd name="adj1" fmla="val 1766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Curved Right Arrow 2"/>
          <p:cNvSpPr/>
          <p:nvPr/>
        </p:nvSpPr>
        <p:spPr>
          <a:xfrm rot="685233">
            <a:off x="763204" y="3793970"/>
            <a:ext cx="827882" cy="26897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263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5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nimBg="1"/>
      <p:bldP spid="9" grpId="0" animBg="1"/>
      <p:bldP spid="104" grpId="0" animBg="1"/>
      <p:bldP spid="107" grpId="0" animBg="1"/>
      <p:bldP spid="107" grpId="1" animBg="1"/>
      <p:bldP spid="3" grpId="0" animBg="1"/>
    </p:bldLst>
  </p:timing>
  <p:extLst mod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4"/>
          <p:cNvSpPr>
            <a:spLocks noChangeArrowheads="1"/>
          </p:cNvSpPr>
          <p:nvPr/>
        </p:nvSpPr>
        <p:spPr bwMode="auto">
          <a:xfrm>
            <a:off x="266700" y="252413"/>
            <a:ext cx="426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b. Find projectile’s range. </a:t>
            </a:r>
          </a:p>
        </p:txBody>
      </p:sp>
      <p:sp>
        <p:nvSpPr>
          <p:cNvPr id="49156" name="Rectangle 26"/>
          <p:cNvSpPr>
            <a:spLocks noChangeArrowheads="1"/>
          </p:cNvSpPr>
          <p:nvPr/>
        </p:nvSpPr>
        <p:spPr bwMode="auto">
          <a:xfrm>
            <a:off x="-45720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4885888" y="2344638"/>
            <a:ext cx="121920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4503301" y="2344638"/>
            <a:ext cx="160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610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92202" y="1543438"/>
            <a:ext cx="3531736" cy="523220"/>
            <a:chOff x="358302" y="2424487"/>
            <a:chExt cx="3531736" cy="523220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70021" y="794692"/>
            <a:ext cx="904659" cy="1417508"/>
            <a:chOff x="5795158" y="2847646"/>
            <a:chExt cx="904659" cy="1417508"/>
          </a:xfrm>
        </p:grpSpPr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31248" y="2374846"/>
            <a:ext cx="3711272" cy="523220"/>
            <a:chOff x="839788" y="2081213"/>
            <a:chExt cx="3711272" cy="523220"/>
          </a:xfrm>
        </p:grpSpPr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>
              <a:off x="839788" y="2081213"/>
              <a:ext cx="37112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78.85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m/s (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7.7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989089" y="21110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364" y="3179928"/>
            <a:ext cx="8918101" cy="357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37" y="-3310"/>
            <a:ext cx="2876154" cy="27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1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972" y="3665834"/>
            <a:ext cx="3782638" cy="822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45819" y="71671"/>
            <a:ext cx="9394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At Any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ime 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After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aunch, WHERE is a Projectile?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919943" y="915183"/>
            <a:ext cx="3488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Use THIS equation...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8" y="881499"/>
            <a:ext cx="3907251" cy="376386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869765" y="5765588"/>
            <a:ext cx="3531736" cy="744807"/>
            <a:chOff x="358302" y="2202900"/>
            <a:chExt cx="3531736" cy="744807"/>
          </a:xfrm>
        </p:grpSpPr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56167" y="1550216"/>
            <a:ext cx="3531736" cy="744807"/>
            <a:chOff x="358302" y="2202900"/>
            <a:chExt cx="3531736" cy="744807"/>
          </a:xfrm>
        </p:grpSpPr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1702545" y="2351693"/>
            <a:ext cx="1632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...twice.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316606" y="2972108"/>
            <a:ext cx="4690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x-position will have CHANGED by the amount...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69765" y="4052720"/>
            <a:ext cx="3531736" cy="523220"/>
            <a:chOff x="358302" y="2424487"/>
            <a:chExt cx="3531736" cy="523220"/>
          </a:xfrm>
        </p:grpSpPr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67340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316606" y="4718826"/>
            <a:ext cx="4690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y-position will have CHANGED by the amount...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066025" y="4752852"/>
            <a:ext cx="38567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These changes, along with the initial x- and y-positions...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1" name="Rectangle 17"/>
          <p:cNvSpPr>
            <a:spLocks noChangeArrowheads="1"/>
          </p:cNvSpPr>
          <p:nvPr/>
        </p:nvSpPr>
        <p:spPr bwMode="auto">
          <a:xfrm>
            <a:off x="5093321" y="5618650"/>
            <a:ext cx="40506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	        tell us the x- and y-positions at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>
                <a:latin typeface="Arial" pitchFamily="34" charset="0"/>
              </a:rPr>
              <a:t>t.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88971" y="5695398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079011" y="2847617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38328" y="4107230"/>
            <a:ext cx="838904" cy="414199"/>
            <a:chOff x="-1974374" y="2752082"/>
            <a:chExt cx="838904" cy="414199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-1974374" y="2752082"/>
              <a:ext cx="827962" cy="4141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-1963432" y="2752082"/>
              <a:ext cx="827962" cy="4141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17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109" grpId="0"/>
      <p:bldP spid="81" grpId="0"/>
      <p:bldP spid="82" grpId="0"/>
      <p:bldP spid="99" grpId="0"/>
      <p:bldP spid="100" grpId="0"/>
      <p:bldP spid="10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7116668" y="6035288"/>
            <a:ext cx="173736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106" name="Group 8"/>
          <p:cNvGrpSpPr>
            <a:grpSpLocks/>
          </p:cNvGrpSpPr>
          <p:nvPr/>
        </p:nvGrpSpPr>
        <p:grpSpPr bwMode="auto">
          <a:xfrm>
            <a:off x="777622" y="2484042"/>
            <a:ext cx="1338262" cy="1674813"/>
            <a:chOff x="4694830" y="348018"/>
            <a:chExt cx="3643952" cy="4565176"/>
          </a:xfrm>
        </p:grpSpPr>
        <p:pic>
          <p:nvPicPr>
            <p:cNvPr id="47160" name="Picture 4" descr="http://www.goshopgolf.co.uk/img/confidence-power-complete-golf-clubs-package-set-with-bag-left-hand_32236_5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30" y="348018"/>
              <a:ext cx="3643952" cy="45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6808581" y="2468336"/>
              <a:ext cx="1409168" cy="1938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8082721">
              <a:off x="6790904" y="2105093"/>
              <a:ext cx="731295" cy="45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686175">
              <a:off x="6609352" y="2879662"/>
              <a:ext cx="735621" cy="458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108" name="Rectangle 16"/>
          <p:cNvSpPr>
            <a:spLocks noChangeArrowheads="1"/>
          </p:cNvSpPr>
          <p:nvPr/>
        </p:nvSpPr>
        <p:spPr bwMode="auto">
          <a:xfrm>
            <a:off x="109453" y="114909"/>
            <a:ext cx="88161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An object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is launched from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ground w/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velocity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35.58 m/s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55.80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above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horizontal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. Find its location relative to its starting point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2.43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 after launch. </a:t>
            </a:r>
          </a:p>
        </p:txBody>
      </p:sp>
      <p:sp>
        <p:nvSpPr>
          <p:cNvPr id="233534" name="Line 62"/>
          <p:cNvSpPr>
            <a:spLocks noChangeShapeType="1"/>
          </p:cNvSpPr>
          <p:nvPr/>
        </p:nvSpPr>
        <p:spPr bwMode="auto">
          <a:xfrm>
            <a:off x="1976184" y="3684192"/>
            <a:ext cx="1219200" cy="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3195384" y="1702992"/>
            <a:ext cx="0" cy="1981200"/>
          </a:xfrm>
          <a:prstGeom prst="line">
            <a:avLst/>
          </a:prstGeom>
          <a:noFill/>
          <a:ln w="63500">
            <a:solidFill>
              <a:srgbClr val="0099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37" name="Rectangle 65"/>
          <p:cNvSpPr>
            <a:spLocks noChangeArrowheads="1"/>
          </p:cNvSpPr>
          <p:nvPr/>
        </p:nvSpPr>
        <p:spPr bwMode="auto">
          <a:xfrm>
            <a:off x="3308097" y="2745980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29.43 m/s </a:t>
            </a:r>
          </a:p>
        </p:txBody>
      </p:sp>
      <p:sp>
        <p:nvSpPr>
          <p:cNvPr id="233538" name="Rectangle 66"/>
          <p:cNvSpPr>
            <a:spLocks noChangeArrowheads="1"/>
          </p:cNvSpPr>
          <p:nvPr/>
        </p:nvSpPr>
        <p:spPr bwMode="auto">
          <a:xfrm>
            <a:off x="2497772" y="380090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</a:rPr>
              <a:t>20.00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</a:rPr>
              <a:t>m/s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899990" y="1702992"/>
            <a:ext cx="1420814" cy="1981200"/>
            <a:chOff x="3552" y="1872"/>
            <a:chExt cx="895" cy="1248"/>
          </a:xfrm>
        </p:grpSpPr>
        <p:sp>
          <p:nvSpPr>
            <p:cNvPr id="47118" name="Line 61"/>
            <p:cNvSpPr>
              <a:spLocks noChangeShapeType="1"/>
            </p:cNvSpPr>
            <p:nvPr/>
          </p:nvSpPr>
          <p:spPr bwMode="auto">
            <a:xfrm flipV="1">
              <a:off x="3552" y="1872"/>
              <a:ext cx="816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9" name="Rectangle 67"/>
            <p:cNvSpPr>
              <a:spLocks noChangeArrowheads="1"/>
            </p:cNvSpPr>
            <p:nvPr/>
          </p:nvSpPr>
          <p:spPr bwMode="auto">
            <a:xfrm>
              <a:off x="3720" y="2789"/>
              <a:ext cx="7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55.80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0" name="Rectangle 69"/>
            <p:cNvSpPr>
              <a:spLocks noChangeArrowheads="1"/>
            </p:cNvSpPr>
            <p:nvPr/>
          </p:nvSpPr>
          <p:spPr bwMode="auto">
            <a:xfrm rot="-3540394">
              <a:off x="3288" y="23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35.58 m/s </a:t>
              </a:r>
            </a:p>
          </p:txBody>
        </p:sp>
      </p:grpSp>
      <p:sp>
        <p:nvSpPr>
          <p:cNvPr id="233543" name="Rectangle 71"/>
          <p:cNvSpPr>
            <a:spLocks noChangeArrowheads="1"/>
          </p:cNvSpPr>
          <p:nvPr/>
        </p:nvSpPr>
        <p:spPr bwMode="auto">
          <a:xfrm>
            <a:off x="2023809" y="366990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0066FF"/>
                </a:solidFill>
                <a:latin typeface="Arial" pitchFamily="34" charset="0"/>
              </a:rPr>
              <a:t>v</a:t>
            </a:r>
            <a:r>
              <a:rPr lang="en-US" sz="2400" baseline="-25000" dirty="0" err="1">
                <a:solidFill>
                  <a:srgbClr val="0066FF"/>
                </a:solidFill>
                <a:latin typeface="Arial" pitchFamily="34" charset="0"/>
              </a:rPr>
              <a:t>x</a:t>
            </a:r>
            <a:r>
              <a:rPr lang="en-US" sz="2400" dirty="0">
                <a:solidFill>
                  <a:srgbClr val="0066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3544" name="Rectangle 72"/>
          <p:cNvSpPr>
            <a:spLocks noChangeArrowheads="1"/>
          </p:cNvSpPr>
          <p:nvPr/>
        </p:nvSpPr>
        <p:spPr bwMode="auto">
          <a:xfrm>
            <a:off x="3423984" y="237450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  <a:latin typeface="Arial" pitchFamily="34" charset="0"/>
              </a:rPr>
              <a:t>v</a:t>
            </a:r>
            <a:r>
              <a:rPr lang="en-US" sz="2400" baseline="-25000" dirty="0" err="1">
                <a:solidFill>
                  <a:srgbClr val="009900"/>
                </a:solidFill>
                <a:latin typeface="Arial" pitchFamily="34" charset="0"/>
              </a:rPr>
              <a:t>yi</a:t>
            </a:r>
            <a:r>
              <a:rPr lang="en-US" sz="2400" dirty="0">
                <a:solidFill>
                  <a:srgbClr val="009900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019941" y="4392532"/>
            <a:ext cx="3531736" cy="744807"/>
            <a:chOff x="358302" y="2202900"/>
            <a:chExt cx="3531736" cy="744807"/>
          </a:xfrm>
        </p:grpSpPr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00571" y="2233310"/>
            <a:ext cx="3531736" cy="523220"/>
            <a:chOff x="358302" y="2424487"/>
            <a:chExt cx="3531736" cy="523220"/>
          </a:xfrm>
        </p:grpSpPr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67340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331481" y="1524556"/>
            <a:ext cx="904659" cy="1417508"/>
            <a:chOff x="5795158" y="2847646"/>
            <a:chExt cx="904659" cy="1417508"/>
          </a:xfrm>
        </p:grpSpPr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6049885" y="3471361"/>
            <a:ext cx="173736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49"/>
          <p:cNvSpPr>
            <a:spLocks noChangeArrowheads="1"/>
          </p:cNvSpPr>
          <p:nvPr/>
        </p:nvSpPr>
        <p:spPr bwMode="auto">
          <a:xfrm>
            <a:off x="5667298" y="3471361"/>
            <a:ext cx="29176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48.6 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5663153" y="2899771"/>
            <a:ext cx="299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20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(2.43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1594853" y="5369639"/>
            <a:ext cx="5599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(29.43)(2.43) + ½ (–9.81)(2.43)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94853" y="6078478"/>
            <a:ext cx="5238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    71.515 m   +   (–28.964 m)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45450" y="5796202"/>
            <a:ext cx="2241330" cy="805496"/>
            <a:chOff x="6727338" y="5796202"/>
            <a:chExt cx="2241330" cy="805496"/>
          </a:xfrm>
        </p:grpSpPr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6727338" y="6078478"/>
              <a:ext cx="17924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   42.6 m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5" name="Rectangle 49"/>
            <p:cNvSpPr>
              <a:spLocks noChangeArrowheads="1"/>
            </p:cNvSpPr>
            <p:nvPr/>
          </p:nvSpPr>
          <p:spPr bwMode="auto">
            <a:xfrm rot="16200000">
              <a:off x="8262075" y="5893195"/>
              <a:ext cx="80358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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2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33534" grpId="0" animBg="1"/>
      <p:bldP spid="233536" grpId="0" animBg="1"/>
      <p:bldP spid="233537" grpId="0"/>
      <p:bldP spid="233538" grpId="0"/>
      <p:bldP spid="233543" grpId="0"/>
      <p:bldP spid="233544" grpId="0"/>
      <p:bldP spid="85" grpId="0" animBg="1"/>
      <p:bldP spid="86" grpId="0"/>
      <p:bldP spid="88" grpId="0"/>
      <p:bldP spid="90" grpId="0"/>
      <p:bldP spid="9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Line 4"/>
          <p:cNvSpPr>
            <a:spLocks noChangeShapeType="1"/>
          </p:cNvSpPr>
          <p:nvPr/>
        </p:nvSpPr>
        <p:spPr bwMode="auto">
          <a:xfrm>
            <a:off x="1091094" y="2915120"/>
            <a:ext cx="3396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Line 5"/>
          <p:cNvSpPr>
            <a:spLocks noChangeShapeType="1"/>
          </p:cNvSpPr>
          <p:nvPr/>
        </p:nvSpPr>
        <p:spPr bwMode="auto">
          <a:xfrm flipV="1">
            <a:off x="1448648" y="1736951"/>
            <a:ext cx="0" cy="1178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Line 6"/>
          <p:cNvSpPr>
            <a:spLocks noChangeShapeType="1"/>
          </p:cNvSpPr>
          <p:nvPr/>
        </p:nvSpPr>
        <p:spPr bwMode="auto">
          <a:xfrm flipH="1">
            <a:off x="1091094" y="1736951"/>
            <a:ext cx="3575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8701" y="1572801"/>
            <a:ext cx="671857" cy="1342319"/>
            <a:chOff x="4591805" y="506996"/>
            <a:chExt cx="671857" cy="1342319"/>
          </a:xfrm>
        </p:grpSpPr>
        <p:sp>
          <p:nvSpPr>
            <p:cNvPr id="11285" name="Line 7"/>
            <p:cNvSpPr>
              <a:spLocks noChangeShapeType="1"/>
            </p:cNvSpPr>
            <p:nvPr/>
          </p:nvSpPr>
          <p:spPr bwMode="auto">
            <a:xfrm flipH="1">
              <a:off x="4906108" y="671146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Line 8"/>
            <p:cNvSpPr>
              <a:spLocks noChangeShapeType="1"/>
            </p:cNvSpPr>
            <p:nvPr/>
          </p:nvSpPr>
          <p:spPr bwMode="auto">
            <a:xfrm flipH="1">
              <a:off x="4906108" y="1849315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Line 9"/>
            <p:cNvSpPr>
              <a:spLocks noChangeShapeType="1"/>
            </p:cNvSpPr>
            <p:nvPr/>
          </p:nvSpPr>
          <p:spPr bwMode="auto">
            <a:xfrm>
              <a:off x="5084885" y="671146"/>
              <a:ext cx="0" cy="1178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Text Box 13"/>
            <p:cNvSpPr txBox="1">
              <a:spLocks noChangeArrowheads="1"/>
            </p:cNvSpPr>
            <p:nvPr/>
          </p:nvSpPr>
          <p:spPr bwMode="auto">
            <a:xfrm rot="16200000">
              <a:off x="4260629" y="838172"/>
              <a:ext cx="1251438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92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</a:t>
              </a:r>
            </a:p>
          </p:txBody>
        </p:sp>
      </p:grp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430979" y="120045"/>
            <a:ext cx="8488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Proj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launched horizontally at 36 m/s from height 92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m.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Find its location 3.24 s after launch.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439856" y="1295993"/>
            <a:ext cx="3282950" cy="531812"/>
            <a:chOff x="3648" y="145"/>
            <a:chExt cx="2068" cy="335"/>
          </a:xfrm>
        </p:grpSpPr>
        <p:sp>
          <p:nvSpPr>
            <p:cNvPr id="11280" name="Line 28"/>
            <p:cNvSpPr>
              <a:spLocks noChangeShapeType="1"/>
            </p:cNvSpPr>
            <p:nvPr/>
          </p:nvSpPr>
          <p:spPr bwMode="auto">
            <a:xfrm>
              <a:off x="3648" y="361"/>
              <a:ext cx="6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29"/>
            <p:cNvSpPr txBox="1">
              <a:spLocks noChangeArrowheads="1"/>
            </p:cNvSpPr>
            <p:nvPr/>
          </p:nvSpPr>
          <p:spPr bwMode="auto">
            <a:xfrm>
              <a:off x="4294" y="145"/>
              <a:ext cx="142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36 m/s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34645" y="1572800"/>
            <a:ext cx="153908" cy="153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338323" y="6015231"/>
            <a:ext cx="338328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69563" y="3652773"/>
            <a:ext cx="3531736" cy="744807"/>
            <a:chOff x="358302" y="2202900"/>
            <a:chExt cx="3531736" cy="744807"/>
          </a:xfrm>
        </p:grpSpPr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141515" y="1687390"/>
            <a:ext cx="3531736" cy="523220"/>
            <a:chOff x="358302" y="2424487"/>
            <a:chExt cx="3531736" cy="523220"/>
          </a:xfrm>
        </p:grpSpPr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67340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372425" y="978636"/>
            <a:ext cx="904659" cy="1417508"/>
            <a:chOff x="5795158" y="2847646"/>
            <a:chExt cx="904659" cy="1417508"/>
          </a:xfrm>
        </p:grpSpPr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44"/>
          <p:cNvSpPr>
            <a:spLocks noChangeArrowheads="1"/>
          </p:cNvSpPr>
          <p:nvPr/>
        </p:nvSpPr>
        <p:spPr bwMode="auto">
          <a:xfrm>
            <a:off x="6090829" y="2925441"/>
            <a:ext cx="164592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Rectangle 49"/>
          <p:cNvSpPr>
            <a:spLocks noChangeArrowheads="1"/>
          </p:cNvSpPr>
          <p:nvPr/>
        </p:nvSpPr>
        <p:spPr bwMode="auto">
          <a:xfrm>
            <a:off x="5708242" y="2925441"/>
            <a:ext cx="29176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120 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5704097" y="2353851"/>
            <a:ext cx="289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36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m/s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(3.24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1144475" y="4629880"/>
            <a:ext cx="3108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½ (–9.81)(3.24)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4287055" y="4630153"/>
            <a:ext cx="2193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  –51.49 m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3867105" y="6058421"/>
            <a:ext cx="379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  41 m above ground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432865" y="3056301"/>
            <a:ext cx="904659" cy="1417508"/>
            <a:chOff x="5795158" y="2847646"/>
            <a:chExt cx="904659" cy="1417508"/>
          </a:xfrm>
        </p:grpSpPr>
        <p:sp>
          <p:nvSpPr>
            <p:cNvPr id="95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623004" y="5371190"/>
            <a:ext cx="7968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 smtClean="0">
                <a:latin typeface="Arial" pitchFamily="34" charset="0"/>
              </a:rPr>
              <a:t>Proj</a:t>
            </a:r>
            <a:r>
              <a:rPr lang="en-US" dirty="0" smtClean="0">
                <a:latin typeface="Arial" pitchFamily="34" charset="0"/>
              </a:rPr>
              <a:t>. started 92 m above ground, so now it is...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8" name="Rectangle 35"/>
          <p:cNvSpPr>
            <a:spLocks noChangeArrowheads="1"/>
          </p:cNvSpPr>
          <p:nvPr/>
        </p:nvSpPr>
        <p:spPr bwMode="auto">
          <a:xfrm>
            <a:off x="951329" y="6066930"/>
            <a:ext cx="2882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92 m  –  51.49 m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464767" y="6288445"/>
            <a:ext cx="498855" cy="411327"/>
            <a:chOff x="119657" y="6331229"/>
            <a:chExt cx="498855" cy="411327"/>
          </a:xfrm>
        </p:grpSpPr>
        <p:sp>
          <p:nvSpPr>
            <p:cNvPr id="100" name="Octagon 9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0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60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6" grpId="0" animBg="1"/>
      <p:bldP spid="87" grpId="0"/>
      <p:bldP spid="88" grpId="0"/>
      <p:bldP spid="89" grpId="0"/>
      <p:bldP spid="90" grpId="0"/>
      <p:bldP spid="92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2300843" y="5949288"/>
            <a:ext cx="4663440" cy="609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43924" y="149475"/>
            <a:ext cx="48412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53 km/h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W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62225" y="149475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Add.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3758747" y="4640383"/>
            <a:ext cx="3271837" cy="1062037"/>
            <a:chOff x="2061" y="3023"/>
            <a:chExt cx="2061" cy="669"/>
          </a:xfrm>
        </p:grpSpPr>
        <p:sp>
          <p:nvSpPr>
            <p:cNvPr id="26662" name="Rectangle 5"/>
            <p:cNvSpPr>
              <a:spLocks noChangeArrowheads="1"/>
            </p:cNvSpPr>
            <p:nvPr/>
          </p:nvSpPr>
          <p:spPr bwMode="auto">
            <a:xfrm>
              <a:off x="3168" y="326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26663" name="Freeform 21"/>
            <p:cNvSpPr>
              <a:spLocks/>
            </p:cNvSpPr>
            <p:nvPr/>
          </p:nvSpPr>
          <p:spPr bwMode="auto">
            <a:xfrm>
              <a:off x="2061" y="3023"/>
              <a:ext cx="2061" cy="669"/>
            </a:xfrm>
            <a:custGeom>
              <a:avLst/>
              <a:gdLst>
                <a:gd name="T0" fmla="*/ 2061 w 2061"/>
                <a:gd name="T1" fmla="*/ 0 h 669"/>
                <a:gd name="T2" fmla="*/ 0 w 2061"/>
                <a:gd name="T3" fmla="*/ 669 h 669"/>
                <a:gd name="T4" fmla="*/ 0 60000 65536"/>
                <a:gd name="T5" fmla="*/ 0 60000 65536"/>
                <a:gd name="T6" fmla="*/ 0 w 2061"/>
                <a:gd name="T7" fmla="*/ 0 h 669"/>
                <a:gd name="T8" fmla="*/ 2061 w 2061"/>
                <a:gd name="T9" fmla="*/ 669 h 6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61" h="669">
                  <a:moveTo>
                    <a:pt x="2061" y="0"/>
                  </a:moveTo>
                  <a:lnTo>
                    <a:pt x="0" y="669"/>
                  </a:lnTo>
                </a:path>
              </a:pathLst>
            </a:custGeom>
            <a:noFill/>
            <a:ln w="38100" cap="flat">
              <a:solidFill>
                <a:srgbClr val="0066FF"/>
              </a:solidFill>
              <a:prstDash val="lgDash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2453243" y="594928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 = 66 km/h</a:t>
            </a:r>
            <a:endParaRPr lang="en-US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5791213" y="448363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 b="1" baseline="30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2450584" y="1841912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 cm = 10 km/h</a:t>
            </a:r>
          </a:p>
        </p:txBody>
      </p:sp>
      <p:sp>
        <p:nvSpPr>
          <p:cNvPr id="26634" name="Rectangle 25"/>
          <p:cNvSpPr>
            <a:spLocks noChangeArrowheads="1"/>
          </p:cNvSpPr>
          <p:nvPr/>
        </p:nvSpPr>
        <p:spPr bwMode="auto">
          <a:xfrm>
            <a:off x="1307584" y="1841912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scale: 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4754109" y="3117970"/>
            <a:ext cx="2686050" cy="1522413"/>
            <a:chOff x="2688" y="2064"/>
            <a:chExt cx="1692" cy="959"/>
          </a:xfrm>
        </p:grpSpPr>
        <p:sp>
          <p:nvSpPr>
            <p:cNvPr id="26660" name="Rectangle 18"/>
            <p:cNvSpPr>
              <a:spLocks noChangeArrowheads="1"/>
            </p:cNvSpPr>
            <p:nvPr/>
          </p:nvSpPr>
          <p:spPr bwMode="auto">
            <a:xfrm rot="1999157">
              <a:off x="3036" y="2313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(5.3 cm)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61" name="Freeform 27"/>
            <p:cNvSpPr>
              <a:spLocks/>
            </p:cNvSpPr>
            <p:nvPr/>
          </p:nvSpPr>
          <p:spPr bwMode="auto">
            <a:xfrm>
              <a:off x="2688" y="2064"/>
              <a:ext cx="1443" cy="959"/>
            </a:xfrm>
            <a:custGeom>
              <a:avLst/>
              <a:gdLst>
                <a:gd name="T0" fmla="*/ 1443 w 1443"/>
                <a:gd name="T1" fmla="*/ 959 h 959"/>
                <a:gd name="T2" fmla="*/ 0 w 1443"/>
                <a:gd name="T3" fmla="*/ 0 h 959"/>
                <a:gd name="T4" fmla="*/ 0 60000 65536"/>
                <a:gd name="T5" fmla="*/ 0 60000 65536"/>
                <a:gd name="T6" fmla="*/ 0 w 1443"/>
                <a:gd name="T7" fmla="*/ 0 h 959"/>
                <a:gd name="T8" fmla="*/ 1443 w 1443"/>
                <a:gd name="T9" fmla="*/ 959 h 9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3" h="959">
                  <a:moveTo>
                    <a:pt x="1443" y="959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925324" y="3118009"/>
            <a:ext cx="2257438" cy="808047"/>
            <a:chOff x="1536" y="2064"/>
            <a:chExt cx="1422" cy="509"/>
          </a:xfrm>
        </p:grpSpPr>
        <p:sp>
          <p:nvSpPr>
            <p:cNvPr id="26658" name="Line 19"/>
            <p:cNvSpPr>
              <a:spLocks noChangeShapeType="1"/>
            </p:cNvSpPr>
            <p:nvPr/>
          </p:nvSpPr>
          <p:spPr bwMode="auto">
            <a:xfrm flipH="1">
              <a:off x="1536" y="2064"/>
              <a:ext cx="115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9" name="Rectangle 28"/>
            <p:cNvSpPr>
              <a:spLocks noChangeArrowheads="1"/>
            </p:cNvSpPr>
            <p:nvPr/>
          </p:nvSpPr>
          <p:spPr bwMode="auto">
            <a:xfrm rot="20348286">
              <a:off x="1614" y="2189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(3.2 cm)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18149" name="Rectangle 37"/>
          <p:cNvSpPr>
            <a:spLocks noChangeArrowheads="1"/>
          </p:cNvSpPr>
          <p:nvPr/>
        </p:nvSpPr>
        <p:spPr bwMode="auto">
          <a:xfrm>
            <a:off x="4434443" y="5992478"/>
            <a:ext cx="2523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@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30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S of W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8" name="Rectangle 40"/>
          <p:cNvSpPr>
            <a:spLocks noChangeArrowheads="1"/>
          </p:cNvSpPr>
          <p:nvPr/>
        </p:nvSpPr>
        <p:spPr bwMode="auto">
          <a:xfrm>
            <a:off x="1143925" y="682875"/>
            <a:ext cx="45206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32 km/h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20.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S of W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639" name="Rectangle 41"/>
          <p:cNvSpPr>
            <a:spLocks noChangeArrowheads="1"/>
          </p:cNvSpPr>
          <p:nvPr/>
        </p:nvSpPr>
        <p:spPr bwMode="auto">
          <a:xfrm>
            <a:off x="1143925" y="1216275"/>
            <a:ext cx="46631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45 km/h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E of S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1682297" y="3727570"/>
            <a:ext cx="2133600" cy="1981200"/>
            <a:chOff x="753" y="2448"/>
            <a:chExt cx="1344" cy="1248"/>
          </a:xfrm>
        </p:grpSpPr>
        <p:sp>
          <p:nvSpPr>
            <p:cNvPr id="26656" name="Rectangle 55"/>
            <p:cNvSpPr>
              <a:spLocks noChangeArrowheads="1"/>
            </p:cNvSpPr>
            <p:nvPr/>
          </p:nvSpPr>
          <p:spPr bwMode="auto">
            <a:xfrm>
              <a:off x="753" y="3295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(4.5 cm)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657" name="Line 56"/>
            <p:cNvSpPr>
              <a:spLocks noChangeShapeType="1"/>
            </p:cNvSpPr>
            <p:nvPr/>
          </p:nvSpPr>
          <p:spPr bwMode="auto">
            <a:xfrm>
              <a:off x="1536" y="2448"/>
              <a:ext cx="528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6645" name="Picture 3" descr="http://files.rolanddg.be/Website/Images/Articles/WEB_biorac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77800"/>
            <a:ext cx="32353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509773" y="2830983"/>
            <a:ext cx="1171575" cy="1638300"/>
            <a:chOff x="4896" y="2760"/>
            <a:chExt cx="738" cy="1032"/>
          </a:xfrm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V="1">
              <a:off x="5246" y="2760"/>
              <a:ext cx="0" cy="1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4896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5335549" y="4330243"/>
            <a:ext cx="1678028" cy="609600"/>
            <a:chOff x="3743" y="3024"/>
            <a:chExt cx="1057" cy="384"/>
          </a:xfrm>
        </p:grpSpPr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4019" y="3216"/>
              <a:ext cx="7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3743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3126922" y="2822077"/>
            <a:ext cx="1606588" cy="609600"/>
            <a:chOff x="3788" y="3024"/>
            <a:chExt cx="1012" cy="384"/>
          </a:xfrm>
        </p:grpSpPr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4071" y="3216"/>
              <a:ext cx="7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3788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39238" y="3750823"/>
            <a:ext cx="609609" cy="1684952"/>
            <a:chOff x="815435" y="5524497"/>
            <a:chExt cx="609609" cy="1684952"/>
          </a:xfrm>
        </p:grpSpPr>
        <p:sp>
          <p:nvSpPr>
            <p:cNvPr id="35" name="Line 57"/>
            <p:cNvSpPr>
              <a:spLocks noChangeShapeType="1"/>
            </p:cNvSpPr>
            <p:nvPr/>
          </p:nvSpPr>
          <p:spPr bwMode="auto">
            <a:xfrm rot="16200000">
              <a:off x="390638" y="6132978"/>
              <a:ext cx="12169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815435" y="6599849"/>
              <a:ext cx="60960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949789" y="4227964"/>
            <a:ext cx="574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25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3440876" y="3083825"/>
            <a:ext cx="574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20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2881316" y="4680621"/>
            <a:ext cx="56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25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/>
      <p:bldP spid="218134" grpId="0"/>
      <p:bldP spid="218135" grpId="0"/>
      <p:bldP spid="218136" grpId="0"/>
      <p:bldP spid="218149" grpId="0"/>
      <p:bldP spid="37" grpId="0"/>
      <p:bldP spid="38" grpId="0"/>
      <p:bldP spid="3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972" y="737088"/>
            <a:ext cx="3782638" cy="10058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306698" y="118045"/>
            <a:ext cx="85922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At Any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ime 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After Launch, What’s a Projectile’s VELOCITY?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919943" y="1147142"/>
            <a:ext cx="3488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Use THIS equation...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8" y="717724"/>
            <a:ext cx="3907251" cy="3763865"/>
          </a:xfrm>
          <a:prstGeom prst="rect">
            <a:avLst/>
          </a:prstGeom>
        </p:spPr>
      </p:pic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299550" y="2938916"/>
            <a:ext cx="1632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...once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676016" y="3434840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02191" y="1725666"/>
            <a:ext cx="2976600" cy="1168730"/>
            <a:chOff x="7835980" y="4182033"/>
            <a:chExt cx="2976600" cy="1168730"/>
          </a:xfrm>
        </p:grpSpPr>
        <p:cxnSp>
          <p:nvCxnSpPr>
            <p:cNvPr id="38" name="Straight Arrow Connector 37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1482091" y="2931739"/>
            <a:ext cx="3655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(for the y-dir. ONLY).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25004" y="4285095"/>
            <a:ext cx="583814" cy="748757"/>
            <a:chOff x="280810" y="3379121"/>
            <a:chExt cx="583814" cy="748757"/>
          </a:xfrm>
        </p:grpSpPr>
        <p:sp>
          <p:nvSpPr>
            <p:cNvPr id="56" name="Rectangle 317"/>
            <p:cNvSpPr>
              <a:spLocks noChangeArrowheads="1"/>
            </p:cNvSpPr>
            <p:nvPr/>
          </p:nvSpPr>
          <p:spPr bwMode="auto">
            <a:xfrm>
              <a:off x="280810" y="3604658"/>
              <a:ext cx="5838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6200000">
              <a:off x="270977" y="3563189"/>
              <a:ext cx="36813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89782" y="3701509"/>
            <a:ext cx="3081109" cy="524448"/>
            <a:chOff x="489782" y="3701509"/>
            <a:chExt cx="3081109" cy="524448"/>
          </a:xfrm>
        </p:grpSpPr>
        <p:grpSp>
          <p:nvGrpSpPr>
            <p:cNvPr id="51" name="Group 50"/>
            <p:cNvGrpSpPr/>
            <p:nvPr/>
          </p:nvGrpSpPr>
          <p:grpSpPr>
            <a:xfrm>
              <a:off x="489782" y="3701509"/>
              <a:ext cx="583814" cy="523220"/>
              <a:chOff x="257464" y="1334836"/>
              <a:chExt cx="583814" cy="523220"/>
            </a:xfrm>
          </p:grpSpPr>
          <p:sp>
            <p:nvSpPr>
              <p:cNvPr id="52" name="Rectangle 317"/>
              <p:cNvSpPr>
                <a:spLocks noChangeArrowheads="1"/>
              </p:cNvSpPr>
              <p:nvPr/>
            </p:nvSpPr>
            <p:spPr bwMode="auto">
              <a:xfrm>
                <a:off x="257464" y="1334836"/>
                <a:ext cx="5838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:</a:t>
                </a:r>
                <a:endParaRPr lang="en-US" dirty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270976" y="1401880"/>
                <a:ext cx="36813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317"/>
            <p:cNvSpPr>
              <a:spLocks noChangeArrowheads="1"/>
            </p:cNvSpPr>
            <p:nvPr/>
          </p:nvSpPr>
          <p:spPr bwMode="auto">
            <a:xfrm>
              <a:off x="1008971" y="3702737"/>
              <a:ext cx="2561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Horiz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 (</a:t>
              </a:r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) is…</a:t>
              </a:r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59" name="Rectangle 317"/>
          <p:cNvSpPr>
            <a:spLocks noChangeArrowheads="1"/>
          </p:cNvSpPr>
          <p:nvPr/>
        </p:nvSpPr>
        <p:spPr bwMode="auto">
          <a:xfrm>
            <a:off x="1048690" y="4510233"/>
            <a:ext cx="236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Vert.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is…</a:t>
            </a:r>
            <a:endParaRPr lang="en-US" sz="20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1" name="Rectangle 317"/>
          <p:cNvSpPr>
            <a:spLocks noChangeArrowheads="1"/>
          </p:cNvSpPr>
          <p:nvPr/>
        </p:nvSpPr>
        <p:spPr bwMode="auto">
          <a:xfrm>
            <a:off x="3291020" y="3702737"/>
            <a:ext cx="164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constant.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2" name="Rectangle 317"/>
          <p:cNvSpPr>
            <a:spLocks noChangeArrowheads="1"/>
          </p:cNvSpPr>
          <p:nvPr/>
        </p:nvSpPr>
        <p:spPr bwMode="auto">
          <a:xfrm>
            <a:off x="3136430" y="4360105"/>
            <a:ext cx="1409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NOT!</a:t>
            </a:r>
            <a:endParaRPr lang="en-US" sz="3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55936" y="5274699"/>
            <a:ext cx="2964725" cy="1204355"/>
            <a:chOff x="7847855" y="4182033"/>
            <a:chExt cx="2964725" cy="1204355"/>
          </a:xfrm>
        </p:grpSpPr>
        <p:cxnSp>
          <p:nvCxnSpPr>
            <p:cNvPr id="64" name="Straight Arrow Connector 63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Rectangle 86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Oval 104"/>
          <p:cNvSpPr/>
          <p:nvPr/>
        </p:nvSpPr>
        <p:spPr>
          <a:xfrm>
            <a:off x="2727398" y="5510595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6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7" y="5389064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8" y="539253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8" y="6013179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317"/>
          <p:cNvSpPr>
            <a:spLocks noChangeArrowheads="1"/>
          </p:cNvSpPr>
          <p:nvPr/>
        </p:nvSpPr>
        <p:spPr bwMode="auto">
          <a:xfrm>
            <a:off x="4777936" y="4754235"/>
            <a:ext cx="24609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resultant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766063" y="5927995"/>
            <a:ext cx="3676584" cy="731174"/>
            <a:chOff x="1318667" y="5901990"/>
            <a:chExt cx="3676584" cy="731174"/>
          </a:xfrm>
        </p:grpSpPr>
        <p:sp>
          <p:nvSpPr>
            <p:cNvPr id="111" name="Rectangle 317"/>
            <p:cNvSpPr>
              <a:spLocks noChangeArrowheads="1"/>
            </p:cNvSpPr>
            <p:nvPr/>
          </p:nvSpPr>
          <p:spPr bwMode="auto">
            <a:xfrm>
              <a:off x="1318667" y="6109944"/>
              <a:ext cx="36765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pythagorize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and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3242752" y="61814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6200000">
              <a:off x="4351602" y="608605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6848023" y="4904215"/>
            <a:ext cx="1632451" cy="1036155"/>
            <a:chOff x="6684241" y="4066990"/>
            <a:chExt cx="1212590" cy="769659"/>
          </a:xfrm>
        </p:grpSpPr>
        <p:sp>
          <p:nvSpPr>
            <p:cNvPr id="115" name="Rectangle 9"/>
            <p:cNvSpPr>
              <a:spLocks noChangeArrowheads="1"/>
            </p:cNvSpPr>
            <p:nvPr/>
          </p:nvSpPr>
          <p:spPr bwMode="auto">
            <a:xfrm>
              <a:off x="6985737" y="422704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</a:rPr>
                <a:t>v</a:t>
              </a:r>
              <a:r>
                <a:rPr lang="en-US" b="1" baseline="-25000" dirty="0" err="1">
                  <a:solidFill>
                    <a:srgbClr val="0070C0"/>
                  </a:solidFill>
                  <a:latin typeface="Arial" pitchFamily="34" charset="0"/>
                </a:rPr>
                <a:t>r</a:t>
              </a:r>
              <a:endParaRPr lang="en-US" b="1" baseline="-250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6684241" y="4066990"/>
              <a:ext cx="1212590" cy="731651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489383" y="4908653"/>
            <a:ext cx="640746" cy="980545"/>
            <a:chOff x="8313726" y="3975011"/>
            <a:chExt cx="640746" cy="980545"/>
          </a:xfrm>
        </p:grpSpPr>
        <p:grpSp>
          <p:nvGrpSpPr>
            <p:cNvPr id="118" name="Group 117"/>
            <p:cNvGrpSpPr/>
            <p:nvPr/>
          </p:nvGrpSpPr>
          <p:grpSpPr>
            <a:xfrm>
              <a:off x="8313726" y="3975011"/>
              <a:ext cx="640746" cy="980545"/>
              <a:chOff x="7903441" y="4533316"/>
              <a:chExt cx="475948" cy="728352"/>
            </a:xfrm>
          </p:grpSpPr>
          <p:sp>
            <p:nvSpPr>
              <p:cNvPr id="120" name="Line 25"/>
              <p:cNvSpPr>
                <a:spLocks noChangeShapeType="1"/>
              </p:cNvSpPr>
              <p:nvPr/>
            </p:nvSpPr>
            <p:spPr bwMode="auto">
              <a:xfrm>
                <a:off x="7903441" y="4533316"/>
                <a:ext cx="0" cy="7283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auto">
              <a:xfrm>
                <a:off x="7970735" y="4795341"/>
                <a:ext cx="408654" cy="38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yf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rot="16200000">
              <a:off x="8403616" y="427903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848025" y="4345676"/>
            <a:ext cx="1641350" cy="558535"/>
            <a:chOff x="6672368" y="2788679"/>
            <a:chExt cx="1641350" cy="558535"/>
          </a:xfrm>
        </p:grpSpPr>
        <p:grpSp>
          <p:nvGrpSpPr>
            <p:cNvPr id="123" name="Group 122"/>
            <p:cNvGrpSpPr/>
            <p:nvPr/>
          </p:nvGrpSpPr>
          <p:grpSpPr>
            <a:xfrm>
              <a:off x="6672368" y="2788679"/>
              <a:ext cx="1641350" cy="558535"/>
              <a:chOff x="6684241" y="3652108"/>
              <a:chExt cx="1219200" cy="414881"/>
            </a:xfrm>
          </p:grpSpPr>
          <p:sp>
            <p:nvSpPr>
              <p:cNvPr id="125" name="Rectangle 8"/>
              <p:cNvSpPr>
                <a:spLocks noChangeArrowheads="1"/>
              </p:cNvSpPr>
              <p:nvPr/>
            </p:nvSpPr>
            <p:spPr bwMode="auto">
              <a:xfrm>
                <a:off x="7156826" y="3652108"/>
                <a:ext cx="359835" cy="388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6" name="Line 24"/>
              <p:cNvSpPr>
                <a:spLocks noChangeShapeType="1"/>
              </p:cNvSpPr>
              <p:nvPr/>
            </p:nvSpPr>
            <p:spPr bwMode="auto">
              <a:xfrm>
                <a:off x="6684241" y="4066989"/>
                <a:ext cx="1219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4" name="Straight Arrow Connector 123"/>
            <p:cNvCxnSpPr/>
            <p:nvPr/>
          </p:nvCxnSpPr>
          <p:spPr>
            <a:xfrm>
              <a:off x="7345751" y="287447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317"/>
          <p:cNvSpPr>
            <a:spLocks noChangeArrowheads="1"/>
          </p:cNvSpPr>
          <p:nvPr/>
        </p:nvSpPr>
        <p:spPr bwMode="auto">
          <a:xfrm>
            <a:off x="7450702" y="4834606"/>
            <a:ext cx="399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q</a:t>
            </a:r>
            <a:endParaRPr lang="en-US" sz="3200" b="1" dirty="0">
              <a:solidFill>
                <a:srgbClr val="0070C0"/>
              </a:solidFill>
              <a:latin typeface="Symbol" panose="05050102010706020507" pitchFamily="18" charset="2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5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109" grpId="0"/>
      <p:bldP spid="81" grpId="0"/>
      <p:bldP spid="50" grpId="0"/>
      <p:bldP spid="59" grpId="0"/>
      <p:bldP spid="61" grpId="0"/>
      <p:bldP spid="62" grpId="0"/>
      <p:bldP spid="105" grpId="0" animBg="1"/>
      <p:bldP spid="109" grpId="0"/>
      <p:bldP spid="1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6030628" y="5220763"/>
            <a:ext cx="2909283" cy="145976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106" name="Group 8"/>
          <p:cNvGrpSpPr>
            <a:grpSpLocks/>
          </p:cNvGrpSpPr>
          <p:nvPr/>
        </p:nvGrpSpPr>
        <p:grpSpPr bwMode="auto">
          <a:xfrm>
            <a:off x="4859301" y="964163"/>
            <a:ext cx="1338262" cy="1674813"/>
            <a:chOff x="4694830" y="348018"/>
            <a:chExt cx="3643952" cy="4565176"/>
          </a:xfrm>
        </p:grpSpPr>
        <p:pic>
          <p:nvPicPr>
            <p:cNvPr id="47160" name="Picture 4" descr="http://www.goshopgolf.co.uk/img/confidence-power-complete-golf-clubs-package-set-with-bag-left-hand_32236_5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30" y="348018"/>
              <a:ext cx="3643952" cy="45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6808581" y="2468336"/>
              <a:ext cx="1409168" cy="1938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8082721">
              <a:off x="6790904" y="2105093"/>
              <a:ext cx="731295" cy="45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686175">
              <a:off x="6609352" y="2879662"/>
              <a:ext cx="735621" cy="458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108" name="Rectangle 16"/>
          <p:cNvSpPr>
            <a:spLocks noChangeArrowheads="1"/>
          </p:cNvSpPr>
          <p:nvPr/>
        </p:nvSpPr>
        <p:spPr bwMode="auto">
          <a:xfrm>
            <a:off x="233091" y="175680"/>
            <a:ext cx="51380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An object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is launched from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ground w/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velocity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35.58 m/s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55.80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above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horizontal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. Find its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velocity 2.43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 after launch. </a:t>
            </a:r>
          </a:p>
        </p:txBody>
      </p:sp>
      <p:sp>
        <p:nvSpPr>
          <p:cNvPr id="233534" name="Line 62"/>
          <p:cNvSpPr>
            <a:spLocks noChangeShapeType="1"/>
          </p:cNvSpPr>
          <p:nvPr/>
        </p:nvSpPr>
        <p:spPr bwMode="auto">
          <a:xfrm>
            <a:off x="6057863" y="2164313"/>
            <a:ext cx="1219200" cy="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7277063" y="183113"/>
            <a:ext cx="0" cy="1981200"/>
          </a:xfrm>
          <a:prstGeom prst="line">
            <a:avLst/>
          </a:prstGeom>
          <a:noFill/>
          <a:ln w="63500">
            <a:solidFill>
              <a:srgbClr val="0099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37" name="Rectangle 65"/>
          <p:cNvSpPr>
            <a:spLocks noChangeArrowheads="1"/>
          </p:cNvSpPr>
          <p:nvPr/>
        </p:nvSpPr>
        <p:spPr bwMode="auto">
          <a:xfrm>
            <a:off x="7389776" y="1226101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29.43 m/s </a:t>
            </a:r>
          </a:p>
        </p:txBody>
      </p:sp>
      <p:sp>
        <p:nvSpPr>
          <p:cNvPr id="233538" name="Rectangle 66"/>
          <p:cNvSpPr>
            <a:spLocks noChangeArrowheads="1"/>
          </p:cNvSpPr>
          <p:nvPr/>
        </p:nvSpPr>
        <p:spPr bwMode="auto">
          <a:xfrm>
            <a:off x="6579451" y="2281026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</a:rPr>
              <a:t>20.00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</a:rPr>
              <a:t>m/s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981669" y="183113"/>
            <a:ext cx="1420814" cy="1981200"/>
            <a:chOff x="3552" y="1872"/>
            <a:chExt cx="895" cy="1248"/>
          </a:xfrm>
        </p:grpSpPr>
        <p:sp>
          <p:nvSpPr>
            <p:cNvPr id="47118" name="Line 61"/>
            <p:cNvSpPr>
              <a:spLocks noChangeShapeType="1"/>
            </p:cNvSpPr>
            <p:nvPr/>
          </p:nvSpPr>
          <p:spPr bwMode="auto">
            <a:xfrm flipV="1">
              <a:off x="3552" y="1872"/>
              <a:ext cx="816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9" name="Rectangle 67"/>
            <p:cNvSpPr>
              <a:spLocks noChangeArrowheads="1"/>
            </p:cNvSpPr>
            <p:nvPr/>
          </p:nvSpPr>
          <p:spPr bwMode="auto">
            <a:xfrm>
              <a:off x="3720" y="2789"/>
              <a:ext cx="7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55.80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0" name="Rectangle 69"/>
            <p:cNvSpPr>
              <a:spLocks noChangeArrowheads="1"/>
            </p:cNvSpPr>
            <p:nvPr/>
          </p:nvSpPr>
          <p:spPr bwMode="auto">
            <a:xfrm rot="-3540394">
              <a:off x="3288" y="23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35.58 m/s </a:t>
              </a:r>
            </a:p>
          </p:txBody>
        </p:sp>
      </p:grpSp>
      <p:sp>
        <p:nvSpPr>
          <p:cNvPr id="233543" name="Rectangle 71"/>
          <p:cNvSpPr>
            <a:spLocks noChangeArrowheads="1"/>
          </p:cNvSpPr>
          <p:nvPr/>
        </p:nvSpPr>
        <p:spPr bwMode="auto">
          <a:xfrm>
            <a:off x="6105488" y="2150026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0066FF"/>
                </a:solidFill>
                <a:latin typeface="Arial" pitchFamily="34" charset="0"/>
              </a:rPr>
              <a:t>v</a:t>
            </a:r>
            <a:r>
              <a:rPr lang="en-US" sz="2400" baseline="-25000" dirty="0" err="1">
                <a:solidFill>
                  <a:srgbClr val="0066FF"/>
                </a:solidFill>
                <a:latin typeface="Arial" pitchFamily="34" charset="0"/>
              </a:rPr>
              <a:t>x</a:t>
            </a:r>
            <a:r>
              <a:rPr lang="en-US" sz="2400" dirty="0">
                <a:solidFill>
                  <a:srgbClr val="0066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3544" name="Rectangle 72"/>
          <p:cNvSpPr>
            <a:spLocks noChangeArrowheads="1"/>
          </p:cNvSpPr>
          <p:nvPr/>
        </p:nvSpPr>
        <p:spPr bwMode="auto">
          <a:xfrm>
            <a:off x="7505663" y="854626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  <a:latin typeface="Arial" pitchFamily="34" charset="0"/>
              </a:rPr>
              <a:t>v</a:t>
            </a:r>
            <a:r>
              <a:rPr lang="en-US" sz="2400" baseline="-25000" dirty="0" err="1">
                <a:solidFill>
                  <a:srgbClr val="009900"/>
                </a:solidFill>
                <a:latin typeface="Arial" pitchFamily="34" charset="0"/>
              </a:rPr>
              <a:t>yi</a:t>
            </a:r>
            <a:r>
              <a:rPr lang="en-US" sz="2400" dirty="0">
                <a:solidFill>
                  <a:srgbClr val="009900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71996" y="2504414"/>
            <a:ext cx="2922595" cy="523220"/>
            <a:chOff x="662872" y="2424487"/>
            <a:chExt cx="2922595" cy="523220"/>
          </a:xfrm>
        </p:grpSpPr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662872" y="2424487"/>
              <a:ext cx="29225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20.00 m/s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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694444" y="248310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22527" y="3134219"/>
            <a:ext cx="2964725" cy="1204355"/>
            <a:chOff x="7847855" y="4182033"/>
            <a:chExt cx="2964725" cy="1204355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2293989" y="3370115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4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8" y="3248584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99" y="325205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79" y="3872699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365690" y="6007183"/>
            <a:ext cx="4927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yf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+5.59 m/s (+ = “upward”)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8113" y="4408883"/>
            <a:ext cx="2098651" cy="760026"/>
            <a:chOff x="3153228" y="3816082"/>
            <a:chExt cx="2098651" cy="760026"/>
          </a:xfrm>
        </p:grpSpPr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0986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>
              <a:off x="380399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>
              <a:off x="4424257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55281" y="5301710"/>
            <a:ext cx="5088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yf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29.43 m/s + (–9.81)(2.43)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7399893" y="3676662"/>
            <a:ext cx="1571957" cy="980545"/>
            <a:chOff x="7903441" y="4533316"/>
            <a:chExt cx="1167653" cy="728352"/>
          </a:xfrm>
        </p:grpSpPr>
        <p:sp>
          <p:nvSpPr>
            <p:cNvPr id="98" name="Line 25"/>
            <p:cNvSpPr>
              <a:spLocks noChangeShapeType="1"/>
            </p:cNvSpPr>
            <p:nvPr/>
          </p:nvSpPr>
          <p:spPr bwMode="auto">
            <a:xfrm flipV="1">
              <a:off x="7903441" y="4533316"/>
              <a:ext cx="0" cy="728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7909909" y="4764929"/>
              <a:ext cx="1161185" cy="38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5.59 m/s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80582" y="4639669"/>
            <a:ext cx="2719294" cy="523220"/>
            <a:chOff x="5883541" y="4066989"/>
            <a:chExt cx="2019900" cy="388649"/>
          </a:xfrm>
        </p:grpSpPr>
        <p:sp>
          <p:nvSpPr>
            <p:cNvPr id="103" name="Rectangle 8"/>
            <p:cNvSpPr>
              <a:spLocks noChangeArrowheads="1"/>
            </p:cNvSpPr>
            <p:nvPr/>
          </p:nvSpPr>
          <p:spPr bwMode="auto">
            <a:xfrm>
              <a:off x="6288371" y="4066989"/>
              <a:ext cx="1310025" cy="388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20.00 m/s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5883541" y="4066989"/>
              <a:ext cx="2019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00717" y="3395321"/>
            <a:ext cx="2707868" cy="1314712"/>
            <a:chOff x="4577887" y="2985883"/>
            <a:chExt cx="2707868" cy="1314712"/>
          </a:xfrm>
        </p:grpSpPr>
        <p:grpSp>
          <p:nvGrpSpPr>
            <p:cNvPr id="71" name="Group 70"/>
            <p:cNvGrpSpPr/>
            <p:nvPr/>
          </p:nvGrpSpPr>
          <p:grpSpPr>
            <a:xfrm>
              <a:off x="4577887" y="2985883"/>
              <a:ext cx="2707868" cy="1243945"/>
              <a:chOff x="6684241" y="3142984"/>
              <a:chExt cx="2011413" cy="924006"/>
            </a:xfrm>
          </p:grpSpPr>
          <p:sp>
            <p:nvSpPr>
              <p:cNvPr id="87" name="Rectangle 9"/>
              <p:cNvSpPr>
                <a:spLocks noChangeArrowheads="1"/>
              </p:cNvSpPr>
              <p:nvPr/>
            </p:nvSpPr>
            <p:spPr bwMode="auto">
              <a:xfrm>
                <a:off x="7439461" y="3142984"/>
                <a:ext cx="609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b="1" dirty="0" err="1">
                    <a:solidFill>
                      <a:srgbClr val="0070C0"/>
                    </a:solidFill>
                    <a:latin typeface="Arial" pitchFamily="34" charset="0"/>
                  </a:rPr>
                  <a:t>v</a:t>
                </a:r>
                <a:r>
                  <a:rPr lang="en-US" b="1" baseline="-25000" dirty="0" err="1">
                    <a:solidFill>
                      <a:srgbClr val="0070C0"/>
                    </a:solidFill>
                    <a:latin typeface="Arial" pitchFamily="34" charset="0"/>
                  </a:rPr>
                  <a:t>r</a:t>
                </a:r>
                <a:endParaRPr lang="en-US" b="1" baseline="-25000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Line 26"/>
              <p:cNvSpPr>
                <a:spLocks noChangeShapeType="1"/>
              </p:cNvSpPr>
              <p:nvPr/>
            </p:nvSpPr>
            <p:spPr bwMode="auto">
              <a:xfrm flipV="1">
                <a:off x="6684241" y="3366492"/>
                <a:ext cx="2011413" cy="700498"/>
              </a:xfrm>
              <a:prstGeom prst="line">
                <a:avLst/>
              </a:prstGeom>
              <a:noFill/>
              <a:ln w="57150">
                <a:solidFill>
                  <a:srgbClr val="0070C0"/>
                </a:solidFill>
                <a:prstDash val="lg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" name="Rectangle 317"/>
            <p:cNvSpPr>
              <a:spLocks noChangeArrowheads="1"/>
            </p:cNvSpPr>
            <p:nvPr/>
          </p:nvSpPr>
          <p:spPr bwMode="auto">
            <a:xfrm>
              <a:off x="5626175" y="3715820"/>
              <a:ext cx="3994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q</a:t>
              </a:r>
              <a:endParaRPr lang="en-US" sz="3200" b="1" dirty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6099070" y="5262229"/>
            <a:ext cx="2840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20.8 m/s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@ 15.6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above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4856446" y="2995615"/>
            <a:ext cx="2627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At 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2.43 s...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4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33534" grpId="0" animBg="1"/>
      <p:bldP spid="233536" grpId="0" animBg="1"/>
      <p:bldP spid="233537" grpId="0"/>
      <p:bldP spid="233538" grpId="0"/>
      <p:bldP spid="233543" grpId="0"/>
      <p:bldP spid="233544" grpId="0"/>
      <p:bldP spid="53" grpId="0" animBg="1"/>
      <p:bldP spid="57" grpId="0"/>
      <p:bldP spid="67" grpId="0"/>
      <p:bldP spid="106" grpId="0"/>
      <p:bldP spid="10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2"/>
          <p:cNvSpPr>
            <a:spLocks noChangeArrowheads="1"/>
          </p:cNvSpPr>
          <p:nvPr/>
        </p:nvSpPr>
        <p:spPr bwMode="auto">
          <a:xfrm>
            <a:off x="6024687" y="2606707"/>
            <a:ext cx="2627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At 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3.24 s...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2" name="Line 4"/>
          <p:cNvSpPr>
            <a:spLocks noChangeShapeType="1"/>
          </p:cNvSpPr>
          <p:nvPr/>
        </p:nvSpPr>
        <p:spPr bwMode="auto">
          <a:xfrm>
            <a:off x="5484975" y="1794899"/>
            <a:ext cx="3396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Line 5"/>
          <p:cNvSpPr>
            <a:spLocks noChangeShapeType="1"/>
          </p:cNvSpPr>
          <p:nvPr/>
        </p:nvSpPr>
        <p:spPr bwMode="auto">
          <a:xfrm flipV="1">
            <a:off x="5842529" y="616730"/>
            <a:ext cx="0" cy="11781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Line 6"/>
          <p:cNvSpPr>
            <a:spLocks noChangeShapeType="1"/>
          </p:cNvSpPr>
          <p:nvPr/>
        </p:nvSpPr>
        <p:spPr bwMode="auto">
          <a:xfrm flipH="1">
            <a:off x="5484975" y="616730"/>
            <a:ext cx="3575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2582" y="452580"/>
            <a:ext cx="671857" cy="1342319"/>
            <a:chOff x="4591805" y="506996"/>
            <a:chExt cx="671857" cy="1342319"/>
          </a:xfrm>
        </p:grpSpPr>
        <p:sp>
          <p:nvSpPr>
            <p:cNvPr id="11285" name="Line 7"/>
            <p:cNvSpPr>
              <a:spLocks noChangeShapeType="1"/>
            </p:cNvSpPr>
            <p:nvPr/>
          </p:nvSpPr>
          <p:spPr bwMode="auto">
            <a:xfrm flipH="1">
              <a:off x="4906108" y="671146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Line 8"/>
            <p:cNvSpPr>
              <a:spLocks noChangeShapeType="1"/>
            </p:cNvSpPr>
            <p:nvPr/>
          </p:nvSpPr>
          <p:spPr bwMode="auto">
            <a:xfrm flipH="1">
              <a:off x="4906108" y="1849315"/>
              <a:ext cx="3575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Line 9"/>
            <p:cNvSpPr>
              <a:spLocks noChangeShapeType="1"/>
            </p:cNvSpPr>
            <p:nvPr/>
          </p:nvSpPr>
          <p:spPr bwMode="auto">
            <a:xfrm>
              <a:off x="5084885" y="671146"/>
              <a:ext cx="0" cy="1178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Text Box 13"/>
            <p:cNvSpPr txBox="1">
              <a:spLocks noChangeArrowheads="1"/>
            </p:cNvSpPr>
            <p:nvPr/>
          </p:nvSpPr>
          <p:spPr bwMode="auto">
            <a:xfrm rot="16200000">
              <a:off x="4260629" y="838172"/>
              <a:ext cx="1251438" cy="58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92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</a:t>
              </a:r>
            </a:p>
          </p:txBody>
        </p:sp>
      </p:grp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43451" y="143061"/>
            <a:ext cx="45704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Projectile 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launched horizontally at 36 m/s from height 92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m.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Find its velocity 3.24 s after launch.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833737" y="175772"/>
            <a:ext cx="3282950" cy="531812"/>
            <a:chOff x="3648" y="145"/>
            <a:chExt cx="2068" cy="335"/>
          </a:xfrm>
        </p:grpSpPr>
        <p:sp>
          <p:nvSpPr>
            <p:cNvPr id="11280" name="Line 28"/>
            <p:cNvSpPr>
              <a:spLocks noChangeShapeType="1"/>
            </p:cNvSpPr>
            <p:nvPr/>
          </p:nvSpPr>
          <p:spPr bwMode="auto">
            <a:xfrm>
              <a:off x="3648" y="361"/>
              <a:ext cx="6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29"/>
            <p:cNvSpPr txBox="1">
              <a:spLocks noChangeArrowheads="1"/>
            </p:cNvSpPr>
            <p:nvPr/>
          </p:nvSpPr>
          <p:spPr bwMode="auto">
            <a:xfrm>
              <a:off x="4294" y="145"/>
              <a:ext cx="142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36 m/s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28526" y="452579"/>
            <a:ext cx="153908" cy="153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382882" y="839914"/>
            <a:ext cx="498855" cy="411327"/>
            <a:chOff x="119657" y="6331229"/>
            <a:chExt cx="498855" cy="411327"/>
          </a:xfrm>
        </p:grpSpPr>
        <p:sp>
          <p:nvSpPr>
            <p:cNvPr id="100" name="Octagon 9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0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5842668" y="5691495"/>
            <a:ext cx="3108960" cy="100584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64789" y="2189309"/>
            <a:ext cx="2422459" cy="523220"/>
            <a:chOff x="639979" y="2424487"/>
            <a:chExt cx="2422459" cy="523220"/>
          </a:xfrm>
        </p:grpSpPr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639979" y="2424487"/>
              <a:ext cx="24224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36 m/s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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94444" y="248310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10690" y="3207158"/>
            <a:ext cx="2964725" cy="1204355"/>
            <a:chOff x="7847855" y="4182033"/>
            <a:chExt cx="2964725" cy="1204355"/>
          </a:xfrm>
        </p:grpSpPr>
        <p:cxnSp>
          <p:nvCxnSpPr>
            <p:cNvPr id="48" name="Straight Arrow Connector 47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tangle 55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70"/>
          <p:cNvSpPr/>
          <p:nvPr/>
        </p:nvSpPr>
        <p:spPr>
          <a:xfrm>
            <a:off x="2182152" y="3443054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2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1" y="3321523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62" y="3324990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42" y="3945638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365690" y="6116367"/>
            <a:ext cx="5497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yf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–31.78 m/s (i.e., downward)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78113" y="4518067"/>
            <a:ext cx="2098651" cy="760026"/>
            <a:chOff x="3153228" y="3816082"/>
            <a:chExt cx="2098651" cy="760026"/>
          </a:xfrm>
        </p:grpSpPr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0986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6200000">
              <a:off x="380399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>
              <a:off x="4424257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55281" y="5410894"/>
            <a:ext cx="4328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yf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0 m/s + (–9.81)(3.24)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260051" y="3619908"/>
            <a:ext cx="564055" cy="1763625"/>
            <a:chOff x="8340265" y="4304241"/>
            <a:chExt cx="418981" cy="1310026"/>
          </a:xfrm>
        </p:grpSpPr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8340265" y="4388869"/>
              <a:ext cx="0" cy="12253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Rectangle 27"/>
            <p:cNvSpPr>
              <a:spLocks noChangeArrowheads="1"/>
            </p:cNvSpPr>
            <p:nvPr/>
          </p:nvSpPr>
          <p:spPr bwMode="auto">
            <a:xfrm rot="5400000">
              <a:off x="7909908" y="4764929"/>
              <a:ext cx="1310026" cy="38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31.78 m/s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24687" y="3262654"/>
            <a:ext cx="2259903" cy="523220"/>
            <a:chOff x="6224777" y="3715043"/>
            <a:chExt cx="1678663" cy="388649"/>
          </a:xfrm>
        </p:grpSpPr>
        <p:sp>
          <p:nvSpPr>
            <p:cNvPr id="103" name="Rectangle 8"/>
            <p:cNvSpPr>
              <a:spLocks noChangeArrowheads="1"/>
            </p:cNvSpPr>
            <p:nvPr/>
          </p:nvSpPr>
          <p:spPr bwMode="auto">
            <a:xfrm>
              <a:off x="6675842" y="3715043"/>
              <a:ext cx="938522" cy="388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36 m/s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6224777" y="4066989"/>
              <a:ext cx="16786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24688" y="3689124"/>
            <a:ext cx="2235365" cy="1661952"/>
            <a:chOff x="4577888" y="4188480"/>
            <a:chExt cx="2235365" cy="1661952"/>
          </a:xfrm>
        </p:grpSpPr>
        <p:grpSp>
          <p:nvGrpSpPr>
            <p:cNvPr id="106" name="Group 105"/>
            <p:cNvGrpSpPr/>
            <p:nvPr/>
          </p:nvGrpSpPr>
          <p:grpSpPr>
            <a:xfrm>
              <a:off x="4577888" y="4229827"/>
              <a:ext cx="2235365" cy="1620605"/>
              <a:chOff x="6684241" y="4066989"/>
              <a:chExt cx="1660436" cy="1203790"/>
            </a:xfrm>
          </p:grpSpPr>
          <p:sp>
            <p:nvSpPr>
              <p:cNvPr id="108" name="Rectangle 9"/>
              <p:cNvSpPr>
                <a:spLocks noChangeArrowheads="1"/>
              </p:cNvSpPr>
              <p:nvPr/>
            </p:nvSpPr>
            <p:spPr bwMode="auto">
              <a:xfrm>
                <a:off x="7227467" y="4470650"/>
                <a:ext cx="609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b="1" dirty="0" err="1">
                    <a:solidFill>
                      <a:srgbClr val="0070C0"/>
                    </a:solidFill>
                    <a:latin typeface="Arial" pitchFamily="34" charset="0"/>
                  </a:rPr>
                  <a:t>v</a:t>
                </a:r>
                <a:r>
                  <a:rPr lang="en-US" b="1" baseline="-25000" dirty="0" err="1">
                    <a:solidFill>
                      <a:srgbClr val="0070C0"/>
                    </a:solidFill>
                    <a:latin typeface="Arial" pitchFamily="34" charset="0"/>
                  </a:rPr>
                  <a:t>r</a:t>
                </a:r>
                <a:endParaRPr lang="en-US" b="1" baseline="-25000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  <p:sp>
            <p:nvSpPr>
              <p:cNvPr id="109" name="Line 26"/>
              <p:cNvSpPr>
                <a:spLocks noChangeShapeType="1"/>
              </p:cNvSpPr>
              <p:nvPr/>
            </p:nvSpPr>
            <p:spPr bwMode="auto">
              <a:xfrm>
                <a:off x="6684241" y="4066989"/>
                <a:ext cx="1660436" cy="1203790"/>
              </a:xfrm>
              <a:prstGeom prst="line">
                <a:avLst/>
              </a:prstGeom>
              <a:noFill/>
              <a:ln w="57150">
                <a:solidFill>
                  <a:srgbClr val="0070C0"/>
                </a:solidFill>
                <a:prstDash val="lg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" name="Rectangle 317"/>
            <p:cNvSpPr>
              <a:spLocks noChangeArrowheads="1"/>
            </p:cNvSpPr>
            <p:nvPr/>
          </p:nvSpPr>
          <p:spPr bwMode="auto">
            <a:xfrm>
              <a:off x="5205094" y="4188480"/>
              <a:ext cx="3994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q</a:t>
              </a:r>
              <a:endParaRPr lang="en-US" sz="3200" b="1" dirty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10" name="Rectangle 35"/>
          <p:cNvSpPr>
            <a:spLocks noChangeArrowheads="1"/>
          </p:cNvSpPr>
          <p:nvPr/>
        </p:nvSpPr>
        <p:spPr bwMode="auto">
          <a:xfrm>
            <a:off x="5897121" y="5720927"/>
            <a:ext cx="31277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48 m/s @ 41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below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3" grpId="0" animBg="1"/>
      <p:bldP spid="71" grpId="0" animBg="1"/>
      <p:bldP spid="75" grpId="0"/>
      <p:bldP spid="82" grpId="0"/>
      <p:bldP spid="1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972" y="3665834"/>
            <a:ext cx="3782638" cy="822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182299" y="167207"/>
            <a:ext cx="889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</a:rPr>
              <a:t>At any time </a:t>
            </a:r>
            <a:r>
              <a:rPr lang="en-US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</a:rPr>
              <a:t> after launch, WHERE is a projectile?</a:t>
            </a:r>
            <a:endParaRPr lang="en-US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919943" y="915183"/>
            <a:ext cx="3488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Use THIS equation...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8" y="881499"/>
            <a:ext cx="3907251" cy="376386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869765" y="5765588"/>
            <a:ext cx="3531736" cy="744807"/>
            <a:chOff x="358302" y="2202900"/>
            <a:chExt cx="3531736" cy="744807"/>
          </a:xfrm>
        </p:grpSpPr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56167" y="1550216"/>
            <a:ext cx="3531736" cy="744807"/>
            <a:chOff x="358302" y="2202900"/>
            <a:chExt cx="3531736" cy="744807"/>
          </a:xfrm>
        </p:grpSpPr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6577" y="2202900"/>
              <a:ext cx="368135" cy="368135"/>
              <a:chOff x="1686297" y="2962909"/>
              <a:chExt cx="368135" cy="368135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1199413" y="2202900"/>
              <a:ext cx="368135" cy="368135"/>
              <a:chOff x="1686297" y="2962909"/>
              <a:chExt cx="368135" cy="368135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673407" y="2202900"/>
              <a:ext cx="368135" cy="368135"/>
              <a:chOff x="1723368" y="2962909"/>
              <a:chExt cx="368135" cy="368135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1723368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16200000">
                <a:off x="1705554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1702545" y="2351693"/>
            <a:ext cx="1632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...twice.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316606" y="2972108"/>
            <a:ext cx="4690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The x-position will have CHANGED by the amount...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69765" y="4052720"/>
            <a:ext cx="3531736" cy="523220"/>
            <a:chOff x="358302" y="2424487"/>
            <a:chExt cx="3531736" cy="523220"/>
          </a:xfrm>
        </p:grpSpPr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67340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17"/>
          <p:cNvSpPr>
            <a:spLocks noChangeArrowheads="1"/>
          </p:cNvSpPr>
          <p:nvPr/>
        </p:nvSpPr>
        <p:spPr bwMode="auto">
          <a:xfrm>
            <a:off x="316606" y="4718826"/>
            <a:ext cx="4690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The y-position will have CHANGED by the amount...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066025" y="4752852"/>
            <a:ext cx="38567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These changes, along with the initial x- and y-positions...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1" name="Rectangle 17"/>
          <p:cNvSpPr>
            <a:spLocks noChangeArrowheads="1"/>
          </p:cNvSpPr>
          <p:nvPr/>
        </p:nvSpPr>
        <p:spPr bwMode="auto">
          <a:xfrm>
            <a:off x="5093321" y="5618650"/>
            <a:ext cx="40506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        tell us the x- and y-positions at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t.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88971" y="5695398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079011" y="2847617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38328" y="4107230"/>
            <a:ext cx="838904" cy="414199"/>
            <a:chOff x="-1974374" y="2752082"/>
            <a:chExt cx="838904" cy="414199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-1974374" y="2752082"/>
              <a:ext cx="827962" cy="4141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-1963432" y="2752082"/>
              <a:ext cx="827962" cy="4141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82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8972" y="737088"/>
            <a:ext cx="3782638" cy="10058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415882" y="90749"/>
            <a:ext cx="85922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</a:rPr>
              <a:t>At any time </a:t>
            </a:r>
            <a:r>
              <a:rPr lang="en-US" b="1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</a:rPr>
              <a:t> after launch, what’s a projectile’s VELOCITY?</a:t>
            </a:r>
            <a:endParaRPr lang="en-US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919943" y="983366"/>
            <a:ext cx="3488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Use THIS equation...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8" y="717724"/>
            <a:ext cx="3907251" cy="3763865"/>
          </a:xfrm>
          <a:prstGeom prst="rect">
            <a:avLst/>
          </a:prstGeom>
        </p:spPr>
      </p:pic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299550" y="2625012"/>
            <a:ext cx="1632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...once</a:t>
            </a:r>
            <a:endParaRPr lang="en-US" dirty="0">
              <a:solidFill>
                <a:srgbClr val="0070C0"/>
              </a:solidFill>
              <a:latin typeface="Arial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676016" y="3120936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02191" y="1493650"/>
            <a:ext cx="2976600" cy="1168730"/>
            <a:chOff x="7835980" y="4182033"/>
            <a:chExt cx="2976600" cy="1168730"/>
          </a:xfrm>
        </p:grpSpPr>
        <p:cxnSp>
          <p:nvCxnSpPr>
            <p:cNvPr id="38" name="Straight Arrow Connector 37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7835980" y="464670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8568535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9983867" y="482754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1482091" y="2617835"/>
            <a:ext cx="3655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(for the y-dir. ONLY).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25004" y="3834711"/>
            <a:ext cx="583814" cy="748757"/>
            <a:chOff x="280810" y="3379121"/>
            <a:chExt cx="583814" cy="748757"/>
          </a:xfrm>
        </p:grpSpPr>
        <p:sp>
          <p:nvSpPr>
            <p:cNvPr id="56" name="Rectangle 317"/>
            <p:cNvSpPr>
              <a:spLocks noChangeArrowheads="1"/>
            </p:cNvSpPr>
            <p:nvPr/>
          </p:nvSpPr>
          <p:spPr bwMode="auto">
            <a:xfrm>
              <a:off x="280810" y="3604658"/>
              <a:ext cx="5838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  <a:endPara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6200000">
              <a:off x="270977" y="3563189"/>
              <a:ext cx="368135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89782" y="3264773"/>
            <a:ext cx="3081109" cy="524448"/>
            <a:chOff x="489782" y="3701509"/>
            <a:chExt cx="3081109" cy="524448"/>
          </a:xfrm>
        </p:grpSpPr>
        <p:grpSp>
          <p:nvGrpSpPr>
            <p:cNvPr id="51" name="Group 50"/>
            <p:cNvGrpSpPr/>
            <p:nvPr/>
          </p:nvGrpSpPr>
          <p:grpSpPr>
            <a:xfrm>
              <a:off x="489782" y="3701509"/>
              <a:ext cx="583814" cy="523220"/>
              <a:chOff x="257464" y="1334836"/>
              <a:chExt cx="583814" cy="523220"/>
            </a:xfrm>
          </p:grpSpPr>
          <p:sp>
            <p:nvSpPr>
              <p:cNvPr id="52" name="Rectangle 317"/>
              <p:cNvSpPr>
                <a:spLocks noChangeArrowheads="1"/>
              </p:cNvSpPr>
              <p:nvPr/>
            </p:nvSpPr>
            <p:spPr bwMode="auto">
              <a:xfrm>
                <a:off x="257464" y="1334836"/>
                <a:ext cx="58381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70C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70C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:</a:t>
                </a:r>
                <a:endParaRPr lang="en-US" dirty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270976" y="1401880"/>
                <a:ext cx="368135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317"/>
            <p:cNvSpPr>
              <a:spLocks noChangeArrowheads="1"/>
            </p:cNvSpPr>
            <p:nvPr/>
          </p:nvSpPr>
          <p:spPr bwMode="auto">
            <a:xfrm>
              <a:off x="1008971" y="3702737"/>
              <a:ext cx="2561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Horiz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 (</a:t>
              </a:r>
              <a:r>
                <a:rPr lang="en-US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) is…</a:t>
              </a:r>
              <a:endPara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59" name="Rectangle 317"/>
          <p:cNvSpPr>
            <a:spLocks noChangeArrowheads="1"/>
          </p:cNvSpPr>
          <p:nvPr/>
        </p:nvSpPr>
        <p:spPr bwMode="auto">
          <a:xfrm>
            <a:off x="1048690" y="4059849"/>
            <a:ext cx="236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Vert. (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is…</a:t>
            </a:r>
            <a:endParaRPr lang="en-US" sz="2000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1" name="Rectangle 317"/>
          <p:cNvSpPr>
            <a:spLocks noChangeArrowheads="1"/>
          </p:cNvSpPr>
          <p:nvPr/>
        </p:nvSpPr>
        <p:spPr bwMode="auto">
          <a:xfrm>
            <a:off x="3291020" y="3266001"/>
            <a:ext cx="164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constant.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2" name="Rectangle 317"/>
          <p:cNvSpPr>
            <a:spLocks noChangeArrowheads="1"/>
          </p:cNvSpPr>
          <p:nvPr/>
        </p:nvSpPr>
        <p:spPr bwMode="auto">
          <a:xfrm>
            <a:off x="3136430" y="3909721"/>
            <a:ext cx="1409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NOT!</a:t>
            </a:r>
            <a:endParaRPr lang="en-US" sz="3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55936" y="4715131"/>
            <a:ext cx="2964725" cy="1204355"/>
            <a:chOff x="7847855" y="4182033"/>
            <a:chExt cx="2964725" cy="1204355"/>
          </a:xfrm>
        </p:grpSpPr>
        <p:cxnSp>
          <p:nvCxnSpPr>
            <p:cNvPr id="64" name="Straight Arrow Connector 63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Rectangle 86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Oval 104"/>
          <p:cNvSpPr/>
          <p:nvPr/>
        </p:nvSpPr>
        <p:spPr>
          <a:xfrm>
            <a:off x="2727398" y="4951027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6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7" y="4829496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8" y="4832963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91" descr="j04346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8" y="545361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317"/>
          <p:cNvSpPr>
            <a:spLocks noChangeArrowheads="1"/>
          </p:cNvSpPr>
          <p:nvPr/>
        </p:nvSpPr>
        <p:spPr bwMode="auto">
          <a:xfrm>
            <a:off x="4777936" y="4754235"/>
            <a:ext cx="24609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resultant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lang="en-US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any time 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766063" y="5927995"/>
            <a:ext cx="3676584" cy="731174"/>
            <a:chOff x="1318667" y="5901990"/>
            <a:chExt cx="3676584" cy="731174"/>
          </a:xfrm>
        </p:grpSpPr>
        <p:sp>
          <p:nvSpPr>
            <p:cNvPr id="111" name="Rectangle 317"/>
            <p:cNvSpPr>
              <a:spLocks noChangeArrowheads="1"/>
            </p:cNvSpPr>
            <p:nvPr/>
          </p:nvSpPr>
          <p:spPr bwMode="auto">
            <a:xfrm>
              <a:off x="1318667" y="6109944"/>
              <a:ext cx="36765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pythagorize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and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3242752" y="61814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6200000">
              <a:off x="4351602" y="608605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6848023" y="4904215"/>
            <a:ext cx="1632451" cy="1036155"/>
            <a:chOff x="6684241" y="4066990"/>
            <a:chExt cx="1212590" cy="769659"/>
          </a:xfrm>
        </p:grpSpPr>
        <p:sp>
          <p:nvSpPr>
            <p:cNvPr id="115" name="Rectangle 9"/>
            <p:cNvSpPr>
              <a:spLocks noChangeArrowheads="1"/>
            </p:cNvSpPr>
            <p:nvPr/>
          </p:nvSpPr>
          <p:spPr bwMode="auto">
            <a:xfrm>
              <a:off x="6985737" y="422704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</a:rPr>
                <a:t>v</a:t>
              </a:r>
              <a:r>
                <a:rPr lang="en-US" b="1" baseline="-25000" dirty="0" err="1">
                  <a:solidFill>
                    <a:srgbClr val="0070C0"/>
                  </a:solidFill>
                  <a:latin typeface="Arial" pitchFamily="34" charset="0"/>
                </a:rPr>
                <a:t>r</a:t>
              </a:r>
              <a:endParaRPr lang="en-US" b="1" baseline="-250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6684241" y="4066990"/>
              <a:ext cx="1212590" cy="731651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489383" y="4908653"/>
            <a:ext cx="640746" cy="980545"/>
            <a:chOff x="8313726" y="3975011"/>
            <a:chExt cx="640746" cy="980545"/>
          </a:xfrm>
        </p:grpSpPr>
        <p:grpSp>
          <p:nvGrpSpPr>
            <p:cNvPr id="118" name="Group 117"/>
            <p:cNvGrpSpPr/>
            <p:nvPr/>
          </p:nvGrpSpPr>
          <p:grpSpPr>
            <a:xfrm>
              <a:off x="8313726" y="3975011"/>
              <a:ext cx="640746" cy="980545"/>
              <a:chOff x="7903441" y="4533316"/>
              <a:chExt cx="475948" cy="728352"/>
            </a:xfrm>
          </p:grpSpPr>
          <p:sp>
            <p:nvSpPr>
              <p:cNvPr id="120" name="Line 25"/>
              <p:cNvSpPr>
                <a:spLocks noChangeShapeType="1"/>
              </p:cNvSpPr>
              <p:nvPr/>
            </p:nvSpPr>
            <p:spPr bwMode="auto">
              <a:xfrm>
                <a:off x="7903441" y="4533316"/>
                <a:ext cx="0" cy="7283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auto">
              <a:xfrm>
                <a:off x="7970735" y="4795341"/>
                <a:ext cx="408654" cy="38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yf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rot="16200000">
              <a:off x="8403616" y="427903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848025" y="4345676"/>
            <a:ext cx="1641350" cy="558535"/>
            <a:chOff x="6672368" y="2788679"/>
            <a:chExt cx="1641350" cy="558535"/>
          </a:xfrm>
        </p:grpSpPr>
        <p:grpSp>
          <p:nvGrpSpPr>
            <p:cNvPr id="123" name="Group 122"/>
            <p:cNvGrpSpPr/>
            <p:nvPr/>
          </p:nvGrpSpPr>
          <p:grpSpPr>
            <a:xfrm>
              <a:off x="6672368" y="2788679"/>
              <a:ext cx="1641350" cy="558535"/>
              <a:chOff x="6684241" y="3652108"/>
              <a:chExt cx="1219200" cy="414881"/>
            </a:xfrm>
          </p:grpSpPr>
          <p:sp>
            <p:nvSpPr>
              <p:cNvPr id="125" name="Rectangle 8"/>
              <p:cNvSpPr>
                <a:spLocks noChangeArrowheads="1"/>
              </p:cNvSpPr>
              <p:nvPr/>
            </p:nvSpPr>
            <p:spPr bwMode="auto">
              <a:xfrm>
                <a:off x="7156826" y="3652108"/>
                <a:ext cx="359835" cy="388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6" name="Line 24"/>
              <p:cNvSpPr>
                <a:spLocks noChangeShapeType="1"/>
              </p:cNvSpPr>
              <p:nvPr/>
            </p:nvSpPr>
            <p:spPr bwMode="auto">
              <a:xfrm>
                <a:off x="6684241" y="4066989"/>
                <a:ext cx="1219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4" name="Straight Arrow Connector 123"/>
            <p:cNvCxnSpPr/>
            <p:nvPr/>
          </p:nvCxnSpPr>
          <p:spPr>
            <a:xfrm>
              <a:off x="7345751" y="287447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317"/>
          <p:cNvSpPr>
            <a:spLocks noChangeArrowheads="1"/>
          </p:cNvSpPr>
          <p:nvPr/>
        </p:nvSpPr>
        <p:spPr bwMode="auto">
          <a:xfrm>
            <a:off x="7450702" y="4834606"/>
            <a:ext cx="399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q</a:t>
            </a:r>
            <a:endParaRPr lang="en-US" sz="3200" b="1" dirty="0">
              <a:solidFill>
                <a:srgbClr val="0070C0"/>
              </a:solidFill>
              <a:latin typeface="Symbol" panose="05050102010706020507" pitchFamily="18" charset="2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362225" y="5944069"/>
            <a:ext cx="2098651" cy="760026"/>
            <a:chOff x="3153228" y="3816082"/>
            <a:chExt cx="2098651" cy="760026"/>
          </a:xfrm>
        </p:grpSpPr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0986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3790343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6200000">
              <a:off x="4437905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00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7"/>
          <p:cNvSpPr>
            <a:spLocks noChangeArrowheads="1"/>
          </p:cNvSpPr>
          <p:nvPr/>
        </p:nvSpPr>
        <p:spPr bwMode="auto">
          <a:xfrm>
            <a:off x="7034723" y="5917985"/>
            <a:ext cx="1280160" cy="68103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156862" y="98835"/>
            <a:ext cx="88937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A cannonball is launched off the edge of a cliff at an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speed of 49.5 m/s at 25.6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above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. The ball is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in the air for 9.75 s. Find height of cliff, the range, and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the impact speed of the cannonball.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115" y="2014458"/>
            <a:ext cx="3114501" cy="2409261"/>
            <a:chOff x="24115" y="2014458"/>
            <a:chExt cx="3114501" cy="2409261"/>
          </a:xfrm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 flipV="1">
              <a:off x="1753669" y="2233147"/>
              <a:ext cx="854075" cy="404813"/>
            </a:xfrm>
            <a:custGeom>
              <a:avLst/>
              <a:gdLst>
                <a:gd name="T0" fmla="*/ 0 w 860"/>
                <a:gd name="T1" fmla="*/ 0 h 372"/>
                <a:gd name="T2" fmla="*/ 1 w 860"/>
                <a:gd name="T3" fmla="*/ 1 h 372"/>
                <a:gd name="T4" fmla="*/ 0 60000 65536"/>
                <a:gd name="T5" fmla="*/ 0 60000 65536"/>
                <a:gd name="T6" fmla="*/ 0 w 860"/>
                <a:gd name="T7" fmla="*/ 0 h 372"/>
                <a:gd name="T8" fmla="*/ 860 w 860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0" h="372">
                  <a:moveTo>
                    <a:pt x="0" y="0"/>
                  </a:moveTo>
                  <a:lnTo>
                    <a:pt x="860" y="372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4115" y="2014458"/>
              <a:ext cx="3114501" cy="2409261"/>
              <a:chOff x="24115" y="2014458"/>
              <a:chExt cx="3114501" cy="2409261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1532236" y="4422009"/>
                <a:ext cx="6425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190106" y="2763372"/>
                <a:ext cx="34925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1539356" y="2763372"/>
                <a:ext cx="0" cy="16603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664644" y="2763372"/>
                <a:ext cx="3508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H="1">
                <a:off x="664644" y="4409652"/>
                <a:ext cx="7687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839269" y="2763373"/>
                <a:ext cx="0" cy="16479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1539356" y="2588747"/>
                <a:ext cx="174625" cy="174625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791769" y="2669710"/>
                <a:ext cx="1150938" cy="0"/>
              </a:xfrm>
              <a:custGeom>
                <a:avLst/>
                <a:gdLst>
                  <a:gd name="T0" fmla="*/ 0 w 1185"/>
                  <a:gd name="T1" fmla="*/ 0 h 1"/>
                  <a:gd name="T2" fmla="*/ 1 w 1185"/>
                  <a:gd name="T3" fmla="*/ 0 h 1"/>
                  <a:gd name="T4" fmla="*/ 0 60000 65536"/>
                  <a:gd name="T5" fmla="*/ 0 60000 65536"/>
                  <a:gd name="T6" fmla="*/ 0 w 1185"/>
                  <a:gd name="T7" fmla="*/ 0 h 1"/>
                  <a:gd name="T8" fmla="*/ 1185 w 1185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5" h="1">
                    <a:moveTo>
                      <a:pt x="0" y="0"/>
                    </a:moveTo>
                    <a:lnTo>
                      <a:pt x="1185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4115" y="3256605"/>
                <a:ext cx="1398588" cy="525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</a:rPr>
                  <a:t>height</a:t>
                </a:r>
                <a:endParaRPr lang="en-US" sz="2000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2299769" y="2296647"/>
                <a:ext cx="83884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</a:rPr>
                  <a:t>25.6</a:t>
                </a:r>
                <a:r>
                  <a:rPr lang="en-US" sz="2000" baseline="30000" dirty="0" smtClean="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 rot="20081387">
                <a:off x="1486880" y="2014458"/>
                <a:ext cx="13985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</a:rPr>
                  <a:t>49.5 m/s</a:t>
                </a:r>
                <a:endParaRPr lang="en-US" sz="2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2943829" y="5260018"/>
            <a:ext cx="5599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(21.39)(9.75) + ½ (–9.81)(9.75)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4488409" y="599782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…so height =     258 m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21782" y="2962734"/>
            <a:ext cx="2816224" cy="609600"/>
            <a:chOff x="4302682" y="3210384"/>
            <a:chExt cx="2816224" cy="609600"/>
          </a:xfrm>
        </p:grpSpPr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4302682" y="3262771"/>
              <a:ext cx="2816224" cy="14288"/>
            </a:xfrm>
            <a:custGeom>
              <a:avLst/>
              <a:gdLst>
                <a:gd name="T0" fmla="*/ 0 w 1774"/>
                <a:gd name="T1" fmla="*/ 0 h 9"/>
                <a:gd name="T2" fmla="*/ 1774 w 1774"/>
                <a:gd name="T3" fmla="*/ 9 h 9"/>
                <a:gd name="T4" fmla="*/ 0 60000 65536"/>
                <a:gd name="T5" fmla="*/ 0 60000 65536"/>
                <a:gd name="T6" fmla="*/ 0 w 1774"/>
                <a:gd name="T7" fmla="*/ 0 h 9"/>
                <a:gd name="T8" fmla="*/ 1774 w 177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4" h="9">
                  <a:moveTo>
                    <a:pt x="0" y="0"/>
                  </a:moveTo>
                  <a:lnTo>
                    <a:pt x="1774" y="9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964669" y="3210384"/>
              <a:ext cx="1524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dirty="0" smtClean="0">
                  <a:solidFill>
                    <a:srgbClr val="3333FF"/>
                  </a:solidFill>
                  <a:latin typeface="Arial" pitchFamily="34" charset="0"/>
                </a:rPr>
                <a:t>44.64 </a:t>
              </a:r>
              <a:r>
                <a:rPr lang="en-US" sz="2400" dirty="0">
                  <a:solidFill>
                    <a:srgbClr val="3333FF"/>
                  </a:solidFill>
                  <a:latin typeface="Arial" pitchFamily="34" charset="0"/>
                </a:rPr>
                <a:t>m/s</a:t>
              </a: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4718607" y="1791158"/>
            <a:ext cx="2819399" cy="1384301"/>
            <a:chOff x="1632" y="2112"/>
            <a:chExt cx="1392" cy="684"/>
          </a:xfrm>
        </p:grpSpPr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1632" y="2112"/>
              <a:ext cx="1392" cy="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 rot="-1509785">
              <a:off x="1797" y="2149"/>
              <a:ext cx="98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49.5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m/s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2002" y="2498"/>
              <a:ext cx="4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25.6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7538006" y="1870533"/>
            <a:ext cx="1108075" cy="990601"/>
            <a:chOff x="4992" y="432"/>
            <a:chExt cx="698" cy="624"/>
          </a:xfrm>
        </p:grpSpPr>
        <p:sp>
          <p:nvSpPr>
            <p:cNvPr id="28" name="Line 36"/>
            <p:cNvSpPr>
              <a:spLocks noChangeShapeType="1"/>
            </p:cNvSpPr>
            <p:nvPr/>
          </p:nvSpPr>
          <p:spPr bwMode="auto">
            <a:xfrm flipV="1">
              <a:off x="4992" y="432"/>
              <a:ext cx="0" cy="624"/>
            </a:xfrm>
            <a:prstGeom prst="line">
              <a:avLst/>
            </a:prstGeom>
            <a:noFill/>
            <a:ln w="63500">
              <a:solidFill>
                <a:srgbClr val="009900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5088" y="525"/>
              <a:ext cx="60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</a:rPr>
                <a:t>21.39</a:t>
              </a:r>
              <a:endParaRPr lang="en-US" sz="2400" dirty="0">
                <a:solidFill>
                  <a:srgbClr val="009900"/>
                </a:solidFill>
                <a:latin typeface="Arial" pitchFamily="34" charset="0"/>
              </a:endParaRPr>
            </a:p>
            <a:p>
              <a:r>
                <a:rPr lang="en-US" sz="2400" dirty="0">
                  <a:solidFill>
                    <a:srgbClr val="009900"/>
                  </a:solidFill>
                  <a:latin typeface="Arial" pitchFamily="34" charset="0"/>
                </a:rPr>
                <a:t> m/s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29038" y="4281582"/>
            <a:ext cx="3464410" cy="778835"/>
            <a:chOff x="2527146" y="5588188"/>
            <a:chExt cx="3464410" cy="778835"/>
          </a:xfrm>
        </p:grpSpPr>
        <p:sp>
          <p:nvSpPr>
            <p:cNvPr id="38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34644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>
              <a:off x="4795183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>
              <a:off x="3339330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>
              <a:off x="2647766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943829" y="5983918"/>
            <a:ext cx="1694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–258 m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" grpId="0"/>
      <p:bldP spid="22" grpId="0"/>
      <p:bldP spid="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6488668" y="5963616"/>
            <a:ext cx="237744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50717" y="415767"/>
            <a:ext cx="1705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(range…)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5036" y="3431866"/>
            <a:ext cx="2103120" cy="660720"/>
            <a:chOff x="1176387" y="3382438"/>
            <a:chExt cx="2103120" cy="660720"/>
          </a:xfrm>
        </p:grpSpPr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1176387" y="4028870"/>
              <a:ext cx="2103120" cy="14288"/>
            </a:xfrm>
            <a:custGeom>
              <a:avLst/>
              <a:gdLst>
                <a:gd name="T0" fmla="*/ 0 w 1774"/>
                <a:gd name="T1" fmla="*/ 0 h 9"/>
                <a:gd name="T2" fmla="*/ 1774 w 1774"/>
                <a:gd name="T3" fmla="*/ 9 h 9"/>
                <a:gd name="T4" fmla="*/ 0 60000 65536"/>
                <a:gd name="T5" fmla="*/ 0 60000 65536"/>
                <a:gd name="T6" fmla="*/ 0 w 1774"/>
                <a:gd name="T7" fmla="*/ 0 h 9"/>
                <a:gd name="T8" fmla="*/ 1774 w 177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74" h="9">
                  <a:moveTo>
                    <a:pt x="0" y="0"/>
                  </a:moveTo>
                  <a:lnTo>
                    <a:pt x="1774" y="9"/>
                  </a:lnTo>
                </a:path>
              </a:pathLst>
            </a:custGeom>
            <a:noFill/>
            <a:ln w="63500">
              <a:solidFill>
                <a:srgbClr val="0000FF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314223" y="3382438"/>
              <a:ext cx="1877204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dirty="0" smtClean="0">
                  <a:solidFill>
                    <a:srgbClr val="3333FF"/>
                  </a:solidFill>
                  <a:latin typeface="Arial" pitchFamily="34" charset="0"/>
                </a:rPr>
                <a:t>44.64 </a:t>
              </a:r>
              <a:r>
                <a:rPr lang="en-US" dirty="0">
                  <a:solidFill>
                    <a:srgbClr val="3333FF"/>
                  </a:solidFill>
                  <a:latin typeface="Arial" pitchFamily="34" charset="0"/>
                </a:rPr>
                <a:t>m/s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258" y="4066149"/>
            <a:ext cx="2094839" cy="2359380"/>
            <a:chOff x="1142609" y="4016721"/>
            <a:chExt cx="2094839" cy="2359380"/>
          </a:xfrm>
        </p:grpSpPr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148907" y="4016721"/>
              <a:ext cx="2088541" cy="2359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142609" y="5093633"/>
              <a:ext cx="105349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?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5258000" y="3960237"/>
            <a:ext cx="38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 21.39 + (–9.81)(9.75)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9855" y="4082888"/>
            <a:ext cx="2701561" cy="2354998"/>
            <a:chOff x="3251206" y="4033460"/>
            <a:chExt cx="2701561" cy="2354998"/>
          </a:xfrm>
        </p:grpSpPr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3251206" y="4033460"/>
              <a:ext cx="0" cy="2354998"/>
            </a:xfrm>
            <a:prstGeom prst="line">
              <a:avLst/>
            </a:prstGeom>
            <a:noFill/>
            <a:ln w="63500">
              <a:solidFill>
                <a:srgbClr val="009900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3317109" y="4421118"/>
              <a:ext cx="26356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err="1" smtClean="0">
                  <a:solidFill>
                    <a:srgbClr val="0099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9900"/>
                  </a:solidFill>
                  <a:latin typeface="Arial" pitchFamily="34" charset="0"/>
                </a:rPr>
                <a:t>y</a:t>
              </a:r>
              <a:r>
                <a:rPr lang="en-US" dirty="0" smtClean="0">
                  <a:solidFill>
                    <a:srgbClr val="009900"/>
                  </a:solidFill>
                  <a:latin typeface="Arial" pitchFamily="34" charset="0"/>
                </a:rPr>
                <a:t> @ 9.75 s = ?</a:t>
              </a:r>
              <a:endParaRPr lang="en-US" dirty="0">
                <a:solidFill>
                  <a:srgbClr val="0099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7937" y="361163"/>
            <a:ext cx="3927474" cy="1781176"/>
            <a:chOff x="3805237" y="308863"/>
            <a:chExt cx="3927474" cy="1781176"/>
          </a:xfrm>
        </p:grpSpPr>
        <p:grpSp>
          <p:nvGrpSpPr>
            <p:cNvPr id="41" name="Group 40"/>
            <p:cNvGrpSpPr/>
            <p:nvPr/>
          </p:nvGrpSpPr>
          <p:grpSpPr>
            <a:xfrm>
              <a:off x="3808412" y="1480439"/>
              <a:ext cx="2816224" cy="609600"/>
              <a:chOff x="4302682" y="3210384"/>
              <a:chExt cx="2816224" cy="609600"/>
            </a:xfrm>
          </p:grpSpPr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4302682" y="3262771"/>
                <a:ext cx="2816224" cy="14288"/>
              </a:xfrm>
              <a:custGeom>
                <a:avLst/>
                <a:gdLst>
                  <a:gd name="T0" fmla="*/ 0 w 1774"/>
                  <a:gd name="T1" fmla="*/ 0 h 9"/>
                  <a:gd name="T2" fmla="*/ 1774 w 1774"/>
                  <a:gd name="T3" fmla="*/ 9 h 9"/>
                  <a:gd name="T4" fmla="*/ 0 60000 65536"/>
                  <a:gd name="T5" fmla="*/ 0 60000 65536"/>
                  <a:gd name="T6" fmla="*/ 0 w 1774"/>
                  <a:gd name="T7" fmla="*/ 0 h 9"/>
                  <a:gd name="T8" fmla="*/ 1774 w 1774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74" h="9">
                    <a:moveTo>
                      <a:pt x="0" y="0"/>
                    </a:moveTo>
                    <a:lnTo>
                      <a:pt x="1774" y="9"/>
                    </a:lnTo>
                  </a:path>
                </a:pathLst>
              </a:custGeom>
              <a:noFill/>
              <a:ln w="63500">
                <a:solidFill>
                  <a:srgbClr val="0000FF"/>
                </a:solidFill>
                <a:prstDash val="sysDot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4964669" y="3210384"/>
                <a:ext cx="15240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2400" dirty="0" smtClean="0">
                    <a:solidFill>
                      <a:srgbClr val="3333FF"/>
                    </a:solidFill>
                    <a:latin typeface="Arial" pitchFamily="34" charset="0"/>
                  </a:rPr>
                  <a:t>44.64 </a:t>
                </a:r>
                <a:r>
                  <a:rPr lang="en-US" sz="2400" dirty="0">
                    <a:solidFill>
                      <a:srgbClr val="3333FF"/>
                    </a:solidFill>
                    <a:latin typeface="Arial" pitchFamily="34" charset="0"/>
                  </a:rPr>
                  <a:t>m/s</a:t>
                </a:r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3805237" y="308863"/>
              <a:ext cx="2819399" cy="1384301"/>
              <a:chOff x="1632" y="2112"/>
              <a:chExt cx="1392" cy="684"/>
            </a:xfrm>
          </p:grpSpPr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V="1">
                <a:off x="1632" y="2112"/>
                <a:ext cx="1392" cy="5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ext Box 33"/>
              <p:cNvSpPr txBox="1">
                <a:spLocks noChangeArrowheads="1"/>
              </p:cNvSpPr>
              <p:nvPr/>
            </p:nvSpPr>
            <p:spPr bwMode="auto">
              <a:xfrm rot="-1509785">
                <a:off x="1797" y="2149"/>
                <a:ext cx="987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49.5 </a:t>
                </a: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</a:rPr>
                  <a:t>m/s</a:t>
                </a:r>
              </a:p>
            </p:txBody>
          </p:sp>
          <p:sp>
            <p:nvSpPr>
              <p:cNvPr id="47" name="Text Box 34"/>
              <p:cNvSpPr txBox="1">
                <a:spLocks noChangeArrowheads="1"/>
              </p:cNvSpPr>
              <p:nvPr/>
            </p:nvSpPr>
            <p:spPr bwMode="auto">
              <a:xfrm>
                <a:off x="2002" y="2498"/>
                <a:ext cx="470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</a:rPr>
                  <a:t>25.6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8" name="Group 35"/>
            <p:cNvGrpSpPr>
              <a:grpSpLocks/>
            </p:cNvGrpSpPr>
            <p:nvPr/>
          </p:nvGrpSpPr>
          <p:grpSpPr bwMode="auto">
            <a:xfrm>
              <a:off x="6624636" y="388238"/>
              <a:ext cx="1108075" cy="990601"/>
              <a:chOff x="4992" y="432"/>
              <a:chExt cx="698" cy="624"/>
            </a:xfrm>
          </p:grpSpPr>
          <p:sp>
            <p:nvSpPr>
              <p:cNvPr id="49" name="Line 36"/>
              <p:cNvSpPr>
                <a:spLocks noChangeShapeType="1"/>
              </p:cNvSpPr>
              <p:nvPr/>
            </p:nvSpPr>
            <p:spPr bwMode="auto">
              <a:xfrm flipV="1">
                <a:off x="4992" y="432"/>
                <a:ext cx="0" cy="624"/>
              </a:xfrm>
              <a:prstGeom prst="line">
                <a:avLst/>
              </a:prstGeom>
              <a:noFill/>
              <a:ln w="63500">
                <a:solidFill>
                  <a:srgbClr val="009900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37"/>
              <p:cNvSpPr>
                <a:spLocks noChangeArrowheads="1"/>
              </p:cNvSpPr>
              <p:nvPr/>
            </p:nvSpPr>
            <p:spPr bwMode="auto">
              <a:xfrm>
                <a:off x="5088" y="525"/>
                <a:ext cx="60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400" dirty="0" smtClean="0">
                    <a:solidFill>
                      <a:srgbClr val="009900"/>
                    </a:solidFill>
                    <a:latin typeface="Arial" pitchFamily="34" charset="0"/>
                  </a:rPr>
                  <a:t>21.39</a:t>
                </a:r>
                <a:endParaRPr lang="en-US" sz="2400" dirty="0">
                  <a:solidFill>
                    <a:srgbClr val="009900"/>
                  </a:solidFill>
                  <a:latin typeface="Arial" pitchFamily="34" charset="0"/>
                </a:endParaRPr>
              </a:p>
              <a:p>
                <a:r>
                  <a:rPr lang="en-US" sz="2400" dirty="0">
                    <a:solidFill>
                      <a:srgbClr val="009900"/>
                    </a:solidFill>
                    <a:latin typeface="Arial" pitchFamily="34" charset="0"/>
                  </a:rPr>
                  <a:t> m/s </a:t>
                </a:r>
              </a:p>
            </p:txBody>
          </p:sp>
        </p:grpSp>
      </p:grp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537913" y="2928000"/>
            <a:ext cx="2924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(impact speed…)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982468" y="4059093"/>
            <a:ext cx="372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b="1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3136814" y="6006508"/>
            <a:ext cx="5687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Pythagorize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to get… 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86.6 m/s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3179500" y="4994835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 pitchFamily="34" charset="0"/>
              </a:rPr>
              <a:t>74.26 m/s</a:t>
            </a:r>
            <a:endParaRPr lang="en-US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5067661" y="2176083"/>
            <a:ext cx="1219200" cy="609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4685074" y="2176083"/>
            <a:ext cx="160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=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435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873938" y="1388699"/>
            <a:ext cx="3531736" cy="523220"/>
            <a:chOff x="358302" y="2424487"/>
            <a:chExt cx="3531736" cy="523220"/>
          </a:xfrm>
        </p:grpSpPr>
        <p:sp>
          <p:nvSpPr>
            <p:cNvPr id="72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185007" y="523578"/>
            <a:ext cx="904659" cy="1417508"/>
            <a:chOff x="5795158" y="2847646"/>
            <a:chExt cx="904659" cy="1417508"/>
          </a:xfrm>
        </p:grpSpPr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5795158" y="3455719"/>
              <a:ext cx="522515" cy="80943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896359" y="2220107"/>
            <a:ext cx="3911648" cy="523220"/>
            <a:chOff x="839788" y="2081213"/>
            <a:chExt cx="3911648" cy="523220"/>
          </a:xfrm>
        </p:grpSpPr>
        <p:sp>
          <p:nvSpPr>
            <p:cNvPr id="80" name="Rectangle 47"/>
            <p:cNvSpPr>
              <a:spLocks noChangeArrowheads="1"/>
            </p:cNvSpPr>
            <p:nvPr/>
          </p:nvSpPr>
          <p:spPr bwMode="auto">
            <a:xfrm>
              <a:off x="839788" y="2081213"/>
              <a:ext cx="39116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44.64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m/s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(9.75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989089" y="21110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912570" y="3101308"/>
            <a:ext cx="2098651" cy="760026"/>
            <a:chOff x="3153228" y="3816082"/>
            <a:chExt cx="2098651" cy="760026"/>
          </a:xfrm>
        </p:grpSpPr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0986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>
              <a:off x="3790343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>
              <a:off x="4437905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87637" y="4297683"/>
            <a:ext cx="4073238" cy="1005837"/>
            <a:chOff x="4987637" y="4297683"/>
            <a:chExt cx="4073238" cy="1005837"/>
          </a:xfrm>
        </p:grpSpPr>
        <p:sp>
          <p:nvSpPr>
            <p:cNvPr id="2" name="Right Brace 1"/>
            <p:cNvSpPr/>
            <p:nvPr/>
          </p:nvSpPr>
          <p:spPr>
            <a:xfrm rot="5400000">
              <a:off x="7040881" y="2826329"/>
              <a:ext cx="548640" cy="349134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987637" y="5303520"/>
              <a:ext cx="23275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306889" y="4796447"/>
              <a:ext cx="0" cy="5070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8782" y="6288445"/>
            <a:ext cx="498855" cy="411327"/>
            <a:chOff x="119657" y="6331229"/>
            <a:chExt cx="498855" cy="411327"/>
          </a:xfrm>
        </p:grpSpPr>
        <p:sp>
          <p:nvSpPr>
            <p:cNvPr id="56" name="Octagon 55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47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2" grpId="0"/>
      <p:bldP spid="52" grpId="0"/>
      <p:bldP spid="53" grpId="0"/>
      <p:bldP spid="55" grpId="0"/>
      <p:bldP spid="57" grpId="0"/>
      <p:bldP spid="36" grpId="0" animBg="1"/>
      <p:bldP spid="5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212" name="Group 92"/>
          <p:cNvGraphicFramePr>
            <a:graphicFrameLocks noGrp="1"/>
          </p:cNvGraphicFramePr>
          <p:nvPr>
            <p:extLst/>
          </p:nvPr>
        </p:nvGraphicFramePr>
        <p:xfrm>
          <a:off x="266700" y="157650"/>
          <a:ext cx="8688113" cy="3827584"/>
        </p:xfrm>
        <a:graphic>
          <a:graphicData uri="http://schemas.openxmlformats.org/drawingml/2006/table">
            <a:tbl>
              <a:tblPr/>
              <a:tblGrid>
                <a:gridCol w="600403"/>
                <a:gridCol w="961697"/>
                <a:gridCol w="1103586"/>
                <a:gridCol w="1292773"/>
                <a:gridCol w="1277007"/>
                <a:gridCol w="863008"/>
                <a:gridCol w="1116281"/>
                <a:gridCol w="1473358"/>
              </a:tblGrid>
              <a:tr h="919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 (s)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coord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straight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fall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coord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227" name="Rectangle 107"/>
          <p:cNvSpPr>
            <a:spLocks noChangeArrowheads="1"/>
          </p:cNvSpPr>
          <p:nvPr/>
        </p:nvSpPr>
        <p:spPr bwMode="auto">
          <a:xfrm>
            <a:off x="5665623" y="1065533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227035" y="1043433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1074381" y="1449724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8621" y="1868824"/>
            <a:ext cx="699230" cy="2141654"/>
            <a:chOff x="967355" y="2026484"/>
            <a:chExt cx="699230" cy="2141654"/>
          </a:xfrm>
        </p:grpSpPr>
        <p:sp>
          <p:nvSpPr>
            <p:cNvPr id="261179" name="Rectangle 59"/>
            <p:cNvSpPr>
              <a:spLocks noChangeArrowheads="1"/>
            </p:cNvSpPr>
            <p:nvPr/>
          </p:nvSpPr>
          <p:spPr bwMode="auto">
            <a:xfrm>
              <a:off x="1053115" y="202648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0" name="Rectangle 60"/>
            <p:cNvSpPr>
              <a:spLocks noChangeArrowheads="1"/>
            </p:cNvSpPr>
            <p:nvPr/>
          </p:nvSpPr>
          <p:spPr bwMode="auto">
            <a:xfrm>
              <a:off x="1053115" y="242653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1" name="Rectangle 61"/>
            <p:cNvSpPr>
              <a:spLocks noChangeArrowheads="1"/>
            </p:cNvSpPr>
            <p:nvPr/>
          </p:nvSpPr>
          <p:spPr bwMode="auto">
            <a:xfrm>
              <a:off x="1048353" y="282182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2" name="Rectangle 62"/>
            <p:cNvSpPr>
              <a:spLocks noChangeArrowheads="1"/>
            </p:cNvSpPr>
            <p:nvPr/>
          </p:nvSpPr>
          <p:spPr bwMode="auto">
            <a:xfrm>
              <a:off x="967355" y="3255209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967355" y="3706473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120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83" name="Rectangle 63"/>
          <p:cNvSpPr>
            <a:spLocks noChangeArrowheads="1"/>
          </p:cNvSpPr>
          <p:nvPr/>
        </p:nvSpPr>
        <p:spPr bwMode="auto">
          <a:xfrm>
            <a:off x="2150428" y="1051433"/>
            <a:ext cx="35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0531" y="1875283"/>
            <a:ext cx="1136473" cy="2127427"/>
            <a:chOff x="1736733" y="2032943"/>
            <a:chExt cx="1136473" cy="2127427"/>
          </a:xfrm>
        </p:grpSpPr>
        <p:sp>
          <p:nvSpPr>
            <p:cNvPr id="261184" name="Rectangle 64"/>
            <p:cNvSpPr>
              <a:spLocks noChangeArrowheads="1"/>
            </p:cNvSpPr>
            <p:nvPr/>
          </p:nvSpPr>
          <p:spPr bwMode="auto">
            <a:xfrm>
              <a:off x="1736734" y="3271193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147.15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5" name="Rectangle 65"/>
            <p:cNvSpPr>
              <a:spLocks noChangeArrowheads="1"/>
            </p:cNvSpPr>
            <p:nvPr/>
          </p:nvSpPr>
          <p:spPr bwMode="auto">
            <a:xfrm>
              <a:off x="1760021" y="2847331"/>
              <a:ext cx="11044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117.72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6" name="Rectangle 66"/>
            <p:cNvSpPr>
              <a:spLocks noChangeArrowheads="1"/>
            </p:cNvSpPr>
            <p:nvPr/>
          </p:nvSpPr>
          <p:spPr bwMode="auto">
            <a:xfrm>
              <a:off x="1905619" y="2442518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88.29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7" name="Rectangle 67"/>
            <p:cNvSpPr>
              <a:spLocks noChangeArrowheads="1"/>
            </p:cNvSpPr>
            <p:nvPr/>
          </p:nvSpPr>
          <p:spPr bwMode="auto">
            <a:xfrm>
              <a:off x="1917495" y="2032943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58.86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736733" y="3698705"/>
              <a:ext cx="11272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176.58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88" name="Rectangle 68"/>
          <p:cNvSpPr>
            <a:spLocks noChangeArrowheads="1"/>
          </p:cNvSpPr>
          <p:nvPr/>
        </p:nvSpPr>
        <p:spPr bwMode="auto">
          <a:xfrm>
            <a:off x="1969418" y="147047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29.43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91" name="Rectangle 71"/>
          <p:cNvSpPr>
            <a:spLocks noChangeArrowheads="1"/>
          </p:cNvSpPr>
          <p:nvPr/>
        </p:nvSpPr>
        <p:spPr bwMode="auto">
          <a:xfrm>
            <a:off x="3501345" y="1051371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07753" y="1870521"/>
            <a:ext cx="1334685" cy="2125015"/>
            <a:chOff x="2848378" y="2028181"/>
            <a:chExt cx="1334685" cy="2125015"/>
          </a:xfrm>
        </p:grpSpPr>
        <p:sp>
          <p:nvSpPr>
            <p:cNvPr id="261192" name="Rectangle 72"/>
            <p:cNvSpPr>
              <a:spLocks noChangeArrowheads="1"/>
            </p:cNvSpPr>
            <p:nvPr/>
          </p:nvSpPr>
          <p:spPr bwMode="auto">
            <a:xfrm>
              <a:off x="2848378" y="3252143"/>
              <a:ext cx="1298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–122.63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3" name="Rectangle 73"/>
            <p:cNvSpPr>
              <a:spLocks noChangeArrowheads="1"/>
            </p:cNvSpPr>
            <p:nvPr/>
          </p:nvSpPr>
          <p:spPr bwMode="auto">
            <a:xfrm>
              <a:off x="3032018" y="2842568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–78.48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4" name="Rectangle 74"/>
            <p:cNvSpPr>
              <a:spLocks noChangeArrowheads="1"/>
            </p:cNvSpPr>
            <p:nvPr/>
          </p:nvSpPr>
          <p:spPr bwMode="auto">
            <a:xfrm>
              <a:off x="3047287" y="2442518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–44.15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5" name="Rectangle 75"/>
            <p:cNvSpPr>
              <a:spLocks noChangeArrowheads="1"/>
            </p:cNvSpPr>
            <p:nvPr/>
          </p:nvSpPr>
          <p:spPr bwMode="auto">
            <a:xfrm>
              <a:off x="3055831" y="2028181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–19.62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Rectangle 72"/>
            <p:cNvSpPr>
              <a:spLocks noChangeArrowheads="1"/>
            </p:cNvSpPr>
            <p:nvPr/>
          </p:nvSpPr>
          <p:spPr bwMode="auto">
            <a:xfrm>
              <a:off x="2848378" y="3691531"/>
              <a:ext cx="1298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–176.58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96" name="Rectangle 76"/>
          <p:cNvSpPr>
            <a:spLocks noChangeArrowheads="1"/>
          </p:cNvSpPr>
          <p:nvPr/>
        </p:nvSpPr>
        <p:spPr bwMode="auto">
          <a:xfrm>
            <a:off x="3325389" y="145142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–4.91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97" name="Rectangle 77"/>
          <p:cNvSpPr>
            <a:spLocks noChangeArrowheads="1"/>
          </p:cNvSpPr>
          <p:nvPr/>
        </p:nvSpPr>
        <p:spPr bwMode="auto">
          <a:xfrm>
            <a:off x="4603955" y="1060896"/>
            <a:ext cx="35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61119" y="1880046"/>
            <a:ext cx="974192" cy="2118446"/>
            <a:chOff x="4361119" y="2037706"/>
            <a:chExt cx="974192" cy="2118446"/>
          </a:xfrm>
        </p:grpSpPr>
        <p:sp>
          <p:nvSpPr>
            <p:cNvPr id="261198" name="Rectangle 78"/>
            <p:cNvSpPr>
              <a:spLocks noChangeArrowheads="1"/>
            </p:cNvSpPr>
            <p:nvPr/>
          </p:nvSpPr>
          <p:spPr bwMode="auto">
            <a:xfrm>
              <a:off x="4361119" y="3255100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24.52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9" name="Rectangle 79"/>
            <p:cNvSpPr>
              <a:spLocks noChangeArrowheads="1"/>
            </p:cNvSpPr>
            <p:nvPr/>
          </p:nvSpPr>
          <p:spPr bwMode="auto">
            <a:xfrm>
              <a:off x="4367368" y="2828281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39.24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200" name="Rectangle 80"/>
            <p:cNvSpPr>
              <a:spLocks noChangeArrowheads="1"/>
            </p:cNvSpPr>
            <p:nvPr/>
          </p:nvSpPr>
          <p:spPr bwMode="auto">
            <a:xfrm>
              <a:off x="4376425" y="2428231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44.14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201" name="Rectangle 81"/>
            <p:cNvSpPr>
              <a:spLocks noChangeArrowheads="1"/>
            </p:cNvSpPr>
            <p:nvPr/>
          </p:nvSpPr>
          <p:spPr bwMode="auto">
            <a:xfrm>
              <a:off x="4379600" y="2037706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39.24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4565880" y="3694487"/>
              <a:ext cx="356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202" name="Rectangle 82"/>
          <p:cNvSpPr>
            <a:spLocks noChangeArrowheads="1"/>
          </p:cNvSpPr>
          <p:nvPr/>
        </p:nvSpPr>
        <p:spPr bwMode="auto">
          <a:xfrm>
            <a:off x="4408160" y="1460946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24.52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" name="Rectangle 107"/>
          <p:cNvSpPr>
            <a:spLocks noChangeArrowheads="1"/>
          </p:cNvSpPr>
          <p:nvPr/>
        </p:nvSpPr>
        <p:spPr bwMode="auto">
          <a:xfrm>
            <a:off x="5665623" y="1469293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65623" y="1873057"/>
            <a:ext cx="527709" cy="2124210"/>
            <a:chOff x="5718788" y="2030717"/>
            <a:chExt cx="527709" cy="2124210"/>
          </a:xfrm>
        </p:grpSpPr>
        <p:sp>
          <p:nvSpPr>
            <p:cNvPr id="67" name="Rectangle 107"/>
            <p:cNvSpPr>
              <a:spLocks noChangeArrowheads="1"/>
            </p:cNvSpPr>
            <p:nvPr/>
          </p:nvSpPr>
          <p:spPr bwMode="auto">
            <a:xfrm>
              <a:off x="5718788" y="2030717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Rectangle 107"/>
            <p:cNvSpPr>
              <a:spLocks noChangeArrowheads="1"/>
            </p:cNvSpPr>
            <p:nvPr/>
          </p:nvSpPr>
          <p:spPr bwMode="auto">
            <a:xfrm>
              <a:off x="5718788" y="2434477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107"/>
            <p:cNvSpPr>
              <a:spLocks noChangeArrowheads="1"/>
            </p:cNvSpPr>
            <p:nvPr/>
          </p:nvSpPr>
          <p:spPr bwMode="auto">
            <a:xfrm>
              <a:off x="5718788" y="2850115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718788" y="3253875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107"/>
            <p:cNvSpPr>
              <a:spLocks noChangeArrowheads="1"/>
            </p:cNvSpPr>
            <p:nvPr/>
          </p:nvSpPr>
          <p:spPr bwMode="auto">
            <a:xfrm>
              <a:off x="5718788" y="369326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6586049" y="105137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29.43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56863" y="1870521"/>
            <a:ext cx="1163164" cy="2125014"/>
            <a:chOff x="6309363" y="2028181"/>
            <a:chExt cx="1163164" cy="2125014"/>
          </a:xfrm>
        </p:grpSpPr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6309363" y="3252143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–19.62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6493003" y="2842568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–9.81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6679794" y="2442518"/>
              <a:ext cx="784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0.00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6688338" y="2028181"/>
              <a:ext cx="784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9.81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72"/>
            <p:cNvSpPr>
              <a:spLocks noChangeArrowheads="1"/>
            </p:cNvSpPr>
            <p:nvPr/>
          </p:nvSpPr>
          <p:spPr bwMode="auto">
            <a:xfrm>
              <a:off x="6309363" y="3691530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–29.43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6567352" y="145142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19.62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" name="Rectangle 107"/>
          <p:cNvSpPr>
            <a:spLocks noChangeArrowheads="1"/>
          </p:cNvSpPr>
          <p:nvPr/>
        </p:nvSpPr>
        <p:spPr bwMode="auto">
          <a:xfrm>
            <a:off x="7534881" y="1065533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35.58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7534881" y="1469293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28.02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34881" y="1873057"/>
            <a:ext cx="955711" cy="2124210"/>
            <a:chOff x="7771738" y="2030717"/>
            <a:chExt cx="955711" cy="2124210"/>
          </a:xfrm>
        </p:grpSpPr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7771738" y="2030717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22.28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7771738" y="2434477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20.00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7771738" y="2850115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22.28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107"/>
            <p:cNvSpPr>
              <a:spLocks noChangeArrowheads="1"/>
            </p:cNvSpPr>
            <p:nvPr/>
          </p:nvSpPr>
          <p:spPr bwMode="auto">
            <a:xfrm>
              <a:off x="7771738" y="3253875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28.02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107"/>
            <p:cNvSpPr>
              <a:spLocks noChangeArrowheads="1"/>
            </p:cNvSpPr>
            <p:nvPr/>
          </p:nvSpPr>
          <p:spPr bwMode="auto">
            <a:xfrm>
              <a:off x="7771738" y="3693262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35.58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9" name="Rectangle 317"/>
          <p:cNvSpPr>
            <a:spLocks noChangeArrowheads="1"/>
          </p:cNvSpPr>
          <p:nvPr/>
        </p:nvSpPr>
        <p:spPr bwMode="auto">
          <a:xfrm rot="5400000">
            <a:off x="7264143" y="2294411"/>
            <a:ext cx="2895323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PYTHAGORIZE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09376" y="5162433"/>
            <a:ext cx="2821606" cy="1657377"/>
            <a:chOff x="368140" y="5036319"/>
            <a:chExt cx="2821606" cy="1657377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68140" y="5308701"/>
              <a:ext cx="2821606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coord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is “how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far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horizontally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”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at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each time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V="1">
              <a:off x="898635" y="5036319"/>
              <a:ext cx="151094" cy="4816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155210" y="5328733"/>
            <a:ext cx="2605200" cy="1491740"/>
            <a:chOff x="3480224" y="5202619"/>
            <a:chExt cx="2605200" cy="1491740"/>
          </a:xfrm>
        </p:grpSpPr>
        <p:sp>
          <p:nvSpPr>
            <p:cNvPr id="124" name="Rectangle 69"/>
            <p:cNvSpPr>
              <a:spLocks noChangeArrowheads="1"/>
            </p:cNvSpPr>
            <p:nvPr/>
          </p:nvSpPr>
          <p:spPr bwMode="auto">
            <a:xfrm>
              <a:off x="3480224" y="5309364"/>
              <a:ext cx="2605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>
                  <a:solidFill>
                    <a:srgbClr val="000000"/>
                  </a:solidFill>
                  <a:latin typeface="Arial"/>
                </a:rPr>
                <a:t>straight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 is “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coord</a:t>
              </a:r>
              <a:endParaRPr lang="en-US" dirty="0" smtClean="0">
                <a:solidFill>
                  <a:srgbClr val="000000"/>
                </a:solidFill>
                <a:latin typeface="Arial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of projectile</a:t>
              </a:r>
            </a:p>
            <a:p>
              <a:pPr algn="ctr"/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without </a:t>
              </a:r>
              <a:r>
                <a:rPr lang="en-US" i="1" dirty="0">
                  <a:solidFill>
                    <a:srgbClr val="000000"/>
                  </a:solidFill>
                  <a:latin typeface="Arial"/>
                </a:rPr>
                <a:t>gravity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”</a:t>
              </a: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V="1">
              <a:off x="4209393" y="5202619"/>
              <a:ext cx="128159" cy="28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4006476" y="5218388"/>
              <a:ext cx="8513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4942698" y="5328735"/>
            <a:ext cx="3430472" cy="1492398"/>
            <a:chOff x="5469587" y="5202621"/>
            <a:chExt cx="3430472" cy="1492398"/>
          </a:xfrm>
        </p:grpSpPr>
        <p:sp>
          <p:nvSpPr>
            <p:cNvPr id="128" name="Rectangle 70"/>
            <p:cNvSpPr>
              <a:spLocks noChangeArrowheads="1"/>
            </p:cNvSpPr>
            <p:nvPr/>
          </p:nvSpPr>
          <p:spPr bwMode="auto">
            <a:xfrm>
              <a:off x="6472791" y="5310024"/>
              <a:ext cx="242726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>
                  <a:solidFill>
                    <a:srgbClr val="000000"/>
                  </a:solidFill>
                  <a:latin typeface="Arial"/>
                </a:rPr>
                <a:t>fall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 is “how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far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object falls” in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each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t 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flipH="1" flipV="1">
              <a:off x="6242103" y="5202621"/>
              <a:ext cx="283779" cy="236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5469587" y="5202622"/>
              <a:ext cx="13085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689966" y="4629814"/>
            <a:ext cx="1736373" cy="523220"/>
            <a:chOff x="2487633" y="3254349"/>
            <a:chExt cx="1736373" cy="523220"/>
          </a:xfrm>
        </p:grpSpPr>
        <p:sp>
          <p:nvSpPr>
            <p:cNvPr id="132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3189451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19090" y="4096517"/>
            <a:ext cx="1749197" cy="400110"/>
            <a:chOff x="2913315" y="3222817"/>
            <a:chExt cx="1749197" cy="400110"/>
          </a:xfrm>
          <a:solidFill>
            <a:schemeClr val="bg1">
              <a:lumMod val="85000"/>
            </a:schemeClr>
          </a:solidFill>
        </p:grpSpPr>
        <p:sp>
          <p:nvSpPr>
            <p:cNvPr id="136" name="Rectangle 317"/>
            <p:cNvSpPr>
              <a:spLocks noChangeArrowheads="1"/>
            </p:cNvSpPr>
            <p:nvPr/>
          </p:nvSpPr>
          <p:spPr bwMode="auto">
            <a:xfrm>
              <a:off x="2913315" y="3222817"/>
              <a:ext cx="1749197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 </a:t>
              </a:r>
              <a:r>
                <a:rPr lang="en-US" sz="2000" b="1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sz="2000" b="1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20 m/s)</a:t>
              </a:r>
              <a:endParaRPr lang="en-US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3122294" y="3297407"/>
              <a:ext cx="36813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6729821" y="4281990"/>
            <a:ext cx="2098651" cy="760026"/>
            <a:chOff x="3153228" y="3816082"/>
            <a:chExt cx="2098651" cy="760026"/>
          </a:xfrm>
        </p:grpSpPr>
        <p:sp>
          <p:nvSpPr>
            <p:cNvPr id="139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0986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>
              <a:off x="380399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6200000">
              <a:off x="4424257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2953302" y="4531937"/>
            <a:ext cx="3490058" cy="778835"/>
            <a:chOff x="2527146" y="5588188"/>
            <a:chExt cx="3490058" cy="778835"/>
          </a:xfrm>
        </p:grpSpPr>
        <p:sp>
          <p:nvSpPr>
            <p:cNvPr id="144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3490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rot="16200000">
              <a:off x="4767887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317"/>
          <p:cNvSpPr>
            <a:spLocks noChangeArrowheads="1"/>
          </p:cNvSpPr>
          <p:nvPr/>
        </p:nvSpPr>
        <p:spPr bwMode="auto">
          <a:xfrm>
            <a:off x="2915444" y="4096518"/>
            <a:ext cx="215315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sz="2000" b="1" baseline="-25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29.43 m/s)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759533" y="338862"/>
            <a:ext cx="3681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>
            <a:off x="6957918" y="413799"/>
            <a:ext cx="3681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7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227" grpId="0"/>
      <p:bldP spid="261125" grpId="0"/>
      <p:bldP spid="261178" grpId="0"/>
      <p:bldP spid="261183" grpId="0"/>
      <p:bldP spid="261188" grpId="0"/>
      <p:bldP spid="261191" grpId="0"/>
      <p:bldP spid="261196" grpId="0"/>
      <p:bldP spid="261197" grpId="0"/>
      <p:bldP spid="261202" grpId="0"/>
      <p:bldP spid="66" grpId="0"/>
      <p:bldP spid="71" grpId="0"/>
      <p:bldP spid="76" grpId="0"/>
      <p:bldP spid="78" grpId="0"/>
      <p:bldP spid="79" grpId="0"/>
      <p:bldP spid="119" grpId="0" animBg="1"/>
      <p:bldP spid="14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/>
          </p:cNvGrpSpPr>
          <p:nvPr/>
        </p:nvGrpSpPr>
        <p:grpSpPr bwMode="auto">
          <a:xfrm>
            <a:off x="463550" y="136525"/>
            <a:ext cx="1881188" cy="2357438"/>
            <a:chOff x="4694830" y="348018"/>
            <a:chExt cx="3643952" cy="4565176"/>
          </a:xfrm>
        </p:grpSpPr>
        <p:pic>
          <p:nvPicPr>
            <p:cNvPr id="48193" name="Picture 4" descr="http://www.goshopgolf.co.uk/img/confidence-power-complete-golf-clubs-package-set-with-bag-left-hand_32236_5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30" y="348018"/>
              <a:ext cx="3643952" cy="45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6810474" y="2469210"/>
              <a:ext cx="1405305" cy="1939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8082721">
              <a:off x="6790590" y="2101780"/>
              <a:ext cx="731658" cy="45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16686175">
              <a:off x="6612236" y="2879552"/>
              <a:ext cx="731658" cy="45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8131" name="Group 6"/>
          <p:cNvGrpSpPr>
            <a:grpSpLocks/>
          </p:cNvGrpSpPr>
          <p:nvPr/>
        </p:nvGrpSpPr>
        <p:grpSpPr bwMode="auto">
          <a:xfrm>
            <a:off x="266700" y="2057400"/>
            <a:ext cx="8420100" cy="4622800"/>
            <a:chOff x="768" y="2124"/>
            <a:chExt cx="3912" cy="2148"/>
          </a:xfrm>
        </p:grpSpPr>
        <p:sp>
          <p:nvSpPr>
            <p:cNvPr id="48154" name="Line 7"/>
            <p:cNvSpPr>
              <a:spLocks noChangeShapeType="1"/>
            </p:cNvSpPr>
            <p:nvPr/>
          </p:nvSpPr>
          <p:spPr bwMode="auto">
            <a:xfrm flipV="1">
              <a:off x="1407" y="2124"/>
              <a:ext cx="0" cy="167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Line 8"/>
            <p:cNvSpPr>
              <a:spLocks noChangeShapeType="1"/>
            </p:cNvSpPr>
            <p:nvPr/>
          </p:nvSpPr>
          <p:spPr bwMode="auto">
            <a:xfrm>
              <a:off x="1407" y="3801"/>
              <a:ext cx="319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6" name="Line 9"/>
            <p:cNvSpPr>
              <a:spLocks noChangeShapeType="1"/>
            </p:cNvSpPr>
            <p:nvPr/>
          </p:nvSpPr>
          <p:spPr bwMode="auto">
            <a:xfrm>
              <a:off x="1407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7" name="Line 10"/>
            <p:cNvSpPr>
              <a:spLocks noChangeShapeType="1"/>
            </p:cNvSpPr>
            <p:nvPr/>
          </p:nvSpPr>
          <p:spPr bwMode="auto">
            <a:xfrm>
              <a:off x="164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8" name="Line 11"/>
            <p:cNvSpPr>
              <a:spLocks noChangeShapeType="1"/>
            </p:cNvSpPr>
            <p:nvPr/>
          </p:nvSpPr>
          <p:spPr bwMode="auto">
            <a:xfrm>
              <a:off x="188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9" name="Line 12"/>
            <p:cNvSpPr>
              <a:spLocks noChangeShapeType="1"/>
            </p:cNvSpPr>
            <p:nvPr/>
          </p:nvSpPr>
          <p:spPr bwMode="auto">
            <a:xfrm>
              <a:off x="212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0" name="Line 13"/>
            <p:cNvSpPr>
              <a:spLocks noChangeShapeType="1"/>
            </p:cNvSpPr>
            <p:nvPr/>
          </p:nvSpPr>
          <p:spPr bwMode="auto">
            <a:xfrm>
              <a:off x="236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1" name="Line 14"/>
            <p:cNvSpPr>
              <a:spLocks noChangeShapeType="1"/>
            </p:cNvSpPr>
            <p:nvPr/>
          </p:nvSpPr>
          <p:spPr bwMode="auto">
            <a:xfrm>
              <a:off x="260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2" name="Line 15"/>
            <p:cNvSpPr>
              <a:spLocks noChangeShapeType="1"/>
            </p:cNvSpPr>
            <p:nvPr/>
          </p:nvSpPr>
          <p:spPr bwMode="auto">
            <a:xfrm>
              <a:off x="284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3" name="Line 16"/>
            <p:cNvSpPr>
              <a:spLocks noChangeShapeType="1"/>
            </p:cNvSpPr>
            <p:nvPr/>
          </p:nvSpPr>
          <p:spPr bwMode="auto">
            <a:xfrm>
              <a:off x="308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4" name="Line 17"/>
            <p:cNvSpPr>
              <a:spLocks noChangeShapeType="1"/>
            </p:cNvSpPr>
            <p:nvPr/>
          </p:nvSpPr>
          <p:spPr bwMode="auto">
            <a:xfrm>
              <a:off x="332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5" name="Line 18"/>
            <p:cNvSpPr>
              <a:spLocks noChangeShapeType="1"/>
            </p:cNvSpPr>
            <p:nvPr/>
          </p:nvSpPr>
          <p:spPr bwMode="auto">
            <a:xfrm>
              <a:off x="356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6" name="Line 19"/>
            <p:cNvSpPr>
              <a:spLocks noChangeShapeType="1"/>
            </p:cNvSpPr>
            <p:nvPr/>
          </p:nvSpPr>
          <p:spPr bwMode="auto">
            <a:xfrm>
              <a:off x="380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7" name="Line 20"/>
            <p:cNvSpPr>
              <a:spLocks noChangeShapeType="1"/>
            </p:cNvSpPr>
            <p:nvPr/>
          </p:nvSpPr>
          <p:spPr bwMode="auto">
            <a:xfrm>
              <a:off x="404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8" name="Line 21"/>
            <p:cNvSpPr>
              <a:spLocks noChangeShapeType="1"/>
            </p:cNvSpPr>
            <p:nvPr/>
          </p:nvSpPr>
          <p:spPr bwMode="auto">
            <a:xfrm>
              <a:off x="428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9" name="Line 22"/>
            <p:cNvSpPr>
              <a:spLocks noChangeShapeType="1"/>
            </p:cNvSpPr>
            <p:nvPr/>
          </p:nvSpPr>
          <p:spPr bwMode="auto">
            <a:xfrm flipH="1">
              <a:off x="1327" y="380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0" name="Line 23"/>
            <p:cNvSpPr>
              <a:spLocks noChangeShapeType="1"/>
            </p:cNvSpPr>
            <p:nvPr/>
          </p:nvSpPr>
          <p:spPr bwMode="auto">
            <a:xfrm flipH="1">
              <a:off x="1327" y="364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1" name="Line 24"/>
            <p:cNvSpPr>
              <a:spLocks noChangeShapeType="1"/>
            </p:cNvSpPr>
            <p:nvPr/>
          </p:nvSpPr>
          <p:spPr bwMode="auto">
            <a:xfrm flipH="1">
              <a:off x="1327" y="316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2" name="Line 25"/>
            <p:cNvSpPr>
              <a:spLocks noChangeShapeType="1"/>
            </p:cNvSpPr>
            <p:nvPr/>
          </p:nvSpPr>
          <p:spPr bwMode="auto">
            <a:xfrm flipH="1">
              <a:off x="1327" y="332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3" name="Line 26"/>
            <p:cNvSpPr>
              <a:spLocks noChangeShapeType="1"/>
            </p:cNvSpPr>
            <p:nvPr/>
          </p:nvSpPr>
          <p:spPr bwMode="auto">
            <a:xfrm flipH="1">
              <a:off x="1327" y="348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4" name="Line 27"/>
            <p:cNvSpPr>
              <a:spLocks noChangeShapeType="1"/>
            </p:cNvSpPr>
            <p:nvPr/>
          </p:nvSpPr>
          <p:spPr bwMode="auto">
            <a:xfrm flipH="1">
              <a:off x="1327" y="284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5" name="Line 28"/>
            <p:cNvSpPr>
              <a:spLocks noChangeShapeType="1"/>
            </p:cNvSpPr>
            <p:nvPr/>
          </p:nvSpPr>
          <p:spPr bwMode="auto">
            <a:xfrm flipH="1">
              <a:off x="1327" y="2659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6" name="Line 29"/>
            <p:cNvSpPr>
              <a:spLocks noChangeShapeType="1"/>
            </p:cNvSpPr>
            <p:nvPr/>
          </p:nvSpPr>
          <p:spPr bwMode="auto">
            <a:xfrm flipH="1">
              <a:off x="1327" y="300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7" name="Line 30"/>
            <p:cNvSpPr>
              <a:spLocks noChangeShapeType="1"/>
            </p:cNvSpPr>
            <p:nvPr/>
          </p:nvSpPr>
          <p:spPr bwMode="auto">
            <a:xfrm flipH="1">
              <a:off x="1327" y="252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8" name="Line 31"/>
            <p:cNvSpPr>
              <a:spLocks noChangeShapeType="1"/>
            </p:cNvSpPr>
            <p:nvPr/>
          </p:nvSpPr>
          <p:spPr bwMode="auto">
            <a:xfrm flipH="1">
              <a:off x="1327" y="236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9" name="Text Box 32"/>
            <p:cNvSpPr txBox="1">
              <a:spLocks noChangeArrowheads="1"/>
            </p:cNvSpPr>
            <p:nvPr/>
          </p:nvSpPr>
          <p:spPr bwMode="auto">
            <a:xfrm>
              <a:off x="1247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0</a:t>
              </a:r>
            </a:p>
          </p:txBody>
        </p:sp>
        <p:sp>
          <p:nvSpPr>
            <p:cNvPr id="48180" name="Text Box 33"/>
            <p:cNvSpPr txBox="1">
              <a:spLocks noChangeArrowheads="1"/>
            </p:cNvSpPr>
            <p:nvPr/>
          </p:nvSpPr>
          <p:spPr bwMode="auto">
            <a:xfrm>
              <a:off x="1726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8181" name="Text Box 34"/>
            <p:cNvSpPr txBox="1">
              <a:spLocks noChangeArrowheads="1"/>
            </p:cNvSpPr>
            <p:nvPr/>
          </p:nvSpPr>
          <p:spPr bwMode="auto">
            <a:xfrm>
              <a:off x="2205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8182" name="Text Box 35"/>
            <p:cNvSpPr txBox="1">
              <a:spLocks noChangeArrowheads="1"/>
            </p:cNvSpPr>
            <p:nvPr/>
          </p:nvSpPr>
          <p:spPr bwMode="auto">
            <a:xfrm>
              <a:off x="2684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8183" name="Text Box 36"/>
            <p:cNvSpPr txBox="1">
              <a:spLocks noChangeArrowheads="1"/>
            </p:cNvSpPr>
            <p:nvPr/>
          </p:nvSpPr>
          <p:spPr bwMode="auto">
            <a:xfrm>
              <a:off x="3163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  <p:sp>
          <p:nvSpPr>
            <p:cNvPr id="48184" name="Text Box 37"/>
            <p:cNvSpPr txBox="1">
              <a:spLocks noChangeArrowheads="1"/>
            </p:cNvSpPr>
            <p:nvPr/>
          </p:nvSpPr>
          <p:spPr bwMode="auto">
            <a:xfrm>
              <a:off x="3642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48185" name="Text Box 38"/>
            <p:cNvSpPr txBox="1">
              <a:spLocks noChangeArrowheads="1"/>
            </p:cNvSpPr>
            <p:nvPr/>
          </p:nvSpPr>
          <p:spPr bwMode="auto">
            <a:xfrm>
              <a:off x="4121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48186" name="Text Box 39"/>
            <p:cNvSpPr txBox="1">
              <a:spLocks noChangeArrowheads="1"/>
            </p:cNvSpPr>
            <p:nvPr/>
          </p:nvSpPr>
          <p:spPr bwMode="auto">
            <a:xfrm>
              <a:off x="2684" y="403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x (m)</a:t>
              </a:r>
            </a:p>
          </p:txBody>
        </p:sp>
        <p:sp>
          <p:nvSpPr>
            <p:cNvPr id="48187" name="Text Box 40"/>
            <p:cNvSpPr txBox="1">
              <a:spLocks noChangeArrowheads="1"/>
            </p:cNvSpPr>
            <p:nvPr/>
          </p:nvSpPr>
          <p:spPr bwMode="auto">
            <a:xfrm>
              <a:off x="768" y="2739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y (m)</a:t>
              </a:r>
            </a:p>
          </p:txBody>
        </p:sp>
        <p:sp>
          <p:nvSpPr>
            <p:cNvPr id="48188" name="Text Box 41"/>
            <p:cNvSpPr txBox="1">
              <a:spLocks noChangeArrowheads="1"/>
            </p:cNvSpPr>
            <p:nvPr/>
          </p:nvSpPr>
          <p:spPr bwMode="auto">
            <a:xfrm>
              <a:off x="1167" y="3696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8189" name="Text Box 42"/>
            <p:cNvSpPr txBox="1">
              <a:spLocks noChangeArrowheads="1"/>
            </p:cNvSpPr>
            <p:nvPr/>
          </p:nvSpPr>
          <p:spPr bwMode="auto">
            <a:xfrm>
              <a:off x="1087" y="336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8190" name="Text Box 43"/>
            <p:cNvSpPr txBox="1">
              <a:spLocks noChangeArrowheads="1"/>
            </p:cNvSpPr>
            <p:nvPr/>
          </p:nvSpPr>
          <p:spPr bwMode="auto">
            <a:xfrm>
              <a:off x="1087" y="307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8191" name="Text Box 44"/>
            <p:cNvSpPr txBox="1">
              <a:spLocks noChangeArrowheads="1"/>
            </p:cNvSpPr>
            <p:nvPr/>
          </p:nvSpPr>
          <p:spPr bwMode="auto">
            <a:xfrm>
              <a:off x="1087" y="2736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8192" name="Text Box 45"/>
            <p:cNvSpPr txBox="1">
              <a:spLocks noChangeArrowheads="1"/>
            </p:cNvSpPr>
            <p:nvPr/>
          </p:nvSpPr>
          <p:spPr bwMode="auto">
            <a:xfrm>
              <a:off x="1087" y="240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</p:grpSp>
      <p:sp>
        <p:nvSpPr>
          <p:cNvPr id="48132" name="Line 46"/>
          <p:cNvSpPr>
            <a:spLocks noChangeShapeType="1"/>
          </p:cNvSpPr>
          <p:nvPr/>
        </p:nvSpPr>
        <p:spPr bwMode="auto">
          <a:xfrm>
            <a:off x="2457450" y="2065338"/>
            <a:ext cx="1219200" cy="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Line 47"/>
          <p:cNvSpPr>
            <a:spLocks noChangeShapeType="1"/>
          </p:cNvSpPr>
          <p:nvPr/>
        </p:nvSpPr>
        <p:spPr bwMode="auto">
          <a:xfrm flipV="1">
            <a:off x="3676650" y="722313"/>
            <a:ext cx="0" cy="1343025"/>
          </a:xfrm>
          <a:prstGeom prst="line">
            <a:avLst/>
          </a:prstGeom>
          <a:noFill/>
          <a:ln w="63500">
            <a:solidFill>
              <a:srgbClr val="339966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Rectangle 48"/>
          <p:cNvSpPr>
            <a:spLocks noChangeArrowheads="1"/>
          </p:cNvSpPr>
          <p:nvPr/>
        </p:nvSpPr>
        <p:spPr bwMode="auto">
          <a:xfrm>
            <a:off x="3746500" y="973138"/>
            <a:ext cx="98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29.43</a:t>
            </a:r>
          </a:p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  m/s </a:t>
            </a:r>
          </a:p>
        </p:txBody>
      </p:sp>
      <p:sp>
        <p:nvSpPr>
          <p:cNvPr id="48135" name="Rectangle 49"/>
          <p:cNvSpPr>
            <a:spLocks noChangeArrowheads="1"/>
          </p:cNvSpPr>
          <p:nvPr/>
        </p:nvSpPr>
        <p:spPr bwMode="auto">
          <a:xfrm>
            <a:off x="2457450" y="20653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66FF"/>
                </a:solidFill>
                <a:latin typeface="Arial" pitchFamily="34" charset="0"/>
              </a:rPr>
              <a:t>20 m/s </a:t>
            </a:r>
          </a:p>
        </p:txBody>
      </p:sp>
      <p:sp>
        <p:nvSpPr>
          <p:cNvPr id="48136" name="Line 51"/>
          <p:cNvSpPr>
            <a:spLocks noChangeShapeType="1"/>
          </p:cNvSpPr>
          <p:nvPr/>
        </p:nvSpPr>
        <p:spPr bwMode="auto">
          <a:xfrm flipV="1">
            <a:off x="2381250" y="750888"/>
            <a:ext cx="1295400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7" name="Rectangle 52"/>
          <p:cNvSpPr>
            <a:spLocks noChangeArrowheads="1"/>
          </p:cNvSpPr>
          <p:nvPr/>
        </p:nvSpPr>
        <p:spPr bwMode="auto">
          <a:xfrm>
            <a:off x="2668588" y="1608138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55.8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8" name="Rectangle 53"/>
          <p:cNvSpPr>
            <a:spLocks noChangeArrowheads="1"/>
          </p:cNvSpPr>
          <p:nvPr/>
        </p:nvSpPr>
        <p:spPr bwMode="auto">
          <a:xfrm rot="-2773191">
            <a:off x="1990725" y="111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35.58 m/s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571625" y="4160838"/>
            <a:ext cx="6327775" cy="1590675"/>
            <a:chOff x="990" y="2621"/>
            <a:chExt cx="3986" cy="1002"/>
          </a:xfrm>
        </p:grpSpPr>
        <p:sp>
          <p:nvSpPr>
            <p:cNvPr id="48147" name="Oval 56"/>
            <p:cNvSpPr>
              <a:spLocks noChangeArrowheads="1"/>
            </p:cNvSpPr>
            <p:nvPr/>
          </p:nvSpPr>
          <p:spPr bwMode="auto">
            <a:xfrm>
              <a:off x="990" y="352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48" name="Oval 57"/>
            <p:cNvSpPr>
              <a:spLocks noChangeArrowheads="1"/>
            </p:cNvSpPr>
            <p:nvPr/>
          </p:nvSpPr>
          <p:spPr bwMode="auto">
            <a:xfrm>
              <a:off x="1634" y="299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49" name="Oval 58"/>
            <p:cNvSpPr>
              <a:spLocks noChangeArrowheads="1"/>
            </p:cNvSpPr>
            <p:nvPr/>
          </p:nvSpPr>
          <p:spPr bwMode="auto">
            <a:xfrm>
              <a:off x="2283" y="27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0" name="Oval 59"/>
            <p:cNvSpPr>
              <a:spLocks noChangeArrowheads="1"/>
            </p:cNvSpPr>
            <p:nvPr/>
          </p:nvSpPr>
          <p:spPr bwMode="auto">
            <a:xfrm>
              <a:off x="2941" y="26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1" name="Oval 60"/>
            <p:cNvSpPr>
              <a:spLocks noChangeArrowheads="1"/>
            </p:cNvSpPr>
            <p:nvPr/>
          </p:nvSpPr>
          <p:spPr bwMode="auto">
            <a:xfrm>
              <a:off x="4880" y="35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2" name="Oval 61"/>
            <p:cNvSpPr>
              <a:spLocks noChangeArrowheads="1"/>
            </p:cNvSpPr>
            <p:nvPr/>
          </p:nvSpPr>
          <p:spPr bwMode="auto">
            <a:xfrm>
              <a:off x="3581" y="271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3" name="Oval 62"/>
            <p:cNvSpPr>
              <a:spLocks noChangeArrowheads="1"/>
            </p:cNvSpPr>
            <p:nvPr/>
          </p:nvSpPr>
          <p:spPr bwMode="auto">
            <a:xfrm>
              <a:off x="4230" y="301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2751" name="Line 63"/>
          <p:cNvSpPr>
            <a:spLocks noChangeShapeType="1"/>
          </p:cNvSpPr>
          <p:nvPr/>
        </p:nvSpPr>
        <p:spPr bwMode="auto">
          <a:xfrm flipV="1">
            <a:off x="1639888" y="290513"/>
            <a:ext cx="5240337" cy="537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2" name="AutoShape 64"/>
          <p:cNvSpPr>
            <a:spLocks/>
          </p:cNvSpPr>
          <p:nvPr/>
        </p:nvSpPr>
        <p:spPr bwMode="auto">
          <a:xfrm>
            <a:off x="3792532" y="3556000"/>
            <a:ext cx="122243" cy="818356"/>
          </a:xfrm>
          <a:prstGeom prst="rightBrace">
            <a:avLst>
              <a:gd name="adj1" fmla="val 27527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3" name="AutoShape 65"/>
          <p:cNvSpPr>
            <a:spLocks/>
          </p:cNvSpPr>
          <p:nvPr/>
        </p:nvSpPr>
        <p:spPr bwMode="auto">
          <a:xfrm>
            <a:off x="4823855" y="2444751"/>
            <a:ext cx="192133" cy="1757262"/>
          </a:xfrm>
          <a:prstGeom prst="rightBrace">
            <a:avLst>
              <a:gd name="adj1" fmla="val 50410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4" name="AutoShape 66"/>
          <p:cNvSpPr>
            <a:spLocks/>
          </p:cNvSpPr>
          <p:nvPr/>
        </p:nvSpPr>
        <p:spPr bwMode="auto">
          <a:xfrm>
            <a:off x="2760662" y="4564062"/>
            <a:ext cx="96837" cy="248443"/>
          </a:xfrm>
          <a:prstGeom prst="rightBrace">
            <a:avLst>
              <a:gd name="adj1" fmla="val 10854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5" name="AutoShape 67"/>
          <p:cNvSpPr>
            <a:spLocks/>
          </p:cNvSpPr>
          <p:nvPr/>
        </p:nvSpPr>
        <p:spPr bwMode="auto">
          <a:xfrm>
            <a:off x="5882126" y="1428750"/>
            <a:ext cx="212119" cy="2942399"/>
          </a:xfrm>
          <a:prstGeom prst="rightBrace">
            <a:avLst>
              <a:gd name="adj1" fmla="val 76575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6" name="Rectangle 68"/>
          <p:cNvSpPr>
            <a:spLocks noChangeArrowheads="1"/>
          </p:cNvSpPr>
          <p:nvPr/>
        </p:nvSpPr>
        <p:spPr bwMode="auto">
          <a:xfrm>
            <a:off x="6559335" y="450635"/>
            <a:ext cx="1331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Arial" pitchFamily="34" charset="0"/>
              </a:rPr>
              <a:t>straight</a:t>
            </a:r>
          </a:p>
        </p:txBody>
      </p:sp>
      <p:sp>
        <p:nvSpPr>
          <p:cNvPr id="242757" name="Rectangle 69"/>
          <p:cNvSpPr>
            <a:spLocks noChangeArrowheads="1"/>
          </p:cNvSpPr>
          <p:nvPr/>
        </p:nvSpPr>
        <p:spPr bwMode="auto">
          <a:xfrm>
            <a:off x="6107113" y="2554288"/>
            <a:ext cx="1331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fall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783786" y="5193771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35.58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870666" y="4668400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28.02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919204" y="4148133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22.28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868878" y="39278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20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840187" y="5272601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35.58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677035" y="4778762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28.02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712034" y="4368853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22.28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5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51" grpId="0" animBg="1"/>
      <p:bldP spid="242752" grpId="0" animBg="1"/>
      <p:bldP spid="242753" grpId="0" animBg="1"/>
      <p:bldP spid="242754" grpId="0" animBg="1"/>
      <p:bldP spid="242755" grpId="0" animBg="1"/>
      <p:bldP spid="242756" grpId="0"/>
      <p:bldP spid="242757" grpId="0"/>
      <p:bldP spid="71" grpId="0"/>
      <p:bldP spid="72" grpId="0"/>
      <p:bldP spid="75" grpId="0"/>
      <p:bldP spid="76" grpId="0"/>
      <p:bldP spid="73" grpId="0"/>
      <p:bldP spid="74" grpId="0"/>
      <p:bldP spid="7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2183" y="919103"/>
            <a:ext cx="868693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Here are the equations for finding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coords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vel’s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any time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 of a projectile launched at an angle: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286" y="242156"/>
            <a:ext cx="7979620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Coordinates of Angled Projectiles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502279" y="3196698"/>
            <a:ext cx="3567457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600890" y="3303576"/>
            <a:ext cx="3358488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504022" y="2084573"/>
            <a:ext cx="1894567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602632" y="2179576"/>
            <a:ext cx="1685597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9904" y="3396795"/>
            <a:ext cx="3490058" cy="778835"/>
            <a:chOff x="2527146" y="5588188"/>
            <a:chExt cx="3490058" cy="778835"/>
          </a:xfrm>
        </p:grpSpPr>
        <p:sp>
          <p:nvSpPr>
            <p:cNvPr id="10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3490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>
              <a:off x="4767887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61735" y="2296506"/>
            <a:ext cx="1736373" cy="523220"/>
            <a:chOff x="2487633" y="3254349"/>
            <a:chExt cx="1736373" cy="523220"/>
          </a:xfrm>
        </p:grpSpPr>
        <p:sp>
          <p:nvSpPr>
            <p:cNvPr id="16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153826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966037" y="2288801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940" y="3644638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22491" y="5600846"/>
            <a:ext cx="2632841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632849" y="5707724"/>
            <a:ext cx="2427889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85761" y="5811259"/>
            <a:ext cx="2398413" cy="760026"/>
            <a:chOff x="3153228" y="3816082"/>
            <a:chExt cx="2398413" cy="760026"/>
          </a:xfrm>
        </p:grpSpPr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3984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3913175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>
              <a:off x="466992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2501882" y="4504551"/>
            <a:ext cx="3196440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00492" y="4599554"/>
            <a:ext cx="2990952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35252" y="4722639"/>
            <a:ext cx="2900730" cy="523220"/>
            <a:chOff x="635199" y="4806176"/>
            <a:chExt cx="2900730" cy="523220"/>
          </a:xfrm>
        </p:grpSpPr>
        <p:sp>
          <p:nvSpPr>
            <p:cNvPr id="37" name="Rectangle 36"/>
            <p:cNvSpPr/>
            <p:nvPr/>
          </p:nvSpPr>
          <p:spPr>
            <a:xfrm>
              <a:off x="635199" y="4806176"/>
              <a:ext cx="29007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CONSTANT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66319" y="4890585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405243" y="4710357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84071" y="607172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402578" y="3551952"/>
            <a:ext cx="36728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Remember that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the sine and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cosine functions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must be used to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determine </a:t>
            </a:r>
            <a:r>
              <a:rPr lang="en-US" b="1" i="1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="1" i="1" baseline="-25000" dirty="0" err="1" smtClean="0">
                <a:solidFill>
                  <a:srgbClr val="000000"/>
                </a:solidFill>
                <a:latin typeface="Arial" pitchFamily="34" charset="0"/>
              </a:rPr>
              <a:t>x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b="1" i="1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="1" i="1" baseline="-25000" dirty="0" err="1" smtClean="0">
                <a:solidFill>
                  <a:srgbClr val="000000"/>
                </a:solidFill>
                <a:latin typeface="Arial" pitchFamily="34" charset="0"/>
              </a:rPr>
              <a:t>yi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637464" y="6409172"/>
            <a:ext cx="350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14" descr="j035360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4745420"/>
            <a:ext cx="1291647" cy="18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3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928938" y="5843588"/>
            <a:ext cx="4663440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2909888" y="5157788"/>
            <a:ext cx="4663440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50950" y="53975"/>
            <a:ext cx="5149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1160 km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20.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E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53975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Add.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 rot="20962103">
            <a:off x="3451299" y="4220529"/>
            <a:ext cx="1754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~13 cm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51" name="Freeform 15"/>
          <p:cNvSpPr>
            <a:spLocks/>
          </p:cNvSpPr>
          <p:nvPr/>
        </p:nvSpPr>
        <p:spPr bwMode="auto">
          <a:xfrm>
            <a:off x="1149350" y="3763963"/>
            <a:ext cx="5521325" cy="1149350"/>
          </a:xfrm>
          <a:custGeom>
            <a:avLst/>
            <a:gdLst>
              <a:gd name="T0" fmla="*/ 0 w 3478"/>
              <a:gd name="T1" fmla="*/ 2147483647 h 724"/>
              <a:gd name="T2" fmla="*/ 2147483647 w 3478"/>
              <a:gd name="T3" fmla="*/ 0 h 724"/>
              <a:gd name="T4" fmla="*/ 0 60000 65536"/>
              <a:gd name="T5" fmla="*/ 0 60000 65536"/>
              <a:gd name="T6" fmla="*/ 0 w 3478"/>
              <a:gd name="T7" fmla="*/ 0 h 724"/>
              <a:gd name="T8" fmla="*/ 3478 w 3478"/>
              <a:gd name="T9" fmla="*/ 724 h 7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78" h="724">
                <a:moveTo>
                  <a:pt x="0" y="724"/>
                </a:moveTo>
                <a:lnTo>
                  <a:pt x="3478" y="0"/>
                </a:lnTo>
              </a:path>
            </a:pathLst>
          </a:custGeom>
          <a:noFill/>
          <a:ln w="38100" cap="flat">
            <a:solidFill>
              <a:srgbClr val="009900"/>
            </a:solidFill>
            <a:prstDash val="lg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3062288" y="515778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1300 km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2357002" y="450554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 b="1" baseline="30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5968746" y="793274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1 cm = 100 km</a:t>
            </a:r>
          </a:p>
        </p:txBody>
      </p:sp>
      <p:sp>
        <p:nvSpPr>
          <p:cNvPr id="27659" name="Rectangle 19"/>
          <p:cNvSpPr>
            <a:spLocks noChangeArrowheads="1"/>
          </p:cNvSpPr>
          <p:nvPr/>
        </p:nvSpPr>
        <p:spPr bwMode="auto">
          <a:xfrm>
            <a:off x="6824668" y="229749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scale: </a:t>
            </a:r>
          </a:p>
        </p:txBody>
      </p:sp>
      <p:sp>
        <p:nvSpPr>
          <p:cNvPr id="219157" name="Rectangle 21"/>
          <p:cNvSpPr>
            <a:spLocks noChangeArrowheads="1"/>
          </p:cNvSpPr>
          <p:nvPr/>
        </p:nvSpPr>
        <p:spPr bwMode="auto">
          <a:xfrm rot="20399005">
            <a:off x="2280726" y="3509924"/>
            <a:ext cx="2278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11.6 cm 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58" name="Freeform 22"/>
          <p:cNvSpPr>
            <a:spLocks/>
          </p:cNvSpPr>
          <p:nvPr/>
        </p:nvSpPr>
        <p:spPr bwMode="auto">
          <a:xfrm>
            <a:off x="1150938" y="3165475"/>
            <a:ext cx="4878387" cy="1747838"/>
          </a:xfrm>
          <a:custGeom>
            <a:avLst/>
            <a:gdLst>
              <a:gd name="T0" fmla="*/ 2147483647 w 3073"/>
              <a:gd name="T1" fmla="*/ 2147483647 h 1101"/>
              <a:gd name="T2" fmla="*/ 0 w 3073"/>
              <a:gd name="T3" fmla="*/ 2147483647 h 1101"/>
              <a:gd name="T4" fmla="*/ 2147483647 w 3073"/>
              <a:gd name="T5" fmla="*/ 0 h 1101"/>
              <a:gd name="T6" fmla="*/ 0 60000 65536"/>
              <a:gd name="T7" fmla="*/ 0 60000 65536"/>
              <a:gd name="T8" fmla="*/ 0 60000 65536"/>
              <a:gd name="T9" fmla="*/ 0 w 3073"/>
              <a:gd name="T10" fmla="*/ 0 h 1101"/>
              <a:gd name="T11" fmla="*/ 3073 w 3073"/>
              <a:gd name="T12" fmla="*/ 1101 h 1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3" h="1101">
                <a:moveTo>
                  <a:pt x="11" y="1090"/>
                </a:moveTo>
                <a:lnTo>
                  <a:pt x="0" y="1101"/>
                </a:lnTo>
                <a:lnTo>
                  <a:pt x="3073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160" name="Freeform 24"/>
          <p:cNvSpPr>
            <a:spLocks/>
          </p:cNvSpPr>
          <p:nvPr/>
        </p:nvSpPr>
        <p:spPr bwMode="auto">
          <a:xfrm>
            <a:off x="6027738" y="3165475"/>
            <a:ext cx="846137" cy="1600200"/>
          </a:xfrm>
          <a:custGeom>
            <a:avLst/>
            <a:gdLst>
              <a:gd name="T0" fmla="*/ 0 w 533"/>
              <a:gd name="T1" fmla="*/ 0 h 1008"/>
              <a:gd name="T2" fmla="*/ 2147483647 w 533"/>
              <a:gd name="T3" fmla="*/ 2147483647 h 1008"/>
              <a:gd name="T4" fmla="*/ 0 60000 65536"/>
              <a:gd name="T5" fmla="*/ 0 60000 65536"/>
              <a:gd name="T6" fmla="*/ 0 w 533"/>
              <a:gd name="T7" fmla="*/ 0 h 1008"/>
              <a:gd name="T8" fmla="*/ 533 w 533"/>
              <a:gd name="T9" fmla="*/ 1008 h 10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" h="1008">
                <a:moveTo>
                  <a:pt x="0" y="0"/>
                </a:moveTo>
                <a:lnTo>
                  <a:pt x="533" y="100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6025969" y="3766211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5119688" y="5200978"/>
            <a:ext cx="2377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@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12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N of E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65" name="Rectangle 28"/>
          <p:cNvSpPr>
            <a:spLocks noChangeArrowheads="1"/>
          </p:cNvSpPr>
          <p:nvPr/>
        </p:nvSpPr>
        <p:spPr bwMode="auto">
          <a:xfrm>
            <a:off x="1250950" y="587375"/>
            <a:ext cx="449670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470 km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60.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S of E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7666" name="Rectangle 29"/>
          <p:cNvSpPr>
            <a:spLocks noChangeArrowheads="1"/>
          </p:cNvSpPr>
          <p:nvPr/>
        </p:nvSpPr>
        <p:spPr bwMode="auto">
          <a:xfrm>
            <a:off x="1250950" y="1120775"/>
            <a:ext cx="447295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= 280 km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70.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N of W 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6789738" y="3927475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= 2.8 cm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68" name="Freeform 32"/>
          <p:cNvSpPr>
            <a:spLocks/>
          </p:cNvSpPr>
          <p:nvPr/>
        </p:nvSpPr>
        <p:spPr bwMode="auto">
          <a:xfrm>
            <a:off x="6664325" y="3768725"/>
            <a:ext cx="215900" cy="992188"/>
          </a:xfrm>
          <a:custGeom>
            <a:avLst/>
            <a:gdLst>
              <a:gd name="T0" fmla="*/ 2147483647 w 136"/>
              <a:gd name="T1" fmla="*/ 2147483647 h 625"/>
              <a:gd name="T2" fmla="*/ 0 w 136"/>
              <a:gd name="T3" fmla="*/ 0 h 625"/>
              <a:gd name="T4" fmla="*/ 0 60000 65536"/>
              <a:gd name="T5" fmla="*/ 0 60000 65536"/>
              <a:gd name="T6" fmla="*/ 0 w 136"/>
              <a:gd name="T7" fmla="*/ 0 h 625"/>
              <a:gd name="T8" fmla="*/ 136 w 136"/>
              <a:gd name="T9" fmla="*/ 625 h 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625">
                <a:moveTo>
                  <a:pt x="136" y="62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9169" name="Freeform 33"/>
          <p:cNvSpPr>
            <a:spLocks/>
          </p:cNvSpPr>
          <p:nvPr/>
        </p:nvSpPr>
        <p:spPr bwMode="auto">
          <a:xfrm>
            <a:off x="2287588" y="4673600"/>
            <a:ext cx="53975" cy="236538"/>
          </a:xfrm>
          <a:custGeom>
            <a:avLst/>
            <a:gdLst>
              <a:gd name="T0" fmla="*/ 2147483647 w 34"/>
              <a:gd name="T1" fmla="*/ 2147483647 h 149"/>
              <a:gd name="T2" fmla="*/ 2147483647 w 34"/>
              <a:gd name="T3" fmla="*/ 2147483647 h 149"/>
              <a:gd name="T4" fmla="*/ 0 w 34"/>
              <a:gd name="T5" fmla="*/ 0 h 149"/>
              <a:gd name="T6" fmla="*/ 0 60000 65536"/>
              <a:gd name="T7" fmla="*/ 0 60000 65536"/>
              <a:gd name="T8" fmla="*/ 0 60000 65536"/>
              <a:gd name="T9" fmla="*/ 0 w 34"/>
              <a:gd name="T10" fmla="*/ 0 h 149"/>
              <a:gd name="T11" fmla="*/ 34 w 34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49">
                <a:moveTo>
                  <a:pt x="27" y="149"/>
                </a:moveTo>
                <a:cubicBezTo>
                  <a:pt x="28" y="137"/>
                  <a:pt x="34" y="104"/>
                  <a:pt x="30" y="79"/>
                </a:cubicBezTo>
                <a:cubicBezTo>
                  <a:pt x="26" y="54"/>
                  <a:pt x="6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767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0" y="1810370"/>
            <a:ext cx="424338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20"/>
          <p:cNvGrpSpPr>
            <a:grpSpLocks/>
          </p:cNvGrpSpPr>
          <p:nvPr/>
        </p:nvGrpSpPr>
        <p:grpSpPr bwMode="auto">
          <a:xfrm>
            <a:off x="7317924" y="1835223"/>
            <a:ext cx="1171575" cy="1638300"/>
            <a:chOff x="4896" y="2760"/>
            <a:chExt cx="738" cy="1032"/>
          </a:xfrm>
        </p:grpSpPr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V="1">
              <a:off x="5246" y="2760"/>
              <a:ext cx="0" cy="1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4896" y="3055"/>
              <a:ext cx="738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1183743" y="4611833"/>
            <a:ext cx="1098572" cy="609600"/>
            <a:chOff x="4464" y="3024"/>
            <a:chExt cx="692" cy="384"/>
          </a:xfrm>
        </p:grpSpPr>
        <p:sp>
          <p:nvSpPr>
            <p:cNvPr id="26" name="Line 57"/>
            <p:cNvSpPr>
              <a:spLocks noChangeShapeType="1"/>
            </p:cNvSpPr>
            <p:nvPr/>
          </p:nvSpPr>
          <p:spPr bwMode="auto">
            <a:xfrm>
              <a:off x="4464" y="32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Rectangle 58"/>
            <p:cNvSpPr>
              <a:spLocks noChangeArrowheads="1"/>
            </p:cNvSpPr>
            <p:nvPr/>
          </p:nvSpPr>
          <p:spPr bwMode="auto">
            <a:xfrm>
              <a:off x="4772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6064501" y="2867360"/>
            <a:ext cx="1098572" cy="609600"/>
            <a:chOff x="4464" y="3024"/>
            <a:chExt cx="692" cy="384"/>
          </a:xfrm>
        </p:grpSpPr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4464" y="3216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4772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5693107" y="4457453"/>
            <a:ext cx="1177951" cy="609600"/>
            <a:chOff x="4058" y="3024"/>
            <a:chExt cx="742" cy="384"/>
          </a:xfrm>
        </p:grpSpPr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4310" y="3216"/>
              <a:ext cx="4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4058" y="302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W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2715087" y="4537685"/>
            <a:ext cx="56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20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6194283" y="3185829"/>
            <a:ext cx="56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60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6081604" y="4332627"/>
            <a:ext cx="56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70</a:t>
            </a:r>
            <a:r>
              <a:rPr lang="en-US" sz="2000" baseline="30000" dirty="0" err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200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2552842" y="4410040"/>
            <a:ext cx="181445" cy="516750"/>
          </a:xfrm>
          <a:custGeom>
            <a:avLst/>
            <a:gdLst>
              <a:gd name="T0" fmla="*/ 2147483647 w 34"/>
              <a:gd name="T1" fmla="*/ 2147483647 h 149"/>
              <a:gd name="T2" fmla="*/ 2147483647 w 34"/>
              <a:gd name="T3" fmla="*/ 2147483647 h 149"/>
              <a:gd name="T4" fmla="*/ 0 w 34"/>
              <a:gd name="T5" fmla="*/ 0 h 149"/>
              <a:gd name="T6" fmla="*/ 0 60000 65536"/>
              <a:gd name="T7" fmla="*/ 0 60000 65536"/>
              <a:gd name="T8" fmla="*/ 0 60000 65536"/>
              <a:gd name="T9" fmla="*/ 0 w 34"/>
              <a:gd name="T10" fmla="*/ 0 h 149"/>
              <a:gd name="T11" fmla="*/ 34 w 34"/>
              <a:gd name="T12" fmla="*/ 149 h 149"/>
              <a:gd name="connsiteX0" fmla="*/ 7941 w 8024"/>
              <a:gd name="connsiteY0" fmla="*/ 10000 h 10000"/>
              <a:gd name="connsiteX1" fmla="*/ 6569 w 8024"/>
              <a:gd name="connsiteY1" fmla="*/ 4973 h 10000"/>
              <a:gd name="connsiteX2" fmla="*/ 0 w 8024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4" h="10000">
                <a:moveTo>
                  <a:pt x="7941" y="10000"/>
                </a:moveTo>
                <a:cubicBezTo>
                  <a:pt x="8235" y="9195"/>
                  <a:pt x="7745" y="6651"/>
                  <a:pt x="6569" y="4973"/>
                </a:cubicBezTo>
                <a:cubicBezTo>
                  <a:pt x="5392" y="3295"/>
                  <a:pt x="1765" y="107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Freeform 33"/>
          <p:cNvSpPr>
            <a:spLocks/>
          </p:cNvSpPr>
          <p:nvPr/>
        </p:nvSpPr>
        <p:spPr bwMode="auto">
          <a:xfrm flipH="1">
            <a:off x="6575493" y="4254096"/>
            <a:ext cx="181445" cy="516750"/>
          </a:xfrm>
          <a:custGeom>
            <a:avLst/>
            <a:gdLst>
              <a:gd name="T0" fmla="*/ 2147483647 w 34"/>
              <a:gd name="T1" fmla="*/ 2147483647 h 149"/>
              <a:gd name="T2" fmla="*/ 2147483647 w 34"/>
              <a:gd name="T3" fmla="*/ 2147483647 h 149"/>
              <a:gd name="T4" fmla="*/ 0 w 34"/>
              <a:gd name="T5" fmla="*/ 0 h 149"/>
              <a:gd name="T6" fmla="*/ 0 60000 65536"/>
              <a:gd name="T7" fmla="*/ 0 60000 65536"/>
              <a:gd name="T8" fmla="*/ 0 60000 65536"/>
              <a:gd name="T9" fmla="*/ 0 w 34"/>
              <a:gd name="T10" fmla="*/ 0 h 149"/>
              <a:gd name="T11" fmla="*/ 34 w 34"/>
              <a:gd name="T12" fmla="*/ 149 h 149"/>
              <a:gd name="connsiteX0" fmla="*/ 7941 w 8024"/>
              <a:gd name="connsiteY0" fmla="*/ 10000 h 10000"/>
              <a:gd name="connsiteX1" fmla="*/ 6569 w 8024"/>
              <a:gd name="connsiteY1" fmla="*/ 4973 h 10000"/>
              <a:gd name="connsiteX2" fmla="*/ 0 w 8024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4" h="10000">
                <a:moveTo>
                  <a:pt x="7941" y="10000"/>
                </a:moveTo>
                <a:cubicBezTo>
                  <a:pt x="8235" y="9195"/>
                  <a:pt x="7745" y="6651"/>
                  <a:pt x="6569" y="4973"/>
                </a:cubicBezTo>
                <a:cubicBezTo>
                  <a:pt x="5392" y="3295"/>
                  <a:pt x="1765" y="107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3062288" y="5924878"/>
            <a:ext cx="4514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= 1300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km @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78</a:t>
            </a:r>
            <a:r>
              <a:rPr lang="en-US" baseline="30000" dirty="0" err="1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E of N</a:t>
            </a:r>
            <a:endParaRPr lang="en-US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7853" y="3940189"/>
            <a:ext cx="609612" cy="971555"/>
            <a:chOff x="872603" y="5411933"/>
            <a:chExt cx="609612" cy="971555"/>
          </a:xfrm>
        </p:grpSpPr>
        <p:sp>
          <p:nvSpPr>
            <p:cNvPr id="46" name="Line 57"/>
            <p:cNvSpPr>
              <a:spLocks noChangeShapeType="1"/>
            </p:cNvSpPr>
            <p:nvPr/>
          </p:nvSpPr>
          <p:spPr bwMode="auto">
            <a:xfrm rot="16200000" flipV="1">
              <a:off x="783693" y="6116783"/>
              <a:ext cx="5334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non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872603" y="5411933"/>
              <a:ext cx="60961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en-US" sz="200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3681" y="4172308"/>
            <a:ext cx="852595" cy="609600"/>
            <a:chOff x="1073681" y="4172308"/>
            <a:chExt cx="852595" cy="609600"/>
          </a:xfrm>
        </p:grpSpPr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1316676" y="4172308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endParaRPr lang="en-US" sz="2000" b="1" baseline="30000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 rot="18027147" flipV="1">
              <a:off x="1241333" y="4359614"/>
              <a:ext cx="181445" cy="516750"/>
            </a:xfrm>
            <a:custGeom>
              <a:avLst/>
              <a:gdLst>
                <a:gd name="T0" fmla="*/ 2147483647 w 34"/>
                <a:gd name="T1" fmla="*/ 2147483647 h 149"/>
                <a:gd name="T2" fmla="*/ 2147483647 w 34"/>
                <a:gd name="T3" fmla="*/ 2147483647 h 149"/>
                <a:gd name="T4" fmla="*/ 0 w 34"/>
                <a:gd name="T5" fmla="*/ 0 h 149"/>
                <a:gd name="T6" fmla="*/ 0 60000 65536"/>
                <a:gd name="T7" fmla="*/ 0 60000 65536"/>
                <a:gd name="T8" fmla="*/ 0 60000 65536"/>
                <a:gd name="T9" fmla="*/ 0 w 34"/>
                <a:gd name="T10" fmla="*/ 0 h 149"/>
                <a:gd name="T11" fmla="*/ 34 w 34"/>
                <a:gd name="T12" fmla="*/ 149 h 149"/>
                <a:gd name="connsiteX0" fmla="*/ 7941 w 8024"/>
                <a:gd name="connsiteY0" fmla="*/ 10000 h 10000"/>
                <a:gd name="connsiteX1" fmla="*/ 6569 w 8024"/>
                <a:gd name="connsiteY1" fmla="*/ 4973 h 10000"/>
                <a:gd name="connsiteX2" fmla="*/ 0 w 8024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4" h="10000">
                  <a:moveTo>
                    <a:pt x="7941" y="10000"/>
                  </a:moveTo>
                  <a:cubicBezTo>
                    <a:pt x="8235" y="9195"/>
                    <a:pt x="7745" y="6651"/>
                    <a:pt x="6569" y="4973"/>
                  </a:cubicBezTo>
                  <a:cubicBezTo>
                    <a:pt x="5392" y="3295"/>
                    <a:pt x="1765" y="107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14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19138" grpId="0" animBg="1"/>
      <p:bldP spid="219150" grpId="0"/>
      <p:bldP spid="219151" grpId="0" animBg="1"/>
      <p:bldP spid="219152" grpId="0"/>
      <p:bldP spid="219153" grpId="0"/>
      <p:bldP spid="219154" grpId="0"/>
      <p:bldP spid="219157" grpId="0"/>
      <p:bldP spid="219158" grpId="0" animBg="1"/>
      <p:bldP spid="219160" grpId="0" animBg="1"/>
      <p:bldP spid="219161" grpId="0"/>
      <p:bldP spid="219162" grpId="0"/>
      <p:bldP spid="219167" grpId="0"/>
      <p:bldP spid="219168" grpId="0" animBg="1"/>
      <p:bldP spid="219169" grpId="0" animBg="1"/>
      <p:bldP spid="34" grpId="0"/>
      <p:bldP spid="35" grpId="0"/>
      <p:bldP spid="36" grpId="0"/>
      <p:bldP spid="37" grpId="0" animBg="1"/>
      <p:bldP spid="38" grpId="0" animBg="1"/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8808" y="1067309"/>
            <a:ext cx="8621784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Here, we put everything we have learned about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projectiles launched at an angle together, looking at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 few new types of problems dealing with projectiles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launched at an angle. This concludes our studies 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with the kinematics of projectiles. In the next unit,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we’ll investigate not HOW things move (kinematics),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but WHY things move – specifically, forces – which is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the subject matter of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dynamics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Our knowledge of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vectors will be crucial in those studies.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3023" y="362826"/>
            <a:ext cx="8260146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Projectiles Launched at an Angle, 4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094884" y="5824162"/>
            <a:ext cx="4046812" cy="104028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7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36"/>
          <p:cNvGrpSpPr>
            <a:grpSpLocks/>
          </p:cNvGrpSpPr>
          <p:nvPr/>
        </p:nvGrpSpPr>
        <p:grpSpPr bwMode="auto">
          <a:xfrm>
            <a:off x="24818" y="890337"/>
            <a:ext cx="7767638" cy="5924550"/>
            <a:chOff x="243" y="576"/>
            <a:chExt cx="4893" cy="3732"/>
          </a:xfrm>
        </p:grpSpPr>
        <p:sp>
          <p:nvSpPr>
            <p:cNvPr id="43018" name="Line 16"/>
            <p:cNvSpPr>
              <a:spLocks noChangeShapeType="1"/>
            </p:cNvSpPr>
            <p:nvPr/>
          </p:nvSpPr>
          <p:spPr bwMode="auto">
            <a:xfrm flipV="1">
              <a:off x="1320" y="576"/>
              <a:ext cx="0" cy="30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19" name="Line 17"/>
            <p:cNvSpPr>
              <a:spLocks noChangeShapeType="1"/>
            </p:cNvSpPr>
            <p:nvPr/>
          </p:nvSpPr>
          <p:spPr bwMode="auto">
            <a:xfrm>
              <a:off x="1320" y="3629"/>
              <a:ext cx="38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0" name="Line 18"/>
            <p:cNvSpPr>
              <a:spLocks noChangeShapeType="1"/>
            </p:cNvSpPr>
            <p:nvPr/>
          </p:nvSpPr>
          <p:spPr bwMode="auto">
            <a:xfrm flipH="1">
              <a:off x="1204" y="3629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1" name="Line 19"/>
            <p:cNvSpPr>
              <a:spLocks noChangeShapeType="1"/>
            </p:cNvSpPr>
            <p:nvPr/>
          </p:nvSpPr>
          <p:spPr bwMode="auto">
            <a:xfrm flipH="1">
              <a:off x="1204" y="3290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2" name="Line 20"/>
            <p:cNvSpPr>
              <a:spLocks noChangeShapeType="1"/>
            </p:cNvSpPr>
            <p:nvPr/>
          </p:nvSpPr>
          <p:spPr bwMode="auto">
            <a:xfrm flipH="1">
              <a:off x="1204" y="2951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3" name="Line 21"/>
            <p:cNvSpPr>
              <a:spLocks noChangeShapeType="1"/>
            </p:cNvSpPr>
            <p:nvPr/>
          </p:nvSpPr>
          <p:spPr bwMode="auto">
            <a:xfrm flipH="1">
              <a:off x="1204" y="2612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4" name="Line 22"/>
            <p:cNvSpPr>
              <a:spLocks noChangeShapeType="1"/>
            </p:cNvSpPr>
            <p:nvPr/>
          </p:nvSpPr>
          <p:spPr bwMode="auto">
            <a:xfrm flipH="1">
              <a:off x="1204" y="2272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5" name="Line 23"/>
            <p:cNvSpPr>
              <a:spLocks noChangeShapeType="1"/>
            </p:cNvSpPr>
            <p:nvPr/>
          </p:nvSpPr>
          <p:spPr bwMode="auto">
            <a:xfrm flipH="1">
              <a:off x="1204" y="1933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6" name="Line 24"/>
            <p:cNvSpPr>
              <a:spLocks noChangeShapeType="1"/>
            </p:cNvSpPr>
            <p:nvPr/>
          </p:nvSpPr>
          <p:spPr bwMode="auto">
            <a:xfrm flipH="1">
              <a:off x="1204" y="1594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7" name="Line 25"/>
            <p:cNvSpPr>
              <a:spLocks noChangeShapeType="1"/>
            </p:cNvSpPr>
            <p:nvPr/>
          </p:nvSpPr>
          <p:spPr bwMode="auto">
            <a:xfrm flipH="1">
              <a:off x="1204" y="1255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Line 26"/>
            <p:cNvSpPr>
              <a:spLocks noChangeShapeType="1"/>
            </p:cNvSpPr>
            <p:nvPr/>
          </p:nvSpPr>
          <p:spPr bwMode="auto">
            <a:xfrm flipH="1">
              <a:off x="1204" y="915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Line 27"/>
            <p:cNvSpPr>
              <a:spLocks noChangeShapeType="1"/>
            </p:cNvSpPr>
            <p:nvPr/>
          </p:nvSpPr>
          <p:spPr bwMode="auto">
            <a:xfrm>
              <a:off x="1320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Line 28"/>
            <p:cNvSpPr>
              <a:spLocks noChangeShapeType="1"/>
            </p:cNvSpPr>
            <p:nvPr/>
          </p:nvSpPr>
          <p:spPr bwMode="auto">
            <a:xfrm>
              <a:off x="2014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Line 29"/>
            <p:cNvSpPr>
              <a:spLocks noChangeShapeType="1"/>
            </p:cNvSpPr>
            <p:nvPr/>
          </p:nvSpPr>
          <p:spPr bwMode="auto">
            <a:xfrm>
              <a:off x="2708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Line 30"/>
            <p:cNvSpPr>
              <a:spLocks noChangeShapeType="1"/>
            </p:cNvSpPr>
            <p:nvPr/>
          </p:nvSpPr>
          <p:spPr bwMode="auto">
            <a:xfrm>
              <a:off x="3401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3" name="Line 31"/>
            <p:cNvSpPr>
              <a:spLocks noChangeShapeType="1"/>
            </p:cNvSpPr>
            <p:nvPr/>
          </p:nvSpPr>
          <p:spPr bwMode="auto">
            <a:xfrm>
              <a:off x="4095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4" name="Line 32"/>
            <p:cNvSpPr>
              <a:spLocks noChangeShapeType="1"/>
            </p:cNvSpPr>
            <p:nvPr/>
          </p:nvSpPr>
          <p:spPr bwMode="auto">
            <a:xfrm>
              <a:off x="4789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5" name="Text Box 33"/>
            <p:cNvSpPr txBox="1">
              <a:spLocks noChangeArrowheads="1"/>
            </p:cNvSpPr>
            <p:nvPr/>
          </p:nvSpPr>
          <p:spPr bwMode="auto">
            <a:xfrm>
              <a:off x="1667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1000</a:t>
              </a:r>
            </a:p>
          </p:txBody>
        </p:sp>
        <p:sp>
          <p:nvSpPr>
            <p:cNvPr id="43036" name="Text Box 34"/>
            <p:cNvSpPr txBox="1">
              <a:spLocks noChangeArrowheads="1"/>
            </p:cNvSpPr>
            <p:nvPr/>
          </p:nvSpPr>
          <p:spPr bwMode="auto">
            <a:xfrm>
              <a:off x="2361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2000</a:t>
              </a:r>
            </a:p>
          </p:txBody>
        </p:sp>
        <p:sp>
          <p:nvSpPr>
            <p:cNvPr id="43037" name="Text Box 35"/>
            <p:cNvSpPr txBox="1">
              <a:spLocks noChangeArrowheads="1"/>
            </p:cNvSpPr>
            <p:nvPr/>
          </p:nvSpPr>
          <p:spPr bwMode="auto">
            <a:xfrm>
              <a:off x="3055" y="3743"/>
              <a:ext cx="69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3000</a:t>
              </a:r>
            </a:p>
          </p:txBody>
        </p:sp>
        <p:sp>
          <p:nvSpPr>
            <p:cNvPr id="43038" name="Text Box 36"/>
            <p:cNvSpPr txBox="1">
              <a:spLocks noChangeArrowheads="1"/>
            </p:cNvSpPr>
            <p:nvPr/>
          </p:nvSpPr>
          <p:spPr bwMode="auto">
            <a:xfrm>
              <a:off x="3748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4000</a:t>
              </a:r>
            </a:p>
          </p:txBody>
        </p:sp>
        <p:sp>
          <p:nvSpPr>
            <p:cNvPr id="43039" name="Text Box 37"/>
            <p:cNvSpPr txBox="1">
              <a:spLocks noChangeArrowheads="1"/>
            </p:cNvSpPr>
            <p:nvPr/>
          </p:nvSpPr>
          <p:spPr bwMode="auto">
            <a:xfrm>
              <a:off x="4442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5000</a:t>
              </a:r>
            </a:p>
          </p:txBody>
        </p:sp>
        <p:sp>
          <p:nvSpPr>
            <p:cNvPr id="43040" name="Text Box 38"/>
            <p:cNvSpPr txBox="1">
              <a:spLocks noChangeArrowheads="1"/>
            </p:cNvSpPr>
            <p:nvPr/>
          </p:nvSpPr>
          <p:spPr bwMode="auto">
            <a:xfrm>
              <a:off x="1089" y="3743"/>
              <a:ext cx="46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0</a:t>
              </a:r>
            </a:p>
          </p:txBody>
        </p:sp>
        <p:sp>
          <p:nvSpPr>
            <p:cNvPr id="43041" name="Text Box 39"/>
            <p:cNvSpPr txBox="1">
              <a:spLocks noChangeArrowheads="1"/>
            </p:cNvSpPr>
            <p:nvPr/>
          </p:nvSpPr>
          <p:spPr bwMode="auto">
            <a:xfrm>
              <a:off x="626" y="1820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5000</a:t>
              </a:r>
            </a:p>
          </p:txBody>
        </p:sp>
        <p:sp>
          <p:nvSpPr>
            <p:cNvPr id="43042" name="Text Box 40"/>
            <p:cNvSpPr txBox="1">
              <a:spLocks noChangeArrowheads="1"/>
            </p:cNvSpPr>
            <p:nvPr/>
          </p:nvSpPr>
          <p:spPr bwMode="auto">
            <a:xfrm>
              <a:off x="857" y="3516"/>
              <a:ext cx="46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 0</a:t>
              </a:r>
            </a:p>
          </p:txBody>
        </p:sp>
        <p:sp>
          <p:nvSpPr>
            <p:cNvPr id="43043" name="Text Box 41"/>
            <p:cNvSpPr txBox="1">
              <a:spLocks noChangeArrowheads="1"/>
            </p:cNvSpPr>
            <p:nvPr/>
          </p:nvSpPr>
          <p:spPr bwMode="auto">
            <a:xfrm>
              <a:off x="626" y="3177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1000</a:t>
              </a:r>
            </a:p>
          </p:txBody>
        </p:sp>
        <p:sp>
          <p:nvSpPr>
            <p:cNvPr id="43044" name="Text Box 42"/>
            <p:cNvSpPr txBox="1">
              <a:spLocks noChangeArrowheads="1"/>
            </p:cNvSpPr>
            <p:nvPr/>
          </p:nvSpPr>
          <p:spPr bwMode="auto">
            <a:xfrm>
              <a:off x="626" y="2838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2000</a:t>
              </a:r>
            </a:p>
          </p:txBody>
        </p:sp>
        <p:sp>
          <p:nvSpPr>
            <p:cNvPr id="43045" name="Text Box 43"/>
            <p:cNvSpPr txBox="1">
              <a:spLocks noChangeArrowheads="1"/>
            </p:cNvSpPr>
            <p:nvPr/>
          </p:nvSpPr>
          <p:spPr bwMode="auto">
            <a:xfrm>
              <a:off x="626" y="2499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3000</a:t>
              </a:r>
            </a:p>
          </p:txBody>
        </p:sp>
        <p:sp>
          <p:nvSpPr>
            <p:cNvPr id="43046" name="Text Box 44"/>
            <p:cNvSpPr txBox="1">
              <a:spLocks noChangeArrowheads="1"/>
            </p:cNvSpPr>
            <p:nvPr/>
          </p:nvSpPr>
          <p:spPr bwMode="auto">
            <a:xfrm>
              <a:off x="626" y="2159"/>
              <a:ext cx="6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4000</a:t>
              </a:r>
            </a:p>
          </p:txBody>
        </p:sp>
        <p:sp>
          <p:nvSpPr>
            <p:cNvPr id="43047" name="Text Box 45"/>
            <p:cNvSpPr txBox="1">
              <a:spLocks noChangeArrowheads="1"/>
            </p:cNvSpPr>
            <p:nvPr/>
          </p:nvSpPr>
          <p:spPr bwMode="auto">
            <a:xfrm>
              <a:off x="626" y="1481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 6000</a:t>
              </a:r>
            </a:p>
          </p:txBody>
        </p:sp>
        <p:sp>
          <p:nvSpPr>
            <p:cNvPr id="43048" name="Text Box 46"/>
            <p:cNvSpPr txBox="1">
              <a:spLocks noChangeArrowheads="1"/>
            </p:cNvSpPr>
            <p:nvPr/>
          </p:nvSpPr>
          <p:spPr bwMode="auto">
            <a:xfrm>
              <a:off x="626" y="1141"/>
              <a:ext cx="6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7000</a:t>
              </a:r>
            </a:p>
          </p:txBody>
        </p:sp>
        <p:sp>
          <p:nvSpPr>
            <p:cNvPr id="43049" name="Text Box 47"/>
            <p:cNvSpPr txBox="1">
              <a:spLocks noChangeArrowheads="1"/>
            </p:cNvSpPr>
            <p:nvPr/>
          </p:nvSpPr>
          <p:spPr bwMode="auto">
            <a:xfrm>
              <a:off x="626" y="802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8000</a:t>
              </a:r>
            </a:p>
          </p:txBody>
        </p:sp>
        <p:sp>
          <p:nvSpPr>
            <p:cNvPr id="43050" name="Text Box 48"/>
            <p:cNvSpPr txBox="1">
              <a:spLocks noChangeArrowheads="1"/>
            </p:cNvSpPr>
            <p:nvPr/>
          </p:nvSpPr>
          <p:spPr bwMode="auto">
            <a:xfrm>
              <a:off x="243" y="199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 y (m)</a:t>
              </a:r>
            </a:p>
          </p:txBody>
        </p:sp>
        <p:sp>
          <p:nvSpPr>
            <p:cNvPr id="43051" name="Text Box 49"/>
            <p:cNvSpPr txBox="1">
              <a:spLocks noChangeArrowheads="1"/>
            </p:cNvSpPr>
            <p:nvPr/>
          </p:nvSpPr>
          <p:spPr bwMode="auto">
            <a:xfrm>
              <a:off x="2708" y="3969"/>
              <a:ext cx="92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x (m)</a:t>
              </a:r>
            </a:p>
          </p:txBody>
        </p:sp>
      </p:grpSp>
      <p:sp>
        <p:nvSpPr>
          <p:cNvPr id="43011" name="Rectangle 281"/>
          <p:cNvSpPr>
            <a:spLocks noChangeArrowheads="1"/>
          </p:cNvSpPr>
          <p:nvPr/>
        </p:nvSpPr>
        <p:spPr bwMode="auto">
          <a:xfrm>
            <a:off x="284163" y="66925"/>
            <a:ext cx="8615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Coordinates of Horizontally-Launched Projectiles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	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 (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and Velocity at Any Time) </a:t>
            </a:r>
          </a:p>
        </p:txBody>
      </p:sp>
      <p:sp>
        <p:nvSpPr>
          <p:cNvPr id="43012" name="Rectangle 317"/>
          <p:cNvSpPr>
            <a:spLocks noChangeArrowheads="1"/>
          </p:cNvSpPr>
          <p:nvPr/>
        </p:nvSpPr>
        <p:spPr bwMode="auto">
          <a:xfrm>
            <a:off x="1991706" y="1068216"/>
            <a:ext cx="45624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previous problem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en-US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what are the coordinates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provisions (and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their speed) at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43013" name="Group 48"/>
          <p:cNvGrpSpPr>
            <a:grpSpLocks/>
          </p:cNvGrpSpPr>
          <p:nvPr/>
        </p:nvGrpSpPr>
        <p:grpSpPr bwMode="auto">
          <a:xfrm>
            <a:off x="2250378" y="3267139"/>
            <a:ext cx="6555957" cy="2433137"/>
            <a:chOff x="3603009" y="3182535"/>
            <a:chExt cx="6555784" cy="2432713"/>
          </a:xfrm>
        </p:grpSpPr>
        <p:pic>
          <p:nvPicPr>
            <p:cNvPr id="43014" name="Picture 2" descr="http://sandyspadaro.com/wp-content/uploads/2010/06/stealth-bomb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009" y="3182535"/>
              <a:ext cx="2930525" cy="219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4" descr="http://www.coupons4utah.com/wp-content/uploads/2010/07/Spa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516" y="3246394"/>
              <a:ext cx="876963" cy="78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6" descr="http://www.norcalblogs.com/bored/CheezWhiz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329" y="4240462"/>
              <a:ext cx="1228464" cy="1228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8" descr="http://anieleirose.org/images/WonderBrea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806" y="4186498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6255563" y="1072989"/>
            <a:ext cx="2679742" cy="2606913"/>
            <a:chOff x="6303689" y="1024863"/>
            <a:chExt cx="2679742" cy="2606913"/>
          </a:xfrm>
        </p:grpSpPr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6303689" y="2408169"/>
              <a:ext cx="22095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pPr indent="274638"/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= 40.4 s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69601" y="1024863"/>
              <a:ext cx="2513830" cy="730340"/>
              <a:chOff x="-6842125" y="5765306"/>
              <a:chExt cx="2513830" cy="730340"/>
            </a:xfrm>
          </p:grpSpPr>
          <p:sp>
            <p:nvSpPr>
              <p:cNvPr id="55" name="Text Box 16"/>
              <p:cNvSpPr txBox="1">
                <a:spLocks noChangeArrowheads="1"/>
              </p:cNvSpPr>
              <p:nvPr/>
            </p:nvSpPr>
            <p:spPr bwMode="auto">
              <a:xfrm>
                <a:off x="-6842125" y="5972426"/>
                <a:ext cx="251383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Symbol" pitchFamily="18" charset="2"/>
                    <a:ea typeface="Times New Roman" pitchFamily="18" charset="0"/>
                    <a:cs typeface="Arial" pitchFamily="34" charset="0"/>
                  </a:rPr>
                  <a:t>D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</a:t>
                </a: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= –8000. m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rot="16200000">
                <a:off x="-6706695" y="5949374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6566320" y="2947564"/>
              <a:ext cx="2361113" cy="684212"/>
              <a:chOff x="-3227387" y="7278934"/>
              <a:chExt cx="2361113" cy="684212"/>
            </a:xfrm>
          </p:grpSpPr>
          <p:sp>
            <p:nvSpPr>
              <p:cNvPr id="63" name="Text Box 17"/>
              <p:cNvSpPr txBox="1">
                <a:spLocks noChangeArrowheads="1"/>
              </p:cNvSpPr>
              <p:nvPr/>
            </p:nvSpPr>
            <p:spPr bwMode="auto">
              <a:xfrm>
                <a:off x="-3227387" y="7278934"/>
                <a:ext cx="2361113" cy="684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Symbol" pitchFamily="18" charset="2"/>
                    <a:ea typeface="Times New Roman" pitchFamily="18" charset="0"/>
                    <a:cs typeface="Arial" pitchFamily="34" charset="0"/>
                  </a:rPr>
                  <a:t>D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</a:t>
                </a: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= </a:t>
                </a: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4040 m</a:t>
                </a:r>
                <a:endParaRPr lang="en-US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-3072948" y="7314678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6583197" y="1820109"/>
              <a:ext cx="2271776" cy="523220"/>
              <a:chOff x="-3763962" y="5116763"/>
              <a:chExt cx="2271776" cy="523220"/>
            </a:xfrm>
          </p:grpSpPr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-3763962" y="5116763"/>
                <a:ext cx="227177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x</a:t>
                </a:r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= 100. m/s</a:t>
                </a:r>
                <a:endParaRPr lang="en-US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-3762759" y="5132952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650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0"/>
          <p:cNvSpPr>
            <a:spLocks noChangeArrowheads="1"/>
          </p:cNvSpPr>
          <p:nvPr/>
        </p:nvSpPr>
        <p:spPr bwMode="auto">
          <a:xfrm>
            <a:off x="5828807" y="5545777"/>
            <a:ext cx="3101437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5927418" y="5652655"/>
            <a:ext cx="2907824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" name="Rectangle 20"/>
          <p:cNvSpPr>
            <a:spLocks noChangeArrowheads="1"/>
          </p:cNvSpPr>
          <p:nvPr/>
        </p:nvSpPr>
        <p:spPr bwMode="auto">
          <a:xfrm>
            <a:off x="2125685" y="5789489"/>
            <a:ext cx="1876299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" name="Rectangle 20"/>
          <p:cNvSpPr>
            <a:spLocks noChangeArrowheads="1"/>
          </p:cNvSpPr>
          <p:nvPr/>
        </p:nvSpPr>
        <p:spPr bwMode="auto">
          <a:xfrm>
            <a:off x="2224296" y="5884492"/>
            <a:ext cx="1670810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1955" y="3385884"/>
            <a:ext cx="3531736" cy="744807"/>
            <a:chOff x="358302" y="2202900"/>
            <a:chExt cx="3531736" cy="744807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678737" y="2917694"/>
            <a:ext cx="801598" cy="1259774"/>
            <a:chOff x="5898219" y="2847646"/>
            <a:chExt cx="801598" cy="1259774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5898219" y="3455720"/>
              <a:ext cx="419454" cy="6517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93980" y="1333209"/>
            <a:ext cx="3531736" cy="523220"/>
            <a:chOff x="358302" y="2424487"/>
            <a:chExt cx="3531736" cy="523220"/>
          </a:xfrm>
        </p:grpSpPr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121584" y="694825"/>
            <a:ext cx="744720" cy="1169744"/>
            <a:chOff x="5955097" y="2847646"/>
            <a:chExt cx="744720" cy="1169744"/>
          </a:xfrm>
        </p:grpSpPr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5955097" y="3455720"/>
              <a:ext cx="362576" cy="56167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317"/>
          <p:cNvSpPr>
            <a:spLocks noChangeArrowheads="1"/>
          </p:cNvSpPr>
          <p:nvPr/>
        </p:nvSpPr>
        <p:spPr bwMode="auto">
          <a:xfrm>
            <a:off x="178634" y="136657"/>
            <a:ext cx="5620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 coordinates 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2228" y="4295046"/>
            <a:ext cx="2569934" cy="794587"/>
            <a:chOff x="352151" y="4390008"/>
            <a:chExt cx="2569934" cy="794587"/>
          </a:xfrm>
        </p:grpSpPr>
        <p:sp>
          <p:nvSpPr>
            <p:cNvPr id="96" name="Rectangle 317"/>
            <p:cNvSpPr>
              <a:spLocks noChangeArrowheads="1"/>
            </p:cNvSpPr>
            <p:nvPr/>
          </p:nvSpPr>
          <p:spPr bwMode="auto">
            <a:xfrm>
              <a:off x="352151" y="4661375"/>
              <a:ext cx="25699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But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rot="16200000">
              <a:off x="1110266" y="457407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>
              <a:off x="1803950" y="457407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>
              <a:off x="2450337" y="457407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47414" y="4295047"/>
            <a:ext cx="1885453" cy="794586"/>
            <a:chOff x="2827337" y="4390009"/>
            <a:chExt cx="1885453" cy="794586"/>
          </a:xfrm>
        </p:grpSpPr>
        <p:sp>
          <p:nvSpPr>
            <p:cNvPr id="97" name="Rectangle 317"/>
            <p:cNvSpPr>
              <a:spLocks noChangeArrowheads="1"/>
            </p:cNvSpPr>
            <p:nvPr/>
          </p:nvSpPr>
          <p:spPr bwMode="auto">
            <a:xfrm>
              <a:off x="2827337" y="4661375"/>
              <a:ext cx="18854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16200000">
              <a:off x="3538159" y="457407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56432" y="5745874"/>
            <a:ext cx="2912977" cy="778835"/>
            <a:chOff x="2527146" y="5588188"/>
            <a:chExt cx="2912977" cy="778835"/>
          </a:xfrm>
        </p:grpSpPr>
        <p:sp>
          <p:nvSpPr>
            <p:cNvPr id="98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29129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16200000">
              <a:off x="4231843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0875" y="2391127"/>
            <a:ext cx="2569934" cy="523220"/>
            <a:chOff x="3678652" y="1918171"/>
            <a:chExt cx="2569934" cy="523220"/>
          </a:xfrm>
        </p:grpSpPr>
        <p:sp>
          <p:nvSpPr>
            <p:cNvPr id="93" name="Rectangle 317"/>
            <p:cNvSpPr>
              <a:spLocks noChangeArrowheads="1"/>
            </p:cNvSpPr>
            <p:nvPr/>
          </p:nvSpPr>
          <p:spPr bwMode="auto">
            <a:xfrm>
              <a:off x="3678652" y="1918171"/>
              <a:ext cx="25699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 pitchFamily="34" charset="0"/>
                </a:rPr>
                <a:t>But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4467615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177065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5807686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00313" y="2391127"/>
            <a:ext cx="1212191" cy="523220"/>
            <a:chOff x="7951126" y="1918171"/>
            <a:chExt cx="1212191" cy="523220"/>
          </a:xfrm>
        </p:grpSpPr>
        <p:sp>
          <p:nvSpPr>
            <p:cNvPr id="108" name="Rectangle 317"/>
            <p:cNvSpPr>
              <a:spLocks noChangeArrowheads="1"/>
            </p:cNvSpPr>
            <p:nvPr/>
          </p:nvSpPr>
          <p:spPr bwMode="auto">
            <a:xfrm>
              <a:off x="7951126" y="1918171"/>
              <a:ext cx="12121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8310716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979700" y="1751106"/>
            <a:ext cx="728951" cy="1181281"/>
            <a:chOff x="5970866" y="2847646"/>
            <a:chExt cx="728951" cy="1181281"/>
          </a:xfrm>
        </p:grpSpPr>
        <p:sp>
          <p:nvSpPr>
            <p:cNvPr id="111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5970866" y="3455720"/>
              <a:ext cx="346807" cy="57320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3398" y="6001422"/>
            <a:ext cx="1736373" cy="523220"/>
            <a:chOff x="2487633" y="3254349"/>
            <a:chExt cx="1736373" cy="523220"/>
          </a:xfrm>
        </p:grpSpPr>
        <p:sp>
          <p:nvSpPr>
            <p:cNvPr id="106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3201326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317"/>
          <p:cNvSpPr>
            <a:spLocks noChangeArrowheads="1"/>
          </p:cNvSpPr>
          <p:nvPr/>
        </p:nvSpPr>
        <p:spPr bwMode="auto">
          <a:xfrm>
            <a:off x="316839" y="1334836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1" name="Rectangle 317"/>
          <p:cNvSpPr>
            <a:spLocks noChangeArrowheads="1"/>
          </p:cNvSpPr>
          <p:nvPr/>
        </p:nvSpPr>
        <p:spPr bwMode="auto">
          <a:xfrm>
            <a:off x="340185" y="3604658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1634" y="5109601"/>
            <a:ext cx="2453667" cy="642131"/>
            <a:chOff x="793509" y="5204601"/>
            <a:chExt cx="2453667" cy="642131"/>
          </a:xfrm>
        </p:grpSpPr>
        <p:sp>
          <p:nvSpPr>
            <p:cNvPr id="122" name="Rectangle 317"/>
            <p:cNvSpPr>
              <a:spLocks noChangeArrowheads="1"/>
            </p:cNvSpPr>
            <p:nvPr/>
          </p:nvSpPr>
          <p:spPr bwMode="auto">
            <a:xfrm>
              <a:off x="793509" y="5323512"/>
              <a:ext cx="18245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init.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height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V="1">
              <a:off x="3228261" y="5204601"/>
              <a:ext cx="0" cy="423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54015" y="5612524"/>
              <a:ext cx="6931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/>
          <p:cNvSpPr/>
          <p:nvPr/>
        </p:nvSpPr>
        <p:spPr>
          <a:xfrm>
            <a:off x="2949045" y="4568556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700" y="5993717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87793" y="5993717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33014" y="4468495"/>
            <a:ext cx="1442851" cy="1023841"/>
            <a:chOff x="7333014" y="4468495"/>
            <a:chExt cx="1442851" cy="1023841"/>
          </a:xfrm>
        </p:grpSpPr>
        <p:sp>
          <p:nvSpPr>
            <p:cNvPr id="145" name="Rectangle 317"/>
            <p:cNvSpPr>
              <a:spLocks noChangeArrowheads="1"/>
            </p:cNvSpPr>
            <p:nvPr/>
          </p:nvSpPr>
          <p:spPr bwMode="auto">
            <a:xfrm>
              <a:off x="7704950" y="4468495"/>
              <a:ext cx="6687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fall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 rot="16200000">
              <a:off x="7822871" y="4539341"/>
              <a:ext cx="463138" cy="144285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08656" y="4468493"/>
            <a:ext cx="1148071" cy="1017907"/>
            <a:chOff x="6208656" y="4468493"/>
            <a:chExt cx="1148071" cy="1017907"/>
          </a:xfrm>
        </p:grpSpPr>
        <p:sp>
          <p:nvSpPr>
            <p:cNvPr id="141" name="Rectangle 317"/>
            <p:cNvSpPr>
              <a:spLocks noChangeArrowheads="1"/>
            </p:cNvSpPr>
            <p:nvPr/>
          </p:nvSpPr>
          <p:spPr bwMode="auto">
            <a:xfrm>
              <a:off x="6208656" y="4468493"/>
              <a:ext cx="11480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straight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6578930" y="5047013"/>
              <a:ext cx="415637" cy="43938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93" y="768922"/>
            <a:ext cx="3577444" cy="35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4" grpId="0" animBg="1"/>
      <p:bldP spid="133" grpId="0" animBg="1"/>
      <p:bldP spid="13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24773" y="3233996"/>
            <a:ext cx="2964725" cy="1204355"/>
            <a:chOff x="7847855" y="4182033"/>
            <a:chExt cx="2964725" cy="1204355"/>
          </a:xfrm>
        </p:grpSpPr>
        <p:cxnSp>
          <p:nvCxnSpPr>
            <p:cNvPr id="108" name="Straight Arrow Connector 107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1282556" y="4607619"/>
            <a:ext cx="1793154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1377558" y="4714497"/>
            <a:ext cx="1591273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96235" y="3469892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3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4" y="334836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45" y="3351828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5" y="3972476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" name="Group 119"/>
          <p:cNvGrpSpPr/>
          <p:nvPr/>
        </p:nvGrpSpPr>
        <p:grpSpPr>
          <a:xfrm>
            <a:off x="3294519" y="2799151"/>
            <a:ext cx="664891" cy="1081906"/>
            <a:chOff x="6034926" y="2847646"/>
            <a:chExt cx="664891" cy="1081906"/>
          </a:xfrm>
        </p:grpSpPr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V="1">
              <a:off x="6034926" y="3455720"/>
              <a:ext cx="282747" cy="47383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440299" y="4818032"/>
            <a:ext cx="1511952" cy="760026"/>
            <a:chOff x="3153228" y="3816082"/>
            <a:chExt cx="1511952" cy="760026"/>
          </a:xfrm>
        </p:grpSpPr>
        <p:sp>
          <p:nvSpPr>
            <p:cNvPr id="124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15119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16200000">
              <a:off x="3802813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317"/>
          <p:cNvSpPr>
            <a:spLocks noChangeArrowheads="1"/>
          </p:cNvSpPr>
          <p:nvPr/>
        </p:nvSpPr>
        <p:spPr bwMode="auto">
          <a:xfrm>
            <a:off x="582396" y="231664"/>
            <a:ext cx="25429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 velocity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464" y="1548611"/>
            <a:ext cx="843501" cy="523220"/>
            <a:chOff x="257464" y="1334836"/>
            <a:chExt cx="843501" cy="523220"/>
          </a:xfrm>
        </p:grpSpPr>
        <p:sp>
          <p:nvSpPr>
            <p:cNvPr id="128" name="Rectangle 317"/>
            <p:cNvSpPr>
              <a:spLocks noChangeArrowheads="1"/>
            </p:cNvSpPr>
            <p:nvPr/>
          </p:nvSpPr>
          <p:spPr bwMode="auto">
            <a:xfrm>
              <a:off x="257464" y="1334836"/>
              <a:ext cx="843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…</a:t>
              </a:r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70976" y="1401880"/>
              <a:ext cx="36813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92686" y="2132197"/>
            <a:ext cx="843501" cy="748757"/>
            <a:chOff x="280810" y="3379121"/>
            <a:chExt cx="843501" cy="748757"/>
          </a:xfrm>
        </p:grpSpPr>
        <p:sp>
          <p:nvSpPr>
            <p:cNvPr id="129" name="Rectangle 317"/>
            <p:cNvSpPr>
              <a:spLocks noChangeArrowheads="1"/>
            </p:cNvSpPr>
            <p:nvPr/>
          </p:nvSpPr>
          <p:spPr bwMode="auto">
            <a:xfrm>
              <a:off x="280810" y="3604658"/>
              <a:ext cx="8435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…</a:t>
              </a:r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rot="16200000">
              <a:off x="270977" y="3563189"/>
              <a:ext cx="36813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317"/>
          <p:cNvSpPr>
            <a:spLocks noChangeArrowheads="1"/>
          </p:cNvSpPr>
          <p:nvPr/>
        </p:nvSpPr>
        <p:spPr bwMode="auto">
          <a:xfrm>
            <a:off x="926781" y="1549839"/>
            <a:ext cx="3262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Horizontal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is…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5" name="Rectangle 317"/>
          <p:cNvSpPr>
            <a:spLocks noChangeArrowheads="1"/>
          </p:cNvSpPr>
          <p:nvPr/>
        </p:nvSpPr>
        <p:spPr bwMode="auto">
          <a:xfrm>
            <a:off x="938657" y="2357335"/>
            <a:ext cx="2821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Vertical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is…</a:t>
            </a:r>
            <a:endParaRPr lang="en-US" sz="20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4" y="2006944"/>
            <a:ext cx="1269070" cy="13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317"/>
          <p:cNvSpPr>
            <a:spLocks noChangeArrowheads="1"/>
          </p:cNvSpPr>
          <p:nvPr/>
        </p:nvSpPr>
        <p:spPr bwMode="auto">
          <a:xfrm>
            <a:off x="3904725" y="1549839"/>
            <a:ext cx="164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constant!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1" name="Rectangle 317"/>
          <p:cNvSpPr>
            <a:spLocks noChangeArrowheads="1"/>
          </p:cNvSpPr>
          <p:nvPr/>
        </p:nvSpPr>
        <p:spPr bwMode="auto">
          <a:xfrm>
            <a:off x="3479967" y="2357335"/>
            <a:ext cx="175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constant.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42" name="Picture 22" descr="j042446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43" y="95009"/>
            <a:ext cx="1767043" cy="151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Rectangle 317"/>
          <p:cNvSpPr>
            <a:spLocks noChangeArrowheads="1"/>
          </p:cNvSpPr>
          <p:nvPr/>
        </p:nvSpPr>
        <p:spPr bwMode="auto">
          <a:xfrm>
            <a:off x="3658110" y="4645104"/>
            <a:ext cx="24609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resultant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72368" y="3347215"/>
            <a:ext cx="1641350" cy="3077531"/>
            <a:chOff x="6684241" y="4066989"/>
            <a:chExt cx="1219200" cy="2286000"/>
          </a:xfrm>
        </p:grpSpPr>
        <p:sp>
          <p:nvSpPr>
            <p:cNvPr id="151" name="Rectangle 9"/>
            <p:cNvSpPr>
              <a:spLocks noChangeArrowheads="1"/>
            </p:cNvSpPr>
            <p:nvPr/>
          </p:nvSpPr>
          <p:spPr bwMode="auto">
            <a:xfrm>
              <a:off x="6855235" y="484383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</a:rPr>
                <a:t>v</a:t>
              </a:r>
              <a:r>
                <a:rPr lang="en-US" b="1" baseline="-25000" dirty="0" err="1">
                  <a:solidFill>
                    <a:srgbClr val="0070C0"/>
                  </a:solidFill>
                  <a:latin typeface="Arial" pitchFamily="34" charset="0"/>
                </a:rPr>
                <a:t>r</a:t>
              </a:r>
              <a:endParaRPr lang="en-US" b="1" baseline="-250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152" name="Line 26"/>
            <p:cNvSpPr>
              <a:spLocks noChangeShapeType="1"/>
            </p:cNvSpPr>
            <p:nvPr/>
          </p:nvSpPr>
          <p:spPr bwMode="auto">
            <a:xfrm>
              <a:off x="6684241" y="4066989"/>
              <a:ext cx="1219200" cy="228600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8" name="Picture 2" descr="https://www.onlinerepairworld.com/userfiles/image/speedome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03" y="118754"/>
            <a:ext cx="2601613" cy="20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646237" y="5818864"/>
            <a:ext cx="3676584" cy="731174"/>
            <a:chOff x="1318667" y="5901990"/>
            <a:chExt cx="3676584" cy="731174"/>
          </a:xfrm>
        </p:grpSpPr>
        <p:sp>
          <p:nvSpPr>
            <p:cNvPr id="144" name="Rectangle 317"/>
            <p:cNvSpPr>
              <a:spLocks noChangeArrowheads="1"/>
            </p:cNvSpPr>
            <p:nvPr/>
          </p:nvSpPr>
          <p:spPr bwMode="auto">
            <a:xfrm>
              <a:off x="1318667" y="6109944"/>
              <a:ext cx="36765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pythagorize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and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>
              <a:off x="3290252" y="61814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6200000">
              <a:off x="4332349" y="608605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313720" y="3347215"/>
            <a:ext cx="575023" cy="3077531"/>
            <a:chOff x="8313720" y="3347215"/>
            <a:chExt cx="575023" cy="3077531"/>
          </a:xfrm>
        </p:grpSpPr>
        <p:grpSp>
          <p:nvGrpSpPr>
            <p:cNvPr id="6" name="Group 5"/>
            <p:cNvGrpSpPr/>
            <p:nvPr/>
          </p:nvGrpSpPr>
          <p:grpSpPr>
            <a:xfrm>
              <a:off x="8313720" y="3347215"/>
              <a:ext cx="575023" cy="3077531"/>
              <a:chOff x="7903441" y="4066989"/>
              <a:chExt cx="427129" cy="2286000"/>
            </a:xfrm>
          </p:grpSpPr>
          <p:sp>
            <p:nvSpPr>
              <p:cNvPr id="153" name="Line 25"/>
              <p:cNvSpPr>
                <a:spLocks noChangeShapeType="1"/>
              </p:cNvSpPr>
              <p:nvPr/>
            </p:nvSpPr>
            <p:spPr bwMode="auto">
              <a:xfrm>
                <a:off x="7903441" y="4066989"/>
                <a:ext cx="0" cy="2286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27"/>
              <p:cNvSpPr>
                <a:spLocks noChangeArrowheads="1"/>
              </p:cNvSpPr>
              <p:nvPr/>
            </p:nvSpPr>
            <p:spPr bwMode="auto">
              <a:xfrm>
                <a:off x="7970735" y="4795341"/>
                <a:ext cx="359835" cy="38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161" name="Straight Arrow Connector 160"/>
            <p:cNvCxnSpPr/>
            <p:nvPr/>
          </p:nvCxnSpPr>
          <p:spPr>
            <a:xfrm rot="16200000">
              <a:off x="8403616" y="427903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672368" y="2816118"/>
            <a:ext cx="1641350" cy="531097"/>
            <a:chOff x="6672368" y="2816118"/>
            <a:chExt cx="1641350" cy="531097"/>
          </a:xfrm>
        </p:grpSpPr>
        <p:grpSp>
          <p:nvGrpSpPr>
            <p:cNvPr id="4" name="Group 3"/>
            <p:cNvGrpSpPr/>
            <p:nvPr/>
          </p:nvGrpSpPr>
          <p:grpSpPr>
            <a:xfrm>
              <a:off x="6672368" y="2816118"/>
              <a:ext cx="1641350" cy="531097"/>
              <a:chOff x="6684241" y="3672489"/>
              <a:chExt cx="1219200" cy="394500"/>
            </a:xfrm>
          </p:grpSpPr>
          <p:sp>
            <p:nvSpPr>
              <p:cNvPr id="148" name="Rectangle 8"/>
              <p:cNvSpPr>
                <a:spLocks noChangeArrowheads="1"/>
              </p:cNvSpPr>
              <p:nvPr/>
            </p:nvSpPr>
            <p:spPr bwMode="auto">
              <a:xfrm>
                <a:off x="7156675" y="3672489"/>
                <a:ext cx="359835" cy="388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9" name="Line 24"/>
              <p:cNvSpPr>
                <a:spLocks noChangeShapeType="1"/>
              </p:cNvSpPr>
              <p:nvPr/>
            </p:nvSpPr>
            <p:spPr bwMode="auto">
              <a:xfrm>
                <a:off x="6684241" y="4066989"/>
                <a:ext cx="1219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62" name="Straight Arrow Connector 161"/>
            <p:cNvCxnSpPr/>
            <p:nvPr/>
          </p:nvCxnSpPr>
          <p:spPr>
            <a:xfrm>
              <a:off x="7361517" y="293754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Rectangle 317"/>
          <p:cNvSpPr>
            <a:spLocks noChangeArrowheads="1"/>
          </p:cNvSpPr>
          <p:nvPr/>
        </p:nvSpPr>
        <p:spPr bwMode="auto">
          <a:xfrm>
            <a:off x="6971320" y="3343000"/>
            <a:ext cx="399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q</a:t>
            </a:r>
            <a:endParaRPr lang="en-US" sz="3200" b="1" dirty="0">
              <a:solidFill>
                <a:srgbClr val="0070C0"/>
              </a:solidFill>
              <a:latin typeface="Symbol" panose="05050102010706020507" pitchFamily="18" charset="2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7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62" grpId="0" animBg="1"/>
      <p:bldP spid="135" grpId="0"/>
      <p:bldP spid="138" grpId="0"/>
      <p:bldP spid="141" grpId="0"/>
      <p:bldP spid="143" grpId="0"/>
      <p:bldP spid="1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212" name="Group 92"/>
          <p:cNvGraphicFramePr>
            <a:graphicFrameLocks noGrp="1"/>
          </p:cNvGraphicFramePr>
          <p:nvPr>
            <p:extLst/>
          </p:nvPr>
        </p:nvGraphicFramePr>
        <p:xfrm>
          <a:off x="266700" y="203199"/>
          <a:ext cx="8688113" cy="3501697"/>
        </p:xfrm>
        <a:graphic>
          <a:graphicData uri="http://schemas.openxmlformats.org/drawingml/2006/table">
            <a:tbl>
              <a:tblPr/>
              <a:tblGrid>
                <a:gridCol w="672414"/>
                <a:gridCol w="1013254"/>
                <a:gridCol w="1149178"/>
                <a:gridCol w="1297459"/>
                <a:gridCol w="1103161"/>
                <a:gridCol w="863008"/>
                <a:gridCol w="1116281"/>
                <a:gridCol w="1473358"/>
              </a:tblGrid>
              <a:tr h="1031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coord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straight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fall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coord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540605" y="1201093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1026431" y="1607384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1000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1669" y="2026484"/>
            <a:ext cx="875513" cy="1690390"/>
            <a:chOff x="876833" y="2026484"/>
            <a:chExt cx="875513" cy="1690390"/>
          </a:xfrm>
        </p:grpSpPr>
        <p:sp>
          <p:nvSpPr>
            <p:cNvPr id="261179" name="Rectangle 59"/>
            <p:cNvSpPr>
              <a:spLocks noChangeArrowheads="1"/>
            </p:cNvSpPr>
            <p:nvPr/>
          </p:nvSpPr>
          <p:spPr bwMode="auto">
            <a:xfrm>
              <a:off x="881595" y="2026484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2000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0" name="Rectangle 60"/>
            <p:cNvSpPr>
              <a:spLocks noChangeArrowheads="1"/>
            </p:cNvSpPr>
            <p:nvPr/>
          </p:nvSpPr>
          <p:spPr bwMode="auto">
            <a:xfrm>
              <a:off x="881595" y="2426534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3000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1" name="Rectangle 61"/>
            <p:cNvSpPr>
              <a:spLocks noChangeArrowheads="1"/>
            </p:cNvSpPr>
            <p:nvPr/>
          </p:nvSpPr>
          <p:spPr bwMode="auto">
            <a:xfrm>
              <a:off x="876833" y="2821822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4000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2" name="Rectangle 62"/>
            <p:cNvSpPr>
              <a:spLocks noChangeArrowheads="1"/>
            </p:cNvSpPr>
            <p:nvPr/>
          </p:nvSpPr>
          <p:spPr bwMode="auto">
            <a:xfrm>
              <a:off x="881595" y="3255209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66FF"/>
                  </a:solidFill>
                  <a:latin typeface="Arial" pitchFamily="34" charset="0"/>
                </a:rPr>
                <a:t>5000</a:t>
              </a:r>
              <a:endParaRPr lang="en-US" sz="2400" dirty="0">
                <a:solidFill>
                  <a:srgbClr val="0066FF"/>
                </a:solidFill>
                <a:latin typeface="Arial" pitchFamily="34" charset="0"/>
              </a:endParaRPr>
            </a:p>
          </p:txBody>
        </p:sp>
      </p:grpSp>
      <p:sp>
        <p:nvSpPr>
          <p:cNvPr id="261183" name="Rectangle 63"/>
          <p:cNvSpPr>
            <a:spLocks noChangeArrowheads="1"/>
          </p:cNvSpPr>
          <p:nvPr/>
        </p:nvSpPr>
        <p:spPr bwMode="auto">
          <a:xfrm>
            <a:off x="2088449" y="1232843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8000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88449" y="2032943"/>
            <a:ext cx="870751" cy="1699915"/>
            <a:chOff x="1888724" y="2032943"/>
            <a:chExt cx="870751" cy="1699915"/>
          </a:xfrm>
        </p:grpSpPr>
        <p:sp>
          <p:nvSpPr>
            <p:cNvPr id="261184" name="Rectangle 64"/>
            <p:cNvSpPr>
              <a:spLocks noChangeArrowheads="1"/>
            </p:cNvSpPr>
            <p:nvPr/>
          </p:nvSpPr>
          <p:spPr bwMode="auto">
            <a:xfrm>
              <a:off x="1888724" y="3271193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8000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5" name="Rectangle 65"/>
            <p:cNvSpPr>
              <a:spLocks noChangeArrowheads="1"/>
            </p:cNvSpPr>
            <p:nvPr/>
          </p:nvSpPr>
          <p:spPr bwMode="auto">
            <a:xfrm>
              <a:off x="1888724" y="2847331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8000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6" name="Rectangle 66"/>
            <p:cNvSpPr>
              <a:spLocks noChangeArrowheads="1"/>
            </p:cNvSpPr>
            <p:nvPr/>
          </p:nvSpPr>
          <p:spPr bwMode="auto">
            <a:xfrm>
              <a:off x="1888724" y="2442518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8000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7" name="Rectangle 67"/>
            <p:cNvSpPr>
              <a:spLocks noChangeArrowheads="1"/>
            </p:cNvSpPr>
            <p:nvPr/>
          </p:nvSpPr>
          <p:spPr bwMode="auto">
            <a:xfrm>
              <a:off x="1888724" y="2032943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8000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88" name="Rectangle 68"/>
          <p:cNvSpPr>
            <a:spLocks noChangeArrowheads="1"/>
          </p:cNvSpPr>
          <p:nvPr/>
        </p:nvSpPr>
        <p:spPr bwMode="auto">
          <a:xfrm>
            <a:off x="2088449" y="1628131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8000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91" name="Rectangle 71"/>
          <p:cNvSpPr>
            <a:spLocks noChangeArrowheads="1"/>
          </p:cNvSpPr>
          <p:nvPr/>
        </p:nvSpPr>
        <p:spPr bwMode="auto">
          <a:xfrm>
            <a:off x="4032039" y="1209031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43406" y="2028181"/>
            <a:ext cx="1249726" cy="1685627"/>
            <a:chOff x="2933337" y="2028181"/>
            <a:chExt cx="1249726" cy="1685627"/>
          </a:xfrm>
        </p:grpSpPr>
        <p:sp>
          <p:nvSpPr>
            <p:cNvPr id="261192" name="Rectangle 72"/>
            <p:cNvSpPr>
              <a:spLocks noChangeArrowheads="1"/>
            </p:cNvSpPr>
            <p:nvPr/>
          </p:nvSpPr>
          <p:spPr bwMode="auto">
            <a:xfrm>
              <a:off x="2933337" y="3252143"/>
              <a:ext cx="12137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–12263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3" name="Rectangle 73"/>
            <p:cNvSpPr>
              <a:spLocks noChangeArrowheads="1"/>
            </p:cNvSpPr>
            <p:nvPr/>
          </p:nvSpPr>
          <p:spPr bwMode="auto">
            <a:xfrm>
              <a:off x="3116978" y="2842568"/>
              <a:ext cx="1042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–7848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4" name="Rectangle 74"/>
            <p:cNvSpPr>
              <a:spLocks noChangeArrowheads="1"/>
            </p:cNvSpPr>
            <p:nvPr/>
          </p:nvSpPr>
          <p:spPr bwMode="auto">
            <a:xfrm>
              <a:off x="3132247" y="2442518"/>
              <a:ext cx="1042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–4415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5" name="Rectangle 75"/>
            <p:cNvSpPr>
              <a:spLocks noChangeArrowheads="1"/>
            </p:cNvSpPr>
            <p:nvPr/>
          </p:nvSpPr>
          <p:spPr bwMode="auto">
            <a:xfrm>
              <a:off x="3140791" y="2028181"/>
              <a:ext cx="1042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–1962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96" name="Rectangle 76"/>
          <p:cNvSpPr>
            <a:spLocks noChangeArrowheads="1"/>
          </p:cNvSpPr>
          <p:nvPr/>
        </p:nvSpPr>
        <p:spPr bwMode="auto">
          <a:xfrm>
            <a:off x="3542313" y="1609081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–491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97" name="Rectangle 77"/>
          <p:cNvSpPr>
            <a:spLocks noChangeArrowheads="1"/>
          </p:cNvSpPr>
          <p:nvPr/>
        </p:nvSpPr>
        <p:spPr bwMode="auto">
          <a:xfrm>
            <a:off x="4565726" y="1218556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8000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06265" y="2037706"/>
            <a:ext cx="1042273" cy="1679059"/>
            <a:chOff x="4270338" y="2037706"/>
            <a:chExt cx="1042273" cy="1679059"/>
          </a:xfrm>
        </p:grpSpPr>
        <p:sp>
          <p:nvSpPr>
            <p:cNvPr id="261198" name="Rectangle 78"/>
            <p:cNvSpPr>
              <a:spLocks noChangeArrowheads="1"/>
            </p:cNvSpPr>
            <p:nvPr/>
          </p:nvSpPr>
          <p:spPr bwMode="auto">
            <a:xfrm>
              <a:off x="4270338" y="3255100"/>
              <a:ext cx="10422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66FF"/>
                  </a:solidFill>
                  <a:latin typeface="Arial" pitchFamily="34" charset="0"/>
                </a:rPr>
                <a:t>–4263</a:t>
              </a:r>
              <a:endParaRPr lang="en-US" sz="2400" dirty="0">
                <a:solidFill>
                  <a:srgbClr val="0066FF"/>
                </a:solidFill>
                <a:latin typeface="Arial" pitchFamily="34" charset="0"/>
              </a:endParaRPr>
            </a:p>
          </p:txBody>
        </p:sp>
        <p:sp>
          <p:nvSpPr>
            <p:cNvPr id="261199" name="Rectangle 79"/>
            <p:cNvSpPr>
              <a:spLocks noChangeArrowheads="1"/>
            </p:cNvSpPr>
            <p:nvPr/>
          </p:nvSpPr>
          <p:spPr bwMode="auto">
            <a:xfrm>
              <a:off x="4602483" y="2828281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152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200" name="Rectangle 80"/>
            <p:cNvSpPr>
              <a:spLocks noChangeArrowheads="1"/>
            </p:cNvSpPr>
            <p:nvPr/>
          </p:nvSpPr>
          <p:spPr bwMode="auto">
            <a:xfrm>
              <a:off x="4418904" y="2428231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3585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201" name="Rectangle 81"/>
            <p:cNvSpPr>
              <a:spLocks noChangeArrowheads="1"/>
            </p:cNvSpPr>
            <p:nvPr/>
          </p:nvSpPr>
          <p:spPr bwMode="auto">
            <a:xfrm>
              <a:off x="4422079" y="2037706"/>
              <a:ext cx="8707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6038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202" name="Rectangle 82"/>
          <p:cNvSpPr>
            <a:spLocks noChangeArrowheads="1"/>
          </p:cNvSpPr>
          <p:nvPr/>
        </p:nvSpPr>
        <p:spPr bwMode="auto">
          <a:xfrm>
            <a:off x="4550941" y="1618606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7509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415149" y="3900486"/>
            <a:ext cx="2912977" cy="778835"/>
            <a:chOff x="2527146" y="5588188"/>
            <a:chExt cx="2912977" cy="778835"/>
          </a:xfrm>
        </p:grpSpPr>
        <p:sp>
          <p:nvSpPr>
            <p:cNvPr id="63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29129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16200000">
              <a:off x="4231843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9390" y="4713890"/>
            <a:ext cx="2821606" cy="1979806"/>
            <a:chOff x="368140" y="4713890"/>
            <a:chExt cx="2821606" cy="1979806"/>
          </a:xfrm>
        </p:grpSpPr>
        <p:sp>
          <p:nvSpPr>
            <p:cNvPr id="261124" name="Rectangle 4"/>
            <p:cNvSpPr>
              <a:spLocks noChangeArrowheads="1"/>
            </p:cNvSpPr>
            <p:nvPr/>
          </p:nvSpPr>
          <p:spPr bwMode="auto">
            <a:xfrm>
              <a:off x="368140" y="5308701"/>
              <a:ext cx="2821606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coord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is “how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far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horizontally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”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at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each time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898635" y="4713890"/>
              <a:ext cx="252248" cy="8040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005224" y="4607626"/>
            <a:ext cx="2605200" cy="2086733"/>
            <a:chOff x="3480224" y="4607626"/>
            <a:chExt cx="2605200" cy="2086733"/>
          </a:xfrm>
        </p:grpSpPr>
        <p:sp>
          <p:nvSpPr>
            <p:cNvPr id="261189" name="Rectangle 69"/>
            <p:cNvSpPr>
              <a:spLocks noChangeArrowheads="1"/>
            </p:cNvSpPr>
            <p:nvPr/>
          </p:nvSpPr>
          <p:spPr bwMode="auto">
            <a:xfrm>
              <a:off x="3480224" y="5309364"/>
              <a:ext cx="2605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>
                  <a:solidFill>
                    <a:srgbClr val="000000"/>
                  </a:solidFill>
                  <a:latin typeface="Arial"/>
                </a:rPr>
                <a:t>straight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 is “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coord</a:t>
              </a:r>
              <a:endParaRPr lang="en-US" dirty="0" smtClean="0">
                <a:solidFill>
                  <a:srgbClr val="000000"/>
                </a:solidFill>
                <a:latin typeface="Arial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of projectile</a:t>
              </a:r>
            </a:p>
            <a:p>
              <a:pPr algn="ctr"/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without </a:t>
              </a:r>
              <a:r>
                <a:rPr lang="en-US" i="1" dirty="0">
                  <a:solidFill>
                    <a:srgbClr val="000000"/>
                  </a:solidFill>
                  <a:latin typeface="Arial"/>
                </a:rPr>
                <a:t>gravity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”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4209393" y="4607626"/>
              <a:ext cx="516973" cy="9260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03473" y="4566744"/>
            <a:ext cx="3419711" cy="2128275"/>
            <a:chOff x="5480348" y="4566744"/>
            <a:chExt cx="3419711" cy="2128275"/>
          </a:xfrm>
        </p:grpSpPr>
        <p:sp>
          <p:nvSpPr>
            <p:cNvPr id="261190" name="Rectangle 70"/>
            <p:cNvSpPr>
              <a:spLocks noChangeArrowheads="1"/>
            </p:cNvSpPr>
            <p:nvPr/>
          </p:nvSpPr>
          <p:spPr bwMode="auto">
            <a:xfrm>
              <a:off x="6472791" y="5310024"/>
              <a:ext cx="242726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>
                  <a:solidFill>
                    <a:srgbClr val="000000"/>
                  </a:solidFill>
                  <a:latin typeface="Arial"/>
                </a:rPr>
                <a:t>fall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 is “how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far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object falls” in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each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t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 flipV="1">
              <a:off x="6282028" y="5011387"/>
              <a:ext cx="463138" cy="451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ight Brace 87"/>
            <p:cNvSpPr/>
            <p:nvPr/>
          </p:nvSpPr>
          <p:spPr>
            <a:xfrm rot="5400000">
              <a:off x="5970205" y="4076887"/>
              <a:ext cx="463138" cy="144285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4576" y="4156857"/>
            <a:ext cx="1736373" cy="523220"/>
            <a:chOff x="2487633" y="3254349"/>
            <a:chExt cx="1736373" cy="523220"/>
          </a:xfrm>
        </p:grpSpPr>
        <p:sp>
          <p:nvSpPr>
            <p:cNvPr id="91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3189451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026952" y="4774440"/>
            <a:ext cx="2571538" cy="523220"/>
            <a:chOff x="2913315" y="3222817"/>
            <a:chExt cx="2571538" cy="523220"/>
          </a:xfrm>
          <a:solidFill>
            <a:schemeClr val="bg1">
              <a:lumMod val="85000"/>
            </a:schemeClr>
          </a:solidFill>
        </p:grpSpPr>
        <p:sp>
          <p:nvSpPr>
            <p:cNvPr id="95" name="Rectangle 317"/>
            <p:cNvSpPr>
              <a:spLocks noChangeArrowheads="1"/>
            </p:cNvSpPr>
            <p:nvPr/>
          </p:nvSpPr>
          <p:spPr bwMode="auto">
            <a:xfrm>
              <a:off x="2913315" y="3222817"/>
              <a:ext cx="2571538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100 m/s)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3153826" y="3297407"/>
              <a:ext cx="36813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736661" y="3915490"/>
            <a:ext cx="1511952" cy="760026"/>
            <a:chOff x="3153228" y="3816082"/>
            <a:chExt cx="1511952" cy="760026"/>
          </a:xfrm>
        </p:grpSpPr>
        <p:sp>
          <p:nvSpPr>
            <p:cNvPr id="99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15119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>
              <a:off x="3850313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412882" y="3761901"/>
            <a:ext cx="670893" cy="3100510"/>
            <a:chOff x="8412882" y="3761901"/>
            <a:chExt cx="670893" cy="3100510"/>
          </a:xfrm>
        </p:grpSpPr>
        <p:sp>
          <p:nvSpPr>
            <p:cNvPr id="102" name="Rectangle 317"/>
            <p:cNvSpPr>
              <a:spLocks noChangeArrowheads="1"/>
            </p:cNvSpPr>
            <p:nvPr/>
          </p:nvSpPr>
          <p:spPr bwMode="auto">
            <a:xfrm rot="5400000">
              <a:off x="7615745" y="5394381"/>
              <a:ext cx="24128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pitchFamily="34" charset="0"/>
                </a:rPr>
                <a:t>PYTHAGORIZE</a:t>
              </a:r>
              <a:r>
                <a:rPr lang="en-US" b="1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pitchFamily="34" charset="0"/>
                </a:rPr>
                <a:t>!</a:t>
              </a:r>
              <a:endPara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9767037">
              <a:off x="8412882" y="3761901"/>
              <a:ext cx="356260" cy="72068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" name="Rectangle 107"/>
          <p:cNvSpPr>
            <a:spLocks noChangeArrowheads="1"/>
          </p:cNvSpPr>
          <p:nvPr/>
        </p:nvSpPr>
        <p:spPr bwMode="auto">
          <a:xfrm>
            <a:off x="5579863" y="1223193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100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ctangle 107"/>
          <p:cNvSpPr>
            <a:spLocks noChangeArrowheads="1"/>
          </p:cNvSpPr>
          <p:nvPr/>
        </p:nvSpPr>
        <p:spPr bwMode="auto">
          <a:xfrm>
            <a:off x="5579863" y="1626953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100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579863" y="2030717"/>
            <a:ext cx="699230" cy="1684823"/>
            <a:chOff x="5633028" y="2030717"/>
            <a:chExt cx="699230" cy="1684823"/>
          </a:xfrm>
        </p:grpSpPr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5633028" y="2030717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100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5633028" y="2434477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100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5633028" y="2850115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100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5633028" y="3253875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100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0" name="Rectangle 71"/>
          <p:cNvSpPr>
            <a:spLocks noChangeArrowheads="1"/>
          </p:cNvSpPr>
          <p:nvPr/>
        </p:nvSpPr>
        <p:spPr bwMode="auto">
          <a:xfrm>
            <a:off x="7111434" y="1209031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6309363" y="2028181"/>
            <a:ext cx="1163164" cy="1685627"/>
            <a:chOff x="6309363" y="2028181"/>
            <a:chExt cx="1163164" cy="1685627"/>
          </a:xfrm>
        </p:grpSpPr>
        <p:sp>
          <p:nvSpPr>
            <p:cNvPr id="112" name="Rectangle 72"/>
            <p:cNvSpPr>
              <a:spLocks noChangeArrowheads="1"/>
            </p:cNvSpPr>
            <p:nvPr/>
          </p:nvSpPr>
          <p:spPr bwMode="auto">
            <a:xfrm>
              <a:off x="6309363" y="3252143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–490.5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" name="Rectangle 73"/>
            <p:cNvSpPr>
              <a:spLocks noChangeArrowheads="1"/>
            </p:cNvSpPr>
            <p:nvPr/>
          </p:nvSpPr>
          <p:spPr bwMode="auto">
            <a:xfrm>
              <a:off x="6321482" y="2842568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–392.4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4" name="Rectangle 74"/>
            <p:cNvSpPr>
              <a:spLocks noChangeArrowheads="1"/>
            </p:cNvSpPr>
            <p:nvPr/>
          </p:nvSpPr>
          <p:spPr bwMode="auto">
            <a:xfrm>
              <a:off x="6336751" y="2442518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–294.3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" name="Rectangle 75"/>
            <p:cNvSpPr>
              <a:spLocks noChangeArrowheads="1"/>
            </p:cNvSpPr>
            <p:nvPr/>
          </p:nvSpPr>
          <p:spPr bwMode="auto">
            <a:xfrm>
              <a:off x="6345295" y="2028181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–196.2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6" name="Rectangle 76"/>
          <p:cNvSpPr>
            <a:spLocks noChangeArrowheads="1"/>
          </p:cNvSpPr>
          <p:nvPr/>
        </p:nvSpPr>
        <p:spPr bwMode="auto">
          <a:xfrm>
            <a:off x="6519853" y="160908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–98.1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7" name="Rectangle 107"/>
          <p:cNvSpPr>
            <a:spLocks noChangeArrowheads="1"/>
          </p:cNvSpPr>
          <p:nvPr/>
        </p:nvSpPr>
        <p:spPr bwMode="auto">
          <a:xfrm>
            <a:off x="7868079" y="1223193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100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ectangle 107"/>
          <p:cNvSpPr>
            <a:spLocks noChangeArrowheads="1"/>
          </p:cNvSpPr>
          <p:nvPr/>
        </p:nvSpPr>
        <p:spPr bwMode="auto">
          <a:xfrm>
            <a:off x="7868079" y="1626953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140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7868079" y="2030717"/>
            <a:ext cx="699230" cy="1684823"/>
            <a:chOff x="7899978" y="2030717"/>
            <a:chExt cx="699230" cy="1684823"/>
          </a:xfrm>
        </p:grpSpPr>
        <p:sp>
          <p:nvSpPr>
            <p:cNvPr id="120" name="Rectangle 107"/>
            <p:cNvSpPr>
              <a:spLocks noChangeArrowheads="1"/>
            </p:cNvSpPr>
            <p:nvPr/>
          </p:nvSpPr>
          <p:spPr bwMode="auto">
            <a:xfrm>
              <a:off x="7899978" y="2030717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220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7911391" y="2434477"/>
              <a:ext cx="6764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311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Rectangle 107"/>
            <p:cNvSpPr>
              <a:spLocks noChangeArrowheads="1"/>
            </p:cNvSpPr>
            <p:nvPr/>
          </p:nvSpPr>
          <p:spPr bwMode="auto">
            <a:xfrm>
              <a:off x="7899978" y="2850115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405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Rectangle 107"/>
            <p:cNvSpPr>
              <a:spLocks noChangeArrowheads="1"/>
            </p:cNvSpPr>
            <p:nvPr/>
          </p:nvSpPr>
          <p:spPr bwMode="auto">
            <a:xfrm>
              <a:off x="7899978" y="3253875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501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24" name="Straight Arrow Connector 123"/>
          <p:cNvCxnSpPr/>
          <p:nvPr/>
        </p:nvCxnSpPr>
        <p:spPr>
          <a:xfrm>
            <a:off x="5759533" y="433458"/>
            <a:ext cx="3681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6200000">
            <a:off x="6721436" y="445333"/>
            <a:ext cx="3681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3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78" grpId="0"/>
      <p:bldP spid="261183" grpId="0"/>
      <p:bldP spid="261188" grpId="0"/>
      <p:bldP spid="261191" grpId="0"/>
      <p:bldP spid="261196" grpId="0"/>
      <p:bldP spid="261197" grpId="0"/>
      <p:bldP spid="261202" grpId="0"/>
      <p:bldP spid="103" grpId="0"/>
      <p:bldP spid="104" grpId="0"/>
      <p:bldP spid="110" grpId="0"/>
      <p:bldP spid="116" grpId="0"/>
      <p:bldP spid="117" grpId="0"/>
      <p:bldP spid="1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5"/>
          <p:cNvGrpSpPr>
            <a:grpSpLocks/>
          </p:cNvGrpSpPr>
          <p:nvPr/>
        </p:nvGrpSpPr>
        <p:grpSpPr bwMode="auto">
          <a:xfrm>
            <a:off x="209550" y="623888"/>
            <a:ext cx="8077200" cy="5924550"/>
            <a:chOff x="48" y="576"/>
            <a:chExt cx="5088" cy="3732"/>
          </a:xfrm>
        </p:grpSpPr>
        <p:sp>
          <p:nvSpPr>
            <p:cNvPr id="45064" name="Line 16"/>
            <p:cNvSpPr>
              <a:spLocks noChangeShapeType="1"/>
            </p:cNvSpPr>
            <p:nvPr/>
          </p:nvSpPr>
          <p:spPr bwMode="auto">
            <a:xfrm flipV="1">
              <a:off x="1320" y="576"/>
              <a:ext cx="0" cy="30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5" name="Line 17"/>
            <p:cNvSpPr>
              <a:spLocks noChangeShapeType="1"/>
            </p:cNvSpPr>
            <p:nvPr/>
          </p:nvSpPr>
          <p:spPr bwMode="auto">
            <a:xfrm>
              <a:off x="1320" y="3629"/>
              <a:ext cx="38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6" name="Line 18"/>
            <p:cNvSpPr>
              <a:spLocks noChangeShapeType="1"/>
            </p:cNvSpPr>
            <p:nvPr/>
          </p:nvSpPr>
          <p:spPr bwMode="auto">
            <a:xfrm flipH="1">
              <a:off x="1204" y="3629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7" name="Line 19"/>
            <p:cNvSpPr>
              <a:spLocks noChangeShapeType="1"/>
            </p:cNvSpPr>
            <p:nvPr/>
          </p:nvSpPr>
          <p:spPr bwMode="auto">
            <a:xfrm flipH="1">
              <a:off x="1204" y="3290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8" name="Line 20"/>
            <p:cNvSpPr>
              <a:spLocks noChangeShapeType="1"/>
            </p:cNvSpPr>
            <p:nvPr/>
          </p:nvSpPr>
          <p:spPr bwMode="auto">
            <a:xfrm flipH="1">
              <a:off x="1204" y="2951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9" name="Line 21"/>
            <p:cNvSpPr>
              <a:spLocks noChangeShapeType="1"/>
            </p:cNvSpPr>
            <p:nvPr/>
          </p:nvSpPr>
          <p:spPr bwMode="auto">
            <a:xfrm flipH="1">
              <a:off x="1204" y="2612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0" name="Line 22"/>
            <p:cNvSpPr>
              <a:spLocks noChangeShapeType="1"/>
            </p:cNvSpPr>
            <p:nvPr/>
          </p:nvSpPr>
          <p:spPr bwMode="auto">
            <a:xfrm flipH="1">
              <a:off x="1204" y="2272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1" name="Line 23"/>
            <p:cNvSpPr>
              <a:spLocks noChangeShapeType="1"/>
            </p:cNvSpPr>
            <p:nvPr/>
          </p:nvSpPr>
          <p:spPr bwMode="auto">
            <a:xfrm flipH="1">
              <a:off x="1204" y="1933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2" name="Line 24"/>
            <p:cNvSpPr>
              <a:spLocks noChangeShapeType="1"/>
            </p:cNvSpPr>
            <p:nvPr/>
          </p:nvSpPr>
          <p:spPr bwMode="auto">
            <a:xfrm flipH="1">
              <a:off x="1204" y="1594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3" name="Line 25"/>
            <p:cNvSpPr>
              <a:spLocks noChangeShapeType="1"/>
            </p:cNvSpPr>
            <p:nvPr/>
          </p:nvSpPr>
          <p:spPr bwMode="auto">
            <a:xfrm flipH="1">
              <a:off x="1204" y="1255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4" name="Line 26"/>
            <p:cNvSpPr>
              <a:spLocks noChangeShapeType="1"/>
            </p:cNvSpPr>
            <p:nvPr/>
          </p:nvSpPr>
          <p:spPr bwMode="auto">
            <a:xfrm flipH="1">
              <a:off x="1204" y="915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5" name="Line 27"/>
            <p:cNvSpPr>
              <a:spLocks noChangeShapeType="1"/>
            </p:cNvSpPr>
            <p:nvPr/>
          </p:nvSpPr>
          <p:spPr bwMode="auto">
            <a:xfrm>
              <a:off x="1320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6" name="Line 28"/>
            <p:cNvSpPr>
              <a:spLocks noChangeShapeType="1"/>
            </p:cNvSpPr>
            <p:nvPr/>
          </p:nvSpPr>
          <p:spPr bwMode="auto">
            <a:xfrm>
              <a:off x="2014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7" name="Line 29"/>
            <p:cNvSpPr>
              <a:spLocks noChangeShapeType="1"/>
            </p:cNvSpPr>
            <p:nvPr/>
          </p:nvSpPr>
          <p:spPr bwMode="auto">
            <a:xfrm>
              <a:off x="2708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8" name="Line 30"/>
            <p:cNvSpPr>
              <a:spLocks noChangeShapeType="1"/>
            </p:cNvSpPr>
            <p:nvPr/>
          </p:nvSpPr>
          <p:spPr bwMode="auto">
            <a:xfrm>
              <a:off x="3401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79" name="Line 31"/>
            <p:cNvSpPr>
              <a:spLocks noChangeShapeType="1"/>
            </p:cNvSpPr>
            <p:nvPr/>
          </p:nvSpPr>
          <p:spPr bwMode="auto">
            <a:xfrm>
              <a:off x="4095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80" name="Line 32"/>
            <p:cNvSpPr>
              <a:spLocks noChangeShapeType="1"/>
            </p:cNvSpPr>
            <p:nvPr/>
          </p:nvSpPr>
          <p:spPr bwMode="auto">
            <a:xfrm>
              <a:off x="4789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81" name="Text Box 33"/>
            <p:cNvSpPr txBox="1">
              <a:spLocks noChangeArrowheads="1"/>
            </p:cNvSpPr>
            <p:nvPr/>
          </p:nvSpPr>
          <p:spPr bwMode="auto">
            <a:xfrm>
              <a:off x="1667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1000</a:t>
              </a:r>
            </a:p>
          </p:txBody>
        </p:sp>
        <p:sp>
          <p:nvSpPr>
            <p:cNvPr id="45082" name="Text Box 34"/>
            <p:cNvSpPr txBox="1">
              <a:spLocks noChangeArrowheads="1"/>
            </p:cNvSpPr>
            <p:nvPr/>
          </p:nvSpPr>
          <p:spPr bwMode="auto">
            <a:xfrm>
              <a:off x="2361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2000</a:t>
              </a:r>
            </a:p>
          </p:txBody>
        </p:sp>
        <p:sp>
          <p:nvSpPr>
            <p:cNvPr id="45083" name="Text Box 35"/>
            <p:cNvSpPr txBox="1">
              <a:spLocks noChangeArrowheads="1"/>
            </p:cNvSpPr>
            <p:nvPr/>
          </p:nvSpPr>
          <p:spPr bwMode="auto">
            <a:xfrm>
              <a:off x="3055" y="3743"/>
              <a:ext cx="69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3000</a:t>
              </a:r>
            </a:p>
          </p:txBody>
        </p:sp>
        <p:sp>
          <p:nvSpPr>
            <p:cNvPr id="45084" name="Text Box 36"/>
            <p:cNvSpPr txBox="1">
              <a:spLocks noChangeArrowheads="1"/>
            </p:cNvSpPr>
            <p:nvPr/>
          </p:nvSpPr>
          <p:spPr bwMode="auto">
            <a:xfrm>
              <a:off x="3748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4000</a:t>
              </a:r>
            </a:p>
          </p:txBody>
        </p:sp>
        <p:sp>
          <p:nvSpPr>
            <p:cNvPr id="45085" name="Text Box 37"/>
            <p:cNvSpPr txBox="1">
              <a:spLocks noChangeArrowheads="1"/>
            </p:cNvSpPr>
            <p:nvPr/>
          </p:nvSpPr>
          <p:spPr bwMode="auto">
            <a:xfrm>
              <a:off x="4442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5000</a:t>
              </a:r>
            </a:p>
          </p:txBody>
        </p:sp>
        <p:sp>
          <p:nvSpPr>
            <p:cNvPr id="45086" name="Text Box 38"/>
            <p:cNvSpPr txBox="1">
              <a:spLocks noChangeArrowheads="1"/>
            </p:cNvSpPr>
            <p:nvPr/>
          </p:nvSpPr>
          <p:spPr bwMode="auto">
            <a:xfrm>
              <a:off x="1089" y="3743"/>
              <a:ext cx="46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0</a:t>
              </a:r>
            </a:p>
          </p:txBody>
        </p:sp>
        <p:sp>
          <p:nvSpPr>
            <p:cNvPr id="45087" name="Text Box 39"/>
            <p:cNvSpPr txBox="1">
              <a:spLocks noChangeArrowheads="1"/>
            </p:cNvSpPr>
            <p:nvPr/>
          </p:nvSpPr>
          <p:spPr bwMode="auto">
            <a:xfrm>
              <a:off x="626" y="1820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5000</a:t>
              </a:r>
            </a:p>
          </p:txBody>
        </p:sp>
        <p:sp>
          <p:nvSpPr>
            <p:cNvPr id="45088" name="Text Box 40"/>
            <p:cNvSpPr txBox="1">
              <a:spLocks noChangeArrowheads="1"/>
            </p:cNvSpPr>
            <p:nvPr/>
          </p:nvSpPr>
          <p:spPr bwMode="auto">
            <a:xfrm>
              <a:off x="857" y="3516"/>
              <a:ext cx="46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 0</a:t>
              </a:r>
            </a:p>
          </p:txBody>
        </p:sp>
        <p:sp>
          <p:nvSpPr>
            <p:cNvPr id="45089" name="Text Box 41"/>
            <p:cNvSpPr txBox="1">
              <a:spLocks noChangeArrowheads="1"/>
            </p:cNvSpPr>
            <p:nvPr/>
          </p:nvSpPr>
          <p:spPr bwMode="auto">
            <a:xfrm>
              <a:off x="626" y="3177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1000</a:t>
              </a:r>
            </a:p>
          </p:txBody>
        </p:sp>
        <p:sp>
          <p:nvSpPr>
            <p:cNvPr id="45090" name="Text Box 42"/>
            <p:cNvSpPr txBox="1">
              <a:spLocks noChangeArrowheads="1"/>
            </p:cNvSpPr>
            <p:nvPr/>
          </p:nvSpPr>
          <p:spPr bwMode="auto">
            <a:xfrm>
              <a:off x="626" y="2838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2000</a:t>
              </a:r>
            </a:p>
          </p:txBody>
        </p:sp>
        <p:sp>
          <p:nvSpPr>
            <p:cNvPr id="45091" name="Text Box 43"/>
            <p:cNvSpPr txBox="1">
              <a:spLocks noChangeArrowheads="1"/>
            </p:cNvSpPr>
            <p:nvPr/>
          </p:nvSpPr>
          <p:spPr bwMode="auto">
            <a:xfrm>
              <a:off x="626" y="2499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3000</a:t>
              </a:r>
            </a:p>
          </p:txBody>
        </p:sp>
        <p:sp>
          <p:nvSpPr>
            <p:cNvPr id="45092" name="Text Box 44"/>
            <p:cNvSpPr txBox="1">
              <a:spLocks noChangeArrowheads="1"/>
            </p:cNvSpPr>
            <p:nvPr/>
          </p:nvSpPr>
          <p:spPr bwMode="auto">
            <a:xfrm>
              <a:off x="626" y="2159"/>
              <a:ext cx="6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4000</a:t>
              </a:r>
            </a:p>
          </p:txBody>
        </p:sp>
        <p:sp>
          <p:nvSpPr>
            <p:cNvPr id="45093" name="Text Box 45"/>
            <p:cNvSpPr txBox="1">
              <a:spLocks noChangeArrowheads="1"/>
            </p:cNvSpPr>
            <p:nvPr/>
          </p:nvSpPr>
          <p:spPr bwMode="auto">
            <a:xfrm>
              <a:off x="626" y="1481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6000</a:t>
              </a:r>
            </a:p>
          </p:txBody>
        </p:sp>
        <p:sp>
          <p:nvSpPr>
            <p:cNvPr id="45094" name="Text Box 46"/>
            <p:cNvSpPr txBox="1">
              <a:spLocks noChangeArrowheads="1"/>
            </p:cNvSpPr>
            <p:nvPr/>
          </p:nvSpPr>
          <p:spPr bwMode="auto">
            <a:xfrm>
              <a:off x="626" y="1141"/>
              <a:ext cx="6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7000</a:t>
              </a:r>
            </a:p>
          </p:txBody>
        </p:sp>
        <p:sp>
          <p:nvSpPr>
            <p:cNvPr id="45095" name="Text Box 47"/>
            <p:cNvSpPr txBox="1">
              <a:spLocks noChangeArrowheads="1"/>
            </p:cNvSpPr>
            <p:nvPr/>
          </p:nvSpPr>
          <p:spPr bwMode="auto">
            <a:xfrm>
              <a:off x="626" y="802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8000</a:t>
              </a:r>
            </a:p>
          </p:txBody>
        </p:sp>
        <p:sp>
          <p:nvSpPr>
            <p:cNvPr id="45096" name="Text Box 48"/>
            <p:cNvSpPr txBox="1">
              <a:spLocks noChangeArrowheads="1"/>
            </p:cNvSpPr>
            <p:nvPr/>
          </p:nvSpPr>
          <p:spPr bwMode="auto">
            <a:xfrm>
              <a:off x="48" y="193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y (m)</a:t>
              </a:r>
            </a:p>
          </p:txBody>
        </p:sp>
        <p:sp>
          <p:nvSpPr>
            <p:cNvPr id="45097" name="Text Box 49"/>
            <p:cNvSpPr txBox="1">
              <a:spLocks noChangeArrowheads="1"/>
            </p:cNvSpPr>
            <p:nvPr/>
          </p:nvSpPr>
          <p:spPr bwMode="auto">
            <a:xfrm>
              <a:off x="2708" y="3969"/>
              <a:ext cx="92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x (m)</a:t>
              </a:r>
            </a:p>
          </p:txBody>
        </p:sp>
      </p:grpSp>
      <p:sp>
        <p:nvSpPr>
          <p:cNvPr id="213042" name="Oval 50"/>
          <p:cNvSpPr>
            <a:spLocks noChangeArrowheads="1"/>
          </p:cNvSpPr>
          <p:nvPr/>
        </p:nvSpPr>
        <p:spPr bwMode="auto">
          <a:xfrm>
            <a:off x="2169154" y="1086414"/>
            <a:ext cx="144462" cy="1381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3043" name="Oval 51"/>
          <p:cNvSpPr>
            <a:spLocks noChangeArrowheads="1"/>
          </p:cNvSpPr>
          <p:nvPr/>
        </p:nvSpPr>
        <p:spPr bwMode="auto">
          <a:xfrm>
            <a:off x="3259980" y="1357909"/>
            <a:ext cx="144463" cy="1381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3044" name="Oval 52"/>
          <p:cNvSpPr>
            <a:spLocks noChangeArrowheads="1"/>
          </p:cNvSpPr>
          <p:nvPr/>
        </p:nvSpPr>
        <p:spPr bwMode="auto">
          <a:xfrm>
            <a:off x="4367459" y="2117064"/>
            <a:ext cx="144463" cy="1381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3045" name="Oval 53"/>
          <p:cNvSpPr>
            <a:spLocks noChangeArrowheads="1"/>
          </p:cNvSpPr>
          <p:nvPr/>
        </p:nvSpPr>
        <p:spPr bwMode="auto">
          <a:xfrm>
            <a:off x="5463197" y="3502291"/>
            <a:ext cx="144463" cy="1381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3046" name="Oval 54"/>
          <p:cNvSpPr>
            <a:spLocks noChangeArrowheads="1"/>
          </p:cNvSpPr>
          <p:nvPr/>
        </p:nvSpPr>
        <p:spPr bwMode="auto">
          <a:xfrm>
            <a:off x="6567352" y="5348702"/>
            <a:ext cx="144463" cy="1381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63"/>
          <p:cNvSpPr>
            <a:spLocks noChangeArrowheads="1"/>
          </p:cNvSpPr>
          <p:nvPr/>
        </p:nvSpPr>
        <p:spPr bwMode="auto">
          <a:xfrm>
            <a:off x="2304974" y="615327"/>
            <a:ext cx="2100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(0 m, 8000 m)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ectangle 63"/>
          <p:cNvSpPr>
            <a:spLocks noChangeArrowheads="1"/>
          </p:cNvSpPr>
          <p:nvPr/>
        </p:nvSpPr>
        <p:spPr bwMode="auto">
          <a:xfrm>
            <a:off x="3401474" y="1209093"/>
            <a:ext cx="2614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(1000 m, 7509 m)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4505880" y="1992864"/>
            <a:ext cx="2614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(2000 m, 6038 m)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5598410" y="3334776"/>
            <a:ext cx="2614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(3000 m, 3585 m)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Rectangle 63"/>
          <p:cNvSpPr>
            <a:spLocks noChangeArrowheads="1"/>
          </p:cNvSpPr>
          <p:nvPr/>
        </p:nvSpPr>
        <p:spPr bwMode="auto">
          <a:xfrm>
            <a:off x="6206689" y="4771690"/>
            <a:ext cx="2443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(4000 m, 152 m)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868916" y="567825"/>
            <a:ext cx="131478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100 m/s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2697718" y="1636601"/>
            <a:ext cx="131478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140 m/s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3766498" y="2408498"/>
            <a:ext cx="131478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220 m/s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4867523" y="3738535"/>
            <a:ext cx="1297791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311 m/s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5927807" y="5591085"/>
            <a:ext cx="131478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405 m/s</a:t>
            </a:r>
            <a:endParaRPr lang="en-US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3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13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13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13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3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42" grpId="0" animBg="1"/>
      <p:bldP spid="213042" grpId="1" animBg="1"/>
      <p:bldP spid="213042" grpId="2" animBg="1"/>
      <p:bldP spid="213043" grpId="0" animBg="1"/>
      <p:bldP spid="213043" grpId="1" animBg="1"/>
      <p:bldP spid="213043" grpId="2" animBg="1"/>
      <p:bldP spid="213044" grpId="0" animBg="1"/>
      <p:bldP spid="213044" grpId="1" animBg="1"/>
      <p:bldP spid="213044" grpId="2" animBg="1"/>
      <p:bldP spid="213045" grpId="0" animBg="1"/>
      <p:bldP spid="213045" grpId="1" animBg="1"/>
      <p:bldP spid="213045" grpId="2" animBg="1"/>
      <p:bldP spid="213046" grpId="0" animBg="1"/>
      <p:bldP spid="213046" grpId="1" animBg="1"/>
      <p:bldP spid="213046" grpId="2" animBg="1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209550" y="623888"/>
            <a:ext cx="8077200" cy="5924550"/>
            <a:chOff x="48" y="576"/>
            <a:chExt cx="5088" cy="3732"/>
          </a:xfrm>
        </p:grpSpPr>
        <p:sp>
          <p:nvSpPr>
            <p:cNvPr id="46113" name="Line 3"/>
            <p:cNvSpPr>
              <a:spLocks noChangeShapeType="1"/>
            </p:cNvSpPr>
            <p:nvPr/>
          </p:nvSpPr>
          <p:spPr bwMode="auto">
            <a:xfrm flipV="1">
              <a:off x="1320" y="576"/>
              <a:ext cx="0" cy="30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4" name="Line 4"/>
            <p:cNvSpPr>
              <a:spLocks noChangeShapeType="1"/>
            </p:cNvSpPr>
            <p:nvPr/>
          </p:nvSpPr>
          <p:spPr bwMode="auto">
            <a:xfrm>
              <a:off x="1320" y="3629"/>
              <a:ext cx="38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5" name="Line 5"/>
            <p:cNvSpPr>
              <a:spLocks noChangeShapeType="1"/>
            </p:cNvSpPr>
            <p:nvPr/>
          </p:nvSpPr>
          <p:spPr bwMode="auto">
            <a:xfrm flipH="1">
              <a:off x="1204" y="3629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6" name="Line 6"/>
            <p:cNvSpPr>
              <a:spLocks noChangeShapeType="1"/>
            </p:cNvSpPr>
            <p:nvPr/>
          </p:nvSpPr>
          <p:spPr bwMode="auto">
            <a:xfrm flipH="1">
              <a:off x="1204" y="3290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7" name="Line 7"/>
            <p:cNvSpPr>
              <a:spLocks noChangeShapeType="1"/>
            </p:cNvSpPr>
            <p:nvPr/>
          </p:nvSpPr>
          <p:spPr bwMode="auto">
            <a:xfrm flipH="1">
              <a:off x="1204" y="2951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8" name="Line 8"/>
            <p:cNvSpPr>
              <a:spLocks noChangeShapeType="1"/>
            </p:cNvSpPr>
            <p:nvPr/>
          </p:nvSpPr>
          <p:spPr bwMode="auto">
            <a:xfrm flipH="1">
              <a:off x="1204" y="2612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Line 9"/>
            <p:cNvSpPr>
              <a:spLocks noChangeShapeType="1"/>
            </p:cNvSpPr>
            <p:nvPr/>
          </p:nvSpPr>
          <p:spPr bwMode="auto">
            <a:xfrm flipH="1">
              <a:off x="1204" y="2272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Line 10"/>
            <p:cNvSpPr>
              <a:spLocks noChangeShapeType="1"/>
            </p:cNvSpPr>
            <p:nvPr/>
          </p:nvSpPr>
          <p:spPr bwMode="auto">
            <a:xfrm flipH="1">
              <a:off x="1204" y="1933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Line 11"/>
            <p:cNvSpPr>
              <a:spLocks noChangeShapeType="1"/>
            </p:cNvSpPr>
            <p:nvPr/>
          </p:nvSpPr>
          <p:spPr bwMode="auto">
            <a:xfrm flipH="1">
              <a:off x="1204" y="1594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Line 12"/>
            <p:cNvSpPr>
              <a:spLocks noChangeShapeType="1"/>
            </p:cNvSpPr>
            <p:nvPr/>
          </p:nvSpPr>
          <p:spPr bwMode="auto">
            <a:xfrm flipH="1">
              <a:off x="1204" y="1255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Line 13"/>
            <p:cNvSpPr>
              <a:spLocks noChangeShapeType="1"/>
            </p:cNvSpPr>
            <p:nvPr/>
          </p:nvSpPr>
          <p:spPr bwMode="auto">
            <a:xfrm flipH="1">
              <a:off x="1204" y="915"/>
              <a:ext cx="1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Line 14"/>
            <p:cNvSpPr>
              <a:spLocks noChangeShapeType="1"/>
            </p:cNvSpPr>
            <p:nvPr/>
          </p:nvSpPr>
          <p:spPr bwMode="auto">
            <a:xfrm>
              <a:off x="1320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Line 15"/>
            <p:cNvSpPr>
              <a:spLocks noChangeShapeType="1"/>
            </p:cNvSpPr>
            <p:nvPr/>
          </p:nvSpPr>
          <p:spPr bwMode="auto">
            <a:xfrm>
              <a:off x="2014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Line 16"/>
            <p:cNvSpPr>
              <a:spLocks noChangeShapeType="1"/>
            </p:cNvSpPr>
            <p:nvPr/>
          </p:nvSpPr>
          <p:spPr bwMode="auto">
            <a:xfrm>
              <a:off x="2708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Line 17"/>
            <p:cNvSpPr>
              <a:spLocks noChangeShapeType="1"/>
            </p:cNvSpPr>
            <p:nvPr/>
          </p:nvSpPr>
          <p:spPr bwMode="auto">
            <a:xfrm>
              <a:off x="3401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Line 18"/>
            <p:cNvSpPr>
              <a:spLocks noChangeShapeType="1"/>
            </p:cNvSpPr>
            <p:nvPr/>
          </p:nvSpPr>
          <p:spPr bwMode="auto">
            <a:xfrm>
              <a:off x="4095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9" name="Line 19"/>
            <p:cNvSpPr>
              <a:spLocks noChangeShapeType="1"/>
            </p:cNvSpPr>
            <p:nvPr/>
          </p:nvSpPr>
          <p:spPr bwMode="auto">
            <a:xfrm>
              <a:off x="4789" y="3629"/>
              <a:ext cx="0" cy="11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30" name="Text Box 20"/>
            <p:cNvSpPr txBox="1">
              <a:spLocks noChangeArrowheads="1"/>
            </p:cNvSpPr>
            <p:nvPr/>
          </p:nvSpPr>
          <p:spPr bwMode="auto">
            <a:xfrm>
              <a:off x="1667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1000</a:t>
              </a:r>
            </a:p>
          </p:txBody>
        </p:sp>
        <p:sp>
          <p:nvSpPr>
            <p:cNvPr id="46131" name="Text Box 21"/>
            <p:cNvSpPr txBox="1">
              <a:spLocks noChangeArrowheads="1"/>
            </p:cNvSpPr>
            <p:nvPr/>
          </p:nvSpPr>
          <p:spPr bwMode="auto">
            <a:xfrm>
              <a:off x="2361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2000</a:t>
              </a:r>
            </a:p>
          </p:txBody>
        </p:sp>
        <p:sp>
          <p:nvSpPr>
            <p:cNvPr id="46132" name="Text Box 22"/>
            <p:cNvSpPr txBox="1">
              <a:spLocks noChangeArrowheads="1"/>
            </p:cNvSpPr>
            <p:nvPr/>
          </p:nvSpPr>
          <p:spPr bwMode="auto">
            <a:xfrm>
              <a:off x="3055" y="3743"/>
              <a:ext cx="69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3000</a:t>
              </a:r>
            </a:p>
          </p:txBody>
        </p:sp>
        <p:sp>
          <p:nvSpPr>
            <p:cNvPr id="46133" name="Text Box 23"/>
            <p:cNvSpPr txBox="1">
              <a:spLocks noChangeArrowheads="1"/>
            </p:cNvSpPr>
            <p:nvPr/>
          </p:nvSpPr>
          <p:spPr bwMode="auto">
            <a:xfrm>
              <a:off x="3748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4000</a:t>
              </a:r>
            </a:p>
          </p:txBody>
        </p:sp>
        <p:sp>
          <p:nvSpPr>
            <p:cNvPr id="46134" name="Text Box 24"/>
            <p:cNvSpPr txBox="1">
              <a:spLocks noChangeArrowheads="1"/>
            </p:cNvSpPr>
            <p:nvPr/>
          </p:nvSpPr>
          <p:spPr bwMode="auto">
            <a:xfrm>
              <a:off x="4442" y="374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5000</a:t>
              </a:r>
            </a:p>
          </p:txBody>
        </p:sp>
        <p:sp>
          <p:nvSpPr>
            <p:cNvPr id="46135" name="Text Box 25"/>
            <p:cNvSpPr txBox="1">
              <a:spLocks noChangeArrowheads="1"/>
            </p:cNvSpPr>
            <p:nvPr/>
          </p:nvSpPr>
          <p:spPr bwMode="auto">
            <a:xfrm>
              <a:off x="1089" y="3743"/>
              <a:ext cx="46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0</a:t>
              </a:r>
            </a:p>
          </p:txBody>
        </p:sp>
        <p:sp>
          <p:nvSpPr>
            <p:cNvPr id="46136" name="Text Box 26"/>
            <p:cNvSpPr txBox="1">
              <a:spLocks noChangeArrowheads="1"/>
            </p:cNvSpPr>
            <p:nvPr/>
          </p:nvSpPr>
          <p:spPr bwMode="auto">
            <a:xfrm>
              <a:off x="626" y="1820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5000</a:t>
              </a:r>
            </a:p>
          </p:txBody>
        </p:sp>
        <p:sp>
          <p:nvSpPr>
            <p:cNvPr id="46137" name="Text Box 27"/>
            <p:cNvSpPr txBox="1">
              <a:spLocks noChangeArrowheads="1"/>
            </p:cNvSpPr>
            <p:nvPr/>
          </p:nvSpPr>
          <p:spPr bwMode="auto">
            <a:xfrm>
              <a:off x="857" y="3516"/>
              <a:ext cx="46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 0</a:t>
              </a:r>
            </a:p>
          </p:txBody>
        </p:sp>
        <p:sp>
          <p:nvSpPr>
            <p:cNvPr id="46138" name="Text Box 28"/>
            <p:cNvSpPr txBox="1">
              <a:spLocks noChangeArrowheads="1"/>
            </p:cNvSpPr>
            <p:nvPr/>
          </p:nvSpPr>
          <p:spPr bwMode="auto">
            <a:xfrm>
              <a:off x="626" y="3177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1000</a:t>
              </a:r>
            </a:p>
          </p:txBody>
        </p:sp>
        <p:sp>
          <p:nvSpPr>
            <p:cNvPr id="46139" name="Text Box 29"/>
            <p:cNvSpPr txBox="1">
              <a:spLocks noChangeArrowheads="1"/>
            </p:cNvSpPr>
            <p:nvPr/>
          </p:nvSpPr>
          <p:spPr bwMode="auto">
            <a:xfrm>
              <a:off x="626" y="2838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2000</a:t>
              </a:r>
            </a:p>
          </p:txBody>
        </p:sp>
        <p:sp>
          <p:nvSpPr>
            <p:cNvPr id="46140" name="Text Box 30"/>
            <p:cNvSpPr txBox="1">
              <a:spLocks noChangeArrowheads="1"/>
            </p:cNvSpPr>
            <p:nvPr/>
          </p:nvSpPr>
          <p:spPr bwMode="auto">
            <a:xfrm>
              <a:off x="626" y="2499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3000</a:t>
              </a:r>
            </a:p>
          </p:txBody>
        </p:sp>
        <p:sp>
          <p:nvSpPr>
            <p:cNvPr id="46141" name="Text Box 31"/>
            <p:cNvSpPr txBox="1">
              <a:spLocks noChangeArrowheads="1"/>
            </p:cNvSpPr>
            <p:nvPr/>
          </p:nvSpPr>
          <p:spPr bwMode="auto">
            <a:xfrm>
              <a:off x="626" y="2159"/>
              <a:ext cx="6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4000</a:t>
              </a:r>
            </a:p>
          </p:txBody>
        </p:sp>
        <p:sp>
          <p:nvSpPr>
            <p:cNvPr id="46142" name="Text Box 32"/>
            <p:cNvSpPr txBox="1">
              <a:spLocks noChangeArrowheads="1"/>
            </p:cNvSpPr>
            <p:nvPr/>
          </p:nvSpPr>
          <p:spPr bwMode="auto">
            <a:xfrm>
              <a:off x="626" y="1481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6000</a:t>
              </a:r>
            </a:p>
          </p:txBody>
        </p:sp>
        <p:sp>
          <p:nvSpPr>
            <p:cNvPr id="46143" name="Text Box 33"/>
            <p:cNvSpPr txBox="1">
              <a:spLocks noChangeArrowheads="1"/>
            </p:cNvSpPr>
            <p:nvPr/>
          </p:nvSpPr>
          <p:spPr bwMode="auto">
            <a:xfrm>
              <a:off x="626" y="1141"/>
              <a:ext cx="6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7000</a:t>
              </a:r>
            </a:p>
          </p:txBody>
        </p:sp>
        <p:sp>
          <p:nvSpPr>
            <p:cNvPr id="46144" name="Text Box 34"/>
            <p:cNvSpPr txBox="1">
              <a:spLocks noChangeArrowheads="1"/>
            </p:cNvSpPr>
            <p:nvPr/>
          </p:nvSpPr>
          <p:spPr bwMode="auto">
            <a:xfrm>
              <a:off x="626" y="802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8000</a:t>
              </a:r>
            </a:p>
          </p:txBody>
        </p:sp>
        <p:sp>
          <p:nvSpPr>
            <p:cNvPr id="46145" name="Text Box 35"/>
            <p:cNvSpPr txBox="1">
              <a:spLocks noChangeArrowheads="1"/>
            </p:cNvSpPr>
            <p:nvPr/>
          </p:nvSpPr>
          <p:spPr bwMode="auto">
            <a:xfrm>
              <a:off x="48" y="1933"/>
              <a:ext cx="6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y (m)</a:t>
              </a:r>
            </a:p>
          </p:txBody>
        </p:sp>
        <p:sp>
          <p:nvSpPr>
            <p:cNvPr id="46146" name="Text Box 36"/>
            <p:cNvSpPr txBox="1">
              <a:spLocks noChangeArrowheads="1"/>
            </p:cNvSpPr>
            <p:nvPr/>
          </p:nvSpPr>
          <p:spPr bwMode="auto">
            <a:xfrm>
              <a:off x="2708" y="3969"/>
              <a:ext cx="92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latin typeface="Arial" pitchFamily="34" charset="0"/>
                </a:rPr>
                <a:t>  x (m)</a:t>
              </a:r>
            </a:p>
          </p:txBody>
        </p:sp>
      </p:grpSp>
      <p:sp>
        <p:nvSpPr>
          <p:cNvPr id="224294" name="Oval 38"/>
          <p:cNvSpPr>
            <a:spLocks noChangeArrowheads="1"/>
          </p:cNvSpPr>
          <p:nvPr/>
        </p:nvSpPr>
        <p:spPr bwMode="auto">
          <a:xfrm>
            <a:off x="3259980" y="1368542"/>
            <a:ext cx="144463" cy="1381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295" name="Oval 39"/>
          <p:cNvSpPr>
            <a:spLocks noChangeArrowheads="1"/>
          </p:cNvSpPr>
          <p:nvPr/>
        </p:nvSpPr>
        <p:spPr bwMode="auto">
          <a:xfrm>
            <a:off x="4367459" y="2127697"/>
            <a:ext cx="144463" cy="1381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296" name="Oval 40"/>
          <p:cNvSpPr>
            <a:spLocks noChangeArrowheads="1"/>
          </p:cNvSpPr>
          <p:nvPr/>
        </p:nvSpPr>
        <p:spPr bwMode="auto">
          <a:xfrm>
            <a:off x="5463197" y="3512924"/>
            <a:ext cx="144463" cy="1381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297" name="Oval 41"/>
          <p:cNvSpPr>
            <a:spLocks noChangeArrowheads="1"/>
          </p:cNvSpPr>
          <p:nvPr/>
        </p:nvSpPr>
        <p:spPr bwMode="auto">
          <a:xfrm>
            <a:off x="6567352" y="5348702"/>
            <a:ext cx="144463" cy="1381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4298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84"/>
            <a:ext cx="434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99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7" y="990684"/>
            <a:ext cx="434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300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62" y="990684"/>
            <a:ext cx="434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301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42" y="990684"/>
            <a:ext cx="434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302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80" y="990684"/>
            <a:ext cx="434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303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82" y="990684"/>
            <a:ext cx="4349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304" name="AutoShape 48"/>
          <p:cNvSpPr>
            <a:spLocks/>
          </p:cNvSpPr>
          <p:nvPr/>
        </p:nvSpPr>
        <p:spPr bwMode="auto">
          <a:xfrm>
            <a:off x="6920705" y="1175375"/>
            <a:ext cx="228600" cy="4242014"/>
          </a:xfrm>
          <a:prstGeom prst="rightBrace">
            <a:avLst>
              <a:gd name="adj1" fmla="val 15277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305" name="Line 49"/>
          <p:cNvSpPr>
            <a:spLocks noChangeShapeType="1"/>
          </p:cNvSpPr>
          <p:nvPr/>
        </p:nvSpPr>
        <p:spPr bwMode="auto">
          <a:xfrm>
            <a:off x="304800" y="1158959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667000" y="1158959"/>
            <a:ext cx="838200" cy="1981200"/>
            <a:chOff x="1680" y="1536"/>
            <a:chExt cx="528" cy="1248"/>
          </a:xfrm>
        </p:grpSpPr>
        <p:sp>
          <p:nvSpPr>
            <p:cNvPr id="46111" name="Line 50"/>
            <p:cNvSpPr>
              <a:spLocks noChangeShapeType="1"/>
            </p:cNvSpPr>
            <p:nvPr/>
          </p:nvSpPr>
          <p:spPr bwMode="auto">
            <a:xfrm flipH="1" flipV="1">
              <a:off x="1728" y="2304"/>
              <a:ext cx="48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2" name="Line 51"/>
            <p:cNvSpPr>
              <a:spLocks noChangeShapeType="1"/>
            </p:cNvSpPr>
            <p:nvPr/>
          </p:nvSpPr>
          <p:spPr bwMode="auto">
            <a:xfrm flipH="1" flipV="1">
              <a:off x="1680" y="1536"/>
              <a:ext cx="4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4309" name="Rectangle 53"/>
          <p:cNvSpPr>
            <a:spLocks noChangeArrowheads="1"/>
          </p:cNvSpPr>
          <p:nvPr/>
        </p:nvSpPr>
        <p:spPr bwMode="auto">
          <a:xfrm>
            <a:off x="2971800" y="2911559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straight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baseline="-25000" dirty="0">
                <a:solidFill>
                  <a:srgbClr val="000000"/>
                </a:solidFill>
                <a:latin typeface="Arial" pitchFamily="34" charset="0"/>
              </a:rPr>
            </a:br>
            <a:endParaRPr lang="en-US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4311" name="AutoShape 55"/>
          <p:cNvSpPr>
            <a:spLocks/>
          </p:cNvSpPr>
          <p:nvPr/>
        </p:nvSpPr>
        <p:spPr bwMode="auto">
          <a:xfrm>
            <a:off x="3574305" y="1159670"/>
            <a:ext cx="76200" cy="292894"/>
          </a:xfrm>
          <a:prstGeom prst="rightBrace">
            <a:avLst>
              <a:gd name="adj1" fmla="val 4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312" name="AutoShape 56"/>
          <p:cNvSpPr>
            <a:spLocks/>
          </p:cNvSpPr>
          <p:nvPr/>
        </p:nvSpPr>
        <p:spPr bwMode="auto">
          <a:xfrm>
            <a:off x="4679156" y="1160728"/>
            <a:ext cx="137384" cy="1034785"/>
          </a:xfrm>
          <a:prstGeom prst="rightBrace">
            <a:avLst>
              <a:gd name="adj1" fmla="val 1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313" name="AutoShape 57"/>
          <p:cNvSpPr>
            <a:spLocks/>
          </p:cNvSpPr>
          <p:nvPr/>
        </p:nvSpPr>
        <p:spPr bwMode="auto">
          <a:xfrm>
            <a:off x="5721785" y="1160728"/>
            <a:ext cx="173387" cy="24384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7251383" y="2335627"/>
            <a:ext cx="609600" cy="914400"/>
            <a:chOff x="4896" y="1344"/>
            <a:chExt cx="384" cy="576"/>
          </a:xfrm>
        </p:grpSpPr>
        <p:sp>
          <p:nvSpPr>
            <p:cNvPr id="46109" name="Line 58"/>
            <p:cNvSpPr>
              <a:spLocks noChangeShapeType="1"/>
            </p:cNvSpPr>
            <p:nvPr/>
          </p:nvSpPr>
          <p:spPr bwMode="auto">
            <a:xfrm flipH="1">
              <a:off x="4896" y="1728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0" name="Line 59"/>
            <p:cNvSpPr>
              <a:spLocks noChangeShapeType="1"/>
            </p:cNvSpPr>
            <p:nvPr/>
          </p:nvSpPr>
          <p:spPr bwMode="auto">
            <a:xfrm flipV="1">
              <a:off x="5232" y="1344"/>
              <a:ext cx="4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4317" name="Rectangle 61"/>
          <p:cNvSpPr>
            <a:spLocks noChangeArrowheads="1"/>
          </p:cNvSpPr>
          <p:nvPr/>
        </p:nvSpPr>
        <p:spPr bwMode="auto">
          <a:xfrm>
            <a:off x="7479983" y="1726027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fall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318" name="AutoShape 62"/>
          <p:cNvSpPr>
            <a:spLocks/>
          </p:cNvSpPr>
          <p:nvPr/>
        </p:nvSpPr>
        <p:spPr bwMode="auto">
          <a:xfrm>
            <a:off x="5105380" y="3583171"/>
            <a:ext cx="242797" cy="1881963"/>
          </a:xfrm>
          <a:prstGeom prst="leftBrace">
            <a:avLst>
              <a:gd name="adj1" fmla="val 7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319" name="Line 63"/>
          <p:cNvSpPr>
            <a:spLocks noChangeShapeType="1"/>
          </p:cNvSpPr>
          <p:nvPr/>
        </p:nvSpPr>
        <p:spPr bwMode="auto">
          <a:xfrm>
            <a:off x="4348702" y="4430233"/>
            <a:ext cx="669865" cy="779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320" name="Rectangle 64"/>
          <p:cNvSpPr>
            <a:spLocks noChangeArrowheads="1"/>
          </p:cNvSpPr>
          <p:nvPr/>
        </p:nvSpPr>
        <p:spPr bwMode="auto">
          <a:xfrm>
            <a:off x="3432746" y="4044106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</a:rPr>
              <a:t>coord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321" name="Rectangle 65"/>
          <p:cNvSpPr>
            <a:spLocks noChangeArrowheads="1"/>
          </p:cNvSpPr>
          <p:nvPr/>
        </p:nvSpPr>
        <p:spPr bwMode="auto">
          <a:xfrm>
            <a:off x="7380640" y="3157455"/>
            <a:ext cx="157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½ a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t)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</a:rPr>
              <a:t>2</a:t>
            </a:r>
            <a:endParaRPr lang="en-US" baseline="30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36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4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2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94" grpId="0" animBg="1"/>
      <p:bldP spid="224295" grpId="0" animBg="1"/>
      <p:bldP spid="224296" grpId="0" animBg="1"/>
      <p:bldP spid="224297" grpId="0" animBg="1"/>
      <p:bldP spid="224304" grpId="0" animBg="1"/>
      <p:bldP spid="224305" grpId="0" animBg="1"/>
      <p:bldP spid="224309" grpId="0"/>
      <p:bldP spid="224311" grpId="0" animBg="1"/>
      <p:bldP spid="224312" grpId="0" animBg="1"/>
      <p:bldP spid="224313" grpId="0" animBg="1"/>
      <p:bldP spid="224317" grpId="0"/>
      <p:bldP spid="224318" grpId="0" animBg="1"/>
      <p:bldP spid="224319" grpId="0" animBg="1"/>
      <p:bldP spid="224320" grpId="0"/>
      <p:bldP spid="2243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2076204" y="4409963"/>
            <a:ext cx="3196440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2174814" y="4504966"/>
            <a:ext cx="2990952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076204" y="3016335"/>
            <a:ext cx="3101437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174815" y="3123213"/>
            <a:ext cx="2907824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066309" y="362467"/>
            <a:ext cx="1864423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164919" y="457470"/>
            <a:ext cx="1658935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3829" y="3216432"/>
            <a:ext cx="2912977" cy="778835"/>
            <a:chOff x="2527146" y="5588188"/>
            <a:chExt cx="2912977" cy="778835"/>
          </a:xfrm>
        </p:grpSpPr>
        <p:sp>
          <p:nvSpPr>
            <p:cNvPr id="17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29129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>
              <a:off x="4231843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24022" y="574400"/>
            <a:ext cx="1736373" cy="523220"/>
            <a:chOff x="2487633" y="3254349"/>
            <a:chExt cx="1736373" cy="523220"/>
          </a:xfrm>
        </p:grpSpPr>
        <p:sp>
          <p:nvSpPr>
            <p:cNvPr id="22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201326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91629" y="1452162"/>
            <a:ext cx="2453667" cy="708476"/>
            <a:chOff x="793509" y="5323512"/>
            <a:chExt cx="2453667" cy="708476"/>
          </a:xfrm>
        </p:grpSpPr>
        <p:sp>
          <p:nvSpPr>
            <p:cNvPr id="26" name="Rectangle 317"/>
            <p:cNvSpPr>
              <a:spLocks noChangeArrowheads="1"/>
            </p:cNvSpPr>
            <p:nvPr/>
          </p:nvSpPr>
          <p:spPr bwMode="auto">
            <a:xfrm>
              <a:off x="793509" y="5323512"/>
              <a:ext cx="18245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init.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height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228261" y="5608351"/>
              <a:ext cx="0" cy="4236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54015" y="5612524"/>
              <a:ext cx="6931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28324" y="566695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5815" y="3464275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80411" y="1939053"/>
            <a:ext cx="1442851" cy="1023841"/>
            <a:chOff x="7333014" y="4468495"/>
            <a:chExt cx="1442851" cy="1023841"/>
          </a:xfrm>
        </p:grpSpPr>
        <p:sp>
          <p:nvSpPr>
            <p:cNvPr id="33" name="Rectangle 317"/>
            <p:cNvSpPr>
              <a:spLocks noChangeArrowheads="1"/>
            </p:cNvSpPr>
            <p:nvPr/>
          </p:nvSpPr>
          <p:spPr bwMode="auto">
            <a:xfrm>
              <a:off x="7704950" y="4468495"/>
              <a:ext cx="6687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fall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rot="16200000">
              <a:off x="7822871" y="4539341"/>
              <a:ext cx="463138" cy="144285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56053" y="1939051"/>
            <a:ext cx="1148071" cy="1017907"/>
            <a:chOff x="6208656" y="4468493"/>
            <a:chExt cx="1148071" cy="1017907"/>
          </a:xfrm>
        </p:grpSpPr>
        <p:sp>
          <p:nvSpPr>
            <p:cNvPr id="36" name="Rectangle 317"/>
            <p:cNvSpPr>
              <a:spLocks noChangeArrowheads="1"/>
            </p:cNvSpPr>
            <p:nvPr/>
          </p:nvSpPr>
          <p:spPr bwMode="auto">
            <a:xfrm>
              <a:off x="6208656" y="4468493"/>
              <a:ext cx="11480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straight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6578930" y="5047013"/>
              <a:ext cx="415637" cy="43938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2090093" y="5557645"/>
            <a:ext cx="1805013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2185095" y="5664523"/>
            <a:ext cx="1603134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47836" y="5768058"/>
            <a:ext cx="1511952" cy="760026"/>
            <a:chOff x="3153228" y="3816082"/>
            <a:chExt cx="1511952" cy="760026"/>
          </a:xfrm>
        </p:grpSpPr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15119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>
              <a:off x="3850313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309574" y="4628051"/>
            <a:ext cx="2900730" cy="523220"/>
            <a:chOff x="635199" y="4806176"/>
            <a:chExt cx="2900730" cy="523220"/>
          </a:xfrm>
        </p:grpSpPr>
        <p:sp>
          <p:nvSpPr>
            <p:cNvPr id="44" name="Rectangle 43"/>
            <p:cNvSpPr/>
            <p:nvPr/>
          </p:nvSpPr>
          <p:spPr>
            <a:xfrm>
              <a:off x="635199" y="4806176"/>
              <a:ext cx="29007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CONSTANT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66319" y="4890585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979565" y="4521173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79565" y="5803703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185477" y="1649058"/>
            <a:ext cx="1641350" cy="3077531"/>
            <a:chOff x="6684241" y="4066989"/>
            <a:chExt cx="1219200" cy="2286000"/>
          </a:xfrm>
        </p:grpSpPr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6855235" y="484383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</a:rPr>
                <a:t>v</a:t>
              </a:r>
              <a:r>
                <a:rPr lang="en-US" b="1" baseline="-25000" dirty="0" err="1">
                  <a:solidFill>
                    <a:srgbClr val="0070C0"/>
                  </a:solidFill>
                  <a:latin typeface="Arial" pitchFamily="34" charset="0"/>
                </a:rPr>
                <a:t>r</a:t>
              </a:r>
              <a:endParaRPr lang="en-US" b="1" baseline="-250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6684241" y="4066989"/>
              <a:ext cx="1219200" cy="228600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826829" y="1649058"/>
            <a:ext cx="575023" cy="3077531"/>
            <a:chOff x="8313720" y="3347215"/>
            <a:chExt cx="575023" cy="3077531"/>
          </a:xfrm>
        </p:grpSpPr>
        <p:grpSp>
          <p:nvGrpSpPr>
            <p:cNvPr id="56" name="Group 55"/>
            <p:cNvGrpSpPr/>
            <p:nvPr/>
          </p:nvGrpSpPr>
          <p:grpSpPr>
            <a:xfrm>
              <a:off x="8313720" y="3347215"/>
              <a:ext cx="575023" cy="3077531"/>
              <a:chOff x="7903441" y="4066989"/>
              <a:chExt cx="427129" cy="2286000"/>
            </a:xfrm>
          </p:grpSpPr>
          <p:sp>
            <p:nvSpPr>
              <p:cNvPr id="58" name="Line 25"/>
              <p:cNvSpPr>
                <a:spLocks noChangeShapeType="1"/>
              </p:cNvSpPr>
              <p:nvPr/>
            </p:nvSpPr>
            <p:spPr bwMode="auto">
              <a:xfrm>
                <a:off x="7903441" y="4066989"/>
                <a:ext cx="0" cy="2286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7970735" y="4795341"/>
                <a:ext cx="359835" cy="38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 rot="16200000">
              <a:off x="8403616" y="427903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185477" y="1117961"/>
            <a:ext cx="1641350" cy="531097"/>
            <a:chOff x="6672368" y="2816118"/>
            <a:chExt cx="1641350" cy="531097"/>
          </a:xfrm>
        </p:grpSpPr>
        <p:grpSp>
          <p:nvGrpSpPr>
            <p:cNvPr id="61" name="Group 60"/>
            <p:cNvGrpSpPr/>
            <p:nvPr/>
          </p:nvGrpSpPr>
          <p:grpSpPr>
            <a:xfrm>
              <a:off x="6672368" y="2816118"/>
              <a:ext cx="1641350" cy="531097"/>
              <a:chOff x="6684241" y="3672489"/>
              <a:chExt cx="1219200" cy="394500"/>
            </a:xfrm>
          </p:grpSpPr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7156675" y="3672489"/>
                <a:ext cx="359835" cy="388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6684241" y="4066989"/>
                <a:ext cx="1219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>
              <a:off x="7361517" y="293754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317"/>
          <p:cNvSpPr>
            <a:spLocks noChangeArrowheads="1"/>
          </p:cNvSpPr>
          <p:nvPr/>
        </p:nvSpPr>
        <p:spPr bwMode="auto">
          <a:xfrm>
            <a:off x="6484429" y="1644843"/>
            <a:ext cx="399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q</a:t>
            </a:r>
            <a:endParaRPr lang="en-US" sz="3200" b="1" dirty="0">
              <a:solidFill>
                <a:srgbClr val="0070C0"/>
              </a:solidFill>
              <a:latin typeface="Symbol" panose="05050102010706020507" pitchFamily="18" charset="2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82506" y="4841822"/>
            <a:ext cx="22665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RESULTANT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VELOCITY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6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1821" y="1455147"/>
            <a:ext cx="9130961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When finding the x and y coordinates of horizontally-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launched projectiles, we are simply applying the basic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kinematics equations for the x and y directions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independently (just like before), but we are doing it at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several (usually regularly-spaced) time intervals.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horizontal velocity remains constant, while the vertical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velocity changes with time. The resultant velocity at any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time is found by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pythagorizing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horiz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. and vertical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velocities. We can also use tan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</a:rPr>
              <a:t>–1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to find the direction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of these resultant velocities.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5915" y="257922"/>
            <a:ext cx="7034362" cy="104028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Coordinates of Horizontally-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		  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Launched Projectiles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37464" y="6396335"/>
            <a:ext cx="3506536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7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6267" y="3830032"/>
            <a:ext cx="3782638" cy="1075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106" name="Group 8"/>
          <p:cNvGrpSpPr>
            <a:grpSpLocks/>
          </p:cNvGrpSpPr>
          <p:nvPr/>
        </p:nvGrpSpPr>
        <p:grpSpPr bwMode="auto">
          <a:xfrm>
            <a:off x="1186459" y="738579"/>
            <a:ext cx="791280" cy="995470"/>
            <a:chOff x="4694830" y="348018"/>
            <a:chExt cx="3643952" cy="4565176"/>
          </a:xfrm>
        </p:grpSpPr>
        <p:pic>
          <p:nvPicPr>
            <p:cNvPr id="47160" name="Picture 4" descr="http://www.goshopgolf.co.uk/img/confidence-power-complete-golf-clubs-package-set-with-bag-left-hand_32236_5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30" y="348018"/>
              <a:ext cx="3643952" cy="45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6808581" y="2468336"/>
              <a:ext cx="1409168" cy="1938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8082721">
              <a:off x="6790904" y="2105093"/>
              <a:ext cx="731295" cy="45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686175">
              <a:off x="6609352" y="2879662"/>
              <a:ext cx="735621" cy="458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346075" y="210204"/>
            <a:ext cx="849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Coordinates of Projectiles Launched at an Angle </a:t>
            </a:r>
          </a:p>
        </p:txBody>
      </p:sp>
      <p:sp>
        <p:nvSpPr>
          <p:cNvPr id="47108" name="Rectangle 16"/>
          <p:cNvSpPr>
            <a:spLocks noChangeArrowheads="1"/>
          </p:cNvSpPr>
          <p:nvPr/>
        </p:nvSpPr>
        <p:spPr bwMode="auto">
          <a:xfrm>
            <a:off x="1681163" y="834222"/>
            <a:ext cx="7462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Object is launched from ground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w/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vel.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35.58 m/s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55.80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above horizontal. </a:t>
            </a:r>
          </a:p>
        </p:txBody>
      </p:sp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762000" y="19050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Find its x and y coordinates at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each second it is in the air.</a:t>
            </a:r>
          </a:p>
        </p:txBody>
      </p:sp>
      <p:grpSp>
        <p:nvGrpSpPr>
          <p:cNvPr id="47110" name="Group 60"/>
          <p:cNvGrpSpPr>
            <a:grpSpLocks/>
          </p:cNvGrpSpPr>
          <p:nvPr/>
        </p:nvGrpSpPr>
        <p:grpSpPr bwMode="auto">
          <a:xfrm>
            <a:off x="346075" y="3166112"/>
            <a:ext cx="6591300" cy="3619500"/>
            <a:chOff x="768" y="2124"/>
            <a:chExt cx="3912" cy="2148"/>
          </a:xfrm>
        </p:grpSpPr>
        <p:sp>
          <p:nvSpPr>
            <p:cNvPr id="47121" name="Line 20"/>
            <p:cNvSpPr>
              <a:spLocks noChangeShapeType="1"/>
            </p:cNvSpPr>
            <p:nvPr/>
          </p:nvSpPr>
          <p:spPr bwMode="auto">
            <a:xfrm flipV="1">
              <a:off x="1407" y="2124"/>
              <a:ext cx="0" cy="167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2" name="Line 21"/>
            <p:cNvSpPr>
              <a:spLocks noChangeShapeType="1"/>
            </p:cNvSpPr>
            <p:nvPr/>
          </p:nvSpPr>
          <p:spPr bwMode="auto">
            <a:xfrm>
              <a:off x="1407" y="3801"/>
              <a:ext cx="319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3" name="Line 22"/>
            <p:cNvSpPr>
              <a:spLocks noChangeShapeType="1"/>
            </p:cNvSpPr>
            <p:nvPr/>
          </p:nvSpPr>
          <p:spPr bwMode="auto">
            <a:xfrm>
              <a:off x="1407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4" name="Line 23"/>
            <p:cNvSpPr>
              <a:spLocks noChangeShapeType="1"/>
            </p:cNvSpPr>
            <p:nvPr/>
          </p:nvSpPr>
          <p:spPr bwMode="auto">
            <a:xfrm>
              <a:off x="164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5" name="Line 24"/>
            <p:cNvSpPr>
              <a:spLocks noChangeShapeType="1"/>
            </p:cNvSpPr>
            <p:nvPr/>
          </p:nvSpPr>
          <p:spPr bwMode="auto">
            <a:xfrm>
              <a:off x="188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6" name="Line 25"/>
            <p:cNvSpPr>
              <a:spLocks noChangeShapeType="1"/>
            </p:cNvSpPr>
            <p:nvPr/>
          </p:nvSpPr>
          <p:spPr bwMode="auto">
            <a:xfrm>
              <a:off x="212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7" name="Line 26"/>
            <p:cNvSpPr>
              <a:spLocks noChangeShapeType="1"/>
            </p:cNvSpPr>
            <p:nvPr/>
          </p:nvSpPr>
          <p:spPr bwMode="auto">
            <a:xfrm>
              <a:off x="236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8" name="Line 27"/>
            <p:cNvSpPr>
              <a:spLocks noChangeShapeType="1"/>
            </p:cNvSpPr>
            <p:nvPr/>
          </p:nvSpPr>
          <p:spPr bwMode="auto">
            <a:xfrm>
              <a:off x="260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9" name="Line 28"/>
            <p:cNvSpPr>
              <a:spLocks noChangeShapeType="1"/>
            </p:cNvSpPr>
            <p:nvPr/>
          </p:nvSpPr>
          <p:spPr bwMode="auto">
            <a:xfrm>
              <a:off x="284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0" name="Line 29"/>
            <p:cNvSpPr>
              <a:spLocks noChangeShapeType="1"/>
            </p:cNvSpPr>
            <p:nvPr/>
          </p:nvSpPr>
          <p:spPr bwMode="auto">
            <a:xfrm>
              <a:off x="308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1" name="Line 30"/>
            <p:cNvSpPr>
              <a:spLocks noChangeShapeType="1"/>
            </p:cNvSpPr>
            <p:nvPr/>
          </p:nvSpPr>
          <p:spPr bwMode="auto">
            <a:xfrm>
              <a:off x="332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2" name="Line 31"/>
            <p:cNvSpPr>
              <a:spLocks noChangeShapeType="1"/>
            </p:cNvSpPr>
            <p:nvPr/>
          </p:nvSpPr>
          <p:spPr bwMode="auto">
            <a:xfrm>
              <a:off x="356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3" name="Line 32"/>
            <p:cNvSpPr>
              <a:spLocks noChangeShapeType="1"/>
            </p:cNvSpPr>
            <p:nvPr/>
          </p:nvSpPr>
          <p:spPr bwMode="auto">
            <a:xfrm>
              <a:off x="380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4" name="Line 33"/>
            <p:cNvSpPr>
              <a:spLocks noChangeShapeType="1"/>
            </p:cNvSpPr>
            <p:nvPr/>
          </p:nvSpPr>
          <p:spPr bwMode="auto">
            <a:xfrm>
              <a:off x="404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5" name="Line 34"/>
            <p:cNvSpPr>
              <a:spLocks noChangeShapeType="1"/>
            </p:cNvSpPr>
            <p:nvPr/>
          </p:nvSpPr>
          <p:spPr bwMode="auto">
            <a:xfrm>
              <a:off x="428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6" name="Line 35"/>
            <p:cNvSpPr>
              <a:spLocks noChangeShapeType="1"/>
            </p:cNvSpPr>
            <p:nvPr/>
          </p:nvSpPr>
          <p:spPr bwMode="auto">
            <a:xfrm flipH="1">
              <a:off x="1327" y="380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7" name="Line 36"/>
            <p:cNvSpPr>
              <a:spLocks noChangeShapeType="1"/>
            </p:cNvSpPr>
            <p:nvPr/>
          </p:nvSpPr>
          <p:spPr bwMode="auto">
            <a:xfrm flipH="1">
              <a:off x="1327" y="364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8" name="Line 37"/>
            <p:cNvSpPr>
              <a:spLocks noChangeShapeType="1"/>
            </p:cNvSpPr>
            <p:nvPr/>
          </p:nvSpPr>
          <p:spPr bwMode="auto">
            <a:xfrm flipH="1">
              <a:off x="1327" y="316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9" name="Line 38"/>
            <p:cNvSpPr>
              <a:spLocks noChangeShapeType="1"/>
            </p:cNvSpPr>
            <p:nvPr/>
          </p:nvSpPr>
          <p:spPr bwMode="auto">
            <a:xfrm flipH="1">
              <a:off x="1327" y="332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0" name="Line 39"/>
            <p:cNvSpPr>
              <a:spLocks noChangeShapeType="1"/>
            </p:cNvSpPr>
            <p:nvPr/>
          </p:nvSpPr>
          <p:spPr bwMode="auto">
            <a:xfrm flipH="1">
              <a:off x="1327" y="348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1" name="Line 40"/>
            <p:cNvSpPr>
              <a:spLocks noChangeShapeType="1"/>
            </p:cNvSpPr>
            <p:nvPr/>
          </p:nvSpPr>
          <p:spPr bwMode="auto">
            <a:xfrm flipH="1">
              <a:off x="1327" y="284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2" name="Line 41"/>
            <p:cNvSpPr>
              <a:spLocks noChangeShapeType="1"/>
            </p:cNvSpPr>
            <p:nvPr/>
          </p:nvSpPr>
          <p:spPr bwMode="auto">
            <a:xfrm flipH="1">
              <a:off x="1327" y="2659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3" name="Line 42"/>
            <p:cNvSpPr>
              <a:spLocks noChangeShapeType="1"/>
            </p:cNvSpPr>
            <p:nvPr/>
          </p:nvSpPr>
          <p:spPr bwMode="auto">
            <a:xfrm flipH="1">
              <a:off x="1327" y="300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4" name="Line 43"/>
            <p:cNvSpPr>
              <a:spLocks noChangeShapeType="1"/>
            </p:cNvSpPr>
            <p:nvPr/>
          </p:nvSpPr>
          <p:spPr bwMode="auto">
            <a:xfrm flipH="1">
              <a:off x="1327" y="252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5" name="Line 44"/>
            <p:cNvSpPr>
              <a:spLocks noChangeShapeType="1"/>
            </p:cNvSpPr>
            <p:nvPr/>
          </p:nvSpPr>
          <p:spPr bwMode="auto">
            <a:xfrm flipH="1">
              <a:off x="1327" y="236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6" name="Text Box 45"/>
            <p:cNvSpPr txBox="1">
              <a:spLocks noChangeArrowheads="1"/>
            </p:cNvSpPr>
            <p:nvPr/>
          </p:nvSpPr>
          <p:spPr bwMode="auto">
            <a:xfrm>
              <a:off x="1247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0</a:t>
              </a:r>
            </a:p>
          </p:txBody>
        </p:sp>
        <p:sp>
          <p:nvSpPr>
            <p:cNvPr id="47147" name="Text Box 46"/>
            <p:cNvSpPr txBox="1">
              <a:spLocks noChangeArrowheads="1"/>
            </p:cNvSpPr>
            <p:nvPr/>
          </p:nvSpPr>
          <p:spPr bwMode="auto">
            <a:xfrm>
              <a:off x="1726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7148" name="Text Box 47"/>
            <p:cNvSpPr txBox="1">
              <a:spLocks noChangeArrowheads="1"/>
            </p:cNvSpPr>
            <p:nvPr/>
          </p:nvSpPr>
          <p:spPr bwMode="auto">
            <a:xfrm>
              <a:off x="2205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7149" name="Text Box 48"/>
            <p:cNvSpPr txBox="1">
              <a:spLocks noChangeArrowheads="1"/>
            </p:cNvSpPr>
            <p:nvPr/>
          </p:nvSpPr>
          <p:spPr bwMode="auto">
            <a:xfrm>
              <a:off x="2684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7150" name="Text Box 49"/>
            <p:cNvSpPr txBox="1">
              <a:spLocks noChangeArrowheads="1"/>
            </p:cNvSpPr>
            <p:nvPr/>
          </p:nvSpPr>
          <p:spPr bwMode="auto">
            <a:xfrm>
              <a:off x="3163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  <p:sp>
          <p:nvSpPr>
            <p:cNvPr id="47151" name="Text Box 50"/>
            <p:cNvSpPr txBox="1">
              <a:spLocks noChangeArrowheads="1"/>
            </p:cNvSpPr>
            <p:nvPr/>
          </p:nvSpPr>
          <p:spPr bwMode="auto">
            <a:xfrm>
              <a:off x="3642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47152" name="Text Box 51"/>
            <p:cNvSpPr txBox="1">
              <a:spLocks noChangeArrowheads="1"/>
            </p:cNvSpPr>
            <p:nvPr/>
          </p:nvSpPr>
          <p:spPr bwMode="auto">
            <a:xfrm>
              <a:off x="4121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47153" name="Text Box 52"/>
            <p:cNvSpPr txBox="1">
              <a:spLocks noChangeArrowheads="1"/>
            </p:cNvSpPr>
            <p:nvPr/>
          </p:nvSpPr>
          <p:spPr bwMode="auto">
            <a:xfrm>
              <a:off x="2684" y="403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x (m)</a:t>
              </a:r>
            </a:p>
          </p:txBody>
        </p:sp>
        <p:sp>
          <p:nvSpPr>
            <p:cNvPr id="47154" name="Text Box 53"/>
            <p:cNvSpPr txBox="1">
              <a:spLocks noChangeArrowheads="1"/>
            </p:cNvSpPr>
            <p:nvPr/>
          </p:nvSpPr>
          <p:spPr bwMode="auto">
            <a:xfrm>
              <a:off x="768" y="2739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y (m)</a:t>
              </a:r>
            </a:p>
          </p:txBody>
        </p:sp>
        <p:sp>
          <p:nvSpPr>
            <p:cNvPr id="47155" name="Text Box 54"/>
            <p:cNvSpPr txBox="1">
              <a:spLocks noChangeArrowheads="1"/>
            </p:cNvSpPr>
            <p:nvPr/>
          </p:nvSpPr>
          <p:spPr bwMode="auto">
            <a:xfrm>
              <a:off x="1167" y="3696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7156" name="Text Box 55"/>
            <p:cNvSpPr txBox="1">
              <a:spLocks noChangeArrowheads="1"/>
            </p:cNvSpPr>
            <p:nvPr/>
          </p:nvSpPr>
          <p:spPr bwMode="auto">
            <a:xfrm>
              <a:off x="1087" y="336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7157" name="Text Box 56"/>
            <p:cNvSpPr txBox="1">
              <a:spLocks noChangeArrowheads="1"/>
            </p:cNvSpPr>
            <p:nvPr/>
          </p:nvSpPr>
          <p:spPr bwMode="auto">
            <a:xfrm>
              <a:off x="1087" y="307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7158" name="Text Box 57"/>
            <p:cNvSpPr txBox="1">
              <a:spLocks noChangeArrowheads="1"/>
            </p:cNvSpPr>
            <p:nvPr/>
          </p:nvSpPr>
          <p:spPr bwMode="auto">
            <a:xfrm>
              <a:off x="1087" y="2736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7159" name="Text Box 58"/>
            <p:cNvSpPr txBox="1">
              <a:spLocks noChangeArrowheads="1"/>
            </p:cNvSpPr>
            <p:nvPr/>
          </p:nvSpPr>
          <p:spPr bwMode="auto">
            <a:xfrm>
              <a:off x="1087" y="240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416301" y="3796030"/>
            <a:ext cx="1420814" cy="2200280"/>
            <a:chOff x="3552" y="1734"/>
            <a:chExt cx="895" cy="1386"/>
          </a:xfrm>
        </p:grpSpPr>
        <p:sp>
          <p:nvSpPr>
            <p:cNvPr id="47118" name="Line 61"/>
            <p:cNvSpPr>
              <a:spLocks noChangeShapeType="1"/>
            </p:cNvSpPr>
            <p:nvPr/>
          </p:nvSpPr>
          <p:spPr bwMode="auto">
            <a:xfrm flipV="1">
              <a:off x="3552" y="1872"/>
              <a:ext cx="816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9" name="Rectangle 67"/>
            <p:cNvSpPr>
              <a:spLocks noChangeArrowheads="1"/>
            </p:cNvSpPr>
            <p:nvPr/>
          </p:nvSpPr>
          <p:spPr bwMode="auto">
            <a:xfrm>
              <a:off x="3720" y="2789"/>
              <a:ext cx="7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55.80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0" name="Rectangle 69"/>
            <p:cNvSpPr>
              <a:spLocks noChangeArrowheads="1"/>
            </p:cNvSpPr>
            <p:nvPr/>
          </p:nvSpPr>
          <p:spPr bwMode="auto">
            <a:xfrm rot="18059606">
              <a:off x="3408" y="209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35.58 m/s 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43" y="2091494"/>
            <a:ext cx="3907251" cy="3763865"/>
          </a:xfrm>
          <a:prstGeom prst="rect">
            <a:avLst/>
          </a:prstGeom>
        </p:spPr>
      </p:pic>
      <p:pic>
        <p:nvPicPr>
          <p:cNvPr id="22530" name="Picture 2" descr="https://upload.wikimedia.org/wikipedia/commons/thumb/9/9e/Parabola.svg/220px-Parabol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4148" y="4898376"/>
            <a:ext cx="3157152" cy="10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9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2940" y="939446"/>
            <a:ext cx="826380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The most common problem students have when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adding vectors graphically is that they have trouble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correctly finding the angle of the resultant. Just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remember that the angle must be measured back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663300"/>
                </a:solidFill>
                <a:latin typeface="Arial" pitchFamily="34" charset="0"/>
              </a:rPr>
              <a:t>w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here you started drawing your first vector, and it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must be measured relative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to a FIXED reference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direction, like east or north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or 0</a:t>
            </a:r>
            <a:r>
              <a:rPr lang="en-US" baseline="30000" dirty="0" smtClean="0">
                <a:solidFill>
                  <a:srgbClr val="6633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. DON’T measure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angle relative to one of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</a:rPr>
              <a:t>vectors you have drawn.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1094" y="226390"/>
            <a:ext cx="7923964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6633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663300"/>
                </a:solidFill>
                <a:latin typeface="Arial" pitchFamily="34" charset="0"/>
              </a:rPr>
              <a:t>Graphical Addition of Vectors,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589285"/>
            <a:ext cx="4114800" cy="30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6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734869" y="1166657"/>
            <a:ext cx="3195174" cy="2315257"/>
            <a:chOff x="4734869" y="1166657"/>
            <a:chExt cx="3195174" cy="2315257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565227" y="2995427"/>
              <a:ext cx="23648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565227" y="1166657"/>
              <a:ext cx="0" cy="18445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317"/>
            <p:cNvSpPr>
              <a:spLocks noChangeArrowheads="1"/>
            </p:cNvSpPr>
            <p:nvPr/>
          </p:nvSpPr>
          <p:spPr bwMode="auto">
            <a:xfrm>
              <a:off x="4734869" y="2958694"/>
              <a:ext cx="10246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(0, 0)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36" name="Rectangle 20"/>
          <p:cNvSpPr>
            <a:spLocks noChangeArrowheads="1"/>
          </p:cNvSpPr>
          <p:nvPr/>
        </p:nvSpPr>
        <p:spPr bwMode="auto">
          <a:xfrm>
            <a:off x="5371593" y="5545777"/>
            <a:ext cx="3567457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5470204" y="5652655"/>
            <a:ext cx="3358488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" name="Rectangle 20"/>
          <p:cNvSpPr>
            <a:spLocks noChangeArrowheads="1"/>
          </p:cNvSpPr>
          <p:nvPr/>
        </p:nvSpPr>
        <p:spPr bwMode="auto">
          <a:xfrm>
            <a:off x="1810330" y="5789489"/>
            <a:ext cx="1894567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" name="Rectangle 20"/>
          <p:cNvSpPr>
            <a:spLocks noChangeArrowheads="1"/>
          </p:cNvSpPr>
          <p:nvPr/>
        </p:nvSpPr>
        <p:spPr bwMode="auto">
          <a:xfrm>
            <a:off x="1908940" y="5884492"/>
            <a:ext cx="1685597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1955" y="3385884"/>
            <a:ext cx="3531736" cy="744807"/>
            <a:chOff x="358302" y="2202900"/>
            <a:chExt cx="3531736" cy="744807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554863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1237699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2674622" y="238696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93980" y="1333209"/>
            <a:ext cx="3531736" cy="523220"/>
            <a:chOff x="358302" y="2424487"/>
            <a:chExt cx="3531736" cy="523220"/>
          </a:xfrm>
        </p:grpSpPr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358302" y="2424487"/>
              <a:ext cx="35317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16577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199413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636336" y="242851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121584" y="694825"/>
            <a:ext cx="744720" cy="1169744"/>
            <a:chOff x="5955097" y="2847646"/>
            <a:chExt cx="744720" cy="1169744"/>
          </a:xfrm>
        </p:grpSpPr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5955097" y="3455720"/>
              <a:ext cx="362576" cy="56167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317"/>
          <p:cNvSpPr>
            <a:spLocks noChangeArrowheads="1"/>
          </p:cNvSpPr>
          <p:nvPr/>
        </p:nvSpPr>
        <p:spPr bwMode="auto">
          <a:xfrm>
            <a:off x="178634" y="136657"/>
            <a:ext cx="5620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 coordinates 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2228" y="4295046"/>
            <a:ext cx="2569934" cy="794587"/>
            <a:chOff x="352151" y="4390008"/>
            <a:chExt cx="2569934" cy="794587"/>
          </a:xfrm>
        </p:grpSpPr>
        <p:sp>
          <p:nvSpPr>
            <p:cNvPr id="96" name="Rectangle 317"/>
            <p:cNvSpPr>
              <a:spLocks noChangeArrowheads="1"/>
            </p:cNvSpPr>
            <p:nvPr/>
          </p:nvSpPr>
          <p:spPr bwMode="auto">
            <a:xfrm>
              <a:off x="352151" y="4661375"/>
              <a:ext cx="25699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But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rot="16200000">
              <a:off x="1110266" y="457407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6200000">
              <a:off x="1803950" y="457407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6200000">
              <a:off x="2450337" y="457407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47414" y="4295047"/>
            <a:ext cx="3065263" cy="794586"/>
            <a:chOff x="2827337" y="4390009"/>
            <a:chExt cx="3065263" cy="794586"/>
          </a:xfrm>
        </p:grpSpPr>
        <p:sp>
          <p:nvSpPr>
            <p:cNvPr id="97" name="Rectangle 317"/>
            <p:cNvSpPr>
              <a:spLocks noChangeArrowheads="1"/>
            </p:cNvSpPr>
            <p:nvPr/>
          </p:nvSpPr>
          <p:spPr bwMode="auto">
            <a:xfrm>
              <a:off x="2827337" y="4661375"/>
              <a:ext cx="30652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16200000">
              <a:off x="3128243" y="457407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16200000">
              <a:off x="4704796" y="457407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499218" y="5745874"/>
            <a:ext cx="3490058" cy="778835"/>
            <a:chOff x="2527146" y="5588188"/>
            <a:chExt cx="3490058" cy="778835"/>
          </a:xfrm>
        </p:grpSpPr>
        <p:sp>
          <p:nvSpPr>
            <p:cNvPr id="98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3490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16200000">
              <a:off x="4767887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0875" y="2391127"/>
            <a:ext cx="2569934" cy="523220"/>
            <a:chOff x="3678652" y="1918171"/>
            <a:chExt cx="2569934" cy="523220"/>
          </a:xfrm>
        </p:grpSpPr>
        <p:sp>
          <p:nvSpPr>
            <p:cNvPr id="93" name="Rectangle 317"/>
            <p:cNvSpPr>
              <a:spLocks noChangeArrowheads="1"/>
            </p:cNvSpPr>
            <p:nvPr/>
          </p:nvSpPr>
          <p:spPr bwMode="auto">
            <a:xfrm>
              <a:off x="3678652" y="1918171"/>
              <a:ext cx="25699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  <a:ea typeface="Times New Roman" pitchFamily="18" charset="0"/>
                  <a:cs typeface="Arial" pitchFamily="34" charset="0"/>
                </a:rPr>
                <a:t>But </a:t>
              </a:r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d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4467615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177065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5807686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00313" y="2391127"/>
            <a:ext cx="1212191" cy="523220"/>
            <a:chOff x="7951126" y="1918171"/>
            <a:chExt cx="1212191" cy="523220"/>
          </a:xfrm>
        </p:grpSpPr>
        <p:sp>
          <p:nvSpPr>
            <p:cNvPr id="108" name="Rectangle 317"/>
            <p:cNvSpPr>
              <a:spLocks noChangeArrowheads="1"/>
            </p:cNvSpPr>
            <p:nvPr/>
          </p:nvSpPr>
          <p:spPr bwMode="auto">
            <a:xfrm>
              <a:off x="7951126" y="1918171"/>
              <a:ext cx="12121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8298639" y="196259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979700" y="1751106"/>
            <a:ext cx="728951" cy="1181281"/>
            <a:chOff x="5970866" y="2847646"/>
            <a:chExt cx="728951" cy="1181281"/>
          </a:xfrm>
        </p:grpSpPr>
        <p:sp>
          <p:nvSpPr>
            <p:cNvPr id="111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5970866" y="3455720"/>
              <a:ext cx="346807" cy="57320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68043" y="6001422"/>
            <a:ext cx="1736373" cy="523220"/>
            <a:chOff x="2487633" y="3254349"/>
            <a:chExt cx="1736373" cy="523220"/>
          </a:xfrm>
        </p:grpSpPr>
        <p:sp>
          <p:nvSpPr>
            <p:cNvPr id="106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3153826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317"/>
          <p:cNvSpPr>
            <a:spLocks noChangeArrowheads="1"/>
          </p:cNvSpPr>
          <p:nvPr/>
        </p:nvSpPr>
        <p:spPr bwMode="auto">
          <a:xfrm>
            <a:off x="257464" y="1334836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1" name="Rectangle 317"/>
          <p:cNvSpPr>
            <a:spLocks noChangeArrowheads="1"/>
          </p:cNvSpPr>
          <p:nvPr/>
        </p:nvSpPr>
        <p:spPr bwMode="auto">
          <a:xfrm>
            <a:off x="280810" y="3604658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2345" y="5993717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20254" y="5993717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33014" y="4468495"/>
            <a:ext cx="1442851" cy="1023841"/>
            <a:chOff x="7333014" y="4468495"/>
            <a:chExt cx="1442851" cy="1023841"/>
          </a:xfrm>
        </p:grpSpPr>
        <p:sp>
          <p:nvSpPr>
            <p:cNvPr id="145" name="Rectangle 317"/>
            <p:cNvSpPr>
              <a:spLocks noChangeArrowheads="1"/>
            </p:cNvSpPr>
            <p:nvPr/>
          </p:nvSpPr>
          <p:spPr bwMode="auto">
            <a:xfrm>
              <a:off x="7704950" y="4468495"/>
              <a:ext cx="6687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fall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 rot="16200000">
              <a:off x="7822871" y="4539341"/>
              <a:ext cx="463138" cy="144285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5565230" y="1236682"/>
            <a:ext cx="2790496" cy="1742964"/>
          </a:xfrm>
          <a:custGeom>
            <a:avLst/>
            <a:gdLst>
              <a:gd name="connsiteX0" fmla="*/ 0 w 2711668"/>
              <a:gd name="connsiteY0" fmla="*/ 1737499 h 1737499"/>
              <a:gd name="connsiteX1" fmla="*/ 315310 w 2711668"/>
              <a:gd name="connsiteY1" fmla="*/ 1233003 h 1737499"/>
              <a:gd name="connsiteX2" fmla="*/ 709448 w 2711668"/>
              <a:gd name="connsiteY2" fmla="*/ 728506 h 1737499"/>
              <a:gd name="connsiteX3" fmla="*/ 1119351 w 2711668"/>
              <a:gd name="connsiteY3" fmla="*/ 381665 h 1737499"/>
              <a:gd name="connsiteX4" fmla="*/ 1450427 w 2711668"/>
              <a:gd name="connsiteY4" fmla="*/ 160947 h 1737499"/>
              <a:gd name="connsiteX5" fmla="*/ 1813034 w 2711668"/>
              <a:gd name="connsiteY5" fmla="*/ 34823 h 1737499"/>
              <a:gd name="connsiteX6" fmla="*/ 2254468 w 2711668"/>
              <a:gd name="connsiteY6" fmla="*/ 3292 h 1737499"/>
              <a:gd name="connsiteX7" fmla="*/ 2711668 w 2711668"/>
              <a:gd name="connsiteY7" fmla="*/ 97885 h 1737499"/>
              <a:gd name="connsiteX0" fmla="*/ 0 w 2790496"/>
              <a:gd name="connsiteY0" fmla="*/ 1742964 h 1742964"/>
              <a:gd name="connsiteX1" fmla="*/ 315310 w 2790496"/>
              <a:gd name="connsiteY1" fmla="*/ 1238468 h 1742964"/>
              <a:gd name="connsiteX2" fmla="*/ 709448 w 2790496"/>
              <a:gd name="connsiteY2" fmla="*/ 733971 h 1742964"/>
              <a:gd name="connsiteX3" fmla="*/ 1119351 w 2790496"/>
              <a:gd name="connsiteY3" fmla="*/ 387130 h 1742964"/>
              <a:gd name="connsiteX4" fmla="*/ 1450427 w 2790496"/>
              <a:gd name="connsiteY4" fmla="*/ 166412 h 1742964"/>
              <a:gd name="connsiteX5" fmla="*/ 1813034 w 2790496"/>
              <a:gd name="connsiteY5" fmla="*/ 40288 h 1742964"/>
              <a:gd name="connsiteX6" fmla="*/ 2254468 w 2790496"/>
              <a:gd name="connsiteY6" fmla="*/ 8757 h 1742964"/>
              <a:gd name="connsiteX7" fmla="*/ 2790496 w 2790496"/>
              <a:gd name="connsiteY7" fmla="*/ 182177 h 174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496" h="1742964">
                <a:moveTo>
                  <a:pt x="0" y="1742964"/>
                </a:moveTo>
                <a:cubicBezTo>
                  <a:pt x="98534" y="1574798"/>
                  <a:pt x="197069" y="1406633"/>
                  <a:pt x="315310" y="1238468"/>
                </a:cubicBezTo>
                <a:cubicBezTo>
                  <a:pt x="433551" y="1070303"/>
                  <a:pt x="575441" y="875861"/>
                  <a:pt x="709448" y="733971"/>
                </a:cubicBezTo>
                <a:cubicBezTo>
                  <a:pt x="843455" y="592081"/>
                  <a:pt x="995855" y="481723"/>
                  <a:pt x="1119351" y="387130"/>
                </a:cubicBezTo>
                <a:cubicBezTo>
                  <a:pt x="1242847" y="292537"/>
                  <a:pt x="1334813" y="224219"/>
                  <a:pt x="1450427" y="166412"/>
                </a:cubicBezTo>
                <a:cubicBezTo>
                  <a:pt x="1566041" y="108605"/>
                  <a:pt x="1679027" y="66564"/>
                  <a:pt x="1813034" y="40288"/>
                </a:cubicBezTo>
                <a:cubicBezTo>
                  <a:pt x="1947041" y="14012"/>
                  <a:pt x="2091558" y="-14891"/>
                  <a:pt x="2254468" y="8757"/>
                </a:cubicBezTo>
                <a:cubicBezTo>
                  <a:pt x="2417378" y="32405"/>
                  <a:pt x="2636782" y="140135"/>
                  <a:pt x="2790496" y="182177"/>
                </a:cubicBezTo>
              </a:path>
            </a:pathLst>
          </a:custGeom>
          <a:noFill/>
          <a:ln w="57150"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565227" y="2979662"/>
            <a:ext cx="1340071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858007" y="709412"/>
            <a:ext cx="0" cy="2301781"/>
          </a:xfrm>
          <a:prstGeom prst="straightConnector1">
            <a:avLst/>
          </a:prstGeom>
          <a:ln w="76200">
            <a:solidFill>
              <a:srgbClr val="0099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948817" y="3132115"/>
            <a:ext cx="2098651" cy="523220"/>
            <a:chOff x="6169529" y="3400119"/>
            <a:chExt cx="2098651" cy="523220"/>
          </a:xfrm>
        </p:grpSpPr>
        <p:sp>
          <p:nvSpPr>
            <p:cNvPr id="118" name="Rectangle 317"/>
            <p:cNvSpPr>
              <a:spLocks noChangeArrowheads="1"/>
            </p:cNvSpPr>
            <p:nvPr/>
          </p:nvSpPr>
          <p:spPr bwMode="auto">
            <a:xfrm>
              <a:off x="6169529" y="3400119"/>
              <a:ext cx="20986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cos </a:t>
              </a:r>
              <a:r>
                <a:rPr lang="en-US" dirty="0" smtClean="0">
                  <a:solidFill>
                    <a:srgbClr val="0070C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q</a:t>
              </a:r>
              <a:endParaRPr lang="en-US" dirty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6207796" y="3453680"/>
              <a:ext cx="368135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973558" y="1724597"/>
            <a:ext cx="2052165" cy="764086"/>
            <a:chOff x="6926260" y="1519639"/>
            <a:chExt cx="2052165" cy="764086"/>
          </a:xfrm>
        </p:grpSpPr>
        <p:sp>
          <p:nvSpPr>
            <p:cNvPr id="125" name="Rectangle 317"/>
            <p:cNvSpPr>
              <a:spLocks noChangeArrowheads="1"/>
            </p:cNvSpPr>
            <p:nvPr/>
          </p:nvSpPr>
          <p:spPr bwMode="auto">
            <a:xfrm>
              <a:off x="6926260" y="1760505"/>
              <a:ext cx="20521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99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99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99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v</a:t>
              </a:r>
              <a:r>
                <a:rPr lang="en-US" baseline="-25000" dirty="0" smtClean="0">
                  <a:solidFill>
                    <a:srgbClr val="0099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dirty="0" smtClean="0">
                  <a:solidFill>
                    <a:srgbClr val="0099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sin </a:t>
              </a:r>
              <a:r>
                <a:rPr lang="en-US" dirty="0" smtClean="0">
                  <a:solidFill>
                    <a:srgbClr val="0099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q</a:t>
              </a:r>
              <a:endParaRPr lang="en-US" dirty="0">
                <a:solidFill>
                  <a:srgbClr val="0099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rot="16200000">
              <a:off x="6917247" y="1703707"/>
              <a:ext cx="368135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939977" y="3942455"/>
            <a:ext cx="801598" cy="1259774"/>
            <a:chOff x="5898219" y="2847646"/>
            <a:chExt cx="801598" cy="1259774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6200962" y="2847646"/>
              <a:ext cx="4988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en-US" sz="4400" b="1" baseline="30000" dirty="0">
                <a:solidFill>
                  <a:srgbClr val="0070C0"/>
                </a:solidFill>
                <a:latin typeface="Arial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5898219" y="3455720"/>
              <a:ext cx="419454" cy="6517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65229" y="662115"/>
            <a:ext cx="1308538" cy="2333312"/>
            <a:chOff x="5565229" y="662115"/>
            <a:chExt cx="1308538" cy="2333312"/>
          </a:xfrm>
        </p:grpSpPr>
        <p:cxnSp>
          <p:nvCxnSpPr>
            <p:cNvPr id="113" name="Straight Arrow Connector 112"/>
            <p:cNvCxnSpPr/>
            <p:nvPr/>
          </p:nvCxnSpPr>
          <p:spPr>
            <a:xfrm flipV="1">
              <a:off x="5565229" y="662115"/>
              <a:ext cx="1308538" cy="23333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777262" y="1243999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87932" y="3900917"/>
            <a:ext cx="1148071" cy="1586165"/>
            <a:chOff x="5987932" y="3900917"/>
            <a:chExt cx="1148071" cy="1586165"/>
          </a:xfrm>
        </p:grpSpPr>
        <p:sp>
          <p:nvSpPr>
            <p:cNvPr id="141" name="Rectangle 317"/>
            <p:cNvSpPr>
              <a:spLocks noChangeArrowheads="1"/>
            </p:cNvSpPr>
            <p:nvPr/>
          </p:nvSpPr>
          <p:spPr bwMode="auto">
            <a:xfrm>
              <a:off x="5987932" y="3900917"/>
              <a:ext cx="11480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straight</a:t>
              </a:r>
              <a:endParaRPr lang="en-US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28" name="Right Brace 127"/>
            <p:cNvSpPr/>
            <p:nvPr/>
          </p:nvSpPr>
          <p:spPr>
            <a:xfrm rot="16200000">
              <a:off x="6334774" y="4821960"/>
              <a:ext cx="463138" cy="86710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V="1">
              <a:off x="6568966" y="4524703"/>
              <a:ext cx="0" cy="5465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317"/>
          <p:cNvSpPr>
            <a:spLocks noChangeArrowheads="1"/>
          </p:cNvSpPr>
          <p:nvPr/>
        </p:nvSpPr>
        <p:spPr bwMode="auto">
          <a:xfrm>
            <a:off x="5851968" y="2428601"/>
            <a:ext cx="399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q</a:t>
            </a:r>
            <a:endParaRPr lang="en-US" sz="3200" b="1" dirty="0">
              <a:solidFill>
                <a:srgbClr val="FF0000"/>
              </a:solidFill>
              <a:latin typeface="Symbol" panose="05050102010706020507" pitchFamily="18" charset="2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87163" y="791925"/>
            <a:ext cx="484427" cy="523220"/>
            <a:chOff x="1587163" y="791925"/>
            <a:chExt cx="484427" cy="523220"/>
          </a:xfrm>
        </p:grpSpPr>
        <p:sp>
          <p:nvSpPr>
            <p:cNvPr id="123" name="Rectangle 22"/>
            <p:cNvSpPr>
              <a:spLocks noChangeArrowheads="1"/>
            </p:cNvSpPr>
            <p:nvPr/>
          </p:nvSpPr>
          <p:spPr bwMode="auto">
            <a:xfrm>
              <a:off x="1587163" y="791925"/>
              <a:ext cx="4844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1640350" y="85374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37" y="-2792447"/>
            <a:ext cx="2876154" cy="2770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01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4" grpId="0" animBg="1"/>
      <p:bldP spid="133" grpId="0" animBg="1"/>
      <p:bldP spid="15" grpId="0" animBg="1"/>
      <p:bldP spid="1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24773" y="3233996"/>
            <a:ext cx="2964725" cy="1204355"/>
            <a:chOff x="7847855" y="4182033"/>
            <a:chExt cx="2964725" cy="1204355"/>
          </a:xfrm>
        </p:grpSpPr>
        <p:cxnSp>
          <p:nvCxnSpPr>
            <p:cNvPr id="108" name="Straight Arrow Connector 107"/>
            <p:cNvCxnSpPr/>
            <p:nvPr/>
          </p:nvCxnSpPr>
          <p:spPr>
            <a:xfrm rot="16200000">
              <a:off x="7822538" y="4598113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7847855" y="4634827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9272088" y="4646701"/>
              <a:ext cx="3946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541793" y="4423781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8567161" y="4921943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>
              <a:off x="8580410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4" name="Rectangle 22"/>
            <p:cNvSpPr>
              <a:spLocks noChangeArrowheads="1"/>
            </p:cNvSpPr>
            <p:nvPr/>
          </p:nvSpPr>
          <p:spPr bwMode="auto">
            <a:xfrm>
              <a:off x="9694036" y="4392263"/>
              <a:ext cx="106150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– v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 bwMode="auto">
            <a:xfrm>
              <a:off x="9664441" y="4921943"/>
              <a:ext cx="11481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>
              <a:off x="9995742" y="4863168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16200000">
              <a:off x="866870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>
              <a:off x="9705930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>
              <a:off x="10306431" y="436610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488729" y="4607619"/>
            <a:ext cx="2632841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599087" y="4714497"/>
            <a:ext cx="2427889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96235" y="3469892"/>
            <a:ext cx="545910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3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54" y="3348361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45" y="3351828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1" descr="j0434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5" y="3972476"/>
            <a:ext cx="353902" cy="4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Group 122"/>
          <p:cNvGrpSpPr/>
          <p:nvPr/>
        </p:nvGrpSpPr>
        <p:grpSpPr>
          <a:xfrm>
            <a:off x="651999" y="4818032"/>
            <a:ext cx="2398413" cy="760026"/>
            <a:chOff x="3153228" y="3816082"/>
            <a:chExt cx="2398413" cy="760026"/>
          </a:xfrm>
        </p:grpSpPr>
        <p:sp>
          <p:nvSpPr>
            <p:cNvPr id="124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3984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16200000">
              <a:off x="3913175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>
              <a:off x="466992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317"/>
          <p:cNvSpPr>
            <a:spLocks noChangeArrowheads="1"/>
          </p:cNvSpPr>
          <p:nvPr/>
        </p:nvSpPr>
        <p:spPr bwMode="auto">
          <a:xfrm>
            <a:off x="582396" y="231664"/>
            <a:ext cx="25429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 velocity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464" y="1548611"/>
            <a:ext cx="583814" cy="523220"/>
            <a:chOff x="257464" y="1334836"/>
            <a:chExt cx="583814" cy="523220"/>
          </a:xfrm>
        </p:grpSpPr>
        <p:sp>
          <p:nvSpPr>
            <p:cNvPr id="128" name="Rectangle 317"/>
            <p:cNvSpPr>
              <a:spLocks noChangeArrowheads="1"/>
            </p:cNvSpPr>
            <p:nvPr/>
          </p:nvSpPr>
          <p:spPr bwMode="auto">
            <a:xfrm>
              <a:off x="257464" y="1334836"/>
              <a:ext cx="5838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70976" y="1401880"/>
              <a:ext cx="36813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92686" y="2132197"/>
            <a:ext cx="583814" cy="748757"/>
            <a:chOff x="280810" y="3379121"/>
            <a:chExt cx="583814" cy="748757"/>
          </a:xfrm>
        </p:grpSpPr>
        <p:sp>
          <p:nvSpPr>
            <p:cNvPr id="129" name="Rectangle 317"/>
            <p:cNvSpPr>
              <a:spLocks noChangeArrowheads="1"/>
            </p:cNvSpPr>
            <p:nvPr/>
          </p:nvSpPr>
          <p:spPr bwMode="auto">
            <a:xfrm>
              <a:off x="280810" y="3604658"/>
              <a:ext cx="5838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  <a:endPara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rot="16200000">
              <a:off x="270977" y="3563189"/>
              <a:ext cx="36813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317"/>
          <p:cNvSpPr>
            <a:spLocks noChangeArrowheads="1"/>
          </p:cNvSpPr>
          <p:nvPr/>
        </p:nvSpPr>
        <p:spPr bwMode="auto">
          <a:xfrm>
            <a:off x="926781" y="1549839"/>
            <a:ext cx="3262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Horizontal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is…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5" name="Rectangle 317"/>
          <p:cNvSpPr>
            <a:spLocks noChangeArrowheads="1"/>
          </p:cNvSpPr>
          <p:nvPr/>
        </p:nvSpPr>
        <p:spPr bwMode="auto">
          <a:xfrm>
            <a:off x="966500" y="2357335"/>
            <a:ext cx="272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Vertical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is…</a:t>
            </a:r>
            <a:endParaRPr lang="en-US" sz="20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96" y="2006944"/>
            <a:ext cx="1269070" cy="13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317"/>
          <p:cNvSpPr>
            <a:spLocks noChangeArrowheads="1"/>
          </p:cNvSpPr>
          <p:nvPr/>
        </p:nvSpPr>
        <p:spPr bwMode="auto">
          <a:xfrm>
            <a:off x="3934641" y="1549839"/>
            <a:ext cx="1643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constant!</a:t>
            </a:r>
            <a:endParaRPr lang="en-US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1" name="Rectangle 317"/>
          <p:cNvSpPr>
            <a:spLocks noChangeArrowheads="1"/>
          </p:cNvSpPr>
          <p:nvPr/>
        </p:nvSpPr>
        <p:spPr bwMode="auto">
          <a:xfrm>
            <a:off x="3498412" y="2357335"/>
            <a:ext cx="175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constant.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42" name="Picture 22" descr="j042446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33" y="95009"/>
            <a:ext cx="1767043" cy="151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Rectangle 317"/>
          <p:cNvSpPr>
            <a:spLocks noChangeArrowheads="1"/>
          </p:cNvSpPr>
          <p:nvPr/>
        </p:nvSpPr>
        <p:spPr bwMode="auto">
          <a:xfrm>
            <a:off x="3658110" y="4645104"/>
            <a:ext cx="24609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find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resultant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any time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t:</a:t>
            </a:r>
            <a:endParaRPr lang="en-US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72368" y="3347215"/>
            <a:ext cx="1641350" cy="3077531"/>
            <a:chOff x="6684241" y="4066989"/>
            <a:chExt cx="1219200" cy="2286000"/>
          </a:xfrm>
        </p:grpSpPr>
        <p:sp>
          <p:nvSpPr>
            <p:cNvPr id="151" name="Rectangle 9"/>
            <p:cNvSpPr>
              <a:spLocks noChangeArrowheads="1"/>
            </p:cNvSpPr>
            <p:nvPr/>
          </p:nvSpPr>
          <p:spPr bwMode="auto">
            <a:xfrm>
              <a:off x="6855235" y="4843839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</a:rPr>
                <a:t>v</a:t>
              </a:r>
              <a:r>
                <a:rPr lang="en-US" b="1" baseline="-25000" dirty="0" err="1">
                  <a:solidFill>
                    <a:srgbClr val="0070C0"/>
                  </a:solidFill>
                  <a:latin typeface="Arial" pitchFamily="34" charset="0"/>
                </a:rPr>
                <a:t>r</a:t>
              </a:r>
              <a:endParaRPr lang="en-US" b="1" baseline="-25000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152" name="Line 26"/>
            <p:cNvSpPr>
              <a:spLocks noChangeShapeType="1"/>
            </p:cNvSpPr>
            <p:nvPr/>
          </p:nvSpPr>
          <p:spPr bwMode="auto">
            <a:xfrm>
              <a:off x="6684241" y="4066989"/>
              <a:ext cx="1219200" cy="228600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prstDash val="lg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8" name="Picture 2" descr="https://www.onlinerepairworld.com/userfiles/image/speedome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03" y="118754"/>
            <a:ext cx="2667513" cy="205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646237" y="5818864"/>
            <a:ext cx="3676584" cy="731174"/>
            <a:chOff x="1318667" y="5901990"/>
            <a:chExt cx="3676584" cy="731174"/>
          </a:xfrm>
        </p:grpSpPr>
        <p:sp>
          <p:nvSpPr>
            <p:cNvPr id="144" name="Rectangle 317"/>
            <p:cNvSpPr>
              <a:spLocks noChangeArrowheads="1"/>
            </p:cNvSpPr>
            <p:nvPr/>
          </p:nvSpPr>
          <p:spPr bwMode="auto">
            <a:xfrm>
              <a:off x="1318667" y="6109944"/>
              <a:ext cx="36765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pythagorize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and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>
              <a:off x="3242752" y="6181484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6200000">
              <a:off x="4351602" y="6086058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313726" y="3347215"/>
            <a:ext cx="640746" cy="3077531"/>
            <a:chOff x="8313726" y="3347215"/>
            <a:chExt cx="640746" cy="3077531"/>
          </a:xfrm>
        </p:grpSpPr>
        <p:grpSp>
          <p:nvGrpSpPr>
            <p:cNvPr id="6" name="Group 5"/>
            <p:cNvGrpSpPr/>
            <p:nvPr/>
          </p:nvGrpSpPr>
          <p:grpSpPr>
            <a:xfrm>
              <a:off x="8313726" y="3347215"/>
              <a:ext cx="640746" cy="3077531"/>
              <a:chOff x="7903441" y="4066989"/>
              <a:chExt cx="475948" cy="2286000"/>
            </a:xfrm>
          </p:grpSpPr>
          <p:sp>
            <p:nvSpPr>
              <p:cNvPr id="153" name="Line 25"/>
              <p:cNvSpPr>
                <a:spLocks noChangeShapeType="1"/>
              </p:cNvSpPr>
              <p:nvPr/>
            </p:nvSpPr>
            <p:spPr bwMode="auto">
              <a:xfrm>
                <a:off x="7903441" y="4066989"/>
                <a:ext cx="0" cy="2286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27"/>
              <p:cNvSpPr>
                <a:spLocks noChangeArrowheads="1"/>
              </p:cNvSpPr>
              <p:nvPr/>
            </p:nvSpPr>
            <p:spPr bwMode="auto">
              <a:xfrm>
                <a:off x="7970735" y="4795341"/>
                <a:ext cx="408654" cy="38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yf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161" name="Straight Arrow Connector 160"/>
            <p:cNvCxnSpPr/>
            <p:nvPr/>
          </p:nvCxnSpPr>
          <p:spPr>
            <a:xfrm rot="16200000">
              <a:off x="8403616" y="427903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672368" y="2788679"/>
            <a:ext cx="1641350" cy="558535"/>
            <a:chOff x="6672368" y="2788679"/>
            <a:chExt cx="1641350" cy="558535"/>
          </a:xfrm>
        </p:grpSpPr>
        <p:grpSp>
          <p:nvGrpSpPr>
            <p:cNvPr id="4" name="Group 3"/>
            <p:cNvGrpSpPr/>
            <p:nvPr/>
          </p:nvGrpSpPr>
          <p:grpSpPr>
            <a:xfrm>
              <a:off x="6672368" y="2788679"/>
              <a:ext cx="1641350" cy="558535"/>
              <a:chOff x="6684241" y="3652108"/>
              <a:chExt cx="1219200" cy="414881"/>
            </a:xfrm>
          </p:grpSpPr>
          <p:sp>
            <p:nvSpPr>
              <p:cNvPr id="148" name="Rectangle 8"/>
              <p:cNvSpPr>
                <a:spLocks noChangeArrowheads="1"/>
              </p:cNvSpPr>
              <p:nvPr/>
            </p:nvSpPr>
            <p:spPr bwMode="auto">
              <a:xfrm>
                <a:off x="7156826" y="3652108"/>
                <a:ext cx="359835" cy="388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dirty="0" err="1" smtClean="0">
                    <a:solidFill>
                      <a:srgbClr val="000000"/>
                    </a:solidFill>
                    <a:latin typeface="Arial" pitchFamily="34" charset="0"/>
                  </a:rPr>
                  <a:t>v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baseline="-250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9" name="Line 24"/>
              <p:cNvSpPr>
                <a:spLocks noChangeShapeType="1"/>
              </p:cNvSpPr>
              <p:nvPr/>
            </p:nvSpPr>
            <p:spPr bwMode="auto">
              <a:xfrm>
                <a:off x="6684241" y="4066989"/>
                <a:ext cx="1219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62" name="Straight Arrow Connector 161"/>
            <p:cNvCxnSpPr/>
            <p:nvPr/>
          </p:nvCxnSpPr>
          <p:spPr>
            <a:xfrm>
              <a:off x="7345751" y="2874479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Rectangle 317"/>
          <p:cNvSpPr>
            <a:spLocks noChangeArrowheads="1"/>
          </p:cNvSpPr>
          <p:nvPr/>
        </p:nvSpPr>
        <p:spPr bwMode="auto">
          <a:xfrm>
            <a:off x="6971320" y="3343000"/>
            <a:ext cx="399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q</a:t>
            </a:r>
            <a:endParaRPr lang="en-US" sz="3200" b="1" dirty="0">
              <a:solidFill>
                <a:srgbClr val="0070C0"/>
              </a:solidFill>
              <a:latin typeface="Symbol" panose="05050102010706020507" pitchFamily="18" charset="2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8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62" grpId="0" animBg="1"/>
      <p:bldP spid="135" grpId="0"/>
      <p:bldP spid="138" grpId="0"/>
      <p:bldP spid="141" grpId="0"/>
      <p:bldP spid="143" grpId="0"/>
      <p:bldP spid="16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8"/>
          <p:cNvGrpSpPr>
            <a:grpSpLocks/>
          </p:cNvGrpSpPr>
          <p:nvPr/>
        </p:nvGrpSpPr>
        <p:grpSpPr bwMode="auto">
          <a:xfrm>
            <a:off x="4516438" y="3405998"/>
            <a:ext cx="1338262" cy="1674813"/>
            <a:chOff x="4694830" y="348018"/>
            <a:chExt cx="3643952" cy="4565176"/>
          </a:xfrm>
        </p:grpSpPr>
        <p:pic>
          <p:nvPicPr>
            <p:cNvPr id="47160" name="Picture 4" descr="http://www.goshopgolf.co.uk/img/confidence-power-complete-golf-clubs-package-set-with-bag-left-hand_32236_5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30" y="348018"/>
              <a:ext cx="3643952" cy="45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6808581" y="2468336"/>
              <a:ext cx="1409168" cy="1938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8082721">
              <a:off x="6790904" y="2105093"/>
              <a:ext cx="731295" cy="45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686175">
              <a:off x="6609352" y="2879662"/>
              <a:ext cx="735621" cy="458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108" name="Rectangle 16"/>
          <p:cNvSpPr>
            <a:spLocks noChangeArrowheads="1"/>
          </p:cNvSpPr>
          <p:nvPr/>
        </p:nvSpPr>
        <p:spPr bwMode="auto">
          <a:xfrm>
            <a:off x="766763" y="487370"/>
            <a:ext cx="7462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Object is launched from ground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w/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init.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vel.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35.58 m/s @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55.80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above horizontal. </a:t>
            </a:r>
          </a:p>
        </p:txBody>
      </p:sp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762000" y="1558148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Find its x and y coordinates at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each second it is in the air.</a:t>
            </a:r>
          </a:p>
        </p:txBody>
      </p:sp>
      <p:grpSp>
        <p:nvGrpSpPr>
          <p:cNvPr id="47110" name="Group 60"/>
          <p:cNvGrpSpPr>
            <a:grpSpLocks/>
          </p:cNvGrpSpPr>
          <p:nvPr/>
        </p:nvGrpSpPr>
        <p:grpSpPr bwMode="auto">
          <a:xfrm>
            <a:off x="1028700" y="2596373"/>
            <a:ext cx="6591300" cy="3619500"/>
            <a:chOff x="768" y="2124"/>
            <a:chExt cx="3912" cy="2148"/>
          </a:xfrm>
        </p:grpSpPr>
        <p:sp>
          <p:nvSpPr>
            <p:cNvPr id="47121" name="Line 20"/>
            <p:cNvSpPr>
              <a:spLocks noChangeShapeType="1"/>
            </p:cNvSpPr>
            <p:nvPr/>
          </p:nvSpPr>
          <p:spPr bwMode="auto">
            <a:xfrm flipV="1">
              <a:off x="1407" y="2124"/>
              <a:ext cx="0" cy="167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2" name="Line 21"/>
            <p:cNvSpPr>
              <a:spLocks noChangeShapeType="1"/>
            </p:cNvSpPr>
            <p:nvPr/>
          </p:nvSpPr>
          <p:spPr bwMode="auto">
            <a:xfrm>
              <a:off x="1407" y="3801"/>
              <a:ext cx="319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3" name="Line 22"/>
            <p:cNvSpPr>
              <a:spLocks noChangeShapeType="1"/>
            </p:cNvSpPr>
            <p:nvPr/>
          </p:nvSpPr>
          <p:spPr bwMode="auto">
            <a:xfrm>
              <a:off x="1407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4" name="Line 23"/>
            <p:cNvSpPr>
              <a:spLocks noChangeShapeType="1"/>
            </p:cNvSpPr>
            <p:nvPr/>
          </p:nvSpPr>
          <p:spPr bwMode="auto">
            <a:xfrm>
              <a:off x="164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5" name="Line 24"/>
            <p:cNvSpPr>
              <a:spLocks noChangeShapeType="1"/>
            </p:cNvSpPr>
            <p:nvPr/>
          </p:nvSpPr>
          <p:spPr bwMode="auto">
            <a:xfrm>
              <a:off x="188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6" name="Line 25"/>
            <p:cNvSpPr>
              <a:spLocks noChangeShapeType="1"/>
            </p:cNvSpPr>
            <p:nvPr/>
          </p:nvSpPr>
          <p:spPr bwMode="auto">
            <a:xfrm>
              <a:off x="212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7" name="Line 26"/>
            <p:cNvSpPr>
              <a:spLocks noChangeShapeType="1"/>
            </p:cNvSpPr>
            <p:nvPr/>
          </p:nvSpPr>
          <p:spPr bwMode="auto">
            <a:xfrm>
              <a:off x="236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8" name="Line 27"/>
            <p:cNvSpPr>
              <a:spLocks noChangeShapeType="1"/>
            </p:cNvSpPr>
            <p:nvPr/>
          </p:nvSpPr>
          <p:spPr bwMode="auto">
            <a:xfrm>
              <a:off x="260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29" name="Line 28"/>
            <p:cNvSpPr>
              <a:spLocks noChangeShapeType="1"/>
            </p:cNvSpPr>
            <p:nvPr/>
          </p:nvSpPr>
          <p:spPr bwMode="auto">
            <a:xfrm>
              <a:off x="284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0" name="Line 29"/>
            <p:cNvSpPr>
              <a:spLocks noChangeShapeType="1"/>
            </p:cNvSpPr>
            <p:nvPr/>
          </p:nvSpPr>
          <p:spPr bwMode="auto">
            <a:xfrm>
              <a:off x="308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1" name="Line 30"/>
            <p:cNvSpPr>
              <a:spLocks noChangeShapeType="1"/>
            </p:cNvSpPr>
            <p:nvPr/>
          </p:nvSpPr>
          <p:spPr bwMode="auto">
            <a:xfrm>
              <a:off x="332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2" name="Line 31"/>
            <p:cNvSpPr>
              <a:spLocks noChangeShapeType="1"/>
            </p:cNvSpPr>
            <p:nvPr/>
          </p:nvSpPr>
          <p:spPr bwMode="auto">
            <a:xfrm>
              <a:off x="356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3" name="Line 32"/>
            <p:cNvSpPr>
              <a:spLocks noChangeShapeType="1"/>
            </p:cNvSpPr>
            <p:nvPr/>
          </p:nvSpPr>
          <p:spPr bwMode="auto">
            <a:xfrm>
              <a:off x="380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4" name="Line 33"/>
            <p:cNvSpPr>
              <a:spLocks noChangeShapeType="1"/>
            </p:cNvSpPr>
            <p:nvPr/>
          </p:nvSpPr>
          <p:spPr bwMode="auto">
            <a:xfrm>
              <a:off x="404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5" name="Line 34"/>
            <p:cNvSpPr>
              <a:spLocks noChangeShapeType="1"/>
            </p:cNvSpPr>
            <p:nvPr/>
          </p:nvSpPr>
          <p:spPr bwMode="auto">
            <a:xfrm>
              <a:off x="428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6" name="Line 35"/>
            <p:cNvSpPr>
              <a:spLocks noChangeShapeType="1"/>
            </p:cNvSpPr>
            <p:nvPr/>
          </p:nvSpPr>
          <p:spPr bwMode="auto">
            <a:xfrm flipH="1">
              <a:off x="1327" y="380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7" name="Line 36"/>
            <p:cNvSpPr>
              <a:spLocks noChangeShapeType="1"/>
            </p:cNvSpPr>
            <p:nvPr/>
          </p:nvSpPr>
          <p:spPr bwMode="auto">
            <a:xfrm flipH="1">
              <a:off x="1327" y="364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8" name="Line 37"/>
            <p:cNvSpPr>
              <a:spLocks noChangeShapeType="1"/>
            </p:cNvSpPr>
            <p:nvPr/>
          </p:nvSpPr>
          <p:spPr bwMode="auto">
            <a:xfrm flipH="1">
              <a:off x="1327" y="316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9" name="Line 38"/>
            <p:cNvSpPr>
              <a:spLocks noChangeShapeType="1"/>
            </p:cNvSpPr>
            <p:nvPr/>
          </p:nvSpPr>
          <p:spPr bwMode="auto">
            <a:xfrm flipH="1">
              <a:off x="1327" y="332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0" name="Line 39"/>
            <p:cNvSpPr>
              <a:spLocks noChangeShapeType="1"/>
            </p:cNvSpPr>
            <p:nvPr/>
          </p:nvSpPr>
          <p:spPr bwMode="auto">
            <a:xfrm flipH="1">
              <a:off x="1327" y="348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1" name="Line 40"/>
            <p:cNvSpPr>
              <a:spLocks noChangeShapeType="1"/>
            </p:cNvSpPr>
            <p:nvPr/>
          </p:nvSpPr>
          <p:spPr bwMode="auto">
            <a:xfrm flipH="1">
              <a:off x="1327" y="284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2" name="Line 41"/>
            <p:cNvSpPr>
              <a:spLocks noChangeShapeType="1"/>
            </p:cNvSpPr>
            <p:nvPr/>
          </p:nvSpPr>
          <p:spPr bwMode="auto">
            <a:xfrm flipH="1">
              <a:off x="1327" y="2659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3" name="Line 42"/>
            <p:cNvSpPr>
              <a:spLocks noChangeShapeType="1"/>
            </p:cNvSpPr>
            <p:nvPr/>
          </p:nvSpPr>
          <p:spPr bwMode="auto">
            <a:xfrm flipH="1">
              <a:off x="1327" y="300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4" name="Line 43"/>
            <p:cNvSpPr>
              <a:spLocks noChangeShapeType="1"/>
            </p:cNvSpPr>
            <p:nvPr/>
          </p:nvSpPr>
          <p:spPr bwMode="auto">
            <a:xfrm flipH="1">
              <a:off x="1327" y="252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5" name="Line 44"/>
            <p:cNvSpPr>
              <a:spLocks noChangeShapeType="1"/>
            </p:cNvSpPr>
            <p:nvPr/>
          </p:nvSpPr>
          <p:spPr bwMode="auto">
            <a:xfrm flipH="1">
              <a:off x="1327" y="236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46" name="Text Box 45"/>
            <p:cNvSpPr txBox="1">
              <a:spLocks noChangeArrowheads="1"/>
            </p:cNvSpPr>
            <p:nvPr/>
          </p:nvSpPr>
          <p:spPr bwMode="auto">
            <a:xfrm>
              <a:off x="1247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0</a:t>
              </a:r>
            </a:p>
          </p:txBody>
        </p:sp>
        <p:sp>
          <p:nvSpPr>
            <p:cNvPr id="47147" name="Text Box 46"/>
            <p:cNvSpPr txBox="1">
              <a:spLocks noChangeArrowheads="1"/>
            </p:cNvSpPr>
            <p:nvPr/>
          </p:nvSpPr>
          <p:spPr bwMode="auto">
            <a:xfrm>
              <a:off x="1726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7148" name="Text Box 47"/>
            <p:cNvSpPr txBox="1">
              <a:spLocks noChangeArrowheads="1"/>
            </p:cNvSpPr>
            <p:nvPr/>
          </p:nvSpPr>
          <p:spPr bwMode="auto">
            <a:xfrm>
              <a:off x="2205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7149" name="Text Box 48"/>
            <p:cNvSpPr txBox="1">
              <a:spLocks noChangeArrowheads="1"/>
            </p:cNvSpPr>
            <p:nvPr/>
          </p:nvSpPr>
          <p:spPr bwMode="auto">
            <a:xfrm>
              <a:off x="2684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7150" name="Text Box 49"/>
            <p:cNvSpPr txBox="1">
              <a:spLocks noChangeArrowheads="1"/>
            </p:cNvSpPr>
            <p:nvPr/>
          </p:nvSpPr>
          <p:spPr bwMode="auto">
            <a:xfrm>
              <a:off x="3163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  <p:sp>
          <p:nvSpPr>
            <p:cNvPr id="47151" name="Text Box 50"/>
            <p:cNvSpPr txBox="1">
              <a:spLocks noChangeArrowheads="1"/>
            </p:cNvSpPr>
            <p:nvPr/>
          </p:nvSpPr>
          <p:spPr bwMode="auto">
            <a:xfrm>
              <a:off x="3642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47152" name="Text Box 51"/>
            <p:cNvSpPr txBox="1">
              <a:spLocks noChangeArrowheads="1"/>
            </p:cNvSpPr>
            <p:nvPr/>
          </p:nvSpPr>
          <p:spPr bwMode="auto">
            <a:xfrm>
              <a:off x="4121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47153" name="Text Box 52"/>
            <p:cNvSpPr txBox="1">
              <a:spLocks noChangeArrowheads="1"/>
            </p:cNvSpPr>
            <p:nvPr/>
          </p:nvSpPr>
          <p:spPr bwMode="auto">
            <a:xfrm>
              <a:off x="2684" y="403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x (m)</a:t>
              </a:r>
            </a:p>
          </p:txBody>
        </p:sp>
        <p:sp>
          <p:nvSpPr>
            <p:cNvPr id="47154" name="Text Box 53"/>
            <p:cNvSpPr txBox="1">
              <a:spLocks noChangeArrowheads="1"/>
            </p:cNvSpPr>
            <p:nvPr/>
          </p:nvSpPr>
          <p:spPr bwMode="auto">
            <a:xfrm>
              <a:off x="768" y="2739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y (m)</a:t>
              </a:r>
            </a:p>
          </p:txBody>
        </p:sp>
        <p:sp>
          <p:nvSpPr>
            <p:cNvPr id="47155" name="Text Box 54"/>
            <p:cNvSpPr txBox="1">
              <a:spLocks noChangeArrowheads="1"/>
            </p:cNvSpPr>
            <p:nvPr/>
          </p:nvSpPr>
          <p:spPr bwMode="auto">
            <a:xfrm>
              <a:off x="1167" y="3696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7156" name="Text Box 55"/>
            <p:cNvSpPr txBox="1">
              <a:spLocks noChangeArrowheads="1"/>
            </p:cNvSpPr>
            <p:nvPr/>
          </p:nvSpPr>
          <p:spPr bwMode="auto">
            <a:xfrm>
              <a:off x="1087" y="336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7157" name="Text Box 56"/>
            <p:cNvSpPr txBox="1">
              <a:spLocks noChangeArrowheads="1"/>
            </p:cNvSpPr>
            <p:nvPr/>
          </p:nvSpPr>
          <p:spPr bwMode="auto">
            <a:xfrm>
              <a:off x="1087" y="307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7158" name="Text Box 57"/>
            <p:cNvSpPr txBox="1">
              <a:spLocks noChangeArrowheads="1"/>
            </p:cNvSpPr>
            <p:nvPr/>
          </p:nvSpPr>
          <p:spPr bwMode="auto">
            <a:xfrm>
              <a:off x="1087" y="2736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7159" name="Text Box 58"/>
            <p:cNvSpPr txBox="1">
              <a:spLocks noChangeArrowheads="1"/>
            </p:cNvSpPr>
            <p:nvPr/>
          </p:nvSpPr>
          <p:spPr bwMode="auto">
            <a:xfrm>
              <a:off x="1087" y="240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</p:grpSp>
      <p:sp>
        <p:nvSpPr>
          <p:cNvPr id="233534" name="Line 62"/>
          <p:cNvSpPr>
            <a:spLocks noChangeShapeType="1"/>
          </p:cNvSpPr>
          <p:nvPr/>
        </p:nvSpPr>
        <p:spPr bwMode="auto">
          <a:xfrm>
            <a:off x="5715000" y="4606148"/>
            <a:ext cx="1219200" cy="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6934200" y="2624948"/>
            <a:ext cx="0" cy="1981200"/>
          </a:xfrm>
          <a:prstGeom prst="line">
            <a:avLst/>
          </a:prstGeom>
          <a:noFill/>
          <a:ln w="63500">
            <a:solidFill>
              <a:srgbClr val="0099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3537" name="Rectangle 65"/>
          <p:cNvSpPr>
            <a:spLocks noChangeArrowheads="1"/>
          </p:cNvSpPr>
          <p:nvPr/>
        </p:nvSpPr>
        <p:spPr bwMode="auto">
          <a:xfrm>
            <a:off x="7046913" y="3667936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29.43 m/s </a:t>
            </a:r>
          </a:p>
        </p:txBody>
      </p:sp>
      <p:sp>
        <p:nvSpPr>
          <p:cNvPr id="233538" name="Rectangle 66"/>
          <p:cNvSpPr>
            <a:spLocks noChangeArrowheads="1"/>
          </p:cNvSpPr>
          <p:nvPr/>
        </p:nvSpPr>
        <p:spPr bwMode="auto">
          <a:xfrm>
            <a:off x="6236588" y="4722861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</a:rPr>
              <a:t>20.00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</a:rPr>
              <a:t>m/s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638806" y="2624948"/>
            <a:ext cx="1420814" cy="1981200"/>
            <a:chOff x="3552" y="1872"/>
            <a:chExt cx="895" cy="1248"/>
          </a:xfrm>
        </p:grpSpPr>
        <p:sp>
          <p:nvSpPr>
            <p:cNvPr id="47118" name="Line 61"/>
            <p:cNvSpPr>
              <a:spLocks noChangeShapeType="1"/>
            </p:cNvSpPr>
            <p:nvPr/>
          </p:nvSpPr>
          <p:spPr bwMode="auto">
            <a:xfrm flipV="1">
              <a:off x="3552" y="1872"/>
              <a:ext cx="816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9" name="Rectangle 67"/>
            <p:cNvSpPr>
              <a:spLocks noChangeArrowheads="1"/>
            </p:cNvSpPr>
            <p:nvPr/>
          </p:nvSpPr>
          <p:spPr bwMode="auto">
            <a:xfrm>
              <a:off x="3720" y="2789"/>
              <a:ext cx="7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55.80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0" name="Rectangle 69"/>
            <p:cNvSpPr>
              <a:spLocks noChangeArrowheads="1"/>
            </p:cNvSpPr>
            <p:nvPr/>
          </p:nvSpPr>
          <p:spPr bwMode="auto">
            <a:xfrm rot="-3540394">
              <a:off x="3288" y="23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35.58 m/s </a:t>
              </a:r>
            </a:p>
          </p:txBody>
        </p:sp>
      </p:grpSp>
      <p:sp>
        <p:nvSpPr>
          <p:cNvPr id="233543" name="Rectangle 71"/>
          <p:cNvSpPr>
            <a:spLocks noChangeArrowheads="1"/>
          </p:cNvSpPr>
          <p:nvPr/>
        </p:nvSpPr>
        <p:spPr bwMode="auto">
          <a:xfrm>
            <a:off x="5762625" y="4591861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0066FF"/>
                </a:solidFill>
                <a:latin typeface="Arial" pitchFamily="34" charset="0"/>
              </a:rPr>
              <a:t>v</a:t>
            </a:r>
            <a:r>
              <a:rPr lang="en-US" sz="2400" baseline="-25000" dirty="0" err="1">
                <a:solidFill>
                  <a:srgbClr val="0066FF"/>
                </a:solidFill>
                <a:latin typeface="Arial" pitchFamily="34" charset="0"/>
              </a:rPr>
              <a:t>x</a:t>
            </a:r>
            <a:r>
              <a:rPr lang="en-US" sz="2400" dirty="0">
                <a:solidFill>
                  <a:srgbClr val="0066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3544" name="Rectangle 72"/>
          <p:cNvSpPr>
            <a:spLocks noChangeArrowheads="1"/>
          </p:cNvSpPr>
          <p:nvPr/>
        </p:nvSpPr>
        <p:spPr bwMode="auto">
          <a:xfrm>
            <a:off x="7162800" y="3296461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  <a:latin typeface="Arial" pitchFamily="34" charset="0"/>
              </a:rPr>
              <a:t>v</a:t>
            </a:r>
            <a:r>
              <a:rPr lang="en-US" sz="2400" baseline="-25000" dirty="0" err="1">
                <a:solidFill>
                  <a:srgbClr val="009900"/>
                </a:solidFill>
                <a:latin typeface="Arial" pitchFamily="34" charset="0"/>
              </a:rPr>
              <a:t>yi</a:t>
            </a:r>
            <a:r>
              <a:rPr lang="en-US" sz="2400" dirty="0">
                <a:solidFill>
                  <a:srgbClr val="00990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51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4" grpId="0" animBg="1"/>
      <p:bldP spid="233536" grpId="0" animBg="1"/>
      <p:bldP spid="233537" grpId="0"/>
      <p:bldP spid="233538" grpId="0"/>
      <p:bldP spid="233543" grpId="0"/>
      <p:bldP spid="23354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212" name="Group 92"/>
          <p:cNvGraphicFramePr>
            <a:graphicFrameLocks noGrp="1"/>
          </p:cNvGraphicFramePr>
          <p:nvPr>
            <p:extLst/>
          </p:nvPr>
        </p:nvGraphicFramePr>
        <p:xfrm>
          <a:off x="266700" y="157650"/>
          <a:ext cx="8688113" cy="3827584"/>
        </p:xfrm>
        <a:graphic>
          <a:graphicData uri="http://schemas.openxmlformats.org/drawingml/2006/table">
            <a:tbl>
              <a:tblPr/>
              <a:tblGrid>
                <a:gridCol w="600403"/>
                <a:gridCol w="961697"/>
                <a:gridCol w="1103586"/>
                <a:gridCol w="1292773"/>
                <a:gridCol w="1277007"/>
                <a:gridCol w="863008"/>
                <a:gridCol w="1116281"/>
                <a:gridCol w="1473358"/>
              </a:tblGrid>
              <a:tr h="919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 (s)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coord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straight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fall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coord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(m/s)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227" name="Rectangle 107"/>
          <p:cNvSpPr>
            <a:spLocks noChangeArrowheads="1"/>
          </p:cNvSpPr>
          <p:nvPr/>
        </p:nvSpPr>
        <p:spPr bwMode="auto">
          <a:xfrm>
            <a:off x="5665623" y="1065533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1227035" y="1043433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1074381" y="1449724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8621" y="1868824"/>
            <a:ext cx="699230" cy="2141654"/>
            <a:chOff x="967355" y="2026484"/>
            <a:chExt cx="699230" cy="2141654"/>
          </a:xfrm>
        </p:grpSpPr>
        <p:sp>
          <p:nvSpPr>
            <p:cNvPr id="261179" name="Rectangle 59"/>
            <p:cNvSpPr>
              <a:spLocks noChangeArrowheads="1"/>
            </p:cNvSpPr>
            <p:nvPr/>
          </p:nvSpPr>
          <p:spPr bwMode="auto">
            <a:xfrm>
              <a:off x="1053115" y="202648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0" name="Rectangle 60"/>
            <p:cNvSpPr>
              <a:spLocks noChangeArrowheads="1"/>
            </p:cNvSpPr>
            <p:nvPr/>
          </p:nvSpPr>
          <p:spPr bwMode="auto">
            <a:xfrm>
              <a:off x="1053115" y="2426534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1" name="Rectangle 61"/>
            <p:cNvSpPr>
              <a:spLocks noChangeArrowheads="1"/>
            </p:cNvSpPr>
            <p:nvPr/>
          </p:nvSpPr>
          <p:spPr bwMode="auto">
            <a:xfrm>
              <a:off x="1048353" y="282182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2" name="Rectangle 62"/>
            <p:cNvSpPr>
              <a:spLocks noChangeArrowheads="1"/>
            </p:cNvSpPr>
            <p:nvPr/>
          </p:nvSpPr>
          <p:spPr bwMode="auto">
            <a:xfrm>
              <a:off x="967355" y="3255209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967355" y="3706473"/>
              <a:ext cx="6992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120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83" name="Rectangle 63"/>
          <p:cNvSpPr>
            <a:spLocks noChangeArrowheads="1"/>
          </p:cNvSpPr>
          <p:nvPr/>
        </p:nvSpPr>
        <p:spPr bwMode="auto">
          <a:xfrm>
            <a:off x="2150428" y="1051433"/>
            <a:ext cx="35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0531" y="1875283"/>
            <a:ext cx="1136473" cy="2127427"/>
            <a:chOff x="1736733" y="2032943"/>
            <a:chExt cx="1136473" cy="2127427"/>
          </a:xfrm>
        </p:grpSpPr>
        <p:sp>
          <p:nvSpPr>
            <p:cNvPr id="261184" name="Rectangle 64"/>
            <p:cNvSpPr>
              <a:spLocks noChangeArrowheads="1"/>
            </p:cNvSpPr>
            <p:nvPr/>
          </p:nvSpPr>
          <p:spPr bwMode="auto">
            <a:xfrm>
              <a:off x="1736734" y="3271193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147.15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5" name="Rectangle 65"/>
            <p:cNvSpPr>
              <a:spLocks noChangeArrowheads="1"/>
            </p:cNvSpPr>
            <p:nvPr/>
          </p:nvSpPr>
          <p:spPr bwMode="auto">
            <a:xfrm>
              <a:off x="1760021" y="2847331"/>
              <a:ext cx="11044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117.72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6" name="Rectangle 66"/>
            <p:cNvSpPr>
              <a:spLocks noChangeArrowheads="1"/>
            </p:cNvSpPr>
            <p:nvPr/>
          </p:nvSpPr>
          <p:spPr bwMode="auto">
            <a:xfrm>
              <a:off x="1905619" y="2442518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88.29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87" name="Rectangle 67"/>
            <p:cNvSpPr>
              <a:spLocks noChangeArrowheads="1"/>
            </p:cNvSpPr>
            <p:nvPr/>
          </p:nvSpPr>
          <p:spPr bwMode="auto">
            <a:xfrm>
              <a:off x="1917495" y="2032943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58.86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736733" y="3698705"/>
              <a:ext cx="11272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176.58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88" name="Rectangle 68"/>
          <p:cNvSpPr>
            <a:spLocks noChangeArrowheads="1"/>
          </p:cNvSpPr>
          <p:nvPr/>
        </p:nvSpPr>
        <p:spPr bwMode="auto">
          <a:xfrm>
            <a:off x="1969418" y="147047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29.43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91" name="Rectangle 71"/>
          <p:cNvSpPr>
            <a:spLocks noChangeArrowheads="1"/>
          </p:cNvSpPr>
          <p:nvPr/>
        </p:nvSpPr>
        <p:spPr bwMode="auto">
          <a:xfrm>
            <a:off x="3501345" y="1051371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07753" y="1870521"/>
            <a:ext cx="1334685" cy="2125015"/>
            <a:chOff x="2848378" y="2028181"/>
            <a:chExt cx="1334685" cy="2125015"/>
          </a:xfrm>
        </p:grpSpPr>
        <p:sp>
          <p:nvSpPr>
            <p:cNvPr id="261192" name="Rectangle 72"/>
            <p:cNvSpPr>
              <a:spLocks noChangeArrowheads="1"/>
            </p:cNvSpPr>
            <p:nvPr/>
          </p:nvSpPr>
          <p:spPr bwMode="auto">
            <a:xfrm>
              <a:off x="2848378" y="3252143"/>
              <a:ext cx="1298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–122.63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3" name="Rectangle 73"/>
            <p:cNvSpPr>
              <a:spLocks noChangeArrowheads="1"/>
            </p:cNvSpPr>
            <p:nvPr/>
          </p:nvSpPr>
          <p:spPr bwMode="auto">
            <a:xfrm>
              <a:off x="3032018" y="2842568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–78.48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4" name="Rectangle 74"/>
            <p:cNvSpPr>
              <a:spLocks noChangeArrowheads="1"/>
            </p:cNvSpPr>
            <p:nvPr/>
          </p:nvSpPr>
          <p:spPr bwMode="auto">
            <a:xfrm>
              <a:off x="3047287" y="2442518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–44.15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5" name="Rectangle 75"/>
            <p:cNvSpPr>
              <a:spLocks noChangeArrowheads="1"/>
            </p:cNvSpPr>
            <p:nvPr/>
          </p:nvSpPr>
          <p:spPr bwMode="auto">
            <a:xfrm>
              <a:off x="3055831" y="2028181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–19.62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Rectangle 72"/>
            <p:cNvSpPr>
              <a:spLocks noChangeArrowheads="1"/>
            </p:cNvSpPr>
            <p:nvPr/>
          </p:nvSpPr>
          <p:spPr bwMode="auto">
            <a:xfrm>
              <a:off x="2848378" y="3691531"/>
              <a:ext cx="1298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–176.58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196" name="Rectangle 76"/>
          <p:cNvSpPr>
            <a:spLocks noChangeArrowheads="1"/>
          </p:cNvSpPr>
          <p:nvPr/>
        </p:nvSpPr>
        <p:spPr bwMode="auto">
          <a:xfrm>
            <a:off x="3325389" y="145142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–4.91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97" name="Rectangle 77"/>
          <p:cNvSpPr>
            <a:spLocks noChangeArrowheads="1"/>
          </p:cNvSpPr>
          <p:nvPr/>
        </p:nvSpPr>
        <p:spPr bwMode="auto">
          <a:xfrm>
            <a:off x="4603955" y="1060896"/>
            <a:ext cx="356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61119" y="1880046"/>
            <a:ext cx="974192" cy="2118446"/>
            <a:chOff x="4361119" y="2037706"/>
            <a:chExt cx="974192" cy="2118446"/>
          </a:xfrm>
        </p:grpSpPr>
        <p:sp>
          <p:nvSpPr>
            <p:cNvPr id="261198" name="Rectangle 78"/>
            <p:cNvSpPr>
              <a:spLocks noChangeArrowheads="1"/>
            </p:cNvSpPr>
            <p:nvPr/>
          </p:nvSpPr>
          <p:spPr bwMode="auto">
            <a:xfrm>
              <a:off x="4361119" y="3255100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24.52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199" name="Rectangle 79"/>
            <p:cNvSpPr>
              <a:spLocks noChangeArrowheads="1"/>
            </p:cNvSpPr>
            <p:nvPr/>
          </p:nvSpPr>
          <p:spPr bwMode="auto">
            <a:xfrm>
              <a:off x="4367368" y="2828281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39.24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200" name="Rectangle 80"/>
            <p:cNvSpPr>
              <a:spLocks noChangeArrowheads="1"/>
            </p:cNvSpPr>
            <p:nvPr/>
          </p:nvSpPr>
          <p:spPr bwMode="auto">
            <a:xfrm>
              <a:off x="4376425" y="2428231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44.14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1201" name="Rectangle 81"/>
            <p:cNvSpPr>
              <a:spLocks noChangeArrowheads="1"/>
            </p:cNvSpPr>
            <p:nvPr/>
          </p:nvSpPr>
          <p:spPr bwMode="auto">
            <a:xfrm>
              <a:off x="4379600" y="2037706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39.24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4565880" y="3694487"/>
              <a:ext cx="356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61202" name="Rectangle 82"/>
          <p:cNvSpPr>
            <a:spLocks noChangeArrowheads="1"/>
          </p:cNvSpPr>
          <p:nvPr/>
        </p:nvSpPr>
        <p:spPr bwMode="auto">
          <a:xfrm>
            <a:off x="4408160" y="1460946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24.52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" name="Rectangle 107"/>
          <p:cNvSpPr>
            <a:spLocks noChangeArrowheads="1"/>
          </p:cNvSpPr>
          <p:nvPr/>
        </p:nvSpPr>
        <p:spPr bwMode="auto">
          <a:xfrm>
            <a:off x="5665623" y="1469293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0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65623" y="1873057"/>
            <a:ext cx="527709" cy="2124210"/>
            <a:chOff x="5718788" y="2030717"/>
            <a:chExt cx="527709" cy="2124210"/>
          </a:xfrm>
        </p:grpSpPr>
        <p:sp>
          <p:nvSpPr>
            <p:cNvPr id="67" name="Rectangle 107"/>
            <p:cNvSpPr>
              <a:spLocks noChangeArrowheads="1"/>
            </p:cNvSpPr>
            <p:nvPr/>
          </p:nvSpPr>
          <p:spPr bwMode="auto">
            <a:xfrm>
              <a:off x="5718788" y="2030717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Rectangle 107"/>
            <p:cNvSpPr>
              <a:spLocks noChangeArrowheads="1"/>
            </p:cNvSpPr>
            <p:nvPr/>
          </p:nvSpPr>
          <p:spPr bwMode="auto">
            <a:xfrm>
              <a:off x="5718788" y="2434477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107"/>
            <p:cNvSpPr>
              <a:spLocks noChangeArrowheads="1"/>
            </p:cNvSpPr>
            <p:nvPr/>
          </p:nvSpPr>
          <p:spPr bwMode="auto">
            <a:xfrm>
              <a:off x="5718788" y="2850115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718788" y="3253875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107"/>
            <p:cNvSpPr>
              <a:spLocks noChangeArrowheads="1"/>
            </p:cNvSpPr>
            <p:nvPr/>
          </p:nvSpPr>
          <p:spPr bwMode="auto">
            <a:xfrm>
              <a:off x="5718788" y="369326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6586049" y="105137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29.43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56863" y="1870521"/>
            <a:ext cx="1163164" cy="2125014"/>
            <a:chOff x="6309363" y="2028181"/>
            <a:chExt cx="1163164" cy="2125014"/>
          </a:xfrm>
        </p:grpSpPr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6309363" y="3252143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–19.62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6493003" y="2842568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–9.81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6679794" y="2442518"/>
              <a:ext cx="784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0.00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6688338" y="2028181"/>
              <a:ext cx="784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9.81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72"/>
            <p:cNvSpPr>
              <a:spLocks noChangeArrowheads="1"/>
            </p:cNvSpPr>
            <p:nvPr/>
          </p:nvSpPr>
          <p:spPr bwMode="auto">
            <a:xfrm>
              <a:off x="6309363" y="3691530"/>
              <a:ext cx="1127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–29.43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6567352" y="1451421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19.62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" name="Rectangle 107"/>
          <p:cNvSpPr>
            <a:spLocks noChangeArrowheads="1"/>
          </p:cNvSpPr>
          <p:nvPr/>
        </p:nvSpPr>
        <p:spPr bwMode="auto">
          <a:xfrm>
            <a:off x="7534881" y="1065533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35.58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7534881" y="1469293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</a:rPr>
              <a:t>28.02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34881" y="1873057"/>
            <a:ext cx="955711" cy="2124210"/>
            <a:chOff x="7771738" y="2030717"/>
            <a:chExt cx="955711" cy="2124210"/>
          </a:xfrm>
        </p:grpSpPr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7771738" y="2030717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22.28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7771738" y="2434477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20.00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7771738" y="2850115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22.28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107"/>
            <p:cNvSpPr>
              <a:spLocks noChangeArrowheads="1"/>
            </p:cNvSpPr>
            <p:nvPr/>
          </p:nvSpPr>
          <p:spPr bwMode="auto">
            <a:xfrm>
              <a:off x="7771738" y="3253875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28.02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107"/>
            <p:cNvSpPr>
              <a:spLocks noChangeArrowheads="1"/>
            </p:cNvSpPr>
            <p:nvPr/>
          </p:nvSpPr>
          <p:spPr bwMode="auto">
            <a:xfrm>
              <a:off x="7771738" y="3693262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Arial"/>
                </a:rPr>
                <a:t>35.58</a:t>
              </a: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9" name="Rectangle 317"/>
          <p:cNvSpPr>
            <a:spLocks noChangeArrowheads="1"/>
          </p:cNvSpPr>
          <p:nvPr/>
        </p:nvSpPr>
        <p:spPr bwMode="auto">
          <a:xfrm rot="5400000">
            <a:off x="7264143" y="2294411"/>
            <a:ext cx="2895323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PYTHAGORIZE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09376" y="5162433"/>
            <a:ext cx="2821606" cy="1657377"/>
            <a:chOff x="368140" y="5036319"/>
            <a:chExt cx="2821606" cy="1657377"/>
          </a:xfrm>
        </p:grpSpPr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368140" y="5308701"/>
              <a:ext cx="2821606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coord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is “how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far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horizontally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”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at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each time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flipV="1">
              <a:off x="898635" y="5036319"/>
              <a:ext cx="151094" cy="4816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155210" y="5328733"/>
            <a:ext cx="2605200" cy="1491740"/>
            <a:chOff x="3480224" y="5202619"/>
            <a:chExt cx="2605200" cy="1491740"/>
          </a:xfrm>
        </p:grpSpPr>
        <p:sp>
          <p:nvSpPr>
            <p:cNvPr id="124" name="Rectangle 69"/>
            <p:cNvSpPr>
              <a:spLocks noChangeArrowheads="1"/>
            </p:cNvSpPr>
            <p:nvPr/>
          </p:nvSpPr>
          <p:spPr bwMode="auto">
            <a:xfrm>
              <a:off x="3480224" y="5309364"/>
              <a:ext cx="2605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>
                  <a:solidFill>
                    <a:srgbClr val="000000"/>
                  </a:solidFill>
                  <a:latin typeface="Arial"/>
                </a:rPr>
                <a:t>straight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 is “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coord</a:t>
              </a:r>
              <a:endParaRPr lang="en-US" dirty="0" smtClean="0">
                <a:solidFill>
                  <a:srgbClr val="000000"/>
                </a:solidFill>
                <a:latin typeface="Arial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of projectile</a:t>
              </a:r>
            </a:p>
            <a:p>
              <a:pPr algn="ctr"/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without </a:t>
              </a:r>
              <a:r>
                <a:rPr lang="en-US" i="1" dirty="0">
                  <a:solidFill>
                    <a:srgbClr val="000000"/>
                  </a:solidFill>
                  <a:latin typeface="Arial"/>
                </a:rPr>
                <a:t>gravity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”</a:t>
              </a: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V="1">
              <a:off x="4209393" y="5202619"/>
              <a:ext cx="128159" cy="28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4006476" y="5218388"/>
              <a:ext cx="8513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4942698" y="5328735"/>
            <a:ext cx="3430472" cy="1492398"/>
            <a:chOff x="5469587" y="5202621"/>
            <a:chExt cx="3430472" cy="1492398"/>
          </a:xfrm>
        </p:grpSpPr>
        <p:sp>
          <p:nvSpPr>
            <p:cNvPr id="128" name="Rectangle 70"/>
            <p:cNvSpPr>
              <a:spLocks noChangeArrowheads="1"/>
            </p:cNvSpPr>
            <p:nvPr/>
          </p:nvSpPr>
          <p:spPr bwMode="auto">
            <a:xfrm>
              <a:off x="6472791" y="5310024"/>
              <a:ext cx="242726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latin typeface="Arial"/>
                </a:rPr>
                <a:t>y</a:t>
              </a:r>
              <a:r>
                <a:rPr lang="en-US" baseline="-25000" dirty="0" err="1">
                  <a:solidFill>
                    <a:srgbClr val="000000"/>
                  </a:solidFill>
                  <a:latin typeface="Arial"/>
                </a:rPr>
                <a:t>fall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 is “how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far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object falls” in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each </a:t>
              </a:r>
              <a:r>
                <a:rPr lang="en-US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000000"/>
                  </a:solidFill>
                  <a:latin typeface="Arial"/>
                </a:rPr>
                <a:t>t 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flipH="1" flipV="1">
              <a:off x="6242103" y="5202621"/>
              <a:ext cx="283779" cy="236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5469587" y="5202622"/>
              <a:ext cx="13085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689966" y="4629814"/>
            <a:ext cx="1736373" cy="523220"/>
            <a:chOff x="2487633" y="3254349"/>
            <a:chExt cx="1736373" cy="523220"/>
          </a:xfrm>
        </p:grpSpPr>
        <p:sp>
          <p:nvSpPr>
            <p:cNvPr id="132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3189451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19090" y="4096517"/>
            <a:ext cx="1749197" cy="400110"/>
            <a:chOff x="2913315" y="3222817"/>
            <a:chExt cx="1749197" cy="400110"/>
          </a:xfrm>
          <a:solidFill>
            <a:schemeClr val="bg1">
              <a:lumMod val="85000"/>
            </a:schemeClr>
          </a:solidFill>
        </p:grpSpPr>
        <p:sp>
          <p:nvSpPr>
            <p:cNvPr id="136" name="Rectangle 317"/>
            <p:cNvSpPr>
              <a:spLocks noChangeArrowheads="1"/>
            </p:cNvSpPr>
            <p:nvPr/>
          </p:nvSpPr>
          <p:spPr bwMode="auto">
            <a:xfrm>
              <a:off x="2913315" y="3222817"/>
              <a:ext cx="1749197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 </a:t>
              </a:r>
              <a:r>
                <a:rPr lang="en-US" sz="2000" b="1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sz="2000" b="1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sz="2000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20 m/s)</a:t>
              </a:r>
              <a:endParaRPr lang="en-US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>
              <a:off x="3122294" y="3297407"/>
              <a:ext cx="368135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6729821" y="4281990"/>
            <a:ext cx="2398413" cy="760026"/>
            <a:chOff x="3153228" y="3816082"/>
            <a:chExt cx="2398413" cy="760026"/>
          </a:xfrm>
        </p:grpSpPr>
        <p:sp>
          <p:nvSpPr>
            <p:cNvPr id="139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3984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>
              <a:off x="3913175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6200000">
              <a:off x="466992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2953302" y="4531937"/>
            <a:ext cx="3490058" cy="778835"/>
            <a:chOff x="2527146" y="5588188"/>
            <a:chExt cx="3490058" cy="778835"/>
          </a:xfrm>
        </p:grpSpPr>
        <p:sp>
          <p:nvSpPr>
            <p:cNvPr id="144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3490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rot="16200000">
              <a:off x="4767887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317"/>
          <p:cNvSpPr>
            <a:spLocks noChangeArrowheads="1"/>
          </p:cNvSpPr>
          <p:nvPr/>
        </p:nvSpPr>
        <p:spPr bwMode="auto">
          <a:xfrm>
            <a:off x="2915444" y="4096518"/>
            <a:ext cx="215315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US" sz="2000" b="1" baseline="-25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29.43 m/s)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759533" y="338862"/>
            <a:ext cx="3681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>
            <a:off x="6957918" y="413799"/>
            <a:ext cx="3681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26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227" grpId="0"/>
      <p:bldP spid="261125" grpId="0"/>
      <p:bldP spid="261178" grpId="0"/>
      <p:bldP spid="261183" grpId="0"/>
      <p:bldP spid="261188" grpId="0"/>
      <p:bldP spid="261191" grpId="0"/>
      <p:bldP spid="261196" grpId="0"/>
      <p:bldP spid="261197" grpId="0"/>
      <p:bldP spid="261202" grpId="0"/>
      <p:bldP spid="66" grpId="0"/>
      <p:bldP spid="71" grpId="0"/>
      <p:bldP spid="76" grpId="0"/>
      <p:bldP spid="78" grpId="0"/>
      <p:bldP spid="79" grpId="0"/>
      <p:bldP spid="119" grpId="0" animBg="1"/>
      <p:bldP spid="14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/>
          </p:cNvGrpSpPr>
          <p:nvPr/>
        </p:nvGrpSpPr>
        <p:grpSpPr bwMode="auto">
          <a:xfrm>
            <a:off x="463550" y="136525"/>
            <a:ext cx="1881188" cy="2357438"/>
            <a:chOff x="4694830" y="348018"/>
            <a:chExt cx="3643952" cy="4565176"/>
          </a:xfrm>
        </p:grpSpPr>
        <p:pic>
          <p:nvPicPr>
            <p:cNvPr id="48193" name="Picture 4" descr="http://www.goshopgolf.co.uk/img/confidence-power-complete-golf-clubs-package-set-with-bag-left-hand_32236_5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30" y="348018"/>
              <a:ext cx="3643952" cy="4565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6810474" y="2469210"/>
              <a:ext cx="1405305" cy="1939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8082721">
              <a:off x="6790590" y="2101780"/>
              <a:ext cx="731658" cy="45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16686175">
              <a:off x="6612236" y="2879552"/>
              <a:ext cx="731658" cy="45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8131" name="Group 6"/>
          <p:cNvGrpSpPr>
            <a:grpSpLocks/>
          </p:cNvGrpSpPr>
          <p:nvPr/>
        </p:nvGrpSpPr>
        <p:grpSpPr bwMode="auto">
          <a:xfrm>
            <a:off x="266700" y="2057400"/>
            <a:ext cx="8420100" cy="4622800"/>
            <a:chOff x="768" y="2124"/>
            <a:chExt cx="3912" cy="2148"/>
          </a:xfrm>
        </p:grpSpPr>
        <p:sp>
          <p:nvSpPr>
            <p:cNvPr id="48154" name="Line 7"/>
            <p:cNvSpPr>
              <a:spLocks noChangeShapeType="1"/>
            </p:cNvSpPr>
            <p:nvPr/>
          </p:nvSpPr>
          <p:spPr bwMode="auto">
            <a:xfrm flipV="1">
              <a:off x="1407" y="2124"/>
              <a:ext cx="0" cy="167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Line 8"/>
            <p:cNvSpPr>
              <a:spLocks noChangeShapeType="1"/>
            </p:cNvSpPr>
            <p:nvPr/>
          </p:nvSpPr>
          <p:spPr bwMode="auto">
            <a:xfrm>
              <a:off x="1407" y="3801"/>
              <a:ext cx="319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6" name="Line 9"/>
            <p:cNvSpPr>
              <a:spLocks noChangeShapeType="1"/>
            </p:cNvSpPr>
            <p:nvPr/>
          </p:nvSpPr>
          <p:spPr bwMode="auto">
            <a:xfrm>
              <a:off x="1407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7" name="Line 10"/>
            <p:cNvSpPr>
              <a:spLocks noChangeShapeType="1"/>
            </p:cNvSpPr>
            <p:nvPr/>
          </p:nvSpPr>
          <p:spPr bwMode="auto">
            <a:xfrm>
              <a:off x="164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8" name="Line 11"/>
            <p:cNvSpPr>
              <a:spLocks noChangeShapeType="1"/>
            </p:cNvSpPr>
            <p:nvPr/>
          </p:nvSpPr>
          <p:spPr bwMode="auto">
            <a:xfrm>
              <a:off x="1886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9" name="Line 12"/>
            <p:cNvSpPr>
              <a:spLocks noChangeShapeType="1"/>
            </p:cNvSpPr>
            <p:nvPr/>
          </p:nvSpPr>
          <p:spPr bwMode="auto">
            <a:xfrm>
              <a:off x="212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0" name="Line 13"/>
            <p:cNvSpPr>
              <a:spLocks noChangeShapeType="1"/>
            </p:cNvSpPr>
            <p:nvPr/>
          </p:nvSpPr>
          <p:spPr bwMode="auto">
            <a:xfrm>
              <a:off x="2365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1" name="Line 14"/>
            <p:cNvSpPr>
              <a:spLocks noChangeShapeType="1"/>
            </p:cNvSpPr>
            <p:nvPr/>
          </p:nvSpPr>
          <p:spPr bwMode="auto">
            <a:xfrm>
              <a:off x="260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2" name="Line 15"/>
            <p:cNvSpPr>
              <a:spLocks noChangeShapeType="1"/>
            </p:cNvSpPr>
            <p:nvPr/>
          </p:nvSpPr>
          <p:spPr bwMode="auto">
            <a:xfrm>
              <a:off x="2844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3" name="Line 16"/>
            <p:cNvSpPr>
              <a:spLocks noChangeShapeType="1"/>
            </p:cNvSpPr>
            <p:nvPr/>
          </p:nvSpPr>
          <p:spPr bwMode="auto">
            <a:xfrm>
              <a:off x="308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4" name="Line 17"/>
            <p:cNvSpPr>
              <a:spLocks noChangeShapeType="1"/>
            </p:cNvSpPr>
            <p:nvPr/>
          </p:nvSpPr>
          <p:spPr bwMode="auto">
            <a:xfrm>
              <a:off x="3323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5" name="Line 18"/>
            <p:cNvSpPr>
              <a:spLocks noChangeShapeType="1"/>
            </p:cNvSpPr>
            <p:nvPr/>
          </p:nvSpPr>
          <p:spPr bwMode="auto">
            <a:xfrm>
              <a:off x="356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6" name="Line 19"/>
            <p:cNvSpPr>
              <a:spLocks noChangeShapeType="1"/>
            </p:cNvSpPr>
            <p:nvPr/>
          </p:nvSpPr>
          <p:spPr bwMode="auto">
            <a:xfrm>
              <a:off x="3802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7" name="Line 20"/>
            <p:cNvSpPr>
              <a:spLocks noChangeShapeType="1"/>
            </p:cNvSpPr>
            <p:nvPr/>
          </p:nvSpPr>
          <p:spPr bwMode="auto">
            <a:xfrm>
              <a:off x="404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8" name="Line 21"/>
            <p:cNvSpPr>
              <a:spLocks noChangeShapeType="1"/>
            </p:cNvSpPr>
            <p:nvPr/>
          </p:nvSpPr>
          <p:spPr bwMode="auto">
            <a:xfrm>
              <a:off x="4281" y="3801"/>
              <a:ext cx="0" cy="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9" name="Line 22"/>
            <p:cNvSpPr>
              <a:spLocks noChangeShapeType="1"/>
            </p:cNvSpPr>
            <p:nvPr/>
          </p:nvSpPr>
          <p:spPr bwMode="auto">
            <a:xfrm flipH="1">
              <a:off x="1327" y="380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0" name="Line 23"/>
            <p:cNvSpPr>
              <a:spLocks noChangeShapeType="1"/>
            </p:cNvSpPr>
            <p:nvPr/>
          </p:nvSpPr>
          <p:spPr bwMode="auto">
            <a:xfrm flipH="1">
              <a:off x="1327" y="3641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1" name="Line 24"/>
            <p:cNvSpPr>
              <a:spLocks noChangeShapeType="1"/>
            </p:cNvSpPr>
            <p:nvPr/>
          </p:nvSpPr>
          <p:spPr bwMode="auto">
            <a:xfrm flipH="1">
              <a:off x="1327" y="316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2" name="Line 25"/>
            <p:cNvSpPr>
              <a:spLocks noChangeShapeType="1"/>
            </p:cNvSpPr>
            <p:nvPr/>
          </p:nvSpPr>
          <p:spPr bwMode="auto">
            <a:xfrm flipH="1">
              <a:off x="1327" y="332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3" name="Line 26"/>
            <p:cNvSpPr>
              <a:spLocks noChangeShapeType="1"/>
            </p:cNvSpPr>
            <p:nvPr/>
          </p:nvSpPr>
          <p:spPr bwMode="auto">
            <a:xfrm flipH="1">
              <a:off x="1327" y="3482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4" name="Line 27"/>
            <p:cNvSpPr>
              <a:spLocks noChangeShapeType="1"/>
            </p:cNvSpPr>
            <p:nvPr/>
          </p:nvSpPr>
          <p:spPr bwMode="auto">
            <a:xfrm flipH="1">
              <a:off x="1327" y="284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5" name="Line 28"/>
            <p:cNvSpPr>
              <a:spLocks noChangeShapeType="1"/>
            </p:cNvSpPr>
            <p:nvPr/>
          </p:nvSpPr>
          <p:spPr bwMode="auto">
            <a:xfrm flipH="1">
              <a:off x="1327" y="2659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6" name="Line 29"/>
            <p:cNvSpPr>
              <a:spLocks noChangeShapeType="1"/>
            </p:cNvSpPr>
            <p:nvPr/>
          </p:nvSpPr>
          <p:spPr bwMode="auto">
            <a:xfrm flipH="1">
              <a:off x="1327" y="3003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7" name="Line 30"/>
            <p:cNvSpPr>
              <a:spLocks noChangeShapeType="1"/>
            </p:cNvSpPr>
            <p:nvPr/>
          </p:nvSpPr>
          <p:spPr bwMode="auto">
            <a:xfrm flipH="1">
              <a:off x="1327" y="252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8" name="Line 31"/>
            <p:cNvSpPr>
              <a:spLocks noChangeShapeType="1"/>
            </p:cNvSpPr>
            <p:nvPr/>
          </p:nvSpPr>
          <p:spPr bwMode="auto">
            <a:xfrm flipH="1">
              <a:off x="1327" y="2364"/>
              <a:ext cx="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79" name="Text Box 32"/>
            <p:cNvSpPr txBox="1">
              <a:spLocks noChangeArrowheads="1"/>
            </p:cNvSpPr>
            <p:nvPr/>
          </p:nvSpPr>
          <p:spPr bwMode="auto">
            <a:xfrm>
              <a:off x="1247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0</a:t>
              </a:r>
            </a:p>
          </p:txBody>
        </p:sp>
        <p:sp>
          <p:nvSpPr>
            <p:cNvPr id="48180" name="Text Box 33"/>
            <p:cNvSpPr txBox="1">
              <a:spLocks noChangeArrowheads="1"/>
            </p:cNvSpPr>
            <p:nvPr/>
          </p:nvSpPr>
          <p:spPr bwMode="auto">
            <a:xfrm>
              <a:off x="1726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8181" name="Text Box 34"/>
            <p:cNvSpPr txBox="1">
              <a:spLocks noChangeArrowheads="1"/>
            </p:cNvSpPr>
            <p:nvPr/>
          </p:nvSpPr>
          <p:spPr bwMode="auto">
            <a:xfrm>
              <a:off x="2205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8182" name="Text Box 35"/>
            <p:cNvSpPr txBox="1">
              <a:spLocks noChangeArrowheads="1"/>
            </p:cNvSpPr>
            <p:nvPr/>
          </p:nvSpPr>
          <p:spPr bwMode="auto">
            <a:xfrm>
              <a:off x="2684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8183" name="Text Box 36"/>
            <p:cNvSpPr txBox="1">
              <a:spLocks noChangeArrowheads="1"/>
            </p:cNvSpPr>
            <p:nvPr/>
          </p:nvSpPr>
          <p:spPr bwMode="auto">
            <a:xfrm>
              <a:off x="3163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  <p:sp>
          <p:nvSpPr>
            <p:cNvPr id="48184" name="Text Box 37"/>
            <p:cNvSpPr txBox="1">
              <a:spLocks noChangeArrowheads="1"/>
            </p:cNvSpPr>
            <p:nvPr/>
          </p:nvSpPr>
          <p:spPr bwMode="auto">
            <a:xfrm>
              <a:off x="3642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48185" name="Text Box 38"/>
            <p:cNvSpPr txBox="1">
              <a:spLocks noChangeArrowheads="1"/>
            </p:cNvSpPr>
            <p:nvPr/>
          </p:nvSpPr>
          <p:spPr bwMode="auto">
            <a:xfrm>
              <a:off x="4121" y="3881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120</a:t>
              </a:r>
            </a:p>
          </p:txBody>
        </p:sp>
        <p:sp>
          <p:nvSpPr>
            <p:cNvPr id="48186" name="Text Box 39"/>
            <p:cNvSpPr txBox="1">
              <a:spLocks noChangeArrowheads="1"/>
            </p:cNvSpPr>
            <p:nvPr/>
          </p:nvSpPr>
          <p:spPr bwMode="auto">
            <a:xfrm>
              <a:off x="2684" y="403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x (m)</a:t>
              </a:r>
            </a:p>
          </p:txBody>
        </p:sp>
        <p:sp>
          <p:nvSpPr>
            <p:cNvPr id="48187" name="Text Box 40"/>
            <p:cNvSpPr txBox="1">
              <a:spLocks noChangeArrowheads="1"/>
            </p:cNvSpPr>
            <p:nvPr/>
          </p:nvSpPr>
          <p:spPr bwMode="auto">
            <a:xfrm>
              <a:off x="768" y="2739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y (m)</a:t>
              </a:r>
            </a:p>
          </p:txBody>
        </p:sp>
        <p:sp>
          <p:nvSpPr>
            <p:cNvPr id="48188" name="Text Box 41"/>
            <p:cNvSpPr txBox="1">
              <a:spLocks noChangeArrowheads="1"/>
            </p:cNvSpPr>
            <p:nvPr/>
          </p:nvSpPr>
          <p:spPr bwMode="auto">
            <a:xfrm>
              <a:off x="1167" y="3696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8189" name="Text Box 42"/>
            <p:cNvSpPr txBox="1">
              <a:spLocks noChangeArrowheads="1"/>
            </p:cNvSpPr>
            <p:nvPr/>
          </p:nvSpPr>
          <p:spPr bwMode="auto">
            <a:xfrm>
              <a:off x="1087" y="336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20</a:t>
              </a:r>
            </a:p>
          </p:txBody>
        </p:sp>
        <p:sp>
          <p:nvSpPr>
            <p:cNvPr id="48190" name="Text Box 43"/>
            <p:cNvSpPr txBox="1">
              <a:spLocks noChangeArrowheads="1"/>
            </p:cNvSpPr>
            <p:nvPr/>
          </p:nvSpPr>
          <p:spPr bwMode="auto">
            <a:xfrm>
              <a:off x="1087" y="3072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40</a:t>
              </a:r>
            </a:p>
          </p:txBody>
        </p:sp>
        <p:sp>
          <p:nvSpPr>
            <p:cNvPr id="48191" name="Text Box 44"/>
            <p:cNvSpPr txBox="1">
              <a:spLocks noChangeArrowheads="1"/>
            </p:cNvSpPr>
            <p:nvPr/>
          </p:nvSpPr>
          <p:spPr bwMode="auto">
            <a:xfrm>
              <a:off x="1087" y="2736"/>
              <a:ext cx="55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60</a:t>
              </a:r>
            </a:p>
          </p:txBody>
        </p:sp>
        <p:sp>
          <p:nvSpPr>
            <p:cNvPr id="48192" name="Text Box 45"/>
            <p:cNvSpPr txBox="1">
              <a:spLocks noChangeArrowheads="1"/>
            </p:cNvSpPr>
            <p:nvPr/>
          </p:nvSpPr>
          <p:spPr bwMode="auto">
            <a:xfrm>
              <a:off x="1087" y="240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FF0000"/>
                  </a:solidFill>
                  <a:latin typeface="Arial" pitchFamily="34" charset="0"/>
                </a:rPr>
                <a:t> 80</a:t>
              </a:r>
            </a:p>
          </p:txBody>
        </p:sp>
      </p:grpSp>
      <p:sp>
        <p:nvSpPr>
          <p:cNvPr id="48132" name="Line 46"/>
          <p:cNvSpPr>
            <a:spLocks noChangeShapeType="1"/>
          </p:cNvSpPr>
          <p:nvPr/>
        </p:nvSpPr>
        <p:spPr bwMode="auto">
          <a:xfrm>
            <a:off x="2457450" y="2065338"/>
            <a:ext cx="1219200" cy="0"/>
          </a:xfrm>
          <a:prstGeom prst="line">
            <a:avLst/>
          </a:prstGeom>
          <a:noFill/>
          <a:ln w="63500">
            <a:solidFill>
              <a:srgbClr val="0000FF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Line 47"/>
          <p:cNvSpPr>
            <a:spLocks noChangeShapeType="1"/>
          </p:cNvSpPr>
          <p:nvPr/>
        </p:nvSpPr>
        <p:spPr bwMode="auto">
          <a:xfrm flipV="1">
            <a:off x="3676650" y="722313"/>
            <a:ext cx="0" cy="1343025"/>
          </a:xfrm>
          <a:prstGeom prst="line">
            <a:avLst/>
          </a:prstGeom>
          <a:noFill/>
          <a:ln w="63500">
            <a:solidFill>
              <a:srgbClr val="339966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Rectangle 48"/>
          <p:cNvSpPr>
            <a:spLocks noChangeArrowheads="1"/>
          </p:cNvSpPr>
          <p:nvPr/>
        </p:nvSpPr>
        <p:spPr bwMode="auto">
          <a:xfrm>
            <a:off x="3746500" y="973138"/>
            <a:ext cx="98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29.43</a:t>
            </a:r>
          </a:p>
          <a:p>
            <a:r>
              <a:rPr lang="en-US" sz="2400">
                <a:solidFill>
                  <a:srgbClr val="009900"/>
                </a:solidFill>
                <a:latin typeface="Arial" pitchFamily="34" charset="0"/>
              </a:rPr>
              <a:t>  m/s </a:t>
            </a:r>
          </a:p>
        </p:txBody>
      </p:sp>
      <p:sp>
        <p:nvSpPr>
          <p:cNvPr id="48135" name="Rectangle 49"/>
          <p:cNvSpPr>
            <a:spLocks noChangeArrowheads="1"/>
          </p:cNvSpPr>
          <p:nvPr/>
        </p:nvSpPr>
        <p:spPr bwMode="auto">
          <a:xfrm>
            <a:off x="2457450" y="20653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66FF"/>
                </a:solidFill>
                <a:latin typeface="Arial" pitchFamily="34" charset="0"/>
              </a:rPr>
              <a:t>20 m/s </a:t>
            </a:r>
          </a:p>
        </p:txBody>
      </p:sp>
      <p:sp>
        <p:nvSpPr>
          <p:cNvPr id="48136" name="Line 51"/>
          <p:cNvSpPr>
            <a:spLocks noChangeShapeType="1"/>
          </p:cNvSpPr>
          <p:nvPr/>
        </p:nvSpPr>
        <p:spPr bwMode="auto">
          <a:xfrm flipV="1">
            <a:off x="2381250" y="750888"/>
            <a:ext cx="1295400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7" name="Rectangle 52"/>
          <p:cNvSpPr>
            <a:spLocks noChangeArrowheads="1"/>
          </p:cNvSpPr>
          <p:nvPr/>
        </p:nvSpPr>
        <p:spPr bwMode="auto">
          <a:xfrm>
            <a:off x="2668588" y="1608138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55.8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8" name="Rectangle 53"/>
          <p:cNvSpPr>
            <a:spLocks noChangeArrowheads="1"/>
          </p:cNvSpPr>
          <p:nvPr/>
        </p:nvSpPr>
        <p:spPr bwMode="auto">
          <a:xfrm rot="-2773191">
            <a:off x="1990725" y="11128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35.58 m/s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571625" y="4160838"/>
            <a:ext cx="6327775" cy="1590675"/>
            <a:chOff x="990" y="2621"/>
            <a:chExt cx="3986" cy="1002"/>
          </a:xfrm>
        </p:grpSpPr>
        <p:sp>
          <p:nvSpPr>
            <p:cNvPr id="48147" name="Oval 56"/>
            <p:cNvSpPr>
              <a:spLocks noChangeArrowheads="1"/>
            </p:cNvSpPr>
            <p:nvPr/>
          </p:nvSpPr>
          <p:spPr bwMode="auto">
            <a:xfrm>
              <a:off x="990" y="352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48" name="Oval 57"/>
            <p:cNvSpPr>
              <a:spLocks noChangeArrowheads="1"/>
            </p:cNvSpPr>
            <p:nvPr/>
          </p:nvSpPr>
          <p:spPr bwMode="auto">
            <a:xfrm>
              <a:off x="1634" y="2993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49" name="Oval 58"/>
            <p:cNvSpPr>
              <a:spLocks noChangeArrowheads="1"/>
            </p:cNvSpPr>
            <p:nvPr/>
          </p:nvSpPr>
          <p:spPr bwMode="auto">
            <a:xfrm>
              <a:off x="2283" y="27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0" name="Oval 59"/>
            <p:cNvSpPr>
              <a:spLocks noChangeArrowheads="1"/>
            </p:cNvSpPr>
            <p:nvPr/>
          </p:nvSpPr>
          <p:spPr bwMode="auto">
            <a:xfrm>
              <a:off x="2941" y="262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1" name="Oval 60"/>
            <p:cNvSpPr>
              <a:spLocks noChangeArrowheads="1"/>
            </p:cNvSpPr>
            <p:nvPr/>
          </p:nvSpPr>
          <p:spPr bwMode="auto">
            <a:xfrm>
              <a:off x="4880" y="35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2" name="Oval 61"/>
            <p:cNvSpPr>
              <a:spLocks noChangeArrowheads="1"/>
            </p:cNvSpPr>
            <p:nvPr/>
          </p:nvSpPr>
          <p:spPr bwMode="auto">
            <a:xfrm>
              <a:off x="3581" y="271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3" name="Oval 62"/>
            <p:cNvSpPr>
              <a:spLocks noChangeArrowheads="1"/>
            </p:cNvSpPr>
            <p:nvPr/>
          </p:nvSpPr>
          <p:spPr bwMode="auto">
            <a:xfrm>
              <a:off x="4230" y="301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2751" name="Line 63"/>
          <p:cNvSpPr>
            <a:spLocks noChangeShapeType="1"/>
          </p:cNvSpPr>
          <p:nvPr/>
        </p:nvSpPr>
        <p:spPr bwMode="auto">
          <a:xfrm flipV="1">
            <a:off x="1639888" y="290513"/>
            <a:ext cx="5240337" cy="5370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2" name="AutoShape 64"/>
          <p:cNvSpPr>
            <a:spLocks/>
          </p:cNvSpPr>
          <p:nvPr/>
        </p:nvSpPr>
        <p:spPr bwMode="auto">
          <a:xfrm>
            <a:off x="3792532" y="3556000"/>
            <a:ext cx="122243" cy="818356"/>
          </a:xfrm>
          <a:prstGeom prst="rightBrace">
            <a:avLst>
              <a:gd name="adj1" fmla="val 27527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3" name="AutoShape 65"/>
          <p:cNvSpPr>
            <a:spLocks/>
          </p:cNvSpPr>
          <p:nvPr/>
        </p:nvSpPr>
        <p:spPr bwMode="auto">
          <a:xfrm>
            <a:off x="4823855" y="2444751"/>
            <a:ext cx="192133" cy="1757262"/>
          </a:xfrm>
          <a:prstGeom prst="rightBrace">
            <a:avLst>
              <a:gd name="adj1" fmla="val 50410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4" name="AutoShape 66"/>
          <p:cNvSpPr>
            <a:spLocks/>
          </p:cNvSpPr>
          <p:nvPr/>
        </p:nvSpPr>
        <p:spPr bwMode="auto">
          <a:xfrm>
            <a:off x="2760662" y="4564062"/>
            <a:ext cx="96837" cy="248443"/>
          </a:xfrm>
          <a:prstGeom prst="rightBrace">
            <a:avLst>
              <a:gd name="adj1" fmla="val 10854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5" name="AutoShape 67"/>
          <p:cNvSpPr>
            <a:spLocks/>
          </p:cNvSpPr>
          <p:nvPr/>
        </p:nvSpPr>
        <p:spPr bwMode="auto">
          <a:xfrm>
            <a:off x="5882126" y="1428750"/>
            <a:ext cx="212119" cy="2942399"/>
          </a:xfrm>
          <a:prstGeom prst="rightBrace">
            <a:avLst>
              <a:gd name="adj1" fmla="val 76575"/>
              <a:gd name="adj2" fmla="val 50000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2756" name="Rectangle 68"/>
          <p:cNvSpPr>
            <a:spLocks noChangeArrowheads="1"/>
          </p:cNvSpPr>
          <p:nvPr/>
        </p:nvSpPr>
        <p:spPr bwMode="auto">
          <a:xfrm>
            <a:off x="6559335" y="450635"/>
            <a:ext cx="1331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Arial" pitchFamily="34" charset="0"/>
              </a:rPr>
              <a:t>straight</a:t>
            </a:r>
          </a:p>
        </p:txBody>
      </p:sp>
      <p:sp>
        <p:nvSpPr>
          <p:cNvPr id="242757" name="Rectangle 69"/>
          <p:cNvSpPr>
            <a:spLocks noChangeArrowheads="1"/>
          </p:cNvSpPr>
          <p:nvPr/>
        </p:nvSpPr>
        <p:spPr bwMode="auto">
          <a:xfrm>
            <a:off x="6107113" y="2554288"/>
            <a:ext cx="1331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</a:rPr>
              <a:t>fall</a:t>
            </a:r>
            <a:endParaRPr lang="en-US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783786" y="5193771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35.58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870666" y="4668400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28.02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919204" y="4148133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22.28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868878" y="39278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20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840187" y="5272601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35.58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677035" y="4778762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28.02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712034" y="4368853"/>
            <a:ext cx="1326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22.28 m/s</a:t>
            </a:r>
            <a:endParaRPr lang="en-US" sz="24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51" grpId="0" animBg="1"/>
      <p:bldP spid="242752" grpId="0" animBg="1"/>
      <p:bldP spid="242753" grpId="0" animBg="1"/>
      <p:bldP spid="242754" grpId="0" animBg="1"/>
      <p:bldP spid="242755" grpId="0" animBg="1"/>
      <p:bldP spid="242756" grpId="0"/>
      <p:bldP spid="242757" grpId="0"/>
      <p:bldP spid="71" grpId="0"/>
      <p:bldP spid="72" grpId="0"/>
      <p:bldP spid="75" grpId="0"/>
      <p:bldP spid="76" grpId="0"/>
      <p:bldP spid="73" grpId="0"/>
      <p:bldP spid="74" grpId="0"/>
      <p:bldP spid="7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2183" y="919103"/>
            <a:ext cx="868693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Here are the equations for finding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coords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vel’s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at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any time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 of a projectile launched at an angle: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286" y="242156"/>
            <a:ext cx="7979620" cy="52322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Coordinates of Angled Projectiles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502279" y="3196698"/>
            <a:ext cx="3567457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600890" y="3303576"/>
            <a:ext cx="3358488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504022" y="2084573"/>
            <a:ext cx="1894567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602632" y="2179576"/>
            <a:ext cx="1685597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9904" y="3396795"/>
            <a:ext cx="3490058" cy="778835"/>
            <a:chOff x="2527146" y="5588188"/>
            <a:chExt cx="3490058" cy="778835"/>
          </a:xfrm>
        </p:grpSpPr>
        <p:sp>
          <p:nvSpPr>
            <p:cNvPr id="10" name="Rectangle 317"/>
            <p:cNvSpPr>
              <a:spLocks noChangeArrowheads="1"/>
            </p:cNvSpPr>
            <p:nvPr/>
          </p:nvSpPr>
          <p:spPr bwMode="auto">
            <a:xfrm>
              <a:off x="2527146" y="5843803"/>
              <a:ext cx="3490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+ ½ a (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t)</a:t>
              </a:r>
              <a:r>
                <a:rPr lang="en-US" baseline="300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en-US" baseline="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>
              <a:off x="4767887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>
              <a:off x="3175554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>
              <a:off x="2497638" y="5772256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61735" y="2296506"/>
            <a:ext cx="1736373" cy="523220"/>
            <a:chOff x="2487633" y="3254349"/>
            <a:chExt cx="1736373" cy="523220"/>
          </a:xfrm>
        </p:grpSpPr>
        <p:sp>
          <p:nvSpPr>
            <p:cNvPr id="16" name="Rectangle 317"/>
            <p:cNvSpPr>
              <a:spLocks noChangeArrowheads="1"/>
            </p:cNvSpPr>
            <p:nvPr/>
          </p:nvSpPr>
          <p:spPr bwMode="auto">
            <a:xfrm>
              <a:off x="2487633" y="3254349"/>
              <a:ext cx="17363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 anchorCtr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ea typeface="Times New Roman" pitchFamily="18" charset="0"/>
                  <a:cs typeface="Arial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 </a:t>
              </a:r>
              <a:endPara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153826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546955" y="3297407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966037" y="2288801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940" y="3644638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22491" y="5600846"/>
            <a:ext cx="2632841" cy="10905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632849" y="5707724"/>
            <a:ext cx="2427889" cy="8871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85761" y="5811259"/>
            <a:ext cx="2398413" cy="760026"/>
            <a:chOff x="3153228" y="3816082"/>
            <a:chExt cx="2398413" cy="760026"/>
          </a:xfrm>
        </p:grpSpPr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3153228" y="4052888"/>
              <a:ext cx="23984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yf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yi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 + a </a:t>
              </a:r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>
              <a:off x="3149669" y="4000150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>
              <a:off x="3913175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>
              <a:off x="4669921" y="4000151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2501882" y="4504551"/>
            <a:ext cx="3196440" cy="87256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00492" y="4599554"/>
            <a:ext cx="2990952" cy="681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35252" y="4722639"/>
            <a:ext cx="2900730" cy="523220"/>
            <a:chOff x="635199" y="4806176"/>
            <a:chExt cx="2900730" cy="523220"/>
          </a:xfrm>
        </p:grpSpPr>
        <p:sp>
          <p:nvSpPr>
            <p:cNvPr id="37" name="Rectangle 36"/>
            <p:cNvSpPr/>
            <p:nvPr/>
          </p:nvSpPr>
          <p:spPr>
            <a:xfrm>
              <a:off x="635199" y="4806176"/>
              <a:ext cx="29007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=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CONSTANT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666319" y="4890585"/>
              <a:ext cx="3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405243" y="4710357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x-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84071" y="607172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y-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402578" y="3551952"/>
            <a:ext cx="36728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Remember that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the sine and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cosine functions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must be used to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determine </a:t>
            </a:r>
            <a:r>
              <a:rPr lang="en-US" b="1" i="1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="1" i="1" baseline="-25000" dirty="0" err="1" smtClean="0">
                <a:solidFill>
                  <a:srgbClr val="000000"/>
                </a:solidFill>
                <a:latin typeface="Arial" pitchFamily="34" charset="0"/>
              </a:rPr>
              <a:t>x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en-US" b="1" i="1" dirty="0" err="1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b="1" i="1" baseline="-25000" dirty="0" err="1" smtClean="0">
                <a:solidFill>
                  <a:srgbClr val="000000"/>
                </a:solidFill>
                <a:latin typeface="Arial" pitchFamily="34" charset="0"/>
              </a:rPr>
              <a:t>yi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637464" y="6409172"/>
            <a:ext cx="350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Picture 14" descr="j035360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4745420"/>
            <a:ext cx="1291647" cy="18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51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839790" y="311150"/>
            <a:ext cx="3151639" cy="1909764"/>
            <a:chOff x="839790" y="444500"/>
            <a:chExt cx="3151639" cy="1909764"/>
          </a:xfrm>
        </p:grpSpPr>
        <p:sp>
          <p:nvSpPr>
            <p:cNvPr id="51" name="Line 71"/>
            <p:cNvSpPr>
              <a:spLocks noChangeShapeType="1"/>
            </p:cNvSpPr>
            <p:nvPr/>
          </p:nvSpPr>
          <p:spPr bwMode="auto">
            <a:xfrm flipV="1">
              <a:off x="839790" y="1032329"/>
              <a:ext cx="832982" cy="1321935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Line 71"/>
            <p:cNvSpPr>
              <a:spLocks noChangeShapeType="1"/>
            </p:cNvSpPr>
            <p:nvPr/>
          </p:nvSpPr>
          <p:spPr bwMode="auto">
            <a:xfrm flipV="1">
              <a:off x="1667103" y="444500"/>
              <a:ext cx="1486125" cy="614363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Line 71"/>
            <p:cNvSpPr>
              <a:spLocks noChangeShapeType="1"/>
            </p:cNvSpPr>
            <p:nvPr/>
          </p:nvSpPr>
          <p:spPr bwMode="auto">
            <a:xfrm>
              <a:off x="3147561" y="449262"/>
              <a:ext cx="843868" cy="659267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6" name="Line 70"/>
          <p:cNvSpPr>
            <a:spLocks noChangeShapeType="1"/>
          </p:cNvSpPr>
          <p:nvPr/>
        </p:nvSpPr>
        <p:spPr bwMode="auto">
          <a:xfrm flipH="1">
            <a:off x="878112" y="95646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121503" y="488950"/>
            <a:ext cx="3142569" cy="1324429"/>
            <a:chOff x="5121503" y="622300"/>
            <a:chExt cx="3142569" cy="1324429"/>
          </a:xfrm>
        </p:grpSpPr>
        <p:sp>
          <p:nvSpPr>
            <p:cNvPr id="26" name="Line 71"/>
            <p:cNvSpPr>
              <a:spLocks noChangeShapeType="1"/>
            </p:cNvSpPr>
            <p:nvPr/>
          </p:nvSpPr>
          <p:spPr bwMode="auto">
            <a:xfrm flipV="1">
              <a:off x="7431090" y="622300"/>
              <a:ext cx="832982" cy="1321935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Line 71"/>
            <p:cNvSpPr>
              <a:spLocks noChangeShapeType="1"/>
            </p:cNvSpPr>
            <p:nvPr/>
          </p:nvSpPr>
          <p:spPr bwMode="auto">
            <a:xfrm flipV="1">
              <a:off x="5121503" y="1282700"/>
              <a:ext cx="1486125" cy="614363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Line 71"/>
            <p:cNvSpPr>
              <a:spLocks noChangeShapeType="1"/>
            </p:cNvSpPr>
            <p:nvPr/>
          </p:nvSpPr>
          <p:spPr bwMode="auto">
            <a:xfrm>
              <a:off x="6601961" y="1287462"/>
              <a:ext cx="843868" cy="659267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03503" y="2099129"/>
            <a:ext cx="3149826" cy="1918834"/>
            <a:chOff x="803503" y="2518229"/>
            <a:chExt cx="3149826" cy="1918834"/>
          </a:xfrm>
        </p:grpSpPr>
        <p:sp>
          <p:nvSpPr>
            <p:cNvPr id="29" name="Line 71"/>
            <p:cNvSpPr>
              <a:spLocks noChangeShapeType="1"/>
            </p:cNvSpPr>
            <p:nvPr/>
          </p:nvSpPr>
          <p:spPr bwMode="auto">
            <a:xfrm flipV="1">
              <a:off x="2274890" y="2518229"/>
              <a:ext cx="832982" cy="1321935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 flipV="1">
              <a:off x="803503" y="3822700"/>
              <a:ext cx="1486125" cy="614363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>
              <a:off x="3109461" y="2540000"/>
              <a:ext cx="843868" cy="659267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30361" y="2197100"/>
            <a:ext cx="3142567" cy="1909764"/>
            <a:chOff x="5230361" y="2616200"/>
            <a:chExt cx="3142567" cy="1909764"/>
          </a:xfrm>
        </p:grpSpPr>
        <p:sp>
          <p:nvSpPr>
            <p:cNvPr id="32" name="Line 71"/>
            <p:cNvSpPr>
              <a:spLocks noChangeShapeType="1"/>
            </p:cNvSpPr>
            <p:nvPr/>
          </p:nvSpPr>
          <p:spPr bwMode="auto">
            <a:xfrm flipV="1">
              <a:off x="6059490" y="3204029"/>
              <a:ext cx="832982" cy="1321935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Line 71"/>
            <p:cNvSpPr>
              <a:spLocks noChangeShapeType="1"/>
            </p:cNvSpPr>
            <p:nvPr/>
          </p:nvSpPr>
          <p:spPr bwMode="auto">
            <a:xfrm flipV="1">
              <a:off x="6886803" y="2616200"/>
              <a:ext cx="1486125" cy="614363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5230361" y="3852862"/>
              <a:ext cx="843868" cy="659267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30361" y="3731079"/>
            <a:ext cx="3122611" cy="1918834"/>
            <a:chOff x="5230361" y="4435929"/>
            <a:chExt cx="3122611" cy="1918834"/>
          </a:xfrm>
        </p:grpSpPr>
        <p:sp>
          <p:nvSpPr>
            <p:cNvPr id="35" name="Line 71"/>
            <p:cNvSpPr>
              <a:spLocks noChangeShapeType="1"/>
            </p:cNvSpPr>
            <p:nvPr/>
          </p:nvSpPr>
          <p:spPr bwMode="auto">
            <a:xfrm flipV="1">
              <a:off x="7519990" y="4435929"/>
              <a:ext cx="832982" cy="1321935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Line 71"/>
            <p:cNvSpPr>
              <a:spLocks noChangeShapeType="1"/>
            </p:cNvSpPr>
            <p:nvPr/>
          </p:nvSpPr>
          <p:spPr bwMode="auto">
            <a:xfrm flipV="1">
              <a:off x="6061303" y="5740400"/>
              <a:ext cx="1486125" cy="614363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>
              <a:off x="5230361" y="5694362"/>
              <a:ext cx="843868" cy="659267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1390" y="4315279"/>
            <a:ext cx="3151638" cy="1321935"/>
            <a:chOff x="941390" y="5020129"/>
            <a:chExt cx="3151638" cy="1321935"/>
          </a:xfrm>
        </p:grpSpPr>
        <p:sp>
          <p:nvSpPr>
            <p:cNvPr id="41" name="Line 71"/>
            <p:cNvSpPr>
              <a:spLocks noChangeShapeType="1"/>
            </p:cNvSpPr>
            <p:nvPr/>
          </p:nvSpPr>
          <p:spPr bwMode="auto">
            <a:xfrm flipV="1">
              <a:off x="941390" y="5020129"/>
              <a:ext cx="832982" cy="1321935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 flipV="1">
              <a:off x="2606903" y="5080000"/>
              <a:ext cx="1486125" cy="614363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Line 71"/>
            <p:cNvSpPr>
              <a:spLocks noChangeShapeType="1"/>
            </p:cNvSpPr>
            <p:nvPr/>
          </p:nvSpPr>
          <p:spPr bwMode="auto">
            <a:xfrm>
              <a:off x="1775961" y="5046662"/>
              <a:ext cx="843868" cy="659267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4" name="Line 70"/>
          <p:cNvSpPr>
            <a:spLocks noChangeShapeType="1"/>
          </p:cNvSpPr>
          <p:nvPr/>
        </p:nvSpPr>
        <p:spPr bwMode="auto">
          <a:xfrm flipH="1">
            <a:off x="5119912" y="49926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 flipH="1">
            <a:off x="5234212" y="218201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70"/>
          <p:cNvSpPr>
            <a:spLocks noChangeShapeType="1"/>
          </p:cNvSpPr>
          <p:nvPr/>
        </p:nvSpPr>
        <p:spPr bwMode="auto">
          <a:xfrm flipH="1">
            <a:off x="5221512" y="375046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H="1">
            <a:off x="941612" y="436006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Line 70"/>
          <p:cNvSpPr>
            <a:spLocks noChangeShapeType="1"/>
          </p:cNvSpPr>
          <p:nvPr/>
        </p:nvSpPr>
        <p:spPr bwMode="auto">
          <a:xfrm flipH="1">
            <a:off x="814612" y="2753519"/>
            <a:ext cx="3123181" cy="1259681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5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4" grpId="0" animBg="1"/>
      <p:bldP spid="45" grpId="0" animBg="1"/>
      <p:bldP spid="4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2|17.1|41.2|8|13.1|14.2|12.7|6|41.9|7.8|4.1|4.7|7.5|21.9|12.9|8.1|4.6|44.7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5.6|10.6|10.7|5.3|14.1|2.8|12.4|17.2|9|9.3|11.9|3.9|4.2|14.7|8|23.2|5.4|6.3|10.5|1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5857</Words>
  <Application>Microsoft Office PowerPoint</Application>
  <PresentationFormat>On-screen Show (4:3)</PresentationFormat>
  <Paragraphs>1606</Paragraphs>
  <Slides>85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7" baseType="lpstr">
      <vt:lpstr>Arial</vt:lpstr>
      <vt:lpstr>Arial Narrow</vt:lpstr>
      <vt:lpstr>Calibri</vt:lpstr>
      <vt:lpstr>Harrington</vt:lpstr>
      <vt:lpstr>Symbol</vt:lpstr>
      <vt:lpstr>Times New Roman</vt:lpstr>
      <vt:lpstr>Wingdings</vt:lpstr>
      <vt:lpstr>Default Design</vt:lpstr>
      <vt:lpstr>1_Default Design</vt:lpstr>
      <vt:lpstr>3_Default Design</vt:lpstr>
      <vt:lpstr>2_Default Design</vt:lpstr>
      <vt:lpstr>Equation</vt:lpstr>
      <vt:lpstr>Vectors and 2-D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Bergmann, John</cp:lastModifiedBy>
  <cp:revision>312</cp:revision>
  <cp:lastPrinted>2018-02-07T15:54:13Z</cp:lastPrinted>
  <dcterms:created xsi:type="dcterms:W3CDTF">2006-05-08T14:15:08Z</dcterms:created>
  <dcterms:modified xsi:type="dcterms:W3CDTF">2020-05-22T16:18:39Z</dcterms:modified>
</cp:coreProperties>
</file>