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3"/>
  </p:notesMasterIdLst>
  <p:handoutMasterIdLst>
    <p:handoutMasterId r:id="rId54"/>
  </p:handoutMasterIdLst>
  <p:sldIdLst>
    <p:sldId id="424" r:id="rId3"/>
    <p:sldId id="425" r:id="rId4"/>
    <p:sldId id="426" r:id="rId5"/>
    <p:sldId id="427" r:id="rId6"/>
    <p:sldId id="428" r:id="rId7"/>
    <p:sldId id="379" r:id="rId8"/>
    <p:sldId id="380" r:id="rId9"/>
    <p:sldId id="381" r:id="rId10"/>
    <p:sldId id="382" r:id="rId11"/>
    <p:sldId id="383" r:id="rId12"/>
    <p:sldId id="388" r:id="rId13"/>
    <p:sldId id="389" r:id="rId14"/>
    <p:sldId id="384" r:id="rId15"/>
    <p:sldId id="385" r:id="rId16"/>
    <p:sldId id="386" r:id="rId17"/>
    <p:sldId id="387" r:id="rId18"/>
    <p:sldId id="394" r:id="rId19"/>
    <p:sldId id="395" r:id="rId20"/>
    <p:sldId id="390" r:id="rId21"/>
    <p:sldId id="391" r:id="rId22"/>
    <p:sldId id="392" r:id="rId23"/>
    <p:sldId id="393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23" r:id="rId46"/>
    <p:sldId id="429" r:id="rId47"/>
    <p:sldId id="418" r:id="rId48"/>
    <p:sldId id="419" r:id="rId49"/>
    <p:sldId id="420" r:id="rId50"/>
    <p:sldId id="421" r:id="rId51"/>
    <p:sldId id="422" r:id="rId5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9900"/>
    <a:srgbClr val="006600"/>
    <a:srgbClr val="000000"/>
    <a:srgbClr val="FF99FF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75.wmf"/><Relationship Id="rId4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6.wmf"/><Relationship Id="rId4" Type="http://schemas.openxmlformats.org/officeDocument/2006/relationships/image" Target="../media/image3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12F3652-C095-4183-95B4-A79F07673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62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6C62045-C17C-4360-AA0D-30521294DDF8}" type="datetimeFigureOut">
              <a:rPr lang="en-US"/>
              <a:pPr>
                <a:defRPr/>
              </a:pPr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8765346-7A7C-4A52-992B-5240FBC9C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CA506-263D-497B-A81B-20F068986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0F3E-0B58-41E2-A42D-A964DB09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9D7CD-CCEE-4792-85D2-447CD0B3C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4039-7602-48CF-8141-0C466B8F7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CA506-263D-497B-A81B-20F0689864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9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AB35-D27D-494F-9828-CB683902F8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3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A4D0-BB76-429B-8F5D-593E06E3D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9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F0AB-0FB6-4FBC-B30B-A08D90F653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CC4B-1E31-4FE8-9CA7-22C3BA526D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9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6ECC-B1EB-439F-B5DC-975464BE70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4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C042-E93A-45EC-95CA-DD64F8BD9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1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AB35-D27D-494F-9828-CB683902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832BF-56FA-4DED-AE21-24F75176B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2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F40F-2FDB-402F-A228-5A85934745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80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0F3E-0B58-41E2-A42D-A964DB092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6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9D7CD-CCEE-4792-85D2-447CD0B3C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4039-7602-48CF-8141-0C466B8F7E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3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A4D0-BB76-429B-8F5D-593E06E3D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F0AB-0FB6-4FBC-B30B-A08D90F65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CC4B-1E31-4FE8-9CA7-22C3BA526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6ECC-B1EB-439F-B5DC-975464BE7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C042-E93A-45EC-95CA-DD64F8BD9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832BF-56FA-4DED-AE21-24F75176B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F40F-2FDB-402F-A228-5A8593474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EA2A223-F357-46BE-9620-AEDDCBD9E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EA2A223-F357-46BE-9620-AEDDCBD9EB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6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wmf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6.jpeg"/><Relationship Id="rId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7.wmf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2.jpeg"/><Relationship Id="rId4" Type="http://schemas.openxmlformats.org/officeDocument/2006/relationships/image" Target="../media/image6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65.wmf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6.jpe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3.wmf"/><Relationship Id="rId4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6.wmf"/><Relationship Id="rId4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8.png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92.wmf"/><Relationship Id="rId9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9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95.png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9.wmf"/><Relationship Id="rId11" Type="http://schemas.openxmlformats.org/officeDocument/2006/relationships/hyperlink" Target="http://www.telthorst.net/ext/wp-content/uploads/2009/08/AluminumCan_scaled.jpg" TargetMode="External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4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4.wmf"/><Relationship Id="rId11" Type="http://schemas.openxmlformats.org/officeDocument/2006/relationships/image" Target="../media/image95.pn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102.jpeg"/><Relationship Id="rId4" Type="http://schemas.openxmlformats.org/officeDocument/2006/relationships/image" Target="../media/image103.wmf"/><Relationship Id="rId9" Type="http://schemas.openxmlformats.org/officeDocument/2006/relationships/hyperlink" Target="http://www.telthorst.net/ext/wp-content/uploads/2009/08/AluminumCan_scaled.jp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47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11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5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5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5338" y="14288"/>
            <a:ext cx="5176837" cy="32956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1-D Motion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2800" b="1" smtClean="0">
                <a:solidFill>
                  <a:srgbClr val="FF0000"/>
                </a:solidFill>
              </a:rPr>
              <a:t>-- motion in a straight line</a:t>
            </a:r>
            <a:br>
              <a:rPr lang="en-US" sz="2800" b="1" smtClean="0">
                <a:solidFill>
                  <a:srgbClr val="FF0000"/>
                </a:solidFill>
              </a:rPr>
            </a:br>
            <a:r>
              <a:rPr lang="en-US" sz="2800" b="1" smtClean="0">
                <a:solidFill>
                  <a:srgbClr val="FF0000"/>
                </a:solidFill>
                <a:sym typeface="Wingdings" pitchFamily="2" charset="2"/>
              </a:rPr>
              <a:t>  i.e., </a:t>
            </a:r>
            <a:r>
              <a:rPr lang="en-US" sz="2800" b="1" smtClean="0">
                <a:solidFill>
                  <a:schemeClr val="tx1"/>
                </a:solidFill>
                <a:sym typeface="Wingdings" pitchFamily="2" charset="2"/>
              </a:rPr>
              <a:t>straight up/down or</a:t>
            </a:r>
            <a:br>
              <a:rPr lang="en-US" sz="2800" b="1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800" b="1" smtClean="0">
                <a:solidFill>
                  <a:schemeClr val="tx1"/>
                </a:solidFill>
                <a:sym typeface="Wingdings" pitchFamily="2" charset="2"/>
              </a:rPr>
              <a:t>        straight left/right </a:t>
            </a:r>
            <a:endParaRPr lang="en-US" sz="2800" b="1" smtClean="0">
              <a:solidFill>
                <a:schemeClr val="tx1"/>
              </a:solidFill>
            </a:endParaRPr>
          </a:p>
        </p:txBody>
      </p:sp>
      <p:pic>
        <p:nvPicPr>
          <p:cNvPr id="28675" name="Picture 8" descr="http://i.telegraph.co.uk/multimedia/archive/00790/michael_phelps114ge_79072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" y="4143375"/>
            <a:ext cx="39846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 descr="http://0.tqn.com/w/experts/Springboard-Platform-Diving-3780/2010/07/Age-Group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246063"/>
            <a:ext cx="19081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 descr="http://upload.wikimedia.org/wikipedia/commons/5/5d/Panama_Canal_Railway_-_Passenger_Tra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157663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 descr="http://emergenetwork.org/main/wp-content/uploads/custom/trampo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738" y="246063"/>
            <a:ext cx="1654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1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8634" y="1561212"/>
            <a:ext cx="8875507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1.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Speed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is a scalar;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velocity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is a vector. Both have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magnitude, but velocity also has a direction. </a:t>
            </a:r>
          </a:p>
          <a:p>
            <a:pPr marL="342900" indent="-342900">
              <a:spcBef>
                <a:spcPct val="20000"/>
              </a:spcBef>
            </a:pPr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2. Average velocity is displacement over time (average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speed is distance over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time). If the motion is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uniform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, i.e., has a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constant acceleration (we’ll talk about this more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later), then average velocity can be found by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simply averaging the initial and final velocities.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1584" y="489424"/>
            <a:ext cx="8742971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3600" b="1" u="sng" dirty="0" smtClean="0">
                <a:solidFill>
                  <a:srgbClr val="FFFF00"/>
                </a:solidFill>
                <a:latin typeface="Arial" pitchFamily="34" charset="0"/>
              </a:rPr>
              <a:t>Velocity and Speed</a:t>
            </a: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4681111" y="3410973"/>
            <a:ext cx="3862387" cy="1298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77584" y="3532648"/>
            <a:ext cx="3772558" cy="1155205"/>
            <a:chOff x="4100540" y="2547280"/>
            <a:chExt cx="3772558" cy="1155205"/>
          </a:xfrm>
        </p:grpSpPr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352293" y="2844162"/>
              <a:ext cx="368135" cy="368135"/>
              <a:chOff x="1686297" y="2962909"/>
              <a:chExt cx="368135" cy="368135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5332007" y="2547280"/>
              <a:ext cx="368135" cy="368135"/>
              <a:chOff x="1686297" y="2962909"/>
              <a:chExt cx="368135" cy="368135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709552" y="2772912"/>
              <a:ext cx="368135" cy="368135"/>
              <a:chOff x="1686297" y="2962909"/>
              <a:chExt cx="368135" cy="368135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7333007" y="2772912"/>
              <a:ext cx="368135" cy="368135"/>
              <a:chOff x="1686297" y="2962909"/>
              <a:chExt cx="368135" cy="368135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5852993" y="3006374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0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5621338" y="2770188"/>
            <a:ext cx="1281112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Rectangle 49"/>
          <p:cNvSpPr>
            <a:spLocks noChangeArrowheads="1"/>
          </p:cNvSpPr>
          <p:nvPr/>
        </p:nvSpPr>
        <p:spPr bwMode="auto">
          <a:xfrm>
            <a:off x="2709863" y="4133850"/>
            <a:ext cx="1738312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2697163" y="4821238"/>
            <a:ext cx="1736725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7064375" y="5556250"/>
            <a:ext cx="1738313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4925" y="1766888"/>
            <a:ext cx="5594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4638" eaLnBrk="0" hangingPunct="0"/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Calc. the following: 	</a:t>
            </a:r>
          </a:p>
          <a:p>
            <a:pPr indent="274638" eaLnBrk="0" hangingPunct="0"/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a. total distance traveled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793750" y="82550"/>
            <a:ext cx="16637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0000"/>
                </a:solidFill>
              </a:rPr>
              <a:t>0.00 m,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0.0 s</a:t>
            </a: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2652713" y="-23750"/>
            <a:ext cx="137318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0000"/>
                </a:solidFill>
              </a:rPr>
              <a:t>0.25 m,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9.2 s 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6913563" y="58738"/>
            <a:ext cx="15414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0.75 m,</a:t>
            </a:r>
          </a:p>
          <a:p>
            <a:r>
              <a:rPr lang="en-US" sz="2800">
                <a:solidFill>
                  <a:srgbClr val="000000"/>
                </a:solidFill>
              </a:rPr>
              <a:t>  3.8 s </a:t>
            </a:r>
          </a:p>
        </p:txBody>
      </p:sp>
      <p:pic>
        <p:nvPicPr>
          <p:cNvPr id="23" name="Picture 42" descr="an00277_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033463"/>
            <a:ext cx="1520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4" descr="an00277_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063625"/>
            <a:ext cx="1520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914400" y="2824163"/>
            <a:ext cx="4252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</a:t>
            </a:r>
            <a:r>
              <a:rPr lang="en-US" sz="28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tot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0.75 m + 0.50 m =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353050" y="2824163"/>
            <a:ext cx="156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1.25 m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3813" y="3549650"/>
            <a:ext cx="8870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4638" eaLnBrk="0" hangingPunct="0"/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b. displacement for time intervals </a:t>
            </a:r>
            <a:r>
              <a:rPr lang="en-US" sz="28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800" baseline="-300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800" baseline="-300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800" baseline="-300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800" baseline="-300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800" baseline="-300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800" baseline="-30000" dirty="0" err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3</a:t>
            </a:r>
            <a:endParaRPr lang="en-US" sz="2800" dirty="0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914400" y="4178627"/>
            <a:ext cx="1669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charset="0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</a:t>
            </a:r>
            <a:r>
              <a:rPr lang="en-US" sz="2800" baseline="-25000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t1-t2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457450" y="4178300"/>
            <a:ext cx="201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0.75 m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</a:t>
            </a:r>
            <a:endParaRPr lang="en-US" sz="28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914400" y="4867602"/>
            <a:ext cx="1669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charset="0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</a:t>
            </a:r>
            <a:r>
              <a:rPr lang="en-US" sz="2800" baseline="-25000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t2-t3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</a:t>
            </a: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457450" y="4867275"/>
            <a:ext cx="201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0.50 m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</a:t>
            </a:r>
            <a:endParaRPr lang="en-US" sz="28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914400" y="5591502"/>
            <a:ext cx="1669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charset="0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</a:t>
            </a:r>
            <a:r>
              <a:rPr lang="en-US" sz="2800" baseline="-25000" dirty="0" err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t1-t3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457450" y="5591175"/>
            <a:ext cx="421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0.75 m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 “+” 0.50 m </a:t>
            </a:r>
            <a:endParaRPr lang="en-US" sz="28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353175" y="5591175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=   0.25 m </a:t>
            </a:r>
            <a:endParaRPr lang="en-US" sz="28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7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6725E-6 L 0.66667 3.36725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54487E-6 L -0.47501 -1.54487E-6 " pathEditMode="relative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39937" grpId="0"/>
      <p:bldP spid="11" grpId="0"/>
      <p:bldP spid="12" grpId="0"/>
      <p:bldP spid="1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6542088" y="828738"/>
            <a:ext cx="1738312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90500" y="3502275"/>
            <a:ext cx="887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d. average velocity for time intervals 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–t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, 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–t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, 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–t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3</a:t>
            </a:r>
            <a:endParaRPr lang="en-US" sz="2800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057" name="Rectangle 1"/>
          <p:cNvSpPr>
            <a:spLocks noChangeArrowheads="1"/>
          </p:cNvSpPr>
          <p:nvPr/>
        </p:nvSpPr>
        <p:spPr bwMode="auto">
          <a:xfrm>
            <a:off x="190500" y="128588"/>
            <a:ext cx="887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c. average speed for time intervals 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–t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, 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–t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, 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8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–t</a:t>
            </a:r>
            <a:r>
              <a:rPr lang="en-US" sz="2800" baseline="-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3</a:t>
            </a:r>
            <a:endParaRPr lang="en-US" sz="2800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382588" y="727075"/>
          <a:ext cx="14954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727075"/>
                        <a:ext cx="149542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232025" y="877950"/>
            <a:ext cx="18811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v</a:t>
            </a:r>
            <a:r>
              <a:rPr lang="en-US" sz="2800" baseline="-250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avg,t1-t2</a:t>
            </a:r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232025" y="1755900"/>
            <a:ext cx="1881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v</a:t>
            </a:r>
            <a:r>
              <a:rPr lang="en-US" sz="28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avg,t2-t3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232025" y="2622738"/>
            <a:ext cx="1881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v</a:t>
            </a:r>
            <a:r>
              <a:rPr lang="en-US" sz="2800" baseline="-25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avg,t1-t3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</a:t>
            </a: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681413" y="877950"/>
            <a:ext cx="2439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0.75 m/3.8 s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5848350" y="877950"/>
            <a:ext cx="2349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  0.20 m/s</a:t>
            </a:r>
          </a:p>
        </p:txBody>
      </p:sp>
      <p:sp>
        <p:nvSpPr>
          <p:cNvPr id="40" name="Rectangle 49"/>
          <p:cNvSpPr>
            <a:spLocks noChangeArrowheads="1"/>
          </p:cNvSpPr>
          <p:nvPr/>
        </p:nvSpPr>
        <p:spPr bwMode="auto">
          <a:xfrm>
            <a:off x="6542088" y="1719388"/>
            <a:ext cx="1858962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681413" y="1768600"/>
            <a:ext cx="2439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0.50 m/5.4 s</a:t>
            </a: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5848350" y="1768600"/>
            <a:ext cx="2549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  0.093 m/s</a:t>
            </a: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6542088" y="2586225"/>
            <a:ext cx="1646237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681413" y="2635438"/>
            <a:ext cx="2439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1.25 m/9.2 s</a:t>
            </a: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5848350" y="2635438"/>
            <a:ext cx="2349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  0.14 m/s</a:t>
            </a:r>
          </a:p>
        </p:txBody>
      </p:sp>
      <p:graphicFrame>
        <p:nvGraphicFramePr>
          <p:cNvPr id="4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175573"/>
              </p:ext>
            </p:extLst>
          </p:nvPr>
        </p:nvGraphicFramePr>
        <p:xfrm>
          <a:off x="2027238" y="4221475"/>
          <a:ext cx="11588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5" imgW="482400" imgH="241200" progId="Equation.3">
                  <p:embed/>
                </p:oleObj>
              </mc:Choice>
              <mc:Fallback>
                <p:oleObj name="Equation" r:id="rId5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4221475"/>
                        <a:ext cx="1158875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102206"/>
              </p:ext>
            </p:extLst>
          </p:nvPr>
        </p:nvGraphicFramePr>
        <p:xfrm>
          <a:off x="2012950" y="5135938"/>
          <a:ext cx="11890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7" imgW="495000" imgH="241200" progId="Equation.3">
                  <p:embed/>
                </p:oleObj>
              </mc:Choice>
              <mc:Fallback>
                <p:oleObj name="Equation" r:id="rId7" imgW="495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135938"/>
                        <a:ext cx="1189038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56702"/>
              </p:ext>
            </p:extLst>
          </p:nvPr>
        </p:nvGraphicFramePr>
        <p:xfrm>
          <a:off x="2027238" y="6074213"/>
          <a:ext cx="11588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9" imgW="482400" imgH="241200" progId="Equation.3">
                  <p:embed/>
                </p:oleObj>
              </mc:Choice>
              <mc:Fallback>
                <p:oleObj name="Equation" r:id="rId9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6074213"/>
                        <a:ext cx="1158875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6483350" y="4191313"/>
            <a:ext cx="2103438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2873375" y="4238938"/>
            <a:ext cx="3200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0.75 m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/3.8 s</a:t>
            </a: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5789613" y="4238938"/>
            <a:ext cx="2798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  0.20 m/s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</a:t>
            </a:r>
            <a:endParaRPr lang="en-US" sz="28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6483350" y="5010525"/>
            <a:ext cx="2286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2873375" y="5058150"/>
            <a:ext cx="3200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0.50 m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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/5.4 s</a:t>
            </a: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5789613" y="5058150"/>
            <a:ext cx="2998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  0.093 m/s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</a:t>
            </a:r>
            <a:endParaRPr lang="en-US" sz="28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6483350" y="5864663"/>
            <a:ext cx="2286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2873375" y="5912288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0.25 m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/9.2 s</a:t>
            </a: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5789613" y="5912288"/>
            <a:ext cx="299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  0.027 m/s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  <a:sym typeface="Wingdings" pitchFamily="2" charset="2"/>
              </a:rPr>
              <a:t></a:t>
            </a:r>
            <a:endParaRPr lang="en-US" sz="28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589" y="4140433"/>
            <a:ext cx="1742120" cy="1155205"/>
            <a:chOff x="-1886279" y="5239253"/>
            <a:chExt cx="1742120" cy="1155205"/>
          </a:xfrm>
        </p:grpSpPr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-1886279" y="5698348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1634526" y="5536135"/>
              <a:ext cx="368135" cy="368135"/>
              <a:chOff x="1686297" y="2962909"/>
              <a:chExt cx="368135" cy="368135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-654812" y="5239253"/>
              <a:ext cx="368135" cy="368135"/>
              <a:chOff x="1686297" y="2962909"/>
              <a:chExt cx="368135" cy="368135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/>
            <p:nvPr/>
          </p:nvSpPr>
          <p:spPr>
            <a:xfrm>
              <a:off x="-790867" y="5467476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-797303" y="5957687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Rectangle 62"/>
            <p:cNvSpPr/>
            <p:nvPr/>
          </p:nvSpPr>
          <p:spPr>
            <a:xfrm>
              <a:off x="-764125" y="587123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3589" y="4366050"/>
            <a:ext cx="1742120" cy="929589"/>
            <a:chOff x="-1886279" y="5464869"/>
            <a:chExt cx="1742120" cy="929589"/>
          </a:xfrm>
        </p:grpSpPr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-1886279" y="5698348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-1634526" y="5761751"/>
              <a:ext cx="3681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-654812" y="5464869"/>
              <a:ext cx="3681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-790867" y="5467476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-797303" y="5957687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>
            <a:xfrm>
              <a:off x="-764125" y="587123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1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/>
      <p:bldP spid="33" grpId="0"/>
      <p:bldP spid="34" grpId="0"/>
      <p:bldP spid="36" grpId="0"/>
      <p:bldP spid="37" grpId="0"/>
      <p:bldP spid="38" grpId="0"/>
      <p:bldP spid="40" grpId="0" animBg="1"/>
      <p:bldP spid="41" grpId="0"/>
      <p:bldP spid="42" grpId="0"/>
      <p:bldP spid="43" grpId="0" animBg="1"/>
      <p:bldP spid="44" grpId="0"/>
      <p:bldP spid="45" grpId="0"/>
      <p:bldP spid="49" grpId="0" animBg="1"/>
      <p:bldP spid="50" grpId="0"/>
      <p:bldP spid="51" grpId="0"/>
      <p:bldP spid="52" grpId="0" animBg="1"/>
      <p:bldP spid="53" grpId="0"/>
      <p:bldP spid="54" grpId="0"/>
      <p:bldP spid="55" grpId="0" animBg="1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173707" y="3826683"/>
            <a:ext cx="3436627" cy="14822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1282889" y="3929869"/>
            <a:ext cx="3223309" cy="12699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582020" y="178125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b="1" i="1" dirty="0">
                <a:solidFill>
                  <a:srgbClr val="000000"/>
                </a:solidFill>
              </a:rPr>
              <a:t>rate</a:t>
            </a:r>
            <a:r>
              <a:rPr lang="en-US" sz="2800" dirty="0">
                <a:solidFill>
                  <a:srgbClr val="000000"/>
                </a:solidFill>
              </a:rPr>
              <a:t> at which velocity is changing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431800" y="28575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>
                <a:solidFill>
                  <a:srgbClr val="FF0000"/>
                </a:solidFill>
              </a:rPr>
              <a:t>acceleration</a:t>
            </a:r>
            <a:r>
              <a:rPr lang="en-US" sz="280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898525" y="882650"/>
            <a:ext cx="5984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--</a:t>
            </a: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901700" y="1522413"/>
            <a:ext cx="641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--</a:t>
            </a: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900113" y="2138363"/>
            <a:ext cx="679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--</a:t>
            </a:r>
          </a:p>
        </p:txBody>
      </p:sp>
      <p:sp>
        <p:nvSpPr>
          <p:cNvPr id="5135" name="Rectangle 24"/>
          <p:cNvSpPr>
            <a:spLocks noChangeArrowheads="1"/>
          </p:cNvSpPr>
          <p:nvPr/>
        </p:nvSpPr>
        <p:spPr bwMode="auto">
          <a:xfrm>
            <a:off x="1403559" y="5599566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unit </a:t>
            </a:r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sz="2800">
              <a:solidFill>
                <a:srgbClr val="FF0000"/>
              </a:solidFill>
            </a:endParaRPr>
          </a:p>
        </p:txBody>
      </p:sp>
      <p:graphicFrame>
        <p:nvGraphicFramePr>
          <p:cNvPr id="125980" name="Object 28"/>
          <p:cNvGraphicFramePr>
            <a:graphicFrameLocks noChangeAspect="1"/>
          </p:cNvGraphicFramePr>
          <p:nvPr>
            <p:extLst/>
          </p:nvPr>
        </p:nvGraphicFramePr>
        <p:xfrm>
          <a:off x="2679909" y="5447166"/>
          <a:ext cx="16954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761760" imgH="482400" progId="Equation.3">
                  <p:embed/>
                </p:oleObj>
              </mc:Choice>
              <mc:Fallback>
                <p:oleObj name="Equation" r:id="rId3" imgW="761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909" y="5447166"/>
                        <a:ext cx="169545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Rectangle 6"/>
          <p:cNvSpPr>
            <a:spLocks noChangeArrowheads="1"/>
          </p:cNvSpPr>
          <p:nvPr/>
        </p:nvSpPr>
        <p:spPr bwMode="auto">
          <a:xfrm>
            <a:off x="1243013" y="893763"/>
            <a:ext cx="38877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 dirty="0">
                <a:solidFill>
                  <a:srgbClr val="000000"/>
                </a:solidFill>
              </a:rPr>
              <a:t>rate</a:t>
            </a:r>
            <a:r>
              <a:rPr lang="en-US" sz="2800" dirty="0">
                <a:solidFill>
                  <a:srgbClr val="000000"/>
                </a:solidFill>
              </a:rPr>
              <a:t> of speeding up</a:t>
            </a:r>
          </a:p>
        </p:txBody>
      </p:sp>
      <p:sp>
        <p:nvSpPr>
          <p:cNvPr id="5137" name="Rectangle 7"/>
          <p:cNvSpPr>
            <a:spLocks noChangeArrowheads="1"/>
          </p:cNvSpPr>
          <p:nvPr/>
        </p:nvSpPr>
        <p:spPr bwMode="auto">
          <a:xfrm>
            <a:off x="1211263" y="1535113"/>
            <a:ext cx="3575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 dirty="0">
                <a:solidFill>
                  <a:srgbClr val="000000"/>
                </a:solidFill>
              </a:rPr>
              <a:t>rate</a:t>
            </a:r>
            <a:r>
              <a:rPr lang="en-US" sz="2800" dirty="0">
                <a:solidFill>
                  <a:srgbClr val="000000"/>
                </a:solidFill>
              </a:rPr>
              <a:t> of slowing down</a:t>
            </a:r>
          </a:p>
        </p:txBody>
      </p:sp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1220788" y="2151063"/>
            <a:ext cx="459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 dirty="0">
                <a:solidFill>
                  <a:srgbClr val="000000"/>
                </a:solidFill>
              </a:rPr>
              <a:t>rate</a:t>
            </a:r>
            <a:r>
              <a:rPr lang="en-US" sz="2800" dirty="0">
                <a:solidFill>
                  <a:srgbClr val="000000"/>
                </a:solidFill>
              </a:rPr>
              <a:t> of changing direction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085853" y="3013265"/>
            <a:ext cx="179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Equation:</a:t>
            </a:r>
          </a:p>
        </p:txBody>
      </p:sp>
      <p:pic>
        <p:nvPicPr>
          <p:cNvPr id="28" name="Picture 2" descr="http://www.ogracing.com/images/products/1307-SPARCO-NAXOS-STEERING-WHEE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088" y="2038350"/>
            <a:ext cx="1319512" cy="133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://www.topsir.com/d/2007-5/Military-Plane-Taking-Off-From-Aircraft-Carrier-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1920195"/>
            <a:ext cx="2019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http://i.ehow.com/images/a07/b8/b6/align-hand-brakes-bicycle-800X8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925" y="3631520"/>
            <a:ext cx="1997075" cy="12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http://www.motorera.com/dictionary/pics/b/brake_peda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5094370"/>
            <a:ext cx="1978025" cy="14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http://www.dynamicmarching.com/custom/stop%20sign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2026" y="3656919"/>
            <a:ext cx="1161349" cy="121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" descr="http://highwaytrafficsupply.com/images/regulatory_signs.html/W9-1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525" y="5086747"/>
            <a:ext cx="1202563" cy="15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1407879" y="4031912"/>
            <a:ext cx="2976600" cy="1168730"/>
            <a:chOff x="7835980" y="4182033"/>
            <a:chExt cx="2976600" cy="1168730"/>
          </a:xfrm>
        </p:grpSpPr>
        <p:grpSp>
          <p:nvGrpSpPr>
            <p:cNvPr id="24" name="Group 23"/>
            <p:cNvGrpSpPr/>
            <p:nvPr/>
          </p:nvGrpSpPr>
          <p:grpSpPr>
            <a:xfrm>
              <a:off x="7840352" y="4414045"/>
              <a:ext cx="368135" cy="368135"/>
              <a:chOff x="1686297" y="2962909"/>
              <a:chExt cx="368135" cy="368135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68651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972374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10324245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264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5979" grpId="0" animBg="1"/>
      <p:bldP spid="125954" grpId="0"/>
      <p:bldP spid="5135" grpId="0"/>
      <p:bldP spid="5136" grpId="0"/>
      <p:bldP spid="5137" grpId="0"/>
      <p:bldP spid="5138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1147" y="805306"/>
            <a:ext cx="28648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Imagine you are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driving your car,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holding an open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cup of coffee...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503" y="68690"/>
            <a:ext cx="88197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</a:t>
            </a:r>
            <a:r>
              <a:rPr lang="en-US" sz="4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Gimme</a:t>
            </a:r>
            <a:r>
              <a:rPr lang="en-US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 gut feel for acceleration.” </a:t>
            </a:r>
            <a:r>
              <a:rPr lang="en-US" sz="40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PART I</a:t>
            </a:r>
            <a:endParaRPr lang="en-US" sz="4000" b="1" u="sng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908" y="3950425"/>
            <a:ext cx="3703733" cy="277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929"/>
          <a:stretch/>
        </p:blipFill>
        <p:spPr bwMode="auto">
          <a:xfrm>
            <a:off x="193820" y="2800350"/>
            <a:ext cx="2419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19" y="485775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890" y="4464291"/>
            <a:ext cx="2393709" cy="239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8909" y="2820962"/>
            <a:ext cx="2020742" cy="93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" r="-4648"/>
          <a:stretch/>
        </p:blipFill>
        <p:spPr bwMode="auto">
          <a:xfrm>
            <a:off x="6674091" y="2800350"/>
            <a:ext cx="236515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36228" y="803782"/>
            <a:ext cx="40030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r"/>
            <a:r>
              <a:rPr lang="en-US" sz="3000" b="1" dirty="0" smtClean="0">
                <a:solidFill>
                  <a:srgbClr val="000000"/>
                </a:solidFill>
                <a:latin typeface="Arial Narrow" pitchFamily="34" charset="0"/>
              </a:rPr>
              <a:t>Any time the coffee tries</a:t>
            </a:r>
          </a:p>
          <a:p>
            <a:pPr algn="r"/>
            <a:r>
              <a:rPr lang="en-US" sz="3000" b="1" dirty="0" smtClean="0">
                <a:solidFill>
                  <a:srgbClr val="000000"/>
                </a:solidFill>
                <a:latin typeface="Arial Narrow" pitchFamily="34" charset="0"/>
              </a:rPr>
              <a:t>to come out of the cup…</a:t>
            </a:r>
          </a:p>
          <a:p>
            <a:pPr algn="r"/>
            <a:r>
              <a:rPr lang="en-US" sz="3000" b="1" dirty="0" smtClean="0">
                <a:solidFill>
                  <a:srgbClr val="000000"/>
                </a:solidFill>
                <a:latin typeface="Arial Narrow" pitchFamily="34" charset="0"/>
              </a:rPr>
              <a:t>the cup and you and the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Arial Narrow" pitchFamily="34" charset="0"/>
              </a:rPr>
              <a:t>car are accelerating.</a:t>
            </a:r>
            <a:endParaRPr lang="en-US" sz="3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2820962"/>
            <a:ext cx="1473441" cy="93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007" y="841883"/>
            <a:ext cx="18158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503" y="141842"/>
            <a:ext cx="89367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</a:t>
            </a:r>
            <a:r>
              <a:rPr lang="en-US" sz="4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Gimme</a:t>
            </a:r>
            <a:r>
              <a:rPr lang="en-US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 gut feel for acceleration.” </a:t>
            </a:r>
            <a:r>
              <a:rPr lang="en-US" sz="40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PART II</a:t>
            </a:r>
            <a:endParaRPr lang="en-US" sz="4000" b="1" u="sng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6297" y="927226"/>
            <a:ext cx="23471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Remember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when you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were learning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to drive?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36771" y="946276"/>
            <a:ext cx="46280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Dad was in the car, trying not to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be too critical. Any time Dad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said, “Whoa!”… you and Dad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and the car were accelerating.</a:t>
            </a:r>
            <a:endParaRPr lang="en-US" sz="28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2873" y="2901315"/>
            <a:ext cx="8874823" cy="3846768"/>
            <a:chOff x="122873" y="2901315"/>
            <a:chExt cx="8874823" cy="3846768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44" y="2901315"/>
              <a:ext cx="232410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" r="2946"/>
            <a:stretch/>
          </p:blipFill>
          <p:spPr bwMode="auto">
            <a:xfrm>
              <a:off x="5035295" y="2926080"/>
              <a:ext cx="3962401" cy="3806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705" y="2913889"/>
              <a:ext cx="2301645" cy="1723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75"/>
            <a:stretch/>
          </p:blipFill>
          <p:spPr bwMode="auto">
            <a:xfrm>
              <a:off x="122873" y="4779265"/>
              <a:ext cx="4766119" cy="196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791" y="963803"/>
            <a:ext cx="18158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106" y="2840736"/>
            <a:ext cx="7862485" cy="377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9050" y="1094132"/>
            <a:ext cx="4062331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Acceleration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is a vector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quantity; it is the </a:t>
            </a:r>
            <a:r>
              <a:rPr lang="en-US" sz="2800" b="1" i="1" dirty="0" smtClean="0">
                <a:solidFill>
                  <a:srgbClr val="000000"/>
                </a:solidFill>
                <a:latin typeface="Arial" pitchFamily="34" charset="0"/>
              </a:rPr>
              <a:t>rate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at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which velocity changes.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8385" y="302590"/>
            <a:ext cx="7289368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3600" b="1" u="sng" dirty="0" smtClean="0">
                <a:solidFill>
                  <a:srgbClr val="FFFF00"/>
                </a:solidFill>
                <a:latin typeface="Arial" pitchFamily="34" charset="0"/>
              </a:rPr>
              <a:t>Acceleration</a:t>
            </a: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5072598" y="1288391"/>
            <a:ext cx="3223309" cy="12699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97588" y="1390434"/>
            <a:ext cx="2976600" cy="1168730"/>
            <a:chOff x="7835980" y="4182033"/>
            <a:chExt cx="2976600" cy="1168730"/>
          </a:xfrm>
        </p:grpSpPr>
        <p:grpSp>
          <p:nvGrpSpPr>
            <p:cNvPr id="35" name="Group 34"/>
            <p:cNvGrpSpPr/>
            <p:nvPr/>
          </p:nvGrpSpPr>
          <p:grpSpPr>
            <a:xfrm>
              <a:off x="7840352" y="4414045"/>
              <a:ext cx="368135" cy="368135"/>
              <a:chOff x="1686297" y="2962909"/>
              <a:chExt cx="368135" cy="368135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tangle 39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68651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972374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10324245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68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08557" y="216176"/>
            <a:ext cx="7206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Negative Velocities and/or Accelerations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8874" y="1386871"/>
            <a:ext cx="646362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(–) velocity simply means that an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object is moving in a direction </a:t>
            </a:r>
            <a:r>
              <a:rPr lang="en-US" sz="2800" u="sng" dirty="0" smtClean="0">
                <a:solidFill>
                  <a:srgbClr val="FF0000"/>
                </a:solidFill>
              </a:rPr>
              <a:t>opposite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to what </a:t>
            </a:r>
            <a:r>
              <a:rPr lang="en-US" sz="2800" b="1" dirty="0" smtClean="0">
                <a:solidFill>
                  <a:srgbClr val="FF0000"/>
                </a:solidFill>
              </a:rPr>
              <a:t>we chose </a:t>
            </a:r>
            <a:r>
              <a:rPr lang="en-US" sz="2800" dirty="0" smtClean="0">
                <a:solidFill>
                  <a:srgbClr val="FF0000"/>
                </a:solidFill>
              </a:rPr>
              <a:t>as (+). Had we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chosen the other way to be (+), the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object would now have a (+) velocity.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4646" y="818449"/>
            <a:ext cx="34836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Rule One-and-Only: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11048" y="818449"/>
            <a:ext cx="2347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“FEAR NOT!”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68916" y="4465940"/>
            <a:ext cx="3185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obj. is speeding up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649299" y="4553550"/>
            <a:ext cx="382137" cy="35484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372630" y="4553550"/>
            <a:ext cx="382137" cy="35484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69531" y="4998202"/>
            <a:ext cx="33842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obj. is slowing down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649299" y="5085812"/>
            <a:ext cx="382137" cy="35484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0800000">
            <a:off x="7345334" y="5085812"/>
            <a:ext cx="382137" cy="354842"/>
          </a:xfrm>
          <a:prstGeom prst="rightArrow">
            <a:avLst/>
          </a:prstGeom>
          <a:noFill/>
          <a:ln w="3492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69531" y="5516817"/>
            <a:ext cx="33842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obj. is slowing down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10800000">
            <a:off x="6622003" y="5614530"/>
            <a:ext cx="382137" cy="354842"/>
          </a:xfrm>
          <a:prstGeom prst="rightArrow">
            <a:avLst/>
          </a:prstGeom>
          <a:noFill/>
          <a:ln w="3492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372630" y="5614530"/>
            <a:ext cx="382137" cy="35484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068917" y="6035432"/>
            <a:ext cx="3185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obj. is speeding up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10800000">
            <a:off x="6622003" y="6156895"/>
            <a:ext cx="382137" cy="354842"/>
          </a:xfrm>
          <a:prstGeom prst="rightArrow">
            <a:avLst/>
          </a:prstGeom>
          <a:noFill/>
          <a:ln w="3492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0800000">
            <a:off x="7345334" y="6156895"/>
            <a:ext cx="382137" cy="354842"/>
          </a:xfrm>
          <a:prstGeom prst="rightArrow">
            <a:avLst/>
          </a:prstGeom>
          <a:noFill/>
          <a:ln w="3492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435853" y="3893904"/>
            <a:ext cx="6461240" cy="2709207"/>
            <a:chOff x="1447728" y="3703904"/>
            <a:chExt cx="6461240" cy="270920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32932" y="3743678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v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342608" y="3743678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17703" y="4275940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+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337799" y="4275940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+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17703" y="4808202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+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342609" y="4808202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–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622513" y="5326817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–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337800" y="5326817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+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622513" y="5845432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–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342610" y="5845432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–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447728" y="3703904"/>
              <a:ext cx="6461240" cy="2709207"/>
              <a:chOff x="1447728" y="3703904"/>
              <a:chExt cx="6461240" cy="2709207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6628012" y="3743678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v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7337688" y="3743678"/>
                <a:ext cx="38504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1447728" y="3703904"/>
                <a:ext cx="6461240" cy="2709207"/>
                <a:chOff x="1447728" y="3703904"/>
                <a:chExt cx="6461240" cy="2709207"/>
              </a:xfrm>
            </p:grpSpPr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2959053" y="3743678"/>
                  <a:ext cx="350762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</a:rPr>
                    <a:t>“What’s happening?”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1447728" y="3718565"/>
                  <a:ext cx="6461240" cy="2674961"/>
                  <a:chOff x="723331" y="3944202"/>
                  <a:chExt cx="6537278" cy="2674961"/>
                </a:xfrm>
              </p:grpSpPr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723331" y="4476465"/>
                    <a:ext cx="6537278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723331" y="5022376"/>
                    <a:ext cx="6537278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723331" y="5540991"/>
                    <a:ext cx="6537278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723331" y="6086901"/>
                    <a:ext cx="6537278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723331" y="6619163"/>
                    <a:ext cx="6537278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723331" y="3944202"/>
                    <a:ext cx="6537278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454553" y="3703904"/>
                  <a:ext cx="0" cy="270920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879592" y="3703904"/>
                  <a:ext cx="0" cy="270920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167072" y="3703904"/>
                  <a:ext cx="0" cy="270920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465940" y="3703904"/>
                  <a:ext cx="0" cy="270920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890979" y="3703904"/>
                  <a:ext cx="0" cy="270920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178459" y="3703904"/>
                  <a:ext cx="0" cy="270920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646" r="15090"/>
          <a:stretch/>
        </p:blipFill>
        <p:spPr bwMode="auto">
          <a:xfrm>
            <a:off x="6733316" y="691405"/>
            <a:ext cx="2161309" cy="312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3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/>
      <p:bldP spid="21" grpId="0" animBg="1"/>
      <p:bldP spid="22" grpId="0" animBg="1"/>
      <p:bldP spid="25" grpId="0"/>
      <p:bldP spid="26" grpId="0" animBg="1"/>
      <p:bldP spid="27" grpId="0" animBg="1"/>
      <p:bldP spid="35" grpId="0"/>
      <p:bldP spid="38" grpId="0" animBg="1"/>
      <p:bldP spid="39" grpId="0" animBg="1"/>
      <p:bldP spid="42" grpId="0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8634" y="2249828"/>
            <a:ext cx="89867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1. A negative velocity describes an object moving in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the NOT-positive direction. That’s it.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2. When the signs of velocity and acceleration are the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same, the object is speeding up. When the signs are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opposite, the object is slowing down.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2816" y="528011"/>
            <a:ext cx="8452057" cy="131112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</a:rPr>
              <a:t>FINAL THOUGHTS: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b="1" u="sng" dirty="0" smtClean="0">
                <a:solidFill>
                  <a:srgbClr val="FFFF00"/>
                </a:solidFill>
                <a:latin typeface="Arial" pitchFamily="34" charset="0"/>
              </a:rPr>
              <a:t>Negative Velocities and Accelerations</a:t>
            </a:r>
          </a:p>
        </p:txBody>
      </p:sp>
    </p:spTree>
    <p:extLst>
      <p:ext uri="{BB962C8B-B14F-4D97-AF65-F5344CB8AC3E}">
        <p14:creationId xmlns:p14="http://schemas.microsoft.com/office/powerpoint/2010/main" val="37848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4762997" y="1629156"/>
            <a:ext cx="3862387" cy="1298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9470" y="1750831"/>
            <a:ext cx="3772558" cy="1155205"/>
            <a:chOff x="4100540" y="2547280"/>
            <a:chExt cx="3772558" cy="1155205"/>
          </a:xfrm>
        </p:grpSpPr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52293" y="2844162"/>
              <a:ext cx="368135" cy="368135"/>
              <a:chOff x="1686297" y="2962909"/>
              <a:chExt cx="368135" cy="368135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5332007" y="2547280"/>
              <a:ext cx="368135" cy="368135"/>
              <a:chOff x="1686297" y="2962909"/>
              <a:chExt cx="368135" cy="368135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6709552" y="2772912"/>
              <a:ext cx="368135" cy="368135"/>
              <a:chOff x="1686297" y="2962909"/>
              <a:chExt cx="368135" cy="368135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333007" y="2772912"/>
              <a:ext cx="368135" cy="368135"/>
              <a:chOff x="1686297" y="2962909"/>
              <a:chExt cx="368135" cy="368135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5852993" y="3006374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13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117908" y="3370314"/>
            <a:ext cx="3223309" cy="12699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42898" y="3472357"/>
            <a:ext cx="2976600" cy="1168730"/>
            <a:chOff x="7835980" y="4182033"/>
            <a:chExt cx="2976600" cy="1168730"/>
          </a:xfrm>
        </p:grpSpPr>
        <p:grpSp>
          <p:nvGrpSpPr>
            <p:cNvPr id="25" name="Group 24"/>
            <p:cNvGrpSpPr/>
            <p:nvPr/>
          </p:nvGrpSpPr>
          <p:grpSpPr>
            <a:xfrm>
              <a:off x="7840352" y="4414045"/>
              <a:ext cx="368135" cy="368135"/>
              <a:chOff x="1686297" y="2962909"/>
              <a:chExt cx="368135" cy="368135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68651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972374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0324245" y="4182033"/>
              <a:ext cx="368135" cy="368135"/>
              <a:chOff x="1686297" y="2962909"/>
              <a:chExt cx="368135" cy="368135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85073" y="156948"/>
            <a:ext cx="87607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In previous lessons, we went through the concepts of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velocity and acceleration. The equations for these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quantities are shown here: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873151" y="4851785"/>
            <a:ext cx="60388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r"/>
            <a:r>
              <a:rPr lang="en-US" sz="2800" dirty="0" smtClean="0">
                <a:solidFill>
                  <a:srgbClr val="000000"/>
                </a:solidFill>
              </a:rPr>
              <a:t>Now, we’ll practice using</a:t>
            </a:r>
          </a:p>
          <a:p>
            <a:pPr algn="r"/>
            <a:r>
              <a:rPr lang="en-US" sz="2800" dirty="0" smtClean="0">
                <a:solidFill>
                  <a:srgbClr val="000000"/>
                </a:solidFill>
              </a:rPr>
              <a:t>these equations, and we’ll be</a:t>
            </a:r>
          </a:p>
          <a:p>
            <a:pPr algn="r"/>
            <a:r>
              <a:rPr lang="en-US" sz="2800" dirty="0" smtClean="0">
                <a:solidFill>
                  <a:srgbClr val="000000"/>
                </a:solidFill>
              </a:rPr>
              <a:t>introduced to Dr. Jon Scott’s</a:t>
            </a:r>
          </a:p>
          <a:p>
            <a:pPr algn="r"/>
            <a:r>
              <a:rPr lang="en-US" sz="2800" u="sng" dirty="0" smtClean="0">
                <a:solidFill>
                  <a:srgbClr val="000000"/>
                </a:solidFill>
              </a:rPr>
              <a:t>GUESS</a:t>
            </a:r>
            <a:r>
              <a:rPr lang="en-US" sz="2800" dirty="0" smtClean="0">
                <a:solidFill>
                  <a:srgbClr val="000000"/>
                </a:solidFill>
              </a:rPr>
              <a:t> method of solving problems.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81"/>
          <a:stretch/>
        </p:blipFill>
        <p:spPr bwMode="auto">
          <a:xfrm>
            <a:off x="191242" y="1638796"/>
            <a:ext cx="4398718" cy="304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599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6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1323975" y="120323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Introductory Concepts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1560513" y="642938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>
                <a:solidFill>
                  <a:srgbClr val="FF0000"/>
                </a:solidFill>
              </a:rPr>
              <a:t>scalar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5791200" y="642938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>
                <a:solidFill>
                  <a:srgbClr val="FF0000"/>
                </a:solidFill>
              </a:rPr>
              <a:t>vector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525463" y="1205240"/>
            <a:ext cx="18662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magnitude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4687622" y="1252538"/>
            <a:ext cx="41643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magnitude AND </a:t>
            </a:r>
            <a:r>
              <a:rPr lang="en-US" sz="2800" dirty="0">
                <a:solidFill>
                  <a:srgbClr val="FF0000"/>
                </a:solidFill>
              </a:rPr>
              <a:t>direction</a:t>
            </a:r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525463" y="1862138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e.g.,</a:t>
            </a:r>
          </a:p>
        </p:txBody>
      </p:sp>
      <p:sp>
        <p:nvSpPr>
          <p:cNvPr id="29704" name="Rectangle 15"/>
          <p:cNvSpPr>
            <a:spLocks noChangeArrowheads="1"/>
          </p:cNvSpPr>
          <p:nvPr/>
        </p:nvSpPr>
        <p:spPr bwMode="auto">
          <a:xfrm>
            <a:off x="4656090" y="1862138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e.g.,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36625" y="4721225"/>
            <a:ext cx="3429000" cy="1933575"/>
            <a:chOff x="689436" y="4851396"/>
            <a:chExt cx="3429000" cy="1933577"/>
          </a:xfrm>
        </p:grpSpPr>
        <p:pic>
          <p:nvPicPr>
            <p:cNvPr id="29720" name="Picture 42" descr="http://www.mercury.utah.gov/images/thermometer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578" y="5012063"/>
              <a:ext cx="2369910" cy="177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1" name="Rectangle 16"/>
            <p:cNvSpPr>
              <a:spLocks noChangeArrowheads="1"/>
            </p:cNvSpPr>
            <p:nvPr/>
          </p:nvSpPr>
          <p:spPr bwMode="auto">
            <a:xfrm>
              <a:off x="689436" y="4851396"/>
              <a:ext cx="3429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>
                  <a:solidFill>
                    <a:srgbClr val="000000"/>
                  </a:solidFill>
                </a:rPr>
                <a:t>temperature (283 K)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503815" y="1846263"/>
            <a:ext cx="3459163" cy="2733675"/>
            <a:chOff x="5267047" y="1846944"/>
            <a:chExt cx="3459667" cy="2733220"/>
          </a:xfrm>
        </p:grpSpPr>
        <p:grpSp>
          <p:nvGrpSpPr>
            <p:cNvPr id="29716" name="Group 45"/>
            <p:cNvGrpSpPr>
              <a:grpSpLocks/>
            </p:cNvGrpSpPr>
            <p:nvPr/>
          </p:nvGrpSpPr>
          <p:grpSpPr bwMode="auto">
            <a:xfrm>
              <a:off x="5297714" y="1846944"/>
              <a:ext cx="3429000" cy="609600"/>
              <a:chOff x="2880" y="1776"/>
              <a:chExt cx="2160" cy="384"/>
            </a:xfrm>
          </p:grpSpPr>
          <p:sp>
            <p:nvSpPr>
              <p:cNvPr id="29718" name="Rectangle 18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216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weight (300 lbs.  )</a:t>
                </a:r>
              </a:p>
            </p:txBody>
          </p:sp>
          <p:sp>
            <p:nvSpPr>
              <p:cNvPr id="29719" name="Line 19"/>
              <p:cNvSpPr>
                <a:spLocks noChangeShapeType="1"/>
              </p:cNvSpPr>
              <p:nvPr/>
            </p:nvSpPr>
            <p:spPr bwMode="auto">
              <a:xfrm>
                <a:off x="4560" y="1872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9717" name="Picture 40" descr="http://sixpackforgirls.com/wp-content/uploads/2010/11/olympic-barbell-sets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047" y="2423884"/>
              <a:ext cx="2561595" cy="215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371600" y="1846263"/>
            <a:ext cx="3048000" cy="2771775"/>
            <a:chOff x="1371837" y="1846944"/>
            <a:chExt cx="3048000" cy="2771324"/>
          </a:xfrm>
        </p:grpSpPr>
        <p:sp>
          <p:nvSpPr>
            <p:cNvPr id="29714" name="Rectangle 17"/>
            <p:cNvSpPr>
              <a:spLocks noChangeArrowheads="1"/>
            </p:cNvSpPr>
            <p:nvPr/>
          </p:nvSpPr>
          <p:spPr bwMode="auto">
            <a:xfrm>
              <a:off x="1371837" y="1846944"/>
              <a:ext cx="3048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mass (125 kg)</a:t>
              </a:r>
            </a:p>
          </p:txBody>
        </p:sp>
        <p:pic>
          <p:nvPicPr>
            <p:cNvPr id="29715" name="Picture 44" descr="http://www.saidaonline.com/en/newsgfx/space%20walk-saidaonline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551" y="2540001"/>
              <a:ext cx="1915886" cy="2078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533978" y="4518025"/>
            <a:ext cx="3440112" cy="2112963"/>
            <a:chOff x="5297700" y="4517574"/>
            <a:chExt cx="3439900" cy="2112620"/>
          </a:xfrm>
        </p:grpSpPr>
        <p:grpSp>
          <p:nvGrpSpPr>
            <p:cNvPr id="29710" name="Group 44"/>
            <p:cNvGrpSpPr>
              <a:grpSpLocks/>
            </p:cNvGrpSpPr>
            <p:nvPr/>
          </p:nvGrpSpPr>
          <p:grpSpPr bwMode="auto">
            <a:xfrm>
              <a:off x="5297700" y="4517574"/>
              <a:ext cx="3439900" cy="609600"/>
              <a:chOff x="2880" y="2928"/>
              <a:chExt cx="2002" cy="384"/>
            </a:xfrm>
          </p:grpSpPr>
          <p:sp>
            <p:nvSpPr>
              <p:cNvPr id="29712" name="Rectangle 21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200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force (480 N     )</a:t>
                </a:r>
              </a:p>
            </p:txBody>
          </p:sp>
          <p:sp>
            <p:nvSpPr>
              <p:cNvPr id="29713" name="Line 22"/>
              <p:cNvSpPr>
                <a:spLocks noChangeShapeType="1"/>
              </p:cNvSpPr>
              <p:nvPr/>
            </p:nvSpPr>
            <p:spPr bwMode="auto">
              <a:xfrm>
                <a:off x="4080" y="3120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9711" name="Picture 46" descr="http://www.onlinesports.com/images/cp-99088_x.gi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009" b="11639"/>
            <a:stretch>
              <a:fillRect/>
            </a:stretch>
          </p:blipFill>
          <p:spPr bwMode="auto">
            <a:xfrm flipH="1">
              <a:off x="5482317" y="5173664"/>
              <a:ext cx="2413454" cy="1456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6" name="Straight Connector 25"/>
          <p:cNvCxnSpPr/>
          <p:nvPr/>
        </p:nvCxnSpPr>
        <p:spPr>
          <a:xfrm>
            <a:off x="6514555" y="1773457"/>
            <a:ext cx="2286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291201" y="1205240"/>
            <a:ext cx="1614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(# + unit)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9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681858" y="5740520"/>
            <a:ext cx="1371600" cy="914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30624" y="134289"/>
            <a:ext cx="4960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 arrow is accelerated </a:t>
            </a:r>
            <a:r>
              <a:rPr lang="en-US" sz="2800" dirty="0" smtClean="0">
                <a:solidFill>
                  <a:srgbClr val="FF0000"/>
                </a:solidFill>
              </a:rPr>
              <a:t>by a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bowstring </a:t>
            </a:r>
            <a:r>
              <a:rPr lang="en-US" sz="2800" dirty="0">
                <a:solidFill>
                  <a:srgbClr val="FF0000"/>
                </a:solidFill>
              </a:rPr>
              <a:t>to 36 m/s in 0.31 s.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Find arrow’s </a:t>
            </a:r>
            <a:r>
              <a:rPr lang="en-US" sz="2800" dirty="0">
                <a:solidFill>
                  <a:srgbClr val="FF0000"/>
                </a:solidFill>
              </a:rPr>
              <a:t>acceleration.</a:t>
            </a:r>
          </a:p>
        </p:txBody>
      </p:sp>
      <p:graphicFrame>
        <p:nvGraphicFramePr>
          <p:cNvPr id="146450" name="Object 18"/>
          <p:cNvGraphicFramePr>
            <a:graphicFrameLocks noChangeAspect="1"/>
          </p:cNvGraphicFramePr>
          <p:nvPr>
            <p:extLst/>
          </p:nvPr>
        </p:nvGraphicFramePr>
        <p:xfrm>
          <a:off x="5345308" y="5740520"/>
          <a:ext cx="15557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3" imgW="698400" imgH="393480" progId="Equation.3">
                  <p:embed/>
                </p:oleObj>
              </mc:Choice>
              <mc:Fallback>
                <p:oleObj name="Equation" r:id="rId3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308" y="5740520"/>
                        <a:ext cx="155575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27460" y="2787493"/>
            <a:ext cx="209302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f</a:t>
            </a:r>
            <a:r>
              <a:rPr lang="en-US" sz="2800" dirty="0" smtClean="0">
                <a:solidFill>
                  <a:srgbClr val="000000"/>
                </a:solidFill>
              </a:rPr>
              <a:t> = 36 m/s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7460" y="3352884"/>
            <a:ext cx="114300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a = 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24936" y="2787493"/>
            <a:ext cx="728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G: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24936" y="3369427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U: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24936" y="4047267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E: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24936" y="5010237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26709" y="5884246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657271" y="2787493"/>
            <a:ext cx="2816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smtClean="0">
                <a:solidFill>
                  <a:srgbClr val="000000"/>
                </a:solidFill>
              </a:rPr>
              <a:t> = 0.31 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559358" y="2787493"/>
            <a:ext cx="206970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, v</a:t>
            </a:r>
            <a:r>
              <a:rPr lang="en-US" sz="2800" baseline="-25000" dirty="0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= 0 m/s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0724" name="Picture 4" descr="http://www.filmjunk.com/images/weblog/2010/03/robinhoo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574" y="3495522"/>
            <a:ext cx="3409117" cy="20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41108" y="5740520"/>
            <a:ext cx="3121625" cy="873125"/>
            <a:chOff x="1941108" y="5740520"/>
            <a:chExt cx="3121625" cy="873125"/>
          </a:xfrm>
        </p:grpSpPr>
        <p:graphicFrame>
          <p:nvGraphicFramePr>
            <p:cNvPr id="146449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2405258" y="5740520"/>
            <a:ext cx="2657475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" name="Equation" r:id="rId6" imgW="1193760" imgH="393480" progId="Equation.3">
                    <p:embed/>
                  </p:oleObj>
                </mc:Choice>
                <mc:Fallback>
                  <p:oleObj name="Equation" r:id="rId6" imgW="1193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5258" y="5740520"/>
                          <a:ext cx="2657475" cy="873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1941108" y="5848621"/>
              <a:ext cx="1143003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a 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26490" y="3928242"/>
            <a:ext cx="2976600" cy="996600"/>
            <a:chOff x="7835980" y="4392263"/>
            <a:chExt cx="2976600" cy="99660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840352" y="463966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8568535" y="48656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>
            <a:xfrm>
              <a:off x="9983867" y="48656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68651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972374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324245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5624256" y="97604"/>
            <a:ext cx="3422732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Try </a:t>
            </a:r>
            <a:r>
              <a:rPr lang="en-US" sz="2800" u="sng" dirty="0" err="1" smtClean="0">
                <a:solidFill>
                  <a:srgbClr val="000000"/>
                </a:solidFill>
              </a:rPr>
              <a:t>GUESS</a:t>
            </a:r>
            <a:r>
              <a:rPr lang="en-US" sz="2800" dirty="0" err="1" smtClean="0">
                <a:solidFill>
                  <a:srgbClr val="000000"/>
                </a:solidFill>
              </a:rPr>
              <a:t>ing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Given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Unknown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Equation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Solve for variable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Substitute quantities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27624" y="4812791"/>
            <a:ext cx="1857483" cy="996600"/>
            <a:chOff x="904042" y="6655238"/>
            <a:chExt cx="1857483" cy="996600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04042" y="6882381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1642981" y="6655238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1613386" y="7184918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>
            <a:xfrm>
              <a:off x="1932812" y="712861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1828800" y="4189864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3" name="Picture 91" descr="j043466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733" y="3589362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91" descr="j043466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114" y="4462818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91" descr="j043466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395" y="4449171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1" descr="j043466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719" y="3589362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2476635" y="3697692"/>
            <a:ext cx="938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10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9" grpId="0"/>
      <p:bldP spid="10" grpId="0"/>
      <p:bldP spid="19" grpId="0"/>
      <p:bldP spid="20" grpId="0"/>
      <p:bldP spid="46" grpId="0" animBg="1"/>
      <p:bldP spid="52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765032" y="3697693"/>
            <a:ext cx="938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20" name="Picture 2" descr="http://www.startataxiservice.com/site_images/taxi17opt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49" y="154381"/>
            <a:ext cx="2634178" cy="176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9" name="Rectangle 23"/>
          <p:cNvSpPr>
            <a:spLocks noChangeArrowheads="1"/>
          </p:cNvSpPr>
          <p:nvPr/>
        </p:nvSpPr>
        <p:spPr bwMode="auto">
          <a:xfrm>
            <a:off x="4523870" y="5718420"/>
            <a:ext cx="1524838" cy="914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4594385" y="3635572"/>
            <a:ext cx="4264231" cy="135774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(velocity gets </a:t>
            </a:r>
            <a:r>
              <a:rPr lang="en-US" sz="2800" dirty="0">
                <a:solidFill>
                  <a:srgbClr val="FFFFFF"/>
                </a:solidFill>
              </a:rPr>
              <a:t>7.9 m/s </a:t>
            </a:r>
            <a:r>
              <a:rPr lang="en-US" sz="2800" dirty="0" smtClean="0">
                <a:solidFill>
                  <a:srgbClr val="FFFFFF"/>
                </a:solidFill>
              </a:rPr>
              <a:t>LESS POSITIVE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each </a:t>
            </a:r>
            <a:r>
              <a:rPr lang="en-US" sz="2800" dirty="0">
                <a:solidFill>
                  <a:srgbClr val="FFFFFF"/>
                </a:solidFill>
              </a:rPr>
              <a:t>second for 8.2 s)</a:t>
            </a:r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1788225" y="69168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Car traveling 65 m/s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approaches stop sign.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Driver applies brakes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for 8.2 s. Find </a:t>
            </a:r>
            <a:r>
              <a:rPr lang="en-US" sz="2800" dirty="0" smtClean="0">
                <a:solidFill>
                  <a:srgbClr val="FF0000"/>
                </a:solidFill>
              </a:rPr>
              <a:t>car’s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acceleration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1" name="Picture 7" descr="http://www.freefoto.com/images/41/15/41_15_52---Stop-Sign_web.jpg?&amp;k=Stop+Sign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0810" y="140031"/>
            <a:ext cx="2208811" cy="2336470"/>
          </a:xfrm>
          <a:prstGeom prst="rect">
            <a:avLst/>
          </a:prstGeom>
          <a:noFill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225803" y="2624742"/>
            <a:ext cx="19046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= 65 m/s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225802" y="3190133"/>
            <a:ext cx="114300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a = 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94728" y="2624742"/>
            <a:ext cx="728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G: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94728" y="3206676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U: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94728" y="3968676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E: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94728" y="5002444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82853" y="5971989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940303" y="2624742"/>
            <a:ext cx="18902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smtClean="0">
                <a:solidFill>
                  <a:srgbClr val="000000"/>
                </a:solidFill>
              </a:rPr>
              <a:t>t = 8.2 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654803" y="2624742"/>
            <a:ext cx="1915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f</a:t>
            </a:r>
            <a:r>
              <a:rPr lang="en-US" sz="2800" dirty="0" smtClean="0">
                <a:solidFill>
                  <a:srgbClr val="000000"/>
                </a:solidFill>
              </a:rPr>
              <a:t> = 0 m/s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02018" y="3882468"/>
            <a:ext cx="2976600" cy="996600"/>
            <a:chOff x="7835980" y="4392263"/>
            <a:chExt cx="2976600" cy="99660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7840352" y="463966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>
            <a:xfrm>
              <a:off x="8568535" y="48656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>
            <a:xfrm>
              <a:off x="9983867" y="48656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868651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972374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0324245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064097" y="5665479"/>
            <a:ext cx="1915804" cy="984132"/>
            <a:chOff x="1224649" y="-1686714"/>
            <a:chExt cx="1915804" cy="984132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224649" y="-1415667"/>
              <a:ext cx="139333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   –7.9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13253" y="-1686714"/>
              <a:ext cx="4844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m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2654479" y="-1188552"/>
              <a:ext cx="41114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2643201" y="-1225802"/>
              <a:ext cx="4972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="1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81464" y="4771847"/>
            <a:ext cx="1857483" cy="996600"/>
            <a:chOff x="904042" y="6655238"/>
            <a:chExt cx="1857483" cy="996600"/>
          </a:xfrm>
        </p:grpSpPr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904042" y="6882381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1642981" y="6655238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1613386" y="7184918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>
            <a:xfrm>
              <a:off x="1932812" y="712861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98" name="Picture 91" descr="j043466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544" y="3548418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91" descr="j043466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8135" y="4394580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105469" y="4148920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1" name="Picture 91" descr="j043466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951" y="3534770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91" descr="j043466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416" y="4394580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083738" y="5782479"/>
            <a:ext cx="2988533" cy="873125"/>
            <a:chOff x="1083738" y="5782479"/>
            <a:chExt cx="2988533" cy="873125"/>
          </a:xfrm>
        </p:grpSpPr>
        <p:graphicFrame>
          <p:nvGraphicFramePr>
            <p:cNvPr id="126997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1414796" y="5782479"/>
            <a:ext cx="2657475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" name="Equation" r:id="rId6" imgW="1193760" imgH="393480" progId="Equation.3">
                    <p:embed/>
                  </p:oleObj>
                </mc:Choice>
                <mc:Fallback>
                  <p:oleObj name="Equation" r:id="rId6" imgW="1193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4796" y="5782479"/>
                          <a:ext cx="2657475" cy="873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1083738" y="5929313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26999" grpId="0" animBg="1"/>
      <p:bldP spid="126978" grpId="0" animBg="1"/>
      <p:bldP spid="16" grpId="0"/>
      <p:bldP spid="17" grpId="0"/>
      <p:bldP spid="30" grpId="0"/>
      <p:bldP spid="31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555625" y="5091714"/>
            <a:ext cx="82200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r>
              <a:rPr lang="en-US" sz="3600" b="1" dirty="0">
                <a:solidFill>
                  <a:srgbClr val="000000"/>
                </a:solidFill>
              </a:rPr>
              <a:t>Speed doesn’t kill; </a:t>
            </a:r>
          </a:p>
          <a:p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198170" y="36866"/>
            <a:ext cx="5715000" cy="207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669900"/>
                </a:solidFill>
              </a:rPr>
              <a:t>Car traveling 65 </a:t>
            </a:r>
            <a:r>
              <a:rPr lang="en-US" sz="2800" dirty="0" smtClean="0">
                <a:solidFill>
                  <a:srgbClr val="669900"/>
                </a:solidFill>
              </a:rPr>
              <a:t>m/s slams </a:t>
            </a:r>
            <a:r>
              <a:rPr lang="en-US" sz="2800" dirty="0">
                <a:solidFill>
                  <a:srgbClr val="669900"/>
                </a:solidFill>
              </a:rPr>
              <a:t>into a large </a:t>
            </a:r>
            <a:r>
              <a:rPr lang="en-US" sz="2800" dirty="0" smtClean="0">
                <a:solidFill>
                  <a:srgbClr val="669900"/>
                </a:solidFill>
              </a:rPr>
              <a:t>tree and </a:t>
            </a:r>
            <a:r>
              <a:rPr lang="en-US" sz="2800" dirty="0">
                <a:solidFill>
                  <a:srgbClr val="669900"/>
                </a:solidFill>
              </a:rPr>
              <a:t>comes to a stop in 0.082 s. Find </a:t>
            </a:r>
            <a:r>
              <a:rPr lang="en-US" sz="2800" dirty="0" smtClean="0">
                <a:solidFill>
                  <a:srgbClr val="669900"/>
                </a:solidFill>
              </a:rPr>
              <a:t>car’s </a:t>
            </a:r>
            <a:r>
              <a:rPr lang="en-US" sz="2800" dirty="0">
                <a:solidFill>
                  <a:srgbClr val="669900"/>
                </a:solidFill>
              </a:rPr>
              <a:t>(and </a:t>
            </a:r>
            <a:r>
              <a:rPr lang="en-US" sz="2800" dirty="0" smtClean="0">
                <a:solidFill>
                  <a:srgbClr val="669900"/>
                </a:solidFill>
              </a:rPr>
              <a:t>occupants</a:t>
            </a:r>
            <a:r>
              <a:rPr lang="en-US" sz="2800" dirty="0">
                <a:solidFill>
                  <a:srgbClr val="669900"/>
                </a:solidFill>
              </a:rPr>
              <a:t>’) acceleration.</a:t>
            </a:r>
          </a:p>
        </p:txBody>
      </p:sp>
      <p:graphicFrame>
        <p:nvGraphicFramePr>
          <p:cNvPr id="12699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93816"/>
              </p:ext>
            </p:extLst>
          </p:nvPr>
        </p:nvGraphicFramePr>
        <p:xfrm>
          <a:off x="3246264" y="3979367"/>
          <a:ext cx="26574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1193760" imgH="393480" progId="Equation.3">
                  <p:embed/>
                </p:oleObj>
              </mc:Choice>
              <mc:Fallback>
                <p:oleObj name="Equation" r:id="rId3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264" y="3979367"/>
                        <a:ext cx="26574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4" descr="http://static-p3.fotolia.com/jpg/00/01/55/48/400_F_1554824_2qZjtBzeJ6mZNAydREXp8IbFYUI6G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662" y="192973"/>
            <a:ext cx="2968831" cy="334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6461844" y="3910804"/>
            <a:ext cx="1524838" cy="914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88423" y="3857863"/>
            <a:ext cx="1929452" cy="984132"/>
            <a:chOff x="1211001" y="-1686714"/>
            <a:chExt cx="1929452" cy="984132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211001" y="-1415667"/>
              <a:ext cx="14943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   –790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13253" y="-1686714"/>
              <a:ext cx="4844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m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2654479" y="-1188552"/>
              <a:ext cx="41114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2643201" y="-1225802"/>
              <a:ext cx="4972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="1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55585" y="3905926"/>
            <a:ext cx="1857483" cy="996600"/>
            <a:chOff x="904042" y="6655238"/>
            <a:chExt cx="1857483" cy="9966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904042" y="6882381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642981" y="6655238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1613386" y="7184918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1932812" y="712861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90791" y="5056089"/>
            <a:ext cx="82200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b="1" dirty="0" smtClean="0">
                <a:solidFill>
                  <a:srgbClr val="000000"/>
                </a:solidFill>
              </a:rPr>
              <a:t>acceleration </a:t>
            </a:r>
            <a:r>
              <a:rPr lang="en-US" sz="3600" b="1" dirty="0">
                <a:solidFill>
                  <a:srgbClr val="000000"/>
                </a:solidFill>
              </a:rPr>
              <a:t>kills.</a:t>
            </a:r>
          </a:p>
          <a:p>
            <a:pPr algn="r"/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35311" y="5091714"/>
            <a:ext cx="82200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b="1" dirty="0">
              <a:solidFill>
                <a:srgbClr val="00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Please be careful. 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3" grpId="0" animBg="1"/>
      <p:bldP spid="19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588324" y="2697812"/>
            <a:ext cx="209302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= 2.5 m/s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88324" y="3263203"/>
            <a:ext cx="114300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smtClean="0">
                <a:solidFill>
                  <a:srgbClr val="000000"/>
                </a:solidFill>
              </a:rPr>
              <a:t> = 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2697812"/>
            <a:ext cx="728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G: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85800" y="3279746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U: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85800" y="3998530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E: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85800" y="5097980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73925" y="5971989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46693" y="59375"/>
            <a:ext cx="60436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Pygmy goat runs </a:t>
            </a:r>
            <a:r>
              <a:rPr lang="en-US" sz="2800" dirty="0" smtClean="0">
                <a:solidFill>
                  <a:srgbClr val="FF0000"/>
                </a:solidFill>
              </a:rPr>
              <a:t>toward a feeding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trough </a:t>
            </a:r>
            <a:r>
              <a:rPr lang="en-US" sz="2800" dirty="0">
                <a:solidFill>
                  <a:srgbClr val="FF0000"/>
                </a:solidFill>
              </a:rPr>
              <a:t>with </a:t>
            </a:r>
            <a:r>
              <a:rPr lang="en-US" sz="2800" dirty="0" smtClean="0">
                <a:solidFill>
                  <a:srgbClr val="FF0000"/>
                </a:solidFill>
              </a:rPr>
              <a:t>initial speed </a:t>
            </a:r>
            <a:r>
              <a:rPr lang="en-US" sz="2800" dirty="0">
                <a:solidFill>
                  <a:srgbClr val="FF0000"/>
                </a:solidFill>
              </a:rPr>
              <a:t>2.5 m/s. If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goat slows down </a:t>
            </a:r>
            <a:r>
              <a:rPr lang="en-US" sz="2800" dirty="0">
                <a:solidFill>
                  <a:srgbClr val="FF0000"/>
                </a:solidFill>
              </a:rPr>
              <a:t>at 0.42 m/s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, how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long will </a:t>
            </a:r>
            <a:r>
              <a:rPr lang="en-US" sz="2800" dirty="0">
                <a:solidFill>
                  <a:srgbClr val="FF0000"/>
                </a:solidFill>
              </a:rPr>
              <a:t>it take goat to reach trough?</a:t>
            </a:r>
          </a:p>
        </p:txBody>
      </p:sp>
      <p:pic>
        <p:nvPicPr>
          <p:cNvPr id="31" name="Picture 19" descr="j0110742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335" y="3603571"/>
            <a:ext cx="2683799" cy="20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389385" y="2697812"/>
            <a:ext cx="2816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, a = –0.42 m/s</a:t>
            </a:r>
            <a:r>
              <a:rPr lang="en-US" sz="2800" baseline="30000" dirty="0" smtClean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5873347" y="2697812"/>
            <a:ext cx="206970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f</a:t>
            </a:r>
            <a:r>
              <a:rPr lang="en-US" sz="2800" dirty="0" smtClean="0">
                <a:solidFill>
                  <a:srgbClr val="000000"/>
                </a:solidFill>
              </a:rPr>
              <a:t> = 0 m/s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337734" y="5977117"/>
            <a:ext cx="1066800" cy="5492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6" name="Object 18"/>
          <p:cNvGraphicFramePr>
            <a:graphicFrameLocks noChangeAspect="1"/>
          </p:cNvGraphicFramePr>
          <p:nvPr>
            <p:extLst/>
          </p:nvPr>
        </p:nvGraphicFramePr>
        <p:xfrm>
          <a:off x="4980547" y="6053317"/>
          <a:ext cx="1271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4" imgW="571320" imgH="177480" progId="Equation.3">
                  <p:embed/>
                </p:oleObj>
              </mc:Choice>
              <mc:Fallback>
                <p:oleObj name="Equation" r:id="rId4" imgW="571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547" y="6053317"/>
                        <a:ext cx="1271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6" descr="http://3.bp.blogspot.com/_CxoUw8YzDxg/TRYq8142VfI/AAAAAAAAADE/bklMIorGSzg/s1600/Pygmy_Goats_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84" y="132656"/>
            <a:ext cx="2857977" cy="213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11439" y="1824354"/>
            <a:ext cx="3869493" cy="1014379"/>
            <a:chOff x="511439" y="1974482"/>
            <a:chExt cx="3869493" cy="1014379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671246" y="2259838"/>
              <a:ext cx="7005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4380932" y="2265528"/>
              <a:ext cx="0" cy="7233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511439" y="1974482"/>
              <a:ext cx="323518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We chose v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i</a:t>
              </a:r>
              <a:r>
                <a:rPr lang="en-US" sz="2400" dirty="0" smtClean="0">
                  <a:solidFill>
                    <a:srgbClr val="000000"/>
                  </a:solidFill>
                </a:rPr>
                <a:t> + and we</a:t>
              </a:r>
            </a:p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have ‘slowing down’…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41597" y="3988522"/>
            <a:ext cx="2976600" cy="958500"/>
            <a:chOff x="7835980" y="4392263"/>
            <a:chExt cx="2976600" cy="958500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7840352" y="463966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tangle 39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868651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972374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0324245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/>
          <p:cNvSpPr/>
          <p:nvPr/>
        </p:nvSpPr>
        <p:spPr>
          <a:xfrm>
            <a:off x="2360210" y="4403679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7" name="Picture 91" descr="j043466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628" y="3644877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1" descr="j043466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799" y="3682337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91" descr="j043466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5" y="3935390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Oval 60"/>
          <p:cNvSpPr/>
          <p:nvPr/>
        </p:nvSpPr>
        <p:spPr>
          <a:xfrm>
            <a:off x="3765929" y="4417327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74680" y="5850328"/>
            <a:ext cx="3266594" cy="873125"/>
            <a:chOff x="2543671" y="5863976"/>
            <a:chExt cx="3266594" cy="87312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040077" y="5863976"/>
            <a:ext cx="2770188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7" name="Equation" r:id="rId8" imgW="1244600" imgH="393700" progId="Equation.3">
                    <p:embed/>
                  </p:oleObj>
                </mc:Choice>
                <mc:Fallback>
                  <p:oleObj name="Equation" r:id="rId8" imgW="12446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0077" y="5863976"/>
                          <a:ext cx="2770188" cy="87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ectangle 2"/>
            <p:cNvSpPr>
              <a:spLocks noChangeArrowheads="1"/>
            </p:cNvSpPr>
            <p:nvPr/>
          </p:nvSpPr>
          <p:spPr bwMode="auto">
            <a:xfrm>
              <a:off x="2543671" y="5992755"/>
              <a:ext cx="1143003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</a:rPr>
                <a:t>t 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643018" y="4916287"/>
            <a:ext cx="1857483" cy="996600"/>
            <a:chOff x="904042" y="6655238"/>
            <a:chExt cx="1857483" cy="996600"/>
          </a:xfrm>
        </p:grpSpPr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904042" y="6909677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1642981" y="6655238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1613386" y="7184918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>
            <a:xfrm>
              <a:off x="1932812" y="712861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67326" y="4888991"/>
            <a:ext cx="2485291" cy="996600"/>
            <a:chOff x="276234" y="6655238"/>
            <a:chExt cx="2485291" cy="996600"/>
          </a:xfrm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76234" y="6923325"/>
              <a:ext cx="14029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  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t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1642981" y="6655238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1613386" y="7184918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Rectangle 71"/>
            <p:cNvSpPr/>
            <p:nvPr/>
          </p:nvSpPr>
          <p:spPr>
            <a:xfrm>
              <a:off x="1992122" y="712861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176458" y="3777020"/>
            <a:ext cx="938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2" grpId="0"/>
      <p:bldP spid="33" grpId="0"/>
      <p:bldP spid="25" grpId="0" animBg="1"/>
      <p:bldP spid="56" grpId="0" animBg="1"/>
      <p:bldP spid="61" grpId="0" animBg="1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5850102" y="5709399"/>
            <a:ext cx="1066800" cy="990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7" name="Rectangle 3"/>
          <p:cNvSpPr>
            <a:spLocks noChangeArrowheads="1"/>
          </p:cNvSpPr>
          <p:nvPr/>
        </p:nvSpPr>
        <p:spPr bwMode="auto">
          <a:xfrm>
            <a:off x="179388" y="133350"/>
            <a:ext cx="650370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Boy runs from inside garage and slides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down </a:t>
            </a:r>
            <a:r>
              <a:rPr lang="en-US" sz="2800" dirty="0">
                <a:solidFill>
                  <a:srgbClr val="FF0000"/>
                </a:solidFill>
              </a:rPr>
              <a:t>icy driveway. At top, he moves at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2.3 </a:t>
            </a:r>
            <a:r>
              <a:rPr lang="en-US" sz="2800" dirty="0">
                <a:solidFill>
                  <a:srgbClr val="FF0000"/>
                </a:solidFill>
              </a:rPr>
              <a:t>m/s. He slides down in 4.5 s,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accelerating </a:t>
            </a:r>
            <a:r>
              <a:rPr lang="en-US" sz="2800" dirty="0">
                <a:solidFill>
                  <a:srgbClr val="FF0000"/>
                </a:solidFill>
              </a:rPr>
              <a:t>at 0.75 m/s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971550" y="196215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a. How fast is he moving at the bottom?</a:t>
            </a:r>
          </a:p>
        </p:txBody>
      </p:sp>
      <p:graphicFrame>
        <p:nvGraphicFramePr>
          <p:cNvPr id="149517" name="Object 13"/>
          <p:cNvGraphicFramePr>
            <a:graphicFrameLocks noChangeAspect="1"/>
          </p:cNvGraphicFramePr>
          <p:nvPr>
            <p:extLst/>
          </p:nvPr>
        </p:nvGraphicFramePr>
        <p:xfrm>
          <a:off x="1465427" y="5785599"/>
          <a:ext cx="39274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427" y="5785599"/>
                        <a:ext cx="3927475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9" name="Object 15"/>
          <p:cNvGraphicFramePr>
            <a:graphicFrameLocks noChangeAspect="1"/>
          </p:cNvGraphicFramePr>
          <p:nvPr>
            <p:extLst/>
          </p:nvPr>
        </p:nvGraphicFramePr>
        <p:xfrm>
          <a:off x="5469102" y="5785599"/>
          <a:ext cx="14128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5" imgW="634680" imgH="393480" progId="Equation.3">
                  <p:embed/>
                </p:oleObj>
              </mc:Choice>
              <mc:Fallback>
                <p:oleObj name="Equation" r:id="rId5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102" y="5785599"/>
                        <a:ext cx="1412875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07" name="Group 60"/>
          <p:cNvGrpSpPr>
            <a:grpSpLocks/>
          </p:cNvGrpSpPr>
          <p:nvPr/>
        </p:nvGrpSpPr>
        <p:grpSpPr bwMode="auto">
          <a:xfrm>
            <a:off x="6269860" y="361950"/>
            <a:ext cx="2607440" cy="1314450"/>
            <a:chOff x="3552" y="624"/>
            <a:chExt cx="1944" cy="980"/>
          </a:xfrm>
        </p:grpSpPr>
        <p:grpSp>
          <p:nvGrpSpPr>
            <p:cNvPr id="12309" name="Group 30"/>
            <p:cNvGrpSpPr>
              <a:grpSpLocks/>
            </p:cNvGrpSpPr>
            <p:nvPr/>
          </p:nvGrpSpPr>
          <p:grpSpPr bwMode="auto">
            <a:xfrm rot="712180">
              <a:off x="3781" y="624"/>
              <a:ext cx="1149" cy="836"/>
              <a:chOff x="2510" y="9199"/>
              <a:chExt cx="5335" cy="3881"/>
            </a:xfrm>
          </p:grpSpPr>
          <p:sp>
            <p:nvSpPr>
              <p:cNvPr id="12311" name="Freeform 31"/>
              <p:cNvSpPr>
                <a:spLocks/>
              </p:cNvSpPr>
              <p:nvPr/>
            </p:nvSpPr>
            <p:spPr bwMode="auto">
              <a:xfrm>
                <a:off x="2536" y="12171"/>
                <a:ext cx="714" cy="871"/>
              </a:xfrm>
              <a:custGeom>
                <a:avLst/>
                <a:gdLst>
                  <a:gd name="T0" fmla="*/ 260 w 714"/>
                  <a:gd name="T1" fmla="*/ 38 h 871"/>
                  <a:gd name="T2" fmla="*/ 526 w 714"/>
                  <a:gd name="T3" fmla="*/ 0 h 871"/>
                  <a:gd name="T4" fmla="*/ 714 w 714"/>
                  <a:gd name="T5" fmla="*/ 414 h 871"/>
                  <a:gd name="T6" fmla="*/ 558 w 714"/>
                  <a:gd name="T7" fmla="*/ 547 h 871"/>
                  <a:gd name="T8" fmla="*/ 281 w 714"/>
                  <a:gd name="T9" fmla="*/ 871 h 871"/>
                  <a:gd name="T10" fmla="*/ 73 w 714"/>
                  <a:gd name="T11" fmla="*/ 838 h 871"/>
                  <a:gd name="T12" fmla="*/ 0 w 714"/>
                  <a:gd name="T13" fmla="*/ 690 h 871"/>
                  <a:gd name="T14" fmla="*/ 260 w 714"/>
                  <a:gd name="T15" fmla="*/ 38 h 871"/>
                  <a:gd name="T16" fmla="*/ 260 w 714"/>
                  <a:gd name="T17" fmla="*/ 38 h 8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4"/>
                  <a:gd name="T28" fmla="*/ 0 h 871"/>
                  <a:gd name="T29" fmla="*/ 714 w 714"/>
                  <a:gd name="T30" fmla="*/ 871 h 8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4" h="871">
                    <a:moveTo>
                      <a:pt x="260" y="38"/>
                    </a:moveTo>
                    <a:lnTo>
                      <a:pt x="526" y="0"/>
                    </a:lnTo>
                    <a:lnTo>
                      <a:pt x="714" y="414"/>
                    </a:lnTo>
                    <a:lnTo>
                      <a:pt x="558" y="547"/>
                    </a:lnTo>
                    <a:lnTo>
                      <a:pt x="281" y="871"/>
                    </a:lnTo>
                    <a:lnTo>
                      <a:pt x="73" y="838"/>
                    </a:lnTo>
                    <a:lnTo>
                      <a:pt x="0" y="690"/>
                    </a:lnTo>
                    <a:lnTo>
                      <a:pt x="260" y="38"/>
                    </a:lnTo>
                    <a:close/>
                  </a:path>
                </a:pathLst>
              </a:custGeom>
              <a:solidFill>
                <a:srgbClr val="699E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2" name="Freeform 32"/>
              <p:cNvSpPr>
                <a:spLocks/>
              </p:cNvSpPr>
              <p:nvPr/>
            </p:nvSpPr>
            <p:spPr bwMode="auto">
              <a:xfrm>
                <a:off x="5425" y="11875"/>
                <a:ext cx="1194" cy="729"/>
              </a:xfrm>
              <a:custGeom>
                <a:avLst/>
                <a:gdLst>
                  <a:gd name="T0" fmla="*/ 0 w 1194"/>
                  <a:gd name="T1" fmla="*/ 481 h 729"/>
                  <a:gd name="T2" fmla="*/ 83 w 1194"/>
                  <a:gd name="T3" fmla="*/ 572 h 729"/>
                  <a:gd name="T4" fmla="*/ 109 w 1194"/>
                  <a:gd name="T5" fmla="*/ 667 h 729"/>
                  <a:gd name="T6" fmla="*/ 188 w 1194"/>
                  <a:gd name="T7" fmla="*/ 729 h 729"/>
                  <a:gd name="T8" fmla="*/ 438 w 1194"/>
                  <a:gd name="T9" fmla="*/ 705 h 729"/>
                  <a:gd name="T10" fmla="*/ 730 w 1194"/>
                  <a:gd name="T11" fmla="*/ 586 h 729"/>
                  <a:gd name="T12" fmla="*/ 1194 w 1194"/>
                  <a:gd name="T13" fmla="*/ 215 h 729"/>
                  <a:gd name="T14" fmla="*/ 986 w 1194"/>
                  <a:gd name="T15" fmla="*/ 0 h 729"/>
                  <a:gd name="T16" fmla="*/ 240 w 1194"/>
                  <a:gd name="T17" fmla="*/ 96 h 729"/>
                  <a:gd name="T18" fmla="*/ 0 w 1194"/>
                  <a:gd name="T19" fmla="*/ 481 h 729"/>
                  <a:gd name="T20" fmla="*/ 0 w 1194"/>
                  <a:gd name="T21" fmla="*/ 481 h 7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4"/>
                  <a:gd name="T34" fmla="*/ 0 h 729"/>
                  <a:gd name="T35" fmla="*/ 1194 w 1194"/>
                  <a:gd name="T36" fmla="*/ 729 h 7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4" h="729">
                    <a:moveTo>
                      <a:pt x="0" y="481"/>
                    </a:moveTo>
                    <a:lnTo>
                      <a:pt x="83" y="572"/>
                    </a:lnTo>
                    <a:lnTo>
                      <a:pt x="109" y="667"/>
                    </a:lnTo>
                    <a:lnTo>
                      <a:pt x="188" y="729"/>
                    </a:lnTo>
                    <a:lnTo>
                      <a:pt x="438" y="705"/>
                    </a:lnTo>
                    <a:lnTo>
                      <a:pt x="730" y="586"/>
                    </a:lnTo>
                    <a:lnTo>
                      <a:pt x="1194" y="215"/>
                    </a:lnTo>
                    <a:lnTo>
                      <a:pt x="986" y="0"/>
                    </a:lnTo>
                    <a:lnTo>
                      <a:pt x="240" y="96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699E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3" name="Freeform 33"/>
              <p:cNvSpPr>
                <a:spLocks/>
              </p:cNvSpPr>
              <p:nvPr/>
            </p:nvSpPr>
            <p:spPr bwMode="auto">
              <a:xfrm>
                <a:off x="3031" y="10813"/>
                <a:ext cx="2853" cy="1843"/>
              </a:xfrm>
              <a:custGeom>
                <a:avLst/>
                <a:gdLst>
                  <a:gd name="T0" fmla="*/ 0 w 2853"/>
                  <a:gd name="T1" fmla="*/ 1310 h 1843"/>
                  <a:gd name="T2" fmla="*/ 256 w 2853"/>
                  <a:gd name="T3" fmla="*/ 1843 h 1843"/>
                  <a:gd name="T4" fmla="*/ 1314 w 2853"/>
                  <a:gd name="T5" fmla="*/ 1410 h 1843"/>
                  <a:gd name="T6" fmla="*/ 1393 w 2853"/>
                  <a:gd name="T7" fmla="*/ 1148 h 1843"/>
                  <a:gd name="T8" fmla="*/ 1502 w 2853"/>
                  <a:gd name="T9" fmla="*/ 1234 h 1843"/>
                  <a:gd name="T10" fmla="*/ 1711 w 2853"/>
                  <a:gd name="T11" fmla="*/ 1234 h 1843"/>
                  <a:gd name="T12" fmla="*/ 2227 w 2853"/>
                  <a:gd name="T13" fmla="*/ 1667 h 1843"/>
                  <a:gd name="T14" fmla="*/ 2853 w 2853"/>
                  <a:gd name="T15" fmla="*/ 1072 h 1843"/>
                  <a:gd name="T16" fmla="*/ 1252 w 2853"/>
                  <a:gd name="T17" fmla="*/ 0 h 1843"/>
                  <a:gd name="T18" fmla="*/ 589 w 2853"/>
                  <a:gd name="T19" fmla="*/ 472 h 1843"/>
                  <a:gd name="T20" fmla="*/ 689 w 2853"/>
                  <a:gd name="T21" fmla="*/ 1139 h 1843"/>
                  <a:gd name="T22" fmla="*/ 0 w 2853"/>
                  <a:gd name="T23" fmla="*/ 1310 h 1843"/>
                  <a:gd name="T24" fmla="*/ 0 w 2853"/>
                  <a:gd name="T25" fmla="*/ 1310 h 18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53"/>
                  <a:gd name="T40" fmla="*/ 0 h 1843"/>
                  <a:gd name="T41" fmla="*/ 2853 w 2853"/>
                  <a:gd name="T42" fmla="*/ 1843 h 18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53" h="1843">
                    <a:moveTo>
                      <a:pt x="0" y="1310"/>
                    </a:moveTo>
                    <a:lnTo>
                      <a:pt x="256" y="1843"/>
                    </a:lnTo>
                    <a:lnTo>
                      <a:pt x="1314" y="1410"/>
                    </a:lnTo>
                    <a:lnTo>
                      <a:pt x="1393" y="1148"/>
                    </a:lnTo>
                    <a:lnTo>
                      <a:pt x="1502" y="1234"/>
                    </a:lnTo>
                    <a:lnTo>
                      <a:pt x="1711" y="1234"/>
                    </a:lnTo>
                    <a:lnTo>
                      <a:pt x="2227" y="1667"/>
                    </a:lnTo>
                    <a:lnTo>
                      <a:pt x="2853" y="1072"/>
                    </a:lnTo>
                    <a:lnTo>
                      <a:pt x="1252" y="0"/>
                    </a:lnTo>
                    <a:lnTo>
                      <a:pt x="589" y="472"/>
                    </a:lnTo>
                    <a:lnTo>
                      <a:pt x="689" y="1139"/>
                    </a:lnTo>
                    <a:lnTo>
                      <a:pt x="0" y="1310"/>
                    </a:lnTo>
                    <a:close/>
                  </a:path>
                </a:pathLst>
              </a:custGeom>
              <a:solidFill>
                <a:srgbClr val="B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Freeform 34"/>
              <p:cNvSpPr>
                <a:spLocks/>
              </p:cNvSpPr>
              <p:nvPr/>
            </p:nvSpPr>
            <p:spPr bwMode="auto">
              <a:xfrm>
                <a:off x="3318" y="9561"/>
                <a:ext cx="3692" cy="1952"/>
              </a:xfrm>
              <a:custGeom>
                <a:avLst/>
                <a:gdLst>
                  <a:gd name="T0" fmla="*/ 0 w 3692"/>
                  <a:gd name="T1" fmla="*/ 372 h 1952"/>
                  <a:gd name="T2" fmla="*/ 370 w 3692"/>
                  <a:gd name="T3" fmla="*/ 0 h 1952"/>
                  <a:gd name="T4" fmla="*/ 720 w 3692"/>
                  <a:gd name="T5" fmla="*/ 314 h 1952"/>
                  <a:gd name="T6" fmla="*/ 1319 w 3692"/>
                  <a:gd name="T7" fmla="*/ 614 h 1952"/>
                  <a:gd name="T8" fmla="*/ 2801 w 3692"/>
                  <a:gd name="T9" fmla="*/ 548 h 1952"/>
                  <a:gd name="T10" fmla="*/ 3192 w 3692"/>
                  <a:gd name="T11" fmla="*/ 429 h 1952"/>
                  <a:gd name="T12" fmla="*/ 3692 w 3692"/>
                  <a:gd name="T13" fmla="*/ 172 h 1952"/>
                  <a:gd name="T14" fmla="*/ 3692 w 3692"/>
                  <a:gd name="T15" fmla="*/ 710 h 1952"/>
                  <a:gd name="T16" fmla="*/ 2295 w 3692"/>
                  <a:gd name="T17" fmla="*/ 1205 h 1952"/>
                  <a:gd name="T18" fmla="*/ 2263 w 3692"/>
                  <a:gd name="T19" fmla="*/ 1557 h 1952"/>
                  <a:gd name="T20" fmla="*/ 2034 w 3692"/>
                  <a:gd name="T21" fmla="*/ 1910 h 1952"/>
                  <a:gd name="T22" fmla="*/ 1737 w 3692"/>
                  <a:gd name="T23" fmla="*/ 1757 h 1952"/>
                  <a:gd name="T24" fmla="*/ 1215 w 3692"/>
                  <a:gd name="T25" fmla="*/ 1729 h 1952"/>
                  <a:gd name="T26" fmla="*/ 949 w 3692"/>
                  <a:gd name="T27" fmla="*/ 1952 h 1952"/>
                  <a:gd name="T28" fmla="*/ 480 w 3692"/>
                  <a:gd name="T29" fmla="*/ 1729 h 1952"/>
                  <a:gd name="T30" fmla="*/ 5 w 3692"/>
                  <a:gd name="T31" fmla="*/ 1691 h 1952"/>
                  <a:gd name="T32" fmla="*/ 641 w 3692"/>
                  <a:gd name="T33" fmla="*/ 1281 h 1952"/>
                  <a:gd name="T34" fmla="*/ 808 w 3692"/>
                  <a:gd name="T35" fmla="*/ 924 h 1952"/>
                  <a:gd name="T36" fmla="*/ 0 w 3692"/>
                  <a:gd name="T37" fmla="*/ 372 h 1952"/>
                  <a:gd name="T38" fmla="*/ 0 w 3692"/>
                  <a:gd name="T39" fmla="*/ 372 h 19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92"/>
                  <a:gd name="T61" fmla="*/ 0 h 1952"/>
                  <a:gd name="T62" fmla="*/ 3692 w 3692"/>
                  <a:gd name="T63" fmla="*/ 1952 h 19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92" h="1952">
                    <a:moveTo>
                      <a:pt x="0" y="372"/>
                    </a:moveTo>
                    <a:lnTo>
                      <a:pt x="370" y="0"/>
                    </a:lnTo>
                    <a:lnTo>
                      <a:pt x="720" y="314"/>
                    </a:lnTo>
                    <a:lnTo>
                      <a:pt x="1319" y="614"/>
                    </a:lnTo>
                    <a:lnTo>
                      <a:pt x="2801" y="548"/>
                    </a:lnTo>
                    <a:lnTo>
                      <a:pt x="3192" y="429"/>
                    </a:lnTo>
                    <a:lnTo>
                      <a:pt x="3692" y="172"/>
                    </a:lnTo>
                    <a:lnTo>
                      <a:pt x="3692" y="710"/>
                    </a:lnTo>
                    <a:lnTo>
                      <a:pt x="2295" y="1205"/>
                    </a:lnTo>
                    <a:lnTo>
                      <a:pt x="2263" y="1557"/>
                    </a:lnTo>
                    <a:lnTo>
                      <a:pt x="2034" y="1910"/>
                    </a:lnTo>
                    <a:lnTo>
                      <a:pt x="1737" y="1757"/>
                    </a:lnTo>
                    <a:lnTo>
                      <a:pt x="1215" y="1729"/>
                    </a:lnTo>
                    <a:lnTo>
                      <a:pt x="949" y="1952"/>
                    </a:lnTo>
                    <a:lnTo>
                      <a:pt x="480" y="1729"/>
                    </a:lnTo>
                    <a:lnTo>
                      <a:pt x="5" y="1691"/>
                    </a:lnTo>
                    <a:lnTo>
                      <a:pt x="641" y="1281"/>
                    </a:lnTo>
                    <a:lnTo>
                      <a:pt x="808" y="924"/>
                    </a:lnTo>
                    <a:lnTo>
                      <a:pt x="0" y="372"/>
                    </a:lnTo>
                    <a:close/>
                  </a:path>
                </a:pathLst>
              </a:custGeom>
              <a:solidFill>
                <a:srgbClr val="5266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Freeform 35"/>
              <p:cNvSpPr>
                <a:spLocks/>
              </p:cNvSpPr>
              <p:nvPr/>
            </p:nvSpPr>
            <p:spPr bwMode="auto">
              <a:xfrm>
                <a:off x="4554" y="10761"/>
                <a:ext cx="699" cy="538"/>
              </a:xfrm>
              <a:custGeom>
                <a:avLst/>
                <a:gdLst>
                  <a:gd name="T0" fmla="*/ 339 w 699"/>
                  <a:gd name="T1" fmla="*/ 0 h 538"/>
                  <a:gd name="T2" fmla="*/ 699 w 699"/>
                  <a:gd name="T3" fmla="*/ 162 h 538"/>
                  <a:gd name="T4" fmla="*/ 626 w 699"/>
                  <a:gd name="T5" fmla="*/ 386 h 538"/>
                  <a:gd name="T6" fmla="*/ 527 w 699"/>
                  <a:gd name="T7" fmla="*/ 538 h 538"/>
                  <a:gd name="T8" fmla="*/ 0 w 699"/>
                  <a:gd name="T9" fmla="*/ 510 h 538"/>
                  <a:gd name="T10" fmla="*/ 339 w 699"/>
                  <a:gd name="T11" fmla="*/ 0 h 538"/>
                  <a:gd name="T12" fmla="*/ 339 w 699"/>
                  <a:gd name="T13" fmla="*/ 0 h 5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9"/>
                  <a:gd name="T22" fmla="*/ 0 h 538"/>
                  <a:gd name="T23" fmla="*/ 699 w 699"/>
                  <a:gd name="T24" fmla="*/ 538 h 5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9" h="538">
                    <a:moveTo>
                      <a:pt x="339" y="0"/>
                    </a:moveTo>
                    <a:lnTo>
                      <a:pt x="699" y="162"/>
                    </a:lnTo>
                    <a:lnTo>
                      <a:pt x="626" y="386"/>
                    </a:lnTo>
                    <a:lnTo>
                      <a:pt x="527" y="538"/>
                    </a:lnTo>
                    <a:lnTo>
                      <a:pt x="0" y="510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A6B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6" name="Freeform 36"/>
              <p:cNvSpPr>
                <a:spLocks/>
              </p:cNvSpPr>
              <p:nvPr/>
            </p:nvSpPr>
            <p:spPr bwMode="auto">
              <a:xfrm>
                <a:off x="7010" y="9466"/>
                <a:ext cx="809" cy="652"/>
              </a:xfrm>
              <a:custGeom>
                <a:avLst/>
                <a:gdLst>
                  <a:gd name="T0" fmla="*/ 16 w 809"/>
                  <a:gd name="T1" fmla="*/ 647 h 652"/>
                  <a:gd name="T2" fmla="*/ 0 w 809"/>
                  <a:gd name="T3" fmla="*/ 319 h 652"/>
                  <a:gd name="T4" fmla="*/ 402 w 809"/>
                  <a:gd name="T5" fmla="*/ 52 h 652"/>
                  <a:gd name="T6" fmla="*/ 590 w 809"/>
                  <a:gd name="T7" fmla="*/ 0 h 652"/>
                  <a:gd name="T8" fmla="*/ 616 w 809"/>
                  <a:gd name="T9" fmla="*/ 71 h 652"/>
                  <a:gd name="T10" fmla="*/ 762 w 809"/>
                  <a:gd name="T11" fmla="*/ 105 h 652"/>
                  <a:gd name="T12" fmla="*/ 809 w 809"/>
                  <a:gd name="T13" fmla="*/ 238 h 652"/>
                  <a:gd name="T14" fmla="*/ 699 w 809"/>
                  <a:gd name="T15" fmla="*/ 271 h 652"/>
                  <a:gd name="T16" fmla="*/ 767 w 809"/>
                  <a:gd name="T17" fmla="*/ 347 h 652"/>
                  <a:gd name="T18" fmla="*/ 736 w 809"/>
                  <a:gd name="T19" fmla="*/ 447 h 652"/>
                  <a:gd name="T20" fmla="*/ 621 w 809"/>
                  <a:gd name="T21" fmla="*/ 457 h 652"/>
                  <a:gd name="T22" fmla="*/ 652 w 809"/>
                  <a:gd name="T23" fmla="*/ 562 h 652"/>
                  <a:gd name="T24" fmla="*/ 543 w 809"/>
                  <a:gd name="T25" fmla="*/ 614 h 652"/>
                  <a:gd name="T26" fmla="*/ 407 w 809"/>
                  <a:gd name="T27" fmla="*/ 557 h 652"/>
                  <a:gd name="T28" fmla="*/ 282 w 809"/>
                  <a:gd name="T29" fmla="*/ 652 h 652"/>
                  <a:gd name="T30" fmla="*/ 16 w 809"/>
                  <a:gd name="T31" fmla="*/ 647 h 652"/>
                  <a:gd name="T32" fmla="*/ 16 w 809"/>
                  <a:gd name="T33" fmla="*/ 647 h 6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9"/>
                  <a:gd name="T52" fmla="*/ 0 h 652"/>
                  <a:gd name="T53" fmla="*/ 809 w 809"/>
                  <a:gd name="T54" fmla="*/ 652 h 6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9" h="652">
                    <a:moveTo>
                      <a:pt x="16" y="647"/>
                    </a:moveTo>
                    <a:lnTo>
                      <a:pt x="0" y="319"/>
                    </a:lnTo>
                    <a:lnTo>
                      <a:pt x="402" y="52"/>
                    </a:lnTo>
                    <a:lnTo>
                      <a:pt x="590" y="0"/>
                    </a:lnTo>
                    <a:lnTo>
                      <a:pt x="616" y="71"/>
                    </a:lnTo>
                    <a:lnTo>
                      <a:pt x="762" y="105"/>
                    </a:lnTo>
                    <a:lnTo>
                      <a:pt x="809" y="238"/>
                    </a:lnTo>
                    <a:lnTo>
                      <a:pt x="699" y="271"/>
                    </a:lnTo>
                    <a:lnTo>
                      <a:pt x="767" y="347"/>
                    </a:lnTo>
                    <a:lnTo>
                      <a:pt x="736" y="447"/>
                    </a:lnTo>
                    <a:lnTo>
                      <a:pt x="621" y="457"/>
                    </a:lnTo>
                    <a:lnTo>
                      <a:pt x="652" y="562"/>
                    </a:lnTo>
                    <a:lnTo>
                      <a:pt x="543" y="614"/>
                    </a:lnTo>
                    <a:lnTo>
                      <a:pt x="407" y="557"/>
                    </a:lnTo>
                    <a:lnTo>
                      <a:pt x="282" y="652"/>
                    </a:lnTo>
                    <a:lnTo>
                      <a:pt x="16" y="647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7" name="Freeform 37"/>
              <p:cNvSpPr>
                <a:spLocks/>
              </p:cNvSpPr>
              <p:nvPr/>
            </p:nvSpPr>
            <p:spPr bwMode="auto">
              <a:xfrm>
                <a:off x="2593" y="9218"/>
                <a:ext cx="991" cy="634"/>
              </a:xfrm>
              <a:custGeom>
                <a:avLst/>
                <a:gdLst>
                  <a:gd name="T0" fmla="*/ 0 w 991"/>
                  <a:gd name="T1" fmla="*/ 205 h 634"/>
                  <a:gd name="T2" fmla="*/ 47 w 991"/>
                  <a:gd name="T3" fmla="*/ 91 h 634"/>
                  <a:gd name="T4" fmla="*/ 235 w 991"/>
                  <a:gd name="T5" fmla="*/ 53 h 634"/>
                  <a:gd name="T6" fmla="*/ 287 w 991"/>
                  <a:gd name="T7" fmla="*/ 0 h 634"/>
                  <a:gd name="T8" fmla="*/ 370 w 991"/>
                  <a:gd name="T9" fmla="*/ 15 h 634"/>
                  <a:gd name="T10" fmla="*/ 991 w 991"/>
                  <a:gd name="T11" fmla="*/ 405 h 634"/>
                  <a:gd name="T12" fmla="*/ 798 w 991"/>
                  <a:gd name="T13" fmla="*/ 610 h 634"/>
                  <a:gd name="T14" fmla="*/ 542 w 991"/>
                  <a:gd name="T15" fmla="*/ 634 h 634"/>
                  <a:gd name="T16" fmla="*/ 417 w 991"/>
                  <a:gd name="T17" fmla="*/ 529 h 634"/>
                  <a:gd name="T18" fmla="*/ 250 w 991"/>
                  <a:gd name="T19" fmla="*/ 586 h 634"/>
                  <a:gd name="T20" fmla="*/ 172 w 991"/>
                  <a:gd name="T21" fmla="*/ 538 h 634"/>
                  <a:gd name="T22" fmla="*/ 203 w 991"/>
                  <a:gd name="T23" fmla="*/ 424 h 634"/>
                  <a:gd name="T24" fmla="*/ 104 w 991"/>
                  <a:gd name="T25" fmla="*/ 438 h 634"/>
                  <a:gd name="T26" fmla="*/ 57 w 991"/>
                  <a:gd name="T27" fmla="*/ 315 h 634"/>
                  <a:gd name="T28" fmla="*/ 136 w 991"/>
                  <a:gd name="T29" fmla="*/ 248 h 634"/>
                  <a:gd name="T30" fmla="*/ 0 w 991"/>
                  <a:gd name="T31" fmla="*/ 205 h 634"/>
                  <a:gd name="T32" fmla="*/ 0 w 991"/>
                  <a:gd name="T33" fmla="*/ 205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1"/>
                  <a:gd name="T52" fmla="*/ 0 h 634"/>
                  <a:gd name="T53" fmla="*/ 991 w 991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1" h="634">
                    <a:moveTo>
                      <a:pt x="0" y="205"/>
                    </a:moveTo>
                    <a:lnTo>
                      <a:pt x="47" y="91"/>
                    </a:lnTo>
                    <a:lnTo>
                      <a:pt x="235" y="53"/>
                    </a:lnTo>
                    <a:lnTo>
                      <a:pt x="287" y="0"/>
                    </a:lnTo>
                    <a:lnTo>
                      <a:pt x="370" y="15"/>
                    </a:lnTo>
                    <a:lnTo>
                      <a:pt x="991" y="405"/>
                    </a:lnTo>
                    <a:lnTo>
                      <a:pt x="798" y="610"/>
                    </a:lnTo>
                    <a:lnTo>
                      <a:pt x="542" y="634"/>
                    </a:lnTo>
                    <a:lnTo>
                      <a:pt x="417" y="529"/>
                    </a:lnTo>
                    <a:lnTo>
                      <a:pt x="250" y="586"/>
                    </a:lnTo>
                    <a:lnTo>
                      <a:pt x="172" y="538"/>
                    </a:lnTo>
                    <a:lnTo>
                      <a:pt x="203" y="424"/>
                    </a:lnTo>
                    <a:lnTo>
                      <a:pt x="104" y="438"/>
                    </a:lnTo>
                    <a:lnTo>
                      <a:pt x="57" y="315"/>
                    </a:lnTo>
                    <a:lnTo>
                      <a:pt x="136" y="248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8" name="Freeform 38"/>
              <p:cNvSpPr>
                <a:spLocks/>
              </p:cNvSpPr>
              <p:nvPr/>
            </p:nvSpPr>
            <p:spPr bwMode="auto">
              <a:xfrm>
                <a:off x="4591" y="9861"/>
                <a:ext cx="1538" cy="910"/>
              </a:xfrm>
              <a:custGeom>
                <a:avLst/>
                <a:gdLst>
                  <a:gd name="T0" fmla="*/ 0 w 1538"/>
                  <a:gd name="T1" fmla="*/ 310 h 910"/>
                  <a:gd name="T2" fmla="*/ 5 w 1538"/>
                  <a:gd name="T3" fmla="*/ 195 h 910"/>
                  <a:gd name="T4" fmla="*/ 156 w 1538"/>
                  <a:gd name="T5" fmla="*/ 0 h 910"/>
                  <a:gd name="T6" fmla="*/ 1481 w 1538"/>
                  <a:gd name="T7" fmla="*/ 52 h 910"/>
                  <a:gd name="T8" fmla="*/ 1538 w 1538"/>
                  <a:gd name="T9" fmla="*/ 386 h 910"/>
                  <a:gd name="T10" fmla="*/ 1449 w 1538"/>
                  <a:gd name="T11" fmla="*/ 529 h 910"/>
                  <a:gd name="T12" fmla="*/ 1423 w 1538"/>
                  <a:gd name="T13" fmla="*/ 743 h 910"/>
                  <a:gd name="T14" fmla="*/ 1256 w 1538"/>
                  <a:gd name="T15" fmla="*/ 910 h 910"/>
                  <a:gd name="T16" fmla="*/ 323 w 1538"/>
                  <a:gd name="T17" fmla="*/ 905 h 910"/>
                  <a:gd name="T18" fmla="*/ 192 w 1538"/>
                  <a:gd name="T19" fmla="*/ 695 h 910"/>
                  <a:gd name="T20" fmla="*/ 146 w 1538"/>
                  <a:gd name="T21" fmla="*/ 457 h 910"/>
                  <a:gd name="T22" fmla="*/ 0 w 1538"/>
                  <a:gd name="T23" fmla="*/ 310 h 910"/>
                  <a:gd name="T24" fmla="*/ 0 w 1538"/>
                  <a:gd name="T25" fmla="*/ 310 h 9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38"/>
                  <a:gd name="T40" fmla="*/ 0 h 910"/>
                  <a:gd name="T41" fmla="*/ 1538 w 1538"/>
                  <a:gd name="T42" fmla="*/ 910 h 9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38" h="910">
                    <a:moveTo>
                      <a:pt x="0" y="310"/>
                    </a:moveTo>
                    <a:lnTo>
                      <a:pt x="5" y="195"/>
                    </a:lnTo>
                    <a:lnTo>
                      <a:pt x="156" y="0"/>
                    </a:lnTo>
                    <a:lnTo>
                      <a:pt x="1481" y="52"/>
                    </a:lnTo>
                    <a:lnTo>
                      <a:pt x="1538" y="386"/>
                    </a:lnTo>
                    <a:lnTo>
                      <a:pt x="1449" y="529"/>
                    </a:lnTo>
                    <a:lnTo>
                      <a:pt x="1423" y="743"/>
                    </a:lnTo>
                    <a:lnTo>
                      <a:pt x="1256" y="910"/>
                    </a:lnTo>
                    <a:lnTo>
                      <a:pt x="323" y="905"/>
                    </a:lnTo>
                    <a:lnTo>
                      <a:pt x="192" y="695"/>
                    </a:lnTo>
                    <a:lnTo>
                      <a:pt x="146" y="457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9" name="Freeform 39"/>
              <p:cNvSpPr>
                <a:spLocks/>
              </p:cNvSpPr>
              <p:nvPr/>
            </p:nvSpPr>
            <p:spPr bwMode="auto">
              <a:xfrm>
                <a:off x="4903" y="9875"/>
                <a:ext cx="1148" cy="1053"/>
              </a:xfrm>
              <a:custGeom>
                <a:avLst/>
                <a:gdLst>
                  <a:gd name="T0" fmla="*/ 454 w 1148"/>
                  <a:gd name="T1" fmla="*/ 10 h 1053"/>
                  <a:gd name="T2" fmla="*/ 428 w 1148"/>
                  <a:gd name="T3" fmla="*/ 34 h 1053"/>
                  <a:gd name="T4" fmla="*/ 381 w 1148"/>
                  <a:gd name="T5" fmla="*/ 67 h 1053"/>
                  <a:gd name="T6" fmla="*/ 329 w 1148"/>
                  <a:gd name="T7" fmla="*/ 110 h 1053"/>
                  <a:gd name="T8" fmla="*/ 277 w 1148"/>
                  <a:gd name="T9" fmla="*/ 162 h 1053"/>
                  <a:gd name="T10" fmla="*/ 225 w 1148"/>
                  <a:gd name="T11" fmla="*/ 205 h 1053"/>
                  <a:gd name="T12" fmla="*/ 199 w 1148"/>
                  <a:gd name="T13" fmla="*/ 238 h 1053"/>
                  <a:gd name="T14" fmla="*/ 152 w 1148"/>
                  <a:gd name="T15" fmla="*/ 286 h 1053"/>
                  <a:gd name="T16" fmla="*/ 126 w 1148"/>
                  <a:gd name="T17" fmla="*/ 319 h 1053"/>
                  <a:gd name="T18" fmla="*/ 100 w 1148"/>
                  <a:gd name="T19" fmla="*/ 348 h 1053"/>
                  <a:gd name="T20" fmla="*/ 84 w 1148"/>
                  <a:gd name="T21" fmla="*/ 381 h 1053"/>
                  <a:gd name="T22" fmla="*/ 63 w 1148"/>
                  <a:gd name="T23" fmla="*/ 415 h 1053"/>
                  <a:gd name="T24" fmla="*/ 47 w 1148"/>
                  <a:gd name="T25" fmla="*/ 443 h 1053"/>
                  <a:gd name="T26" fmla="*/ 37 w 1148"/>
                  <a:gd name="T27" fmla="*/ 477 h 1053"/>
                  <a:gd name="T28" fmla="*/ 21 w 1148"/>
                  <a:gd name="T29" fmla="*/ 524 h 1053"/>
                  <a:gd name="T30" fmla="*/ 11 w 1148"/>
                  <a:gd name="T31" fmla="*/ 581 h 1053"/>
                  <a:gd name="T32" fmla="*/ 6 w 1148"/>
                  <a:gd name="T33" fmla="*/ 638 h 1053"/>
                  <a:gd name="T34" fmla="*/ 0 w 1148"/>
                  <a:gd name="T35" fmla="*/ 686 h 1053"/>
                  <a:gd name="T36" fmla="*/ 0 w 1148"/>
                  <a:gd name="T37" fmla="*/ 738 h 1053"/>
                  <a:gd name="T38" fmla="*/ 6 w 1148"/>
                  <a:gd name="T39" fmla="*/ 781 h 1053"/>
                  <a:gd name="T40" fmla="*/ 11 w 1148"/>
                  <a:gd name="T41" fmla="*/ 819 h 1053"/>
                  <a:gd name="T42" fmla="*/ 11 w 1148"/>
                  <a:gd name="T43" fmla="*/ 848 h 1053"/>
                  <a:gd name="T44" fmla="*/ 21 w 1148"/>
                  <a:gd name="T45" fmla="*/ 881 h 1053"/>
                  <a:gd name="T46" fmla="*/ 94 w 1148"/>
                  <a:gd name="T47" fmla="*/ 967 h 1053"/>
                  <a:gd name="T48" fmla="*/ 830 w 1148"/>
                  <a:gd name="T49" fmla="*/ 967 h 1053"/>
                  <a:gd name="T50" fmla="*/ 840 w 1148"/>
                  <a:gd name="T51" fmla="*/ 953 h 1053"/>
                  <a:gd name="T52" fmla="*/ 882 w 1148"/>
                  <a:gd name="T53" fmla="*/ 915 h 1053"/>
                  <a:gd name="T54" fmla="*/ 924 w 1148"/>
                  <a:gd name="T55" fmla="*/ 872 h 1053"/>
                  <a:gd name="T56" fmla="*/ 950 w 1148"/>
                  <a:gd name="T57" fmla="*/ 838 h 1053"/>
                  <a:gd name="T58" fmla="*/ 976 w 1148"/>
                  <a:gd name="T59" fmla="*/ 810 h 1053"/>
                  <a:gd name="T60" fmla="*/ 1002 w 1148"/>
                  <a:gd name="T61" fmla="*/ 777 h 1053"/>
                  <a:gd name="T62" fmla="*/ 1028 w 1148"/>
                  <a:gd name="T63" fmla="*/ 738 h 1053"/>
                  <a:gd name="T64" fmla="*/ 1043 w 1148"/>
                  <a:gd name="T65" fmla="*/ 681 h 1053"/>
                  <a:gd name="T66" fmla="*/ 1054 w 1148"/>
                  <a:gd name="T67" fmla="*/ 634 h 1053"/>
                  <a:gd name="T68" fmla="*/ 1059 w 1148"/>
                  <a:gd name="T69" fmla="*/ 596 h 1053"/>
                  <a:gd name="T70" fmla="*/ 1054 w 1148"/>
                  <a:gd name="T71" fmla="*/ 567 h 1053"/>
                  <a:gd name="T72" fmla="*/ 1054 w 1148"/>
                  <a:gd name="T73" fmla="*/ 553 h 1053"/>
                  <a:gd name="T74" fmla="*/ 1064 w 1148"/>
                  <a:gd name="T75" fmla="*/ 519 h 1053"/>
                  <a:gd name="T76" fmla="*/ 1090 w 1148"/>
                  <a:gd name="T77" fmla="*/ 486 h 1053"/>
                  <a:gd name="T78" fmla="*/ 1111 w 1148"/>
                  <a:gd name="T79" fmla="*/ 438 h 1053"/>
                  <a:gd name="T80" fmla="*/ 1132 w 1148"/>
                  <a:gd name="T81" fmla="*/ 400 h 1053"/>
                  <a:gd name="T82" fmla="*/ 1143 w 1148"/>
                  <a:gd name="T83" fmla="*/ 362 h 1053"/>
                  <a:gd name="T84" fmla="*/ 1148 w 1148"/>
                  <a:gd name="T85" fmla="*/ 310 h 1053"/>
                  <a:gd name="T86" fmla="*/ 1148 w 1148"/>
                  <a:gd name="T87" fmla="*/ 281 h 1053"/>
                  <a:gd name="T88" fmla="*/ 1143 w 1148"/>
                  <a:gd name="T89" fmla="*/ 248 h 1053"/>
                  <a:gd name="T90" fmla="*/ 1143 w 1148"/>
                  <a:gd name="T91" fmla="*/ 219 h 1053"/>
                  <a:gd name="T92" fmla="*/ 1137 w 1148"/>
                  <a:gd name="T93" fmla="*/ 191 h 1053"/>
                  <a:gd name="T94" fmla="*/ 1132 w 1148"/>
                  <a:gd name="T95" fmla="*/ 148 h 1053"/>
                  <a:gd name="T96" fmla="*/ 475 w 1148"/>
                  <a:gd name="T97" fmla="*/ 0 h 10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48"/>
                  <a:gd name="T148" fmla="*/ 0 h 1053"/>
                  <a:gd name="T149" fmla="*/ 1148 w 1148"/>
                  <a:gd name="T150" fmla="*/ 1053 h 105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48" h="1053">
                    <a:moveTo>
                      <a:pt x="475" y="0"/>
                    </a:moveTo>
                    <a:lnTo>
                      <a:pt x="470" y="0"/>
                    </a:lnTo>
                    <a:lnTo>
                      <a:pt x="454" y="10"/>
                    </a:lnTo>
                    <a:lnTo>
                      <a:pt x="444" y="15"/>
                    </a:lnTo>
                    <a:lnTo>
                      <a:pt x="439" y="24"/>
                    </a:lnTo>
                    <a:lnTo>
                      <a:pt x="428" y="34"/>
                    </a:lnTo>
                    <a:lnTo>
                      <a:pt x="412" y="43"/>
                    </a:lnTo>
                    <a:lnTo>
                      <a:pt x="397" y="53"/>
                    </a:lnTo>
                    <a:lnTo>
                      <a:pt x="381" y="67"/>
                    </a:lnTo>
                    <a:lnTo>
                      <a:pt x="365" y="77"/>
                    </a:lnTo>
                    <a:lnTo>
                      <a:pt x="350" y="96"/>
                    </a:lnTo>
                    <a:lnTo>
                      <a:pt x="329" y="110"/>
                    </a:lnTo>
                    <a:lnTo>
                      <a:pt x="313" y="124"/>
                    </a:lnTo>
                    <a:lnTo>
                      <a:pt x="292" y="143"/>
                    </a:lnTo>
                    <a:lnTo>
                      <a:pt x="277" y="162"/>
                    </a:lnTo>
                    <a:lnTo>
                      <a:pt x="256" y="177"/>
                    </a:lnTo>
                    <a:lnTo>
                      <a:pt x="235" y="196"/>
                    </a:lnTo>
                    <a:lnTo>
                      <a:pt x="225" y="205"/>
                    </a:lnTo>
                    <a:lnTo>
                      <a:pt x="214" y="215"/>
                    </a:lnTo>
                    <a:lnTo>
                      <a:pt x="209" y="229"/>
                    </a:lnTo>
                    <a:lnTo>
                      <a:pt x="199" y="238"/>
                    </a:lnTo>
                    <a:lnTo>
                      <a:pt x="178" y="258"/>
                    </a:lnTo>
                    <a:lnTo>
                      <a:pt x="162" y="277"/>
                    </a:lnTo>
                    <a:lnTo>
                      <a:pt x="152" y="286"/>
                    </a:lnTo>
                    <a:lnTo>
                      <a:pt x="141" y="296"/>
                    </a:lnTo>
                    <a:lnTo>
                      <a:pt x="131" y="310"/>
                    </a:lnTo>
                    <a:lnTo>
                      <a:pt x="126" y="319"/>
                    </a:lnTo>
                    <a:lnTo>
                      <a:pt x="115" y="329"/>
                    </a:lnTo>
                    <a:lnTo>
                      <a:pt x="110" y="338"/>
                    </a:lnTo>
                    <a:lnTo>
                      <a:pt x="100" y="348"/>
                    </a:lnTo>
                    <a:lnTo>
                      <a:pt x="94" y="362"/>
                    </a:lnTo>
                    <a:lnTo>
                      <a:pt x="89" y="372"/>
                    </a:lnTo>
                    <a:lnTo>
                      <a:pt x="84" y="381"/>
                    </a:lnTo>
                    <a:lnTo>
                      <a:pt x="73" y="391"/>
                    </a:lnTo>
                    <a:lnTo>
                      <a:pt x="68" y="405"/>
                    </a:lnTo>
                    <a:lnTo>
                      <a:pt x="63" y="415"/>
                    </a:lnTo>
                    <a:lnTo>
                      <a:pt x="58" y="424"/>
                    </a:lnTo>
                    <a:lnTo>
                      <a:pt x="53" y="434"/>
                    </a:lnTo>
                    <a:lnTo>
                      <a:pt x="47" y="443"/>
                    </a:lnTo>
                    <a:lnTo>
                      <a:pt x="42" y="453"/>
                    </a:lnTo>
                    <a:lnTo>
                      <a:pt x="37" y="467"/>
                    </a:lnTo>
                    <a:lnTo>
                      <a:pt x="37" y="477"/>
                    </a:lnTo>
                    <a:lnTo>
                      <a:pt x="37" y="486"/>
                    </a:lnTo>
                    <a:lnTo>
                      <a:pt x="32" y="505"/>
                    </a:lnTo>
                    <a:lnTo>
                      <a:pt x="21" y="524"/>
                    </a:lnTo>
                    <a:lnTo>
                      <a:pt x="16" y="543"/>
                    </a:lnTo>
                    <a:lnTo>
                      <a:pt x="16" y="562"/>
                    </a:lnTo>
                    <a:lnTo>
                      <a:pt x="11" y="581"/>
                    </a:lnTo>
                    <a:lnTo>
                      <a:pt x="6" y="600"/>
                    </a:lnTo>
                    <a:lnTo>
                      <a:pt x="6" y="619"/>
                    </a:lnTo>
                    <a:lnTo>
                      <a:pt x="6" y="638"/>
                    </a:lnTo>
                    <a:lnTo>
                      <a:pt x="0" y="653"/>
                    </a:lnTo>
                    <a:lnTo>
                      <a:pt x="0" y="672"/>
                    </a:lnTo>
                    <a:lnTo>
                      <a:pt x="0" y="686"/>
                    </a:lnTo>
                    <a:lnTo>
                      <a:pt x="0" y="705"/>
                    </a:lnTo>
                    <a:lnTo>
                      <a:pt x="0" y="719"/>
                    </a:lnTo>
                    <a:lnTo>
                      <a:pt x="0" y="738"/>
                    </a:lnTo>
                    <a:lnTo>
                      <a:pt x="0" y="753"/>
                    </a:lnTo>
                    <a:lnTo>
                      <a:pt x="6" y="767"/>
                    </a:lnTo>
                    <a:lnTo>
                      <a:pt x="6" y="781"/>
                    </a:lnTo>
                    <a:lnTo>
                      <a:pt x="6" y="796"/>
                    </a:lnTo>
                    <a:lnTo>
                      <a:pt x="6" y="805"/>
                    </a:lnTo>
                    <a:lnTo>
                      <a:pt x="11" y="819"/>
                    </a:lnTo>
                    <a:lnTo>
                      <a:pt x="11" y="829"/>
                    </a:lnTo>
                    <a:lnTo>
                      <a:pt x="11" y="838"/>
                    </a:lnTo>
                    <a:lnTo>
                      <a:pt x="11" y="848"/>
                    </a:lnTo>
                    <a:lnTo>
                      <a:pt x="16" y="858"/>
                    </a:lnTo>
                    <a:lnTo>
                      <a:pt x="21" y="872"/>
                    </a:lnTo>
                    <a:lnTo>
                      <a:pt x="21" y="881"/>
                    </a:lnTo>
                    <a:lnTo>
                      <a:pt x="21" y="886"/>
                    </a:lnTo>
                    <a:lnTo>
                      <a:pt x="27" y="891"/>
                    </a:lnTo>
                    <a:lnTo>
                      <a:pt x="94" y="967"/>
                    </a:lnTo>
                    <a:lnTo>
                      <a:pt x="308" y="1053"/>
                    </a:lnTo>
                    <a:lnTo>
                      <a:pt x="558" y="1043"/>
                    </a:lnTo>
                    <a:lnTo>
                      <a:pt x="830" y="967"/>
                    </a:lnTo>
                    <a:lnTo>
                      <a:pt x="835" y="962"/>
                    </a:lnTo>
                    <a:lnTo>
                      <a:pt x="840" y="953"/>
                    </a:lnTo>
                    <a:lnTo>
                      <a:pt x="856" y="943"/>
                    </a:lnTo>
                    <a:lnTo>
                      <a:pt x="866" y="929"/>
                    </a:lnTo>
                    <a:lnTo>
                      <a:pt x="882" y="915"/>
                    </a:lnTo>
                    <a:lnTo>
                      <a:pt x="897" y="896"/>
                    </a:lnTo>
                    <a:lnTo>
                      <a:pt x="918" y="881"/>
                    </a:lnTo>
                    <a:lnTo>
                      <a:pt x="924" y="872"/>
                    </a:lnTo>
                    <a:lnTo>
                      <a:pt x="934" y="862"/>
                    </a:lnTo>
                    <a:lnTo>
                      <a:pt x="939" y="848"/>
                    </a:lnTo>
                    <a:lnTo>
                      <a:pt x="950" y="838"/>
                    </a:lnTo>
                    <a:lnTo>
                      <a:pt x="960" y="829"/>
                    </a:lnTo>
                    <a:lnTo>
                      <a:pt x="965" y="819"/>
                    </a:lnTo>
                    <a:lnTo>
                      <a:pt x="976" y="810"/>
                    </a:lnTo>
                    <a:lnTo>
                      <a:pt x="986" y="800"/>
                    </a:lnTo>
                    <a:lnTo>
                      <a:pt x="991" y="786"/>
                    </a:lnTo>
                    <a:lnTo>
                      <a:pt x="1002" y="777"/>
                    </a:lnTo>
                    <a:lnTo>
                      <a:pt x="1007" y="767"/>
                    </a:lnTo>
                    <a:lnTo>
                      <a:pt x="1012" y="758"/>
                    </a:lnTo>
                    <a:lnTo>
                      <a:pt x="1028" y="738"/>
                    </a:lnTo>
                    <a:lnTo>
                      <a:pt x="1038" y="719"/>
                    </a:lnTo>
                    <a:lnTo>
                      <a:pt x="1038" y="700"/>
                    </a:lnTo>
                    <a:lnTo>
                      <a:pt x="1043" y="681"/>
                    </a:lnTo>
                    <a:lnTo>
                      <a:pt x="1049" y="667"/>
                    </a:lnTo>
                    <a:lnTo>
                      <a:pt x="1054" y="653"/>
                    </a:lnTo>
                    <a:lnTo>
                      <a:pt x="1054" y="634"/>
                    </a:lnTo>
                    <a:lnTo>
                      <a:pt x="1054" y="619"/>
                    </a:lnTo>
                    <a:lnTo>
                      <a:pt x="1054" y="610"/>
                    </a:lnTo>
                    <a:lnTo>
                      <a:pt x="1059" y="596"/>
                    </a:lnTo>
                    <a:lnTo>
                      <a:pt x="1054" y="586"/>
                    </a:lnTo>
                    <a:lnTo>
                      <a:pt x="1054" y="577"/>
                    </a:lnTo>
                    <a:lnTo>
                      <a:pt x="1054" y="567"/>
                    </a:lnTo>
                    <a:lnTo>
                      <a:pt x="1054" y="562"/>
                    </a:lnTo>
                    <a:lnTo>
                      <a:pt x="1054" y="553"/>
                    </a:lnTo>
                    <a:lnTo>
                      <a:pt x="1054" y="548"/>
                    </a:lnTo>
                    <a:lnTo>
                      <a:pt x="1064" y="534"/>
                    </a:lnTo>
                    <a:lnTo>
                      <a:pt x="1064" y="519"/>
                    </a:lnTo>
                    <a:lnTo>
                      <a:pt x="1075" y="510"/>
                    </a:lnTo>
                    <a:lnTo>
                      <a:pt x="1080" y="500"/>
                    </a:lnTo>
                    <a:lnTo>
                      <a:pt x="1090" y="486"/>
                    </a:lnTo>
                    <a:lnTo>
                      <a:pt x="1096" y="472"/>
                    </a:lnTo>
                    <a:lnTo>
                      <a:pt x="1106" y="458"/>
                    </a:lnTo>
                    <a:lnTo>
                      <a:pt x="1111" y="438"/>
                    </a:lnTo>
                    <a:lnTo>
                      <a:pt x="1122" y="429"/>
                    </a:lnTo>
                    <a:lnTo>
                      <a:pt x="1127" y="415"/>
                    </a:lnTo>
                    <a:lnTo>
                      <a:pt x="1132" y="400"/>
                    </a:lnTo>
                    <a:lnTo>
                      <a:pt x="1137" y="386"/>
                    </a:lnTo>
                    <a:lnTo>
                      <a:pt x="1143" y="377"/>
                    </a:lnTo>
                    <a:lnTo>
                      <a:pt x="1143" y="362"/>
                    </a:lnTo>
                    <a:lnTo>
                      <a:pt x="1148" y="348"/>
                    </a:lnTo>
                    <a:lnTo>
                      <a:pt x="1148" y="329"/>
                    </a:lnTo>
                    <a:lnTo>
                      <a:pt x="1148" y="310"/>
                    </a:lnTo>
                    <a:lnTo>
                      <a:pt x="1148" y="300"/>
                    </a:lnTo>
                    <a:lnTo>
                      <a:pt x="1148" y="291"/>
                    </a:lnTo>
                    <a:lnTo>
                      <a:pt x="1148" y="281"/>
                    </a:lnTo>
                    <a:lnTo>
                      <a:pt x="1148" y="272"/>
                    </a:lnTo>
                    <a:lnTo>
                      <a:pt x="1143" y="262"/>
                    </a:lnTo>
                    <a:lnTo>
                      <a:pt x="1143" y="248"/>
                    </a:lnTo>
                    <a:lnTo>
                      <a:pt x="1143" y="238"/>
                    </a:lnTo>
                    <a:lnTo>
                      <a:pt x="1143" y="229"/>
                    </a:lnTo>
                    <a:lnTo>
                      <a:pt x="1143" y="219"/>
                    </a:lnTo>
                    <a:lnTo>
                      <a:pt x="1137" y="210"/>
                    </a:lnTo>
                    <a:lnTo>
                      <a:pt x="1137" y="200"/>
                    </a:lnTo>
                    <a:lnTo>
                      <a:pt x="1137" y="191"/>
                    </a:lnTo>
                    <a:lnTo>
                      <a:pt x="1137" y="172"/>
                    </a:lnTo>
                    <a:lnTo>
                      <a:pt x="1137" y="158"/>
                    </a:lnTo>
                    <a:lnTo>
                      <a:pt x="1132" y="148"/>
                    </a:lnTo>
                    <a:lnTo>
                      <a:pt x="1132" y="138"/>
                    </a:lnTo>
                    <a:lnTo>
                      <a:pt x="1132" y="129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0" name="Freeform 40"/>
              <p:cNvSpPr>
                <a:spLocks/>
              </p:cNvSpPr>
              <p:nvPr/>
            </p:nvSpPr>
            <p:spPr bwMode="auto">
              <a:xfrm>
                <a:off x="5149" y="10594"/>
                <a:ext cx="412" cy="219"/>
              </a:xfrm>
              <a:custGeom>
                <a:avLst/>
                <a:gdLst>
                  <a:gd name="T0" fmla="*/ 0 w 412"/>
                  <a:gd name="T1" fmla="*/ 0 h 219"/>
                  <a:gd name="T2" fmla="*/ 146 w 412"/>
                  <a:gd name="T3" fmla="*/ 129 h 219"/>
                  <a:gd name="T4" fmla="*/ 412 w 412"/>
                  <a:gd name="T5" fmla="*/ 162 h 219"/>
                  <a:gd name="T6" fmla="*/ 266 w 412"/>
                  <a:gd name="T7" fmla="*/ 219 h 219"/>
                  <a:gd name="T8" fmla="*/ 146 w 412"/>
                  <a:gd name="T9" fmla="*/ 219 h 219"/>
                  <a:gd name="T10" fmla="*/ 26 w 412"/>
                  <a:gd name="T11" fmla="*/ 177 h 219"/>
                  <a:gd name="T12" fmla="*/ 0 w 412"/>
                  <a:gd name="T13" fmla="*/ 0 h 219"/>
                  <a:gd name="T14" fmla="*/ 0 w 412"/>
                  <a:gd name="T15" fmla="*/ 0 h 2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2"/>
                  <a:gd name="T25" fmla="*/ 0 h 219"/>
                  <a:gd name="T26" fmla="*/ 412 w 412"/>
                  <a:gd name="T27" fmla="*/ 219 h 2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2" h="219">
                    <a:moveTo>
                      <a:pt x="0" y="0"/>
                    </a:moveTo>
                    <a:lnTo>
                      <a:pt x="146" y="129"/>
                    </a:lnTo>
                    <a:lnTo>
                      <a:pt x="412" y="162"/>
                    </a:lnTo>
                    <a:lnTo>
                      <a:pt x="266" y="219"/>
                    </a:lnTo>
                    <a:lnTo>
                      <a:pt x="146" y="219"/>
                    </a:lnTo>
                    <a:lnTo>
                      <a:pt x="26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1" name="Freeform 41"/>
              <p:cNvSpPr>
                <a:spLocks/>
              </p:cNvSpPr>
              <p:nvPr/>
            </p:nvSpPr>
            <p:spPr bwMode="auto">
              <a:xfrm>
                <a:off x="4877" y="10766"/>
                <a:ext cx="386" cy="257"/>
              </a:xfrm>
              <a:custGeom>
                <a:avLst/>
                <a:gdLst>
                  <a:gd name="T0" fmla="*/ 0 w 386"/>
                  <a:gd name="T1" fmla="*/ 90 h 257"/>
                  <a:gd name="T2" fmla="*/ 0 w 386"/>
                  <a:gd name="T3" fmla="*/ 90 h 257"/>
                  <a:gd name="T4" fmla="*/ 6 w 386"/>
                  <a:gd name="T5" fmla="*/ 100 h 257"/>
                  <a:gd name="T6" fmla="*/ 11 w 386"/>
                  <a:gd name="T7" fmla="*/ 114 h 257"/>
                  <a:gd name="T8" fmla="*/ 21 w 386"/>
                  <a:gd name="T9" fmla="*/ 133 h 257"/>
                  <a:gd name="T10" fmla="*/ 32 w 386"/>
                  <a:gd name="T11" fmla="*/ 152 h 257"/>
                  <a:gd name="T12" fmla="*/ 47 w 386"/>
                  <a:gd name="T13" fmla="*/ 171 h 257"/>
                  <a:gd name="T14" fmla="*/ 53 w 386"/>
                  <a:gd name="T15" fmla="*/ 176 h 257"/>
                  <a:gd name="T16" fmla="*/ 63 w 386"/>
                  <a:gd name="T17" fmla="*/ 186 h 257"/>
                  <a:gd name="T18" fmla="*/ 73 w 386"/>
                  <a:gd name="T19" fmla="*/ 195 h 257"/>
                  <a:gd name="T20" fmla="*/ 89 w 386"/>
                  <a:gd name="T21" fmla="*/ 200 h 257"/>
                  <a:gd name="T22" fmla="*/ 99 w 386"/>
                  <a:gd name="T23" fmla="*/ 205 h 257"/>
                  <a:gd name="T24" fmla="*/ 115 w 386"/>
                  <a:gd name="T25" fmla="*/ 209 h 257"/>
                  <a:gd name="T26" fmla="*/ 136 w 386"/>
                  <a:gd name="T27" fmla="*/ 219 h 257"/>
                  <a:gd name="T28" fmla="*/ 157 w 386"/>
                  <a:gd name="T29" fmla="*/ 224 h 257"/>
                  <a:gd name="T30" fmla="*/ 178 w 386"/>
                  <a:gd name="T31" fmla="*/ 228 h 257"/>
                  <a:gd name="T32" fmla="*/ 199 w 386"/>
                  <a:gd name="T33" fmla="*/ 233 h 257"/>
                  <a:gd name="T34" fmla="*/ 209 w 386"/>
                  <a:gd name="T35" fmla="*/ 233 h 257"/>
                  <a:gd name="T36" fmla="*/ 219 w 386"/>
                  <a:gd name="T37" fmla="*/ 238 h 257"/>
                  <a:gd name="T38" fmla="*/ 230 w 386"/>
                  <a:gd name="T39" fmla="*/ 238 h 257"/>
                  <a:gd name="T40" fmla="*/ 240 w 386"/>
                  <a:gd name="T41" fmla="*/ 243 h 257"/>
                  <a:gd name="T42" fmla="*/ 261 w 386"/>
                  <a:gd name="T43" fmla="*/ 243 h 257"/>
                  <a:gd name="T44" fmla="*/ 282 w 386"/>
                  <a:gd name="T45" fmla="*/ 247 h 257"/>
                  <a:gd name="T46" fmla="*/ 298 w 386"/>
                  <a:gd name="T47" fmla="*/ 247 h 257"/>
                  <a:gd name="T48" fmla="*/ 313 w 386"/>
                  <a:gd name="T49" fmla="*/ 252 h 257"/>
                  <a:gd name="T50" fmla="*/ 324 w 386"/>
                  <a:gd name="T51" fmla="*/ 252 h 257"/>
                  <a:gd name="T52" fmla="*/ 334 w 386"/>
                  <a:gd name="T53" fmla="*/ 257 h 257"/>
                  <a:gd name="T54" fmla="*/ 339 w 386"/>
                  <a:gd name="T55" fmla="*/ 257 h 257"/>
                  <a:gd name="T56" fmla="*/ 345 w 386"/>
                  <a:gd name="T57" fmla="*/ 257 h 257"/>
                  <a:gd name="T58" fmla="*/ 386 w 386"/>
                  <a:gd name="T59" fmla="*/ 166 h 257"/>
                  <a:gd name="T60" fmla="*/ 193 w 386"/>
                  <a:gd name="T61" fmla="*/ 119 h 257"/>
                  <a:gd name="T62" fmla="*/ 37 w 386"/>
                  <a:gd name="T63" fmla="*/ 0 h 257"/>
                  <a:gd name="T64" fmla="*/ 0 w 386"/>
                  <a:gd name="T65" fmla="*/ 90 h 257"/>
                  <a:gd name="T66" fmla="*/ 0 w 386"/>
                  <a:gd name="T67" fmla="*/ 90 h 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6"/>
                  <a:gd name="T103" fmla="*/ 0 h 257"/>
                  <a:gd name="T104" fmla="*/ 386 w 386"/>
                  <a:gd name="T105" fmla="*/ 257 h 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6" h="257">
                    <a:moveTo>
                      <a:pt x="0" y="90"/>
                    </a:moveTo>
                    <a:lnTo>
                      <a:pt x="0" y="90"/>
                    </a:lnTo>
                    <a:lnTo>
                      <a:pt x="6" y="100"/>
                    </a:lnTo>
                    <a:lnTo>
                      <a:pt x="11" y="114"/>
                    </a:lnTo>
                    <a:lnTo>
                      <a:pt x="21" y="133"/>
                    </a:lnTo>
                    <a:lnTo>
                      <a:pt x="32" y="152"/>
                    </a:lnTo>
                    <a:lnTo>
                      <a:pt x="47" y="171"/>
                    </a:lnTo>
                    <a:lnTo>
                      <a:pt x="53" y="176"/>
                    </a:lnTo>
                    <a:lnTo>
                      <a:pt x="63" y="186"/>
                    </a:lnTo>
                    <a:lnTo>
                      <a:pt x="73" y="195"/>
                    </a:lnTo>
                    <a:lnTo>
                      <a:pt x="89" y="200"/>
                    </a:lnTo>
                    <a:lnTo>
                      <a:pt x="99" y="205"/>
                    </a:lnTo>
                    <a:lnTo>
                      <a:pt x="115" y="209"/>
                    </a:lnTo>
                    <a:lnTo>
                      <a:pt x="136" y="219"/>
                    </a:lnTo>
                    <a:lnTo>
                      <a:pt x="157" y="224"/>
                    </a:lnTo>
                    <a:lnTo>
                      <a:pt x="178" y="228"/>
                    </a:lnTo>
                    <a:lnTo>
                      <a:pt x="199" y="233"/>
                    </a:lnTo>
                    <a:lnTo>
                      <a:pt x="209" y="233"/>
                    </a:lnTo>
                    <a:lnTo>
                      <a:pt x="219" y="238"/>
                    </a:lnTo>
                    <a:lnTo>
                      <a:pt x="230" y="238"/>
                    </a:lnTo>
                    <a:lnTo>
                      <a:pt x="240" y="243"/>
                    </a:lnTo>
                    <a:lnTo>
                      <a:pt x="261" y="243"/>
                    </a:lnTo>
                    <a:lnTo>
                      <a:pt x="282" y="247"/>
                    </a:lnTo>
                    <a:lnTo>
                      <a:pt x="298" y="247"/>
                    </a:lnTo>
                    <a:lnTo>
                      <a:pt x="313" y="252"/>
                    </a:lnTo>
                    <a:lnTo>
                      <a:pt x="324" y="252"/>
                    </a:lnTo>
                    <a:lnTo>
                      <a:pt x="334" y="257"/>
                    </a:lnTo>
                    <a:lnTo>
                      <a:pt x="339" y="257"/>
                    </a:lnTo>
                    <a:lnTo>
                      <a:pt x="345" y="257"/>
                    </a:lnTo>
                    <a:lnTo>
                      <a:pt x="386" y="166"/>
                    </a:lnTo>
                    <a:lnTo>
                      <a:pt x="193" y="119"/>
                    </a:lnTo>
                    <a:lnTo>
                      <a:pt x="37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8A9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2" name="Freeform 42"/>
              <p:cNvSpPr>
                <a:spLocks/>
              </p:cNvSpPr>
              <p:nvPr/>
            </p:nvSpPr>
            <p:spPr bwMode="auto">
              <a:xfrm>
                <a:off x="4575" y="9237"/>
                <a:ext cx="1596" cy="1715"/>
              </a:xfrm>
              <a:custGeom>
                <a:avLst/>
                <a:gdLst>
                  <a:gd name="T0" fmla="*/ 203 w 1596"/>
                  <a:gd name="T1" fmla="*/ 738 h 1715"/>
                  <a:gd name="T2" fmla="*/ 62 w 1596"/>
                  <a:gd name="T3" fmla="*/ 815 h 1715"/>
                  <a:gd name="T4" fmla="*/ 115 w 1596"/>
                  <a:gd name="T5" fmla="*/ 1005 h 1715"/>
                  <a:gd name="T6" fmla="*/ 188 w 1596"/>
                  <a:gd name="T7" fmla="*/ 1115 h 1715"/>
                  <a:gd name="T8" fmla="*/ 214 w 1596"/>
                  <a:gd name="T9" fmla="*/ 1248 h 1715"/>
                  <a:gd name="T10" fmla="*/ 266 w 1596"/>
                  <a:gd name="T11" fmla="*/ 1372 h 1715"/>
                  <a:gd name="T12" fmla="*/ 355 w 1596"/>
                  <a:gd name="T13" fmla="*/ 1510 h 1715"/>
                  <a:gd name="T14" fmla="*/ 521 w 1596"/>
                  <a:gd name="T15" fmla="*/ 1624 h 1715"/>
                  <a:gd name="T16" fmla="*/ 720 w 1596"/>
                  <a:gd name="T17" fmla="*/ 1667 h 1715"/>
                  <a:gd name="T18" fmla="*/ 918 w 1596"/>
                  <a:gd name="T19" fmla="*/ 1648 h 1715"/>
                  <a:gd name="T20" fmla="*/ 1090 w 1596"/>
                  <a:gd name="T21" fmla="*/ 1591 h 1715"/>
                  <a:gd name="T22" fmla="*/ 1257 w 1596"/>
                  <a:gd name="T23" fmla="*/ 1505 h 1715"/>
                  <a:gd name="T24" fmla="*/ 1418 w 1596"/>
                  <a:gd name="T25" fmla="*/ 1329 h 1715"/>
                  <a:gd name="T26" fmla="*/ 1429 w 1596"/>
                  <a:gd name="T27" fmla="*/ 1200 h 1715"/>
                  <a:gd name="T28" fmla="*/ 1507 w 1596"/>
                  <a:gd name="T29" fmla="*/ 1038 h 1715"/>
                  <a:gd name="T30" fmla="*/ 1507 w 1596"/>
                  <a:gd name="T31" fmla="*/ 834 h 1715"/>
                  <a:gd name="T32" fmla="*/ 1408 w 1596"/>
                  <a:gd name="T33" fmla="*/ 791 h 1715"/>
                  <a:gd name="T34" fmla="*/ 1231 w 1596"/>
                  <a:gd name="T35" fmla="*/ 819 h 1715"/>
                  <a:gd name="T36" fmla="*/ 1048 w 1596"/>
                  <a:gd name="T37" fmla="*/ 753 h 1715"/>
                  <a:gd name="T38" fmla="*/ 829 w 1596"/>
                  <a:gd name="T39" fmla="*/ 681 h 1715"/>
                  <a:gd name="T40" fmla="*/ 673 w 1596"/>
                  <a:gd name="T41" fmla="*/ 691 h 1715"/>
                  <a:gd name="T42" fmla="*/ 542 w 1596"/>
                  <a:gd name="T43" fmla="*/ 776 h 1715"/>
                  <a:gd name="T44" fmla="*/ 365 w 1596"/>
                  <a:gd name="T45" fmla="*/ 910 h 1715"/>
                  <a:gd name="T46" fmla="*/ 250 w 1596"/>
                  <a:gd name="T47" fmla="*/ 196 h 1715"/>
                  <a:gd name="T48" fmla="*/ 428 w 1596"/>
                  <a:gd name="T49" fmla="*/ 291 h 1715"/>
                  <a:gd name="T50" fmla="*/ 386 w 1596"/>
                  <a:gd name="T51" fmla="*/ 162 h 1715"/>
                  <a:gd name="T52" fmla="*/ 501 w 1596"/>
                  <a:gd name="T53" fmla="*/ 91 h 1715"/>
                  <a:gd name="T54" fmla="*/ 563 w 1596"/>
                  <a:gd name="T55" fmla="*/ 19 h 1715"/>
                  <a:gd name="T56" fmla="*/ 730 w 1596"/>
                  <a:gd name="T57" fmla="*/ 57 h 1715"/>
                  <a:gd name="T58" fmla="*/ 918 w 1596"/>
                  <a:gd name="T59" fmla="*/ 143 h 1715"/>
                  <a:gd name="T60" fmla="*/ 1006 w 1596"/>
                  <a:gd name="T61" fmla="*/ 181 h 1715"/>
                  <a:gd name="T62" fmla="*/ 819 w 1596"/>
                  <a:gd name="T63" fmla="*/ 19 h 1715"/>
                  <a:gd name="T64" fmla="*/ 1189 w 1596"/>
                  <a:gd name="T65" fmla="*/ 67 h 1715"/>
                  <a:gd name="T66" fmla="*/ 1314 w 1596"/>
                  <a:gd name="T67" fmla="*/ 110 h 1715"/>
                  <a:gd name="T68" fmla="*/ 1408 w 1596"/>
                  <a:gd name="T69" fmla="*/ 262 h 1715"/>
                  <a:gd name="T70" fmla="*/ 1450 w 1596"/>
                  <a:gd name="T71" fmla="*/ 400 h 1715"/>
                  <a:gd name="T72" fmla="*/ 1512 w 1596"/>
                  <a:gd name="T73" fmla="*/ 415 h 1715"/>
                  <a:gd name="T74" fmla="*/ 1559 w 1596"/>
                  <a:gd name="T75" fmla="*/ 386 h 1715"/>
                  <a:gd name="T76" fmla="*/ 1596 w 1596"/>
                  <a:gd name="T77" fmla="*/ 553 h 1715"/>
                  <a:gd name="T78" fmla="*/ 1570 w 1596"/>
                  <a:gd name="T79" fmla="*/ 705 h 1715"/>
                  <a:gd name="T80" fmla="*/ 1559 w 1596"/>
                  <a:gd name="T81" fmla="*/ 838 h 1715"/>
                  <a:gd name="T82" fmla="*/ 1575 w 1596"/>
                  <a:gd name="T83" fmla="*/ 991 h 1715"/>
                  <a:gd name="T84" fmla="*/ 1512 w 1596"/>
                  <a:gd name="T85" fmla="*/ 1153 h 1715"/>
                  <a:gd name="T86" fmla="*/ 1471 w 1596"/>
                  <a:gd name="T87" fmla="*/ 1300 h 1715"/>
                  <a:gd name="T88" fmla="*/ 1424 w 1596"/>
                  <a:gd name="T89" fmla="*/ 1434 h 1715"/>
                  <a:gd name="T90" fmla="*/ 1262 w 1596"/>
                  <a:gd name="T91" fmla="*/ 1576 h 1715"/>
                  <a:gd name="T92" fmla="*/ 1079 w 1596"/>
                  <a:gd name="T93" fmla="*/ 1662 h 1715"/>
                  <a:gd name="T94" fmla="*/ 913 w 1596"/>
                  <a:gd name="T95" fmla="*/ 1700 h 1715"/>
                  <a:gd name="T96" fmla="*/ 730 w 1596"/>
                  <a:gd name="T97" fmla="*/ 1715 h 1715"/>
                  <a:gd name="T98" fmla="*/ 547 w 1596"/>
                  <a:gd name="T99" fmla="*/ 1681 h 1715"/>
                  <a:gd name="T100" fmla="*/ 401 w 1596"/>
                  <a:gd name="T101" fmla="*/ 1605 h 1715"/>
                  <a:gd name="T102" fmla="*/ 255 w 1596"/>
                  <a:gd name="T103" fmla="*/ 1443 h 1715"/>
                  <a:gd name="T104" fmla="*/ 182 w 1596"/>
                  <a:gd name="T105" fmla="*/ 1286 h 1715"/>
                  <a:gd name="T106" fmla="*/ 146 w 1596"/>
                  <a:gd name="T107" fmla="*/ 1119 h 1715"/>
                  <a:gd name="T108" fmla="*/ 36 w 1596"/>
                  <a:gd name="T109" fmla="*/ 972 h 1715"/>
                  <a:gd name="T110" fmla="*/ 21 w 1596"/>
                  <a:gd name="T111" fmla="*/ 767 h 1715"/>
                  <a:gd name="T112" fmla="*/ 141 w 1596"/>
                  <a:gd name="T113" fmla="*/ 681 h 1715"/>
                  <a:gd name="T114" fmla="*/ 271 w 1596"/>
                  <a:gd name="T115" fmla="*/ 753 h 17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6"/>
                  <a:gd name="T175" fmla="*/ 0 h 1715"/>
                  <a:gd name="T176" fmla="*/ 1596 w 1596"/>
                  <a:gd name="T177" fmla="*/ 1715 h 17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6" h="1715">
                    <a:moveTo>
                      <a:pt x="276" y="848"/>
                    </a:moveTo>
                    <a:lnTo>
                      <a:pt x="276" y="843"/>
                    </a:lnTo>
                    <a:lnTo>
                      <a:pt x="276" y="834"/>
                    </a:lnTo>
                    <a:lnTo>
                      <a:pt x="271" y="815"/>
                    </a:lnTo>
                    <a:lnTo>
                      <a:pt x="271" y="800"/>
                    </a:lnTo>
                    <a:lnTo>
                      <a:pt x="261" y="781"/>
                    </a:lnTo>
                    <a:lnTo>
                      <a:pt x="250" y="767"/>
                    </a:lnTo>
                    <a:lnTo>
                      <a:pt x="245" y="757"/>
                    </a:lnTo>
                    <a:lnTo>
                      <a:pt x="240" y="753"/>
                    </a:lnTo>
                    <a:lnTo>
                      <a:pt x="229" y="743"/>
                    </a:lnTo>
                    <a:lnTo>
                      <a:pt x="219" y="743"/>
                    </a:lnTo>
                    <a:lnTo>
                      <a:pt x="203" y="738"/>
                    </a:lnTo>
                    <a:lnTo>
                      <a:pt x="193" y="738"/>
                    </a:lnTo>
                    <a:lnTo>
                      <a:pt x="177" y="738"/>
                    </a:lnTo>
                    <a:lnTo>
                      <a:pt x="167" y="743"/>
                    </a:lnTo>
                    <a:lnTo>
                      <a:pt x="151" y="743"/>
                    </a:lnTo>
                    <a:lnTo>
                      <a:pt x="141" y="748"/>
                    </a:lnTo>
                    <a:lnTo>
                      <a:pt x="125" y="753"/>
                    </a:lnTo>
                    <a:lnTo>
                      <a:pt x="115" y="762"/>
                    </a:lnTo>
                    <a:lnTo>
                      <a:pt x="104" y="767"/>
                    </a:lnTo>
                    <a:lnTo>
                      <a:pt x="89" y="776"/>
                    </a:lnTo>
                    <a:lnTo>
                      <a:pt x="83" y="786"/>
                    </a:lnTo>
                    <a:lnTo>
                      <a:pt x="73" y="800"/>
                    </a:lnTo>
                    <a:lnTo>
                      <a:pt x="62" y="815"/>
                    </a:lnTo>
                    <a:lnTo>
                      <a:pt x="57" y="829"/>
                    </a:lnTo>
                    <a:lnTo>
                      <a:pt x="52" y="843"/>
                    </a:lnTo>
                    <a:lnTo>
                      <a:pt x="47" y="862"/>
                    </a:lnTo>
                    <a:lnTo>
                      <a:pt x="42" y="881"/>
                    </a:lnTo>
                    <a:lnTo>
                      <a:pt x="42" y="896"/>
                    </a:lnTo>
                    <a:lnTo>
                      <a:pt x="47" y="915"/>
                    </a:lnTo>
                    <a:lnTo>
                      <a:pt x="57" y="929"/>
                    </a:lnTo>
                    <a:lnTo>
                      <a:pt x="62" y="943"/>
                    </a:lnTo>
                    <a:lnTo>
                      <a:pt x="78" y="962"/>
                    </a:lnTo>
                    <a:lnTo>
                      <a:pt x="89" y="976"/>
                    </a:lnTo>
                    <a:lnTo>
                      <a:pt x="104" y="991"/>
                    </a:lnTo>
                    <a:lnTo>
                      <a:pt x="115" y="1005"/>
                    </a:lnTo>
                    <a:lnTo>
                      <a:pt x="130" y="1019"/>
                    </a:lnTo>
                    <a:lnTo>
                      <a:pt x="146" y="1024"/>
                    </a:lnTo>
                    <a:lnTo>
                      <a:pt x="156" y="1038"/>
                    </a:lnTo>
                    <a:lnTo>
                      <a:pt x="167" y="1043"/>
                    </a:lnTo>
                    <a:lnTo>
                      <a:pt x="177" y="1053"/>
                    </a:lnTo>
                    <a:lnTo>
                      <a:pt x="182" y="1053"/>
                    </a:lnTo>
                    <a:lnTo>
                      <a:pt x="182" y="1057"/>
                    </a:lnTo>
                    <a:lnTo>
                      <a:pt x="182" y="1062"/>
                    </a:lnTo>
                    <a:lnTo>
                      <a:pt x="182" y="1072"/>
                    </a:lnTo>
                    <a:lnTo>
                      <a:pt x="188" y="1086"/>
                    </a:lnTo>
                    <a:lnTo>
                      <a:pt x="188" y="1100"/>
                    </a:lnTo>
                    <a:lnTo>
                      <a:pt x="188" y="1115"/>
                    </a:lnTo>
                    <a:lnTo>
                      <a:pt x="188" y="1124"/>
                    </a:lnTo>
                    <a:lnTo>
                      <a:pt x="193" y="1134"/>
                    </a:lnTo>
                    <a:lnTo>
                      <a:pt x="193" y="1148"/>
                    </a:lnTo>
                    <a:lnTo>
                      <a:pt x="193" y="1157"/>
                    </a:lnTo>
                    <a:lnTo>
                      <a:pt x="193" y="1167"/>
                    </a:lnTo>
                    <a:lnTo>
                      <a:pt x="198" y="1176"/>
                    </a:lnTo>
                    <a:lnTo>
                      <a:pt x="198" y="1186"/>
                    </a:lnTo>
                    <a:lnTo>
                      <a:pt x="203" y="1200"/>
                    </a:lnTo>
                    <a:lnTo>
                      <a:pt x="203" y="1210"/>
                    </a:lnTo>
                    <a:lnTo>
                      <a:pt x="208" y="1224"/>
                    </a:lnTo>
                    <a:lnTo>
                      <a:pt x="208" y="1234"/>
                    </a:lnTo>
                    <a:lnTo>
                      <a:pt x="214" y="1248"/>
                    </a:lnTo>
                    <a:lnTo>
                      <a:pt x="219" y="1257"/>
                    </a:lnTo>
                    <a:lnTo>
                      <a:pt x="219" y="1267"/>
                    </a:lnTo>
                    <a:lnTo>
                      <a:pt x="224" y="1281"/>
                    </a:lnTo>
                    <a:lnTo>
                      <a:pt x="229" y="1291"/>
                    </a:lnTo>
                    <a:lnTo>
                      <a:pt x="235" y="1300"/>
                    </a:lnTo>
                    <a:lnTo>
                      <a:pt x="240" y="1310"/>
                    </a:lnTo>
                    <a:lnTo>
                      <a:pt x="245" y="1324"/>
                    </a:lnTo>
                    <a:lnTo>
                      <a:pt x="250" y="1334"/>
                    </a:lnTo>
                    <a:lnTo>
                      <a:pt x="255" y="1338"/>
                    </a:lnTo>
                    <a:lnTo>
                      <a:pt x="255" y="1348"/>
                    </a:lnTo>
                    <a:lnTo>
                      <a:pt x="261" y="1362"/>
                    </a:lnTo>
                    <a:lnTo>
                      <a:pt x="266" y="1372"/>
                    </a:lnTo>
                    <a:lnTo>
                      <a:pt x="271" y="1381"/>
                    </a:lnTo>
                    <a:lnTo>
                      <a:pt x="276" y="1396"/>
                    </a:lnTo>
                    <a:lnTo>
                      <a:pt x="287" y="1405"/>
                    </a:lnTo>
                    <a:lnTo>
                      <a:pt x="292" y="1415"/>
                    </a:lnTo>
                    <a:lnTo>
                      <a:pt x="297" y="1429"/>
                    </a:lnTo>
                    <a:lnTo>
                      <a:pt x="302" y="1438"/>
                    </a:lnTo>
                    <a:lnTo>
                      <a:pt x="308" y="1448"/>
                    </a:lnTo>
                    <a:lnTo>
                      <a:pt x="318" y="1462"/>
                    </a:lnTo>
                    <a:lnTo>
                      <a:pt x="323" y="1476"/>
                    </a:lnTo>
                    <a:lnTo>
                      <a:pt x="334" y="1486"/>
                    </a:lnTo>
                    <a:lnTo>
                      <a:pt x="339" y="1500"/>
                    </a:lnTo>
                    <a:lnTo>
                      <a:pt x="355" y="1510"/>
                    </a:lnTo>
                    <a:lnTo>
                      <a:pt x="360" y="1519"/>
                    </a:lnTo>
                    <a:lnTo>
                      <a:pt x="370" y="1534"/>
                    </a:lnTo>
                    <a:lnTo>
                      <a:pt x="386" y="1543"/>
                    </a:lnTo>
                    <a:lnTo>
                      <a:pt x="396" y="1553"/>
                    </a:lnTo>
                    <a:lnTo>
                      <a:pt x="407" y="1562"/>
                    </a:lnTo>
                    <a:lnTo>
                      <a:pt x="422" y="1572"/>
                    </a:lnTo>
                    <a:lnTo>
                      <a:pt x="438" y="1581"/>
                    </a:lnTo>
                    <a:lnTo>
                      <a:pt x="454" y="1595"/>
                    </a:lnTo>
                    <a:lnTo>
                      <a:pt x="469" y="1600"/>
                    </a:lnTo>
                    <a:lnTo>
                      <a:pt x="485" y="1610"/>
                    </a:lnTo>
                    <a:lnTo>
                      <a:pt x="501" y="1615"/>
                    </a:lnTo>
                    <a:lnTo>
                      <a:pt x="521" y="1624"/>
                    </a:lnTo>
                    <a:lnTo>
                      <a:pt x="537" y="1629"/>
                    </a:lnTo>
                    <a:lnTo>
                      <a:pt x="558" y="1638"/>
                    </a:lnTo>
                    <a:lnTo>
                      <a:pt x="568" y="1638"/>
                    </a:lnTo>
                    <a:lnTo>
                      <a:pt x="579" y="1643"/>
                    </a:lnTo>
                    <a:lnTo>
                      <a:pt x="589" y="1648"/>
                    </a:lnTo>
                    <a:lnTo>
                      <a:pt x="605" y="1653"/>
                    </a:lnTo>
                    <a:lnTo>
                      <a:pt x="626" y="1653"/>
                    </a:lnTo>
                    <a:lnTo>
                      <a:pt x="647" y="1657"/>
                    </a:lnTo>
                    <a:lnTo>
                      <a:pt x="662" y="1657"/>
                    </a:lnTo>
                    <a:lnTo>
                      <a:pt x="683" y="1662"/>
                    </a:lnTo>
                    <a:lnTo>
                      <a:pt x="704" y="1662"/>
                    </a:lnTo>
                    <a:lnTo>
                      <a:pt x="720" y="1667"/>
                    </a:lnTo>
                    <a:lnTo>
                      <a:pt x="740" y="1667"/>
                    </a:lnTo>
                    <a:lnTo>
                      <a:pt x="761" y="1667"/>
                    </a:lnTo>
                    <a:lnTo>
                      <a:pt x="777" y="1667"/>
                    </a:lnTo>
                    <a:lnTo>
                      <a:pt x="793" y="1667"/>
                    </a:lnTo>
                    <a:lnTo>
                      <a:pt x="808" y="1662"/>
                    </a:lnTo>
                    <a:lnTo>
                      <a:pt x="824" y="1662"/>
                    </a:lnTo>
                    <a:lnTo>
                      <a:pt x="840" y="1662"/>
                    </a:lnTo>
                    <a:lnTo>
                      <a:pt x="855" y="1662"/>
                    </a:lnTo>
                    <a:lnTo>
                      <a:pt x="871" y="1657"/>
                    </a:lnTo>
                    <a:lnTo>
                      <a:pt x="886" y="1657"/>
                    </a:lnTo>
                    <a:lnTo>
                      <a:pt x="902" y="1653"/>
                    </a:lnTo>
                    <a:lnTo>
                      <a:pt x="918" y="1648"/>
                    </a:lnTo>
                    <a:lnTo>
                      <a:pt x="928" y="1643"/>
                    </a:lnTo>
                    <a:lnTo>
                      <a:pt x="944" y="1643"/>
                    </a:lnTo>
                    <a:lnTo>
                      <a:pt x="959" y="1638"/>
                    </a:lnTo>
                    <a:lnTo>
                      <a:pt x="975" y="1634"/>
                    </a:lnTo>
                    <a:lnTo>
                      <a:pt x="986" y="1629"/>
                    </a:lnTo>
                    <a:lnTo>
                      <a:pt x="1001" y="1624"/>
                    </a:lnTo>
                    <a:lnTo>
                      <a:pt x="1012" y="1619"/>
                    </a:lnTo>
                    <a:lnTo>
                      <a:pt x="1032" y="1615"/>
                    </a:lnTo>
                    <a:lnTo>
                      <a:pt x="1043" y="1610"/>
                    </a:lnTo>
                    <a:lnTo>
                      <a:pt x="1059" y="1605"/>
                    </a:lnTo>
                    <a:lnTo>
                      <a:pt x="1074" y="1595"/>
                    </a:lnTo>
                    <a:lnTo>
                      <a:pt x="1090" y="1591"/>
                    </a:lnTo>
                    <a:lnTo>
                      <a:pt x="1105" y="1586"/>
                    </a:lnTo>
                    <a:lnTo>
                      <a:pt x="1126" y="1581"/>
                    </a:lnTo>
                    <a:lnTo>
                      <a:pt x="1137" y="1576"/>
                    </a:lnTo>
                    <a:lnTo>
                      <a:pt x="1152" y="1572"/>
                    </a:lnTo>
                    <a:lnTo>
                      <a:pt x="1168" y="1562"/>
                    </a:lnTo>
                    <a:lnTo>
                      <a:pt x="1184" y="1557"/>
                    </a:lnTo>
                    <a:lnTo>
                      <a:pt x="1194" y="1548"/>
                    </a:lnTo>
                    <a:lnTo>
                      <a:pt x="1210" y="1538"/>
                    </a:lnTo>
                    <a:lnTo>
                      <a:pt x="1220" y="1534"/>
                    </a:lnTo>
                    <a:lnTo>
                      <a:pt x="1236" y="1524"/>
                    </a:lnTo>
                    <a:lnTo>
                      <a:pt x="1246" y="1515"/>
                    </a:lnTo>
                    <a:lnTo>
                      <a:pt x="1257" y="1505"/>
                    </a:lnTo>
                    <a:lnTo>
                      <a:pt x="1272" y="1496"/>
                    </a:lnTo>
                    <a:lnTo>
                      <a:pt x="1283" y="1486"/>
                    </a:lnTo>
                    <a:lnTo>
                      <a:pt x="1304" y="1467"/>
                    </a:lnTo>
                    <a:lnTo>
                      <a:pt x="1325" y="1453"/>
                    </a:lnTo>
                    <a:lnTo>
                      <a:pt x="1340" y="1434"/>
                    </a:lnTo>
                    <a:lnTo>
                      <a:pt x="1356" y="1415"/>
                    </a:lnTo>
                    <a:lnTo>
                      <a:pt x="1371" y="1400"/>
                    </a:lnTo>
                    <a:lnTo>
                      <a:pt x="1387" y="1381"/>
                    </a:lnTo>
                    <a:lnTo>
                      <a:pt x="1398" y="1367"/>
                    </a:lnTo>
                    <a:lnTo>
                      <a:pt x="1403" y="1353"/>
                    </a:lnTo>
                    <a:lnTo>
                      <a:pt x="1413" y="1338"/>
                    </a:lnTo>
                    <a:lnTo>
                      <a:pt x="1418" y="1329"/>
                    </a:lnTo>
                    <a:lnTo>
                      <a:pt x="1418" y="1319"/>
                    </a:lnTo>
                    <a:lnTo>
                      <a:pt x="1424" y="1305"/>
                    </a:lnTo>
                    <a:lnTo>
                      <a:pt x="1424" y="1296"/>
                    </a:lnTo>
                    <a:lnTo>
                      <a:pt x="1429" y="1286"/>
                    </a:lnTo>
                    <a:lnTo>
                      <a:pt x="1429" y="1276"/>
                    </a:lnTo>
                    <a:lnTo>
                      <a:pt x="1429" y="1262"/>
                    </a:lnTo>
                    <a:lnTo>
                      <a:pt x="1429" y="1253"/>
                    </a:lnTo>
                    <a:lnTo>
                      <a:pt x="1434" y="1243"/>
                    </a:lnTo>
                    <a:lnTo>
                      <a:pt x="1429" y="1224"/>
                    </a:lnTo>
                    <a:lnTo>
                      <a:pt x="1429" y="1210"/>
                    </a:lnTo>
                    <a:lnTo>
                      <a:pt x="1429" y="1200"/>
                    </a:lnTo>
                    <a:lnTo>
                      <a:pt x="1330" y="1200"/>
                    </a:lnTo>
                    <a:lnTo>
                      <a:pt x="1288" y="1219"/>
                    </a:lnTo>
                    <a:lnTo>
                      <a:pt x="1288" y="1181"/>
                    </a:lnTo>
                    <a:lnTo>
                      <a:pt x="1356" y="1138"/>
                    </a:lnTo>
                    <a:lnTo>
                      <a:pt x="1455" y="1129"/>
                    </a:lnTo>
                    <a:lnTo>
                      <a:pt x="1460" y="1119"/>
                    </a:lnTo>
                    <a:lnTo>
                      <a:pt x="1465" y="1110"/>
                    </a:lnTo>
                    <a:lnTo>
                      <a:pt x="1476" y="1096"/>
                    </a:lnTo>
                    <a:lnTo>
                      <a:pt x="1486" y="1076"/>
                    </a:lnTo>
                    <a:lnTo>
                      <a:pt x="1497" y="1062"/>
                    </a:lnTo>
                    <a:lnTo>
                      <a:pt x="1507" y="1038"/>
                    </a:lnTo>
                    <a:lnTo>
                      <a:pt x="1512" y="1019"/>
                    </a:lnTo>
                    <a:lnTo>
                      <a:pt x="1512" y="1010"/>
                    </a:lnTo>
                    <a:lnTo>
                      <a:pt x="1517" y="991"/>
                    </a:lnTo>
                    <a:lnTo>
                      <a:pt x="1517" y="976"/>
                    </a:lnTo>
                    <a:lnTo>
                      <a:pt x="1517" y="962"/>
                    </a:lnTo>
                    <a:lnTo>
                      <a:pt x="1517" y="943"/>
                    </a:lnTo>
                    <a:lnTo>
                      <a:pt x="1517" y="924"/>
                    </a:lnTo>
                    <a:lnTo>
                      <a:pt x="1512" y="905"/>
                    </a:lnTo>
                    <a:lnTo>
                      <a:pt x="1512" y="891"/>
                    </a:lnTo>
                    <a:lnTo>
                      <a:pt x="1512" y="867"/>
                    </a:lnTo>
                    <a:lnTo>
                      <a:pt x="1512" y="853"/>
                    </a:lnTo>
                    <a:lnTo>
                      <a:pt x="1507" y="834"/>
                    </a:lnTo>
                    <a:lnTo>
                      <a:pt x="1507" y="824"/>
                    </a:lnTo>
                    <a:lnTo>
                      <a:pt x="1502" y="810"/>
                    </a:lnTo>
                    <a:lnTo>
                      <a:pt x="1502" y="805"/>
                    </a:lnTo>
                    <a:lnTo>
                      <a:pt x="1502" y="796"/>
                    </a:lnTo>
                    <a:lnTo>
                      <a:pt x="1497" y="791"/>
                    </a:lnTo>
                    <a:lnTo>
                      <a:pt x="1481" y="786"/>
                    </a:lnTo>
                    <a:lnTo>
                      <a:pt x="1465" y="781"/>
                    </a:lnTo>
                    <a:lnTo>
                      <a:pt x="1450" y="781"/>
                    </a:lnTo>
                    <a:lnTo>
                      <a:pt x="1439" y="781"/>
                    </a:lnTo>
                    <a:lnTo>
                      <a:pt x="1434" y="786"/>
                    </a:lnTo>
                    <a:lnTo>
                      <a:pt x="1424" y="786"/>
                    </a:lnTo>
                    <a:lnTo>
                      <a:pt x="1408" y="791"/>
                    </a:lnTo>
                    <a:lnTo>
                      <a:pt x="1392" y="796"/>
                    </a:lnTo>
                    <a:lnTo>
                      <a:pt x="1377" y="796"/>
                    </a:lnTo>
                    <a:lnTo>
                      <a:pt x="1356" y="800"/>
                    </a:lnTo>
                    <a:lnTo>
                      <a:pt x="1340" y="805"/>
                    </a:lnTo>
                    <a:lnTo>
                      <a:pt x="1319" y="810"/>
                    </a:lnTo>
                    <a:lnTo>
                      <a:pt x="1298" y="810"/>
                    </a:lnTo>
                    <a:lnTo>
                      <a:pt x="1283" y="815"/>
                    </a:lnTo>
                    <a:lnTo>
                      <a:pt x="1267" y="815"/>
                    </a:lnTo>
                    <a:lnTo>
                      <a:pt x="1252" y="815"/>
                    </a:lnTo>
                    <a:lnTo>
                      <a:pt x="1241" y="819"/>
                    </a:lnTo>
                    <a:lnTo>
                      <a:pt x="1231" y="819"/>
                    </a:lnTo>
                    <a:lnTo>
                      <a:pt x="1220" y="815"/>
                    </a:lnTo>
                    <a:lnTo>
                      <a:pt x="1205" y="805"/>
                    </a:lnTo>
                    <a:lnTo>
                      <a:pt x="1189" y="800"/>
                    </a:lnTo>
                    <a:lnTo>
                      <a:pt x="1184" y="796"/>
                    </a:lnTo>
                    <a:lnTo>
                      <a:pt x="1168" y="796"/>
                    </a:lnTo>
                    <a:lnTo>
                      <a:pt x="1152" y="791"/>
                    </a:lnTo>
                    <a:lnTo>
                      <a:pt x="1137" y="781"/>
                    </a:lnTo>
                    <a:lnTo>
                      <a:pt x="1121" y="776"/>
                    </a:lnTo>
                    <a:lnTo>
                      <a:pt x="1100" y="772"/>
                    </a:lnTo>
                    <a:lnTo>
                      <a:pt x="1085" y="762"/>
                    </a:lnTo>
                    <a:lnTo>
                      <a:pt x="1064" y="757"/>
                    </a:lnTo>
                    <a:lnTo>
                      <a:pt x="1048" y="753"/>
                    </a:lnTo>
                    <a:lnTo>
                      <a:pt x="1027" y="743"/>
                    </a:lnTo>
                    <a:lnTo>
                      <a:pt x="1006" y="738"/>
                    </a:lnTo>
                    <a:lnTo>
                      <a:pt x="986" y="734"/>
                    </a:lnTo>
                    <a:lnTo>
                      <a:pt x="970" y="729"/>
                    </a:lnTo>
                    <a:lnTo>
                      <a:pt x="949" y="719"/>
                    </a:lnTo>
                    <a:lnTo>
                      <a:pt x="928" y="715"/>
                    </a:lnTo>
                    <a:lnTo>
                      <a:pt x="907" y="710"/>
                    </a:lnTo>
                    <a:lnTo>
                      <a:pt x="892" y="700"/>
                    </a:lnTo>
                    <a:lnTo>
                      <a:pt x="876" y="696"/>
                    </a:lnTo>
                    <a:lnTo>
                      <a:pt x="860" y="696"/>
                    </a:lnTo>
                    <a:lnTo>
                      <a:pt x="840" y="686"/>
                    </a:lnTo>
                    <a:lnTo>
                      <a:pt x="829" y="681"/>
                    </a:lnTo>
                    <a:lnTo>
                      <a:pt x="813" y="676"/>
                    </a:lnTo>
                    <a:lnTo>
                      <a:pt x="808" y="676"/>
                    </a:lnTo>
                    <a:lnTo>
                      <a:pt x="787" y="672"/>
                    </a:lnTo>
                    <a:lnTo>
                      <a:pt x="782" y="672"/>
                    </a:lnTo>
                    <a:lnTo>
                      <a:pt x="772" y="672"/>
                    </a:lnTo>
                    <a:lnTo>
                      <a:pt x="767" y="672"/>
                    </a:lnTo>
                    <a:lnTo>
                      <a:pt x="751" y="672"/>
                    </a:lnTo>
                    <a:lnTo>
                      <a:pt x="740" y="676"/>
                    </a:lnTo>
                    <a:lnTo>
                      <a:pt x="720" y="676"/>
                    </a:lnTo>
                    <a:lnTo>
                      <a:pt x="704" y="681"/>
                    </a:lnTo>
                    <a:lnTo>
                      <a:pt x="688" y="686"/>
                    </a:lnTo>
                    <a:lnTo>
                      <a:pt x="673" y="691"/>
                    </a:lnTo>
                    <a:lnTo>
                      <a:pt x="652" y="696"/>
                    </a:lnTo>
                    <a:lnTo>
                      <a:pt x="636" y="700"/>
                    </a:lnTo>
                    <a:lnTo>
                      <a:pt x="626" y="705"/>
                    </a:lnTo>
                    <a:lnTo>
                      <a:pt x="610" y="715"/>
                    </a:lnTo>
                    <a:lnTo>
                      <a:pt x="600" y="719"/>
                    </a:lnTo>
                    <a:lnTo>
                      <a:pt x="589" y="724"/>
                    </a:lnTo>
                    <a:lnTo>
                      <a:pt x="584" y="729"/>
                    </a:lnTo>
                    <a:lnTo>
                      <a:pt x="579" y="738"/>
                    </a:lnTo>
                    <a:lnTo>
                      <a:pt x="574" y="743"/>
                    </a:lnTo>
                    <a:lnTo>
                      <a:pt x="568" y="753"/>
                    </a:lnTo>
                    <a:lnTo>
                      <a:pt x="553" y="762"/>
                    </a:lnTo>
                    <a:lnTo>
                      <a:pt x="542" y="776"/>
                    </a:lnTo>
                    <a:lnTo>
                      <a:pt x="527" y="786"/>
                    </a:lnTo>
                    <a:lnTo>
                      <a:pt x="511" y="800"/>
                    </a:lnTo>
                    <a:lnTo>
                      <a:pt x="490" y="815"/>
                    </a:lnTo>
                    <a:lnTo>
                      <a:pt x="474" y="829"/>
                    </a:lnTo>
                    <a:lnTo>
                      <a:pt x="454" y="843"/>
                    </a:lnTo>
                    <a:lnTo>
                      <a:pt x="438" y="857"/>
                    </a:lnTo>
                    <a:lnTo>
                      <a:pt x="417" y="867"/>
                    </a:lnTo>
                    <a:lnTo>
                      <a:pt x="401" y="881"/>
                    </a:lnTo>
                    <a:lnTo>
                      <a:pt x="386" y="891"/>
                    </a:lnTo>
                    <a:lnTo>
                      <a:pt x="375" y="896"/>
                    </a:lnTo>
                    <a:lnTo>
                      <a:pt x="365" y="900"/>
                    </a:lnTo>
                    <a:lnTo>
                      <a:pt x="365" y="910"/>
                    </a:lnTo>
                    <a:lnTo>
                      <a:pt x="229" y="376"/>
                    </a:lnTo>
                    <a:lnTo>
                      <a:pt x="115" y="219"/>
                    </a:lnTo>
                    <a:lnTo>
                      <a:pt x="115" y="215"/>
                    </a:lnTo>
                    <a:lnTo>
                      <a:pt x="130" y="200"/>
                    </a:lnTo>
                    <a:lnTo>
                      <a:pt x="141" y="196"/>
                    </a:lnTo>
                    <a:lnTo>
                      <a:pt x="156" y="186"/>
                    </a:lnTo>
                    <a:lnTo>
                      <a:pt x="172" y="181"/>
                    </a:lnTo>
                    <a:lnTo>
                      <a:pt x="193" y="181"/>
                    </a:lnTo>
                    <a:lnTo>
                      <a:pt x="203" y="181"/>
                    </a:lnTo>
                    <a:lnTo>
                      <a:pt x="214" y="186"/>
                    </a:lnTo>
                    <a:lnTo>
                      <a:pt x="229" y="191"/>
                    </a:lnTo>
                    <a:lnTo>
                      <a:pt x="250" y="196"/>
                    </a:lnTo>
                    <a:lnTo>
                      <a:pt x="266" y="205"/>
                    </a:lnTo>
                    <a:lnTo>
                      <a:pt x="287" y="215"/>
                    </a:lnTo>
                    <a:lnTo>
                      <a:pt x="308" y="224"/>
                    </a:lnTo>
                    <a:lnTo>
                      <a:pt x="328" y="234"/>
                    </a:lnTo>
                    <a:lnTo>
                      <a:pt x="349" y="248"/>
                    </a:lnTo>
                    <a:lnTo>
                      <a:pt x="365" y="253"/>
                    </a:lnTo>
                    <a:lnTo>
                      <a:pt x="381" y="262"/>
                    </a:lnTo>
                    <a:lnTo>
                      <a:pt x="396" y="272"/>
                    </a:lnTo>
                    <a:lnTo>
                      <a:pt x="407" y="277"/>
                    </a:lnTo>
                    <a:lnTo>
                      <a:pt x="417" y="286"/>
                    </a:lnTo>
                    <a:lnTo>
                      <a:pt x="422" y="286"/>
                    </a:lnTo>
                    <a:lnTo>
                      <a:pt x="428" y="291"/>
                    </a:lnTo>
                    <a:lnTo>
                      <a:pt x="428" y="286"/>
                    </a:lnTo>
                    <a:lnTo>
                      <a:pt x="422" y="272"/>
                    </a:lnTo>
                    <a:lnTo>
                      <a:pt x="422" y="262"/>
                    </a:lnTo>
                    <a:lnTo>
                      <a:pt x="422" y="253"/>
                    </a:lnTo>
                    <a:lnTo>
                      <a:pt x="417" y="243"/>
                    </a:lnTo>
                    <a:lnTo>
                      <a:pt x="417" y="234"/>
                    </a:lnTo>
                    <a:lnTo>
                      <a:pt x="412" y="219"/>
                    </a:lnTo>
                    <a:lnTo>
                      <a:pt x="407" y="210"/>
                    </a:lnTo>
                    <a:lnTo>
                      <a:pt x="401" y="200"/>
                    </a:lnTo>
                    <a:lnTo>
                      <a:pt x="396" y="186"/>
                    </a:lnTo>
                    <a:lnTo>
                      <a:pt x="391" y="177"/>
                    </a:lnTo>
                    <a:lnTo>
                      <a:pt x="386" y="162"/>
                    </a:lnTo>
                    <a:lnTo>
                      <a:pt x="375" y="153"/>
                    </a:lnTo>
                    <a:lnTo>
                      <a:pt x="370" y="148"/>
                    </a:lnTo>
                    <a:lnTo>
                      <a:pt x="375" y="143"/>
                    </a:lnTo>
                    <a:lnTo>
                      <a:pt x="386" y="134"/>
                    </a:lnTo>
                    <a:lnTo>
                      <a:pt x="396" y="129"/>
                    </a:lnTo>
                    <a:lnTo>
                      <a:pt x="407" y="124"/>
                    </a:lnTo>
                    <a:lnTo>
                      <a:pt x="422" y="119"/>
                    </a:lnTo>
                    <a:lnTo>
                      <a:pt x="438" y="110"/>
                    </a:lnTo>
                    <a:lnTo>
                      <a:pt x="448" y="105"/>
                    </a:lnTo>
                    <a:lnTo>
                      <a:pt x="464" y="100"/>
                    </a:lnTo>
                    <a:lnTo>
                      <a:pt x="480" y="91"/>
                    </a:lnTo>
                    <a:lnTo>
                      <a:pt x="501" y="91"/>
                    </a:lnTo>
                    <a:lnTo>
                      <a:pt x="516" y="86"/>
                    </a:lnTo>
                    <a:lnTo>
                      <a:pt x="537" y="86"/>
                    </a:lnTo>
                    <a:lnTo>
                      <a:pt x="553" y="86"/>
                    </a:lnTo>
                    <a:lnTo>
                      <a:pt x="568" y="91"/>
                    </a:lnTo>
                    <a:lnTo>
                      <a:pt x="506" y="43"/>
                    </a:lnTo>
                    <a:lnTo>
                      <a:pt x="506" y="34"/>
                    </a:lnTo>
                    <a:lnTo>
                      <a:pt x="516" y="24"/>
                    </a:lnTo>
                    <a:lnTo>
                      <a:pt x="521" y="24"/>
                    </a:lnTo>
                    <a:lnTo>
                      <a:pt x="527" y="19"/>
                    </a:lnTo>
                    <a:lnTo>
                      <a:pt x="537" y="19"/>
                    </a:lnTo>
                    <a:lnTo>
                      <a:pt x="553" y="19"/>
                    </a:lnTo>
                    <a:lnTo>
                      <a:pt x="563" y="19"/>
                    </a:lnTo>
                    <a:lnTo>
                      <a:pt x="584" y="24"/>
                    </a:lnTo>
                    <a:lnTo>
                      <a:pt x="594" y="24"/>
                    </a:lnTo>
                    <a:lnTo>
                      <a:pt x="605" y="24"/>
                    </a:lnTo>
                    <a:lnTo>
                      <a:pt x="615" y="29"/>
                    </a:lnTo>
                    <a:lnTo>
                      <a:pt x="631" y="34"/>
                    </a:lnTo>
                    <a:lnTo>
                      <a:pt x="641" y="34"/>
                    </a:lnTo>
                    <a:lnTo>
                      <a:pt x="652" y="34"/>
                    </a:lnTo>
                    <a:lnTo>
                      <a:pt x="667" y="38"/>
                    </a:lnTo>
                    <a:lnTo>
                      <a:pt x="683" y="43"/>
                    </a:lnTo>
                    <a:lnTo>
                      <a:pt x="699" y="48"/>
                    </a:lnTo>
                    <a:lnTo>
                      <a:pt x="714" y="53"/>
                    </a:lnTo>
                    <a:lnTo>
                      <a:pt x="730" y="57"/>
                    </a:lnTo>
                    <a:lnTo>
                      <a:pt x="746" y="67"/>
                    </a:lnTo>
                    <a:lnTo>
                      <a:pt x="761" y="72"/>
                    </a:lnTo>
                    <a:lnTo>
                      <a:pt x="777" y="77"/>
                    </a:lnTo>
                    <a:lnTo>
                      <a:pt x="793" y="86"/>
                    </a:lnTo>
                    <a:lnTo>
                      <a:pt x="808" y="91"/>
                    </a:lnTo>
                    <a:lnTo>
                      <a:pt x="829" y="100"/>
                    </a:lnTo>
                    <a:lnTo>
                      <a:pt x="845" y="110"/>
                    </a:lnTo>
                    <a:lnTo>
                      <a:pt x="860" y="115"/>
                    </a:lnTo>
                    <a:lnTo>
                      <a:pt x="876" y="124"/>
                    </a:lnTo>
                    <a:lnTo>
                      <a:pt x="886" y="129"/>
                    </a:lnTo>
                    <a:lnTo>
                      <a:pt x="902" y="134"/>
                    </a:lnTo>
                    <a:lnTo>
                      <a:pt x="918" y="143"/>
                    </a:lnTo>
                    <a:lnTo>
                      <a:pt x="933" y="148"/>
                    </a:lnTo>
                    <a:lnTo>
                      <a:pt x="939" y="153"/>
                    </a:lnTo>
                    <a:lnTo>
                      <a:pt x="954" y="162"/>
                    </a:lnTo>
                    <a:lnTo>
                      <a:pt x="965" y="167"/>
                    </a:lnTo>
                    <a:lnTo>
                      <a:pt x="980" y="172"/>
                    </a:lnTo>
                    <a:lnTo>
                      <a:pt x="996" y="181"/>
                    </a:lnTo>
                    <a:lnTo>
                      <a:pt x="1006" y="191"/>
                    </a:lnTo>
                    <a:lnTo>
                      <a:pt x="1017" y="196"/>
                    </a:lnTo>
                    <a:lnTo>
                      <a:pt x="1022" y="196"/>
                    </a:lnTo>
                    <a:lnTo>
                      <a:pt x="1017" y="196"/>
                    </a:lnTo>
                    <a:lnTo>
                      <a:pt x="1012" y="191"/>
                    </a:lnTo>
                    <a:lnTo>
                      <a:pt x="1006" y="181"/>
                    </a:lnTo>
                    <a:lnTo>
                      <a:pt x="1001" y="172"/>
                    </a:lnTo>
                    <a:lnTo>
                      <a:pt x="986" y="162"/>
                    </a:lnTo>
                    <a:lnTo>
                      <a:pt x="980" y="148"/>
                    </a:lnTo>
                    <a:lnTo>
                      <a:pt x="965" y="134"/>
                    </a:lnTo>
                    <a:lnTo>
                      <a:pt x="949" y="119"/>
                    </a:lnTo>
                    <a:lnTo>
                      <a:pt x="933" y="105"/>
                    </a:lnTo>
                    <a:lnTo>
                      <a:pt x="913" y="91"/>
                    </a:lnTo>
                    <a:lnTo>
                      <a:pt x="897" y="72"/>
                    </a:lnTo>
                    <a:lnTo>
                      <a:pt x="876" y="57"/>
                    </a:lnTo>
                    <a:lnTo>
                      <a:pt x="855" y="43"/>
                    </a:lnTo>
                    <a:lnTo>
                      <a:pt x="840" y="34"/>
                    </a:lnTo>
                    <a:lnTo>
                      <a:pt x="819" y="19"/>
                    </a:lnTo>
                    <a:lnTo>
                      <a:pt x="803" y="15"/>
                    </a:lnTo>
                    <a:lnTo>
                      <a:pt x="876" y="0"/>
                    </a:lnTo>
                    <a:lnTo>
                      <a:pt x="1053" y="86"/>
                    </a:lnTo>
                    <a:lnTo>
                      <a:pt x="1006" y="15"/>
                    </a:lnTo>
                    <a:lnTo>
                      <a:pt x="1116" y="15"/>
                    </a:lnTo>
                    <a:lnTo>
                      <a:pt x="1132" y="24"/>
                    </a:lnTo>
                    <a:lnTo>
                      <a:pt x="1137" y="29"/>
                    </a:lnTo>
                    <a:lnTo>
                      <a:pt x="1152" y="38"/>
                    </a:lnTo>
                    <a:lnTo>
                      <a:pt x="1163" y="43"/>
                    </a:lnTo>
                    <a:lnTo>
                      <a:pt x="1179" y="57"/>
                    </a:lnTo>
                    <a:lnTo>
                      <a:pt x="1189" y="67"/>
                    </a:lnTo>
                    <a:lnTo>
                      <a:pt x="1199" y="77"/>
                    </a:lnTo>
                    <a:lnTo>
                      <a:pt x="1215" y="86"/>
                    </a:lnTo>
                    <a:lnTo>
                      <a:pt x="1231" y="100"/>
                    </a:lnTo>
                    <a:lnTo>
                      <a:pt x="1236" y="115"/>
                    </a:lnTo>
                    <a:lnTo>
                      <a:pt x="1252" y="129"/>
                    </a:lnTo>
                    <a:lnTo>
                      <a:pt x="1257" y="143"/>
                    </a:lnTo>
                    <a:lnTo>
                      <a:pt x="1267" y="157"/>
                    </a:lnTo>
                    <a:lnTo>
                      <a:pt x="1278" y="124"/>
                    </a:lnTo>
                    <a:lnTo>
                      <a:pt x="1278" y="115"/>
                    </a:lnTo>
                    <a:lnTo>
                      <a:pt x="1293" y="105"/>
                    </a:lnTo>
                    <a:lnTo>
                      <a:pt x="1304" y="105"/>
                    </a:lnTo>
                    <a:lnTo>
                      <a:pt x="1314" y="110"/>
                    </a:lnTo>
                    <a:lnTo>
                      <a:pt x="1319" y="110"/>
                    </a:lnTo>
                    <a:lnTo>
                      <a:pt x="1330" y="119"/>
                    </a:lnTo>
                    <a:lnTo>
                      <a:pt x="1340" y="129"/>
                    </a:lnTo>
                    <a:lnTo>
                      <a:pt x="1345" y="143"/>
                    </a:lnTo>
                    <a:lnTo>
                      <a:pt x="1356" y="153"/>
                    </a:lnTo>
                    <a:lnTo>
                      <a:pt x="1366" y="167"/>
                    </a:lnTo>
                    <a:lnTo>
                      <a:pt x="1377" y="186"/>
                    </a:lnTo>
                    <a:lnTo>
                      <a:pt x="1387" y="205"/>
                    </a:lnTo>
                    <a:lnTo>
                      <a:pt x="1392" y="219"/>
                    </a:lnTo>
                    <a:lnTo>
                      <a:pt x="1403" y="243"/>
                    </a:lnTo>
                    <a:lnTo>
                      <a:pt x="1403" y="253"/>
                    </a:lnTo>
                    <a:lnTo>
                      <a:pt x="1408" y="262"/>
                    </a:lnTo>
                    <a:lnTo>
                      <a:pt x="1413" y="277"/>
                    </a:lnTo>
                    <a:lnTo>
                      <a:pt x="1418" y="286"/>
                    </a:lnTo>
                    <a:lnTo>
                      <a:pt x="1424" y="296"/>
                    </a:lnTo>
                    <a:lnTo>
                      <a:pt x="1424" y="310"/>
                    </a:lnTo>
                    <a:lnTo>
                      <a:pt x="1429" y="319"/>
                    </a:lnTo>
                    <a:lnTo>
                      <a:pt x="1434" y="329"/>
                    </a:lnTo>
                    <a:lnTo>
                      <a:pt x="1434" y="343"/>
                    </a:lnTo>
                    <a:lnTo>
                      <a:pt x="1439" y="353"/>
                    </a:lnTo>
                    <a:lnTo>
                      <a:pt x="1439" y="362"/>
                    </a:lnTo>
                    <a:lnTo>
                      <a:pt x="1444" y="376"/>
                    </a:lnTo>
                    <a:lnTo>
                      <a:pt x="1444" y="391"/>
                    </a:lnTo>
                    <a:lnTo>
                      <a:pt x="1450" y="400"/>
                    </a:lnTo>
                    <a:lnTo>
                      <a:pt x="1450" y="415"/>
                    </a:lnTo>
                    <a:lnTo>
                      <a:pt x="1450" y="424"/>
                    </a:lnTo>
                    <a:lnTo>
                      <a:pt x="1450" y="438"/>
                    </a:lnTo>
                    <a:lnTo>
                      <a:pt x="1455" y="448"/>
                    </a:lnTo>
                    <a:lnTo>
                      <a:pt x="1455" y="462"/>
                    </a:lnTo>
                    <a:lnTo>
                      <a:pt x="1455" y="472"/>
                    </a:lnTo>
                    <a:lnTo>
                      <a:pt x="1460" y="467"/>
                    </a:lnTo>
                    <a:lnTo>
                      <a:pt x="1476" y="457"/>
                    </a:lnTo>
                    <a:lnTo>
                      <a:pt x="1486" y="443"/>
                    </a:lnTo>
                    <a:lnTo>
                      <a:pt x="1497" y="434"/>
                    </a:lnTo>
                    <a:lnTo>
                      <a:pt x="1502" y="424"/>
                    </a:lnTo>
                    <a:lnTo>
                      <a:pt x="1512" y="415"/>
                    </a:lnTo>
                    <a:lnTo>
                      <a:pt x="1512" y="400"/>
                    </a:lnTo>
                    <a:lnTo>
                      <a:pt x="1512" y="391"/>
                    </a:lnTo>
                    <a:lnTo>
                      <a:pt x="1517" y="376"/>
                    </a:lnTo>
                    <a:lnTo>
                      <a:pt x="1517" y="367"/>
                    </a:lnTo>
                    <a:lnTo>
                      <a:pt x="1517" y="353"/>
                    </a:lnTo>
                    <a:lnTo>
                      <a:pt x="1523" y="348"/>
                    </a:lnTo>
                    <a:lnTo>
                      <a:pt x="1533" y="353"/>
                    </a:lnTo>
                    <a:lnTo>
                      <a:pt x="1544" y="362"/>
                    </a:lnTo>
                    <a:lnTo>
                      <a:pt x="1549" y="372"/>
                    </a:lnTo>
                    <a:lnTo>
                      <a:pt x="1554" y="376"/>
                    </a:lnTo>
                    <a:lnTo>
                      <a:pt x="1559" y="386"/>
                    </a:lnTo>
                    <a:lnTo>
                      <a:pt x="1564" y="396"/>
                    </a:lnTo>
                    <a:lnTo>
                      <a:pt x="1570" y="405"/>
                    </a:lnTo>
                    <a:lnTo>
                      <a:pt x="1580" y="424"/>
                    </a:lnTo>
                    <a:lnTo>
                      <a:pt x="1585" y="438"/>
                    </a:lnTo>
                    <a:lnTo>
                      <a:pt x="1591" y="457"/>
                    </a:lnTo>
                    <a:lnTo>
                      <a:pt x="1596" y="472"/>
                    </a:lnTo>
                    <a:lnTo>
                      <a:pt x="1596" y="491"/>
                    </a:lnTo>
                    <a:lnTo>
                      <a:pt x="1596" y="505"/>
                    </a:lnTo>
                    <a:lnTo>
                      <a:pt x="1596" y="515"/>
                    </a:lnTo>
                    <a:lnTo>
                      <a:pt x="1596" y="529"/>
                    </a:lnTo>
                    <a:lnTo>
                      <a:pt x="1596" y="543"/>
                    </a:lnTo>
                    <a:lnTo>
                      <a:pt x="1596" y="553"/>
                    </a:lnTo>
                    <a:lnTo>
                      <a:pt x="1596" y="567"/>
                    </a:lnTo>
                    <a:lnTo>
                      <a:pt x="1591" y="581"/>
                    </a:lnTo>
                    <a:lnTo>
                      <a:pt x="1591" y="596"/>
                    </a:lnTo>
                    <a:lnTo>
                      <a:pt x="1591" y="605"/>
                    </a:lnTo>
                    <a:lnTo>
                      <a:pt x="1591" y="619"/>
                    </a:lnTo>
                    <a:lnTo>
                      <a:pt x="1585" y="634"/>
                    </a:lnTo>
                    <a:lnTo>
                      <a:pt x="1585" y="648"/>
                    </a:lnTo>
                    <a:lnTo>
                      <a:pt x="1580" y="662"/>
                    </a:lnTo>
                    <a:lnTo>
                      <a:pt x="1580" y="672"/>
                    </a:lnTo>
                    <a:lnTo>
                      <a:pt x="1575" y="681"/>
                    </a:lnTo>
                    <a:lnTo>
                      <a:pt x="1570" y="696"/>
                    </a:lnTo>
                    <a:lnTo>
                      <a:pt x="1570" y="705"/>
                    </a:lnTo>
                    <a:lnTo>
                      <a:pt x="1564" y="719"/>
                    </a:lnTo>
                    <a:lnTo>
                      <a:pt x="1559" y="729"/>
                    </a:lnTo>
                    <a:lnTo>
                      <a:pt x="1559" y="738"/>
                    </a:lnTo>
                    <a:lnTo>
                      <a:pt x="1559" y="753"/>
                    </a:lnTo>
                    <a:lnTo>
                      <a:pt x="1554" y="767"/>
                    </a:lnTo>
                    <a:lnTo>
                      <a:pt x="1554" y="772"/>
                    </a:lnTo>
                    <a:lnTo>
                      <a:pt x="1554" y="776"/>
                    </a:lnTo>
                    <a:lnTo>
                      <a:pt x="1554" y="786"/>
                    </a:lnTo>
                    <a:lnTo>
                      <a:pt x="1554" y="791"/>
                    </a:lnTo>
                    <a:lnTo>
                      <a:pt x="1554" y="805"/>
                    </a:lnTo>
                    <a:lnTo>
                      <a:pt x="1559" y="819"/>
                    </a:lnTo>
                    <a:lnTo>
                      <a:pt x="1559" y="838"/>
                    </a:lnTo>
                    <a:lnTo>
                      <a:pt x="1559" y="853"/>
                    </a:lnTo>
                    <a:lnTo>
                      <a:pt x="1564" y="872"/>
                    </a:lnTo>
                    <a:lnTo>
                      <a:pt x="1564" y="881"/>
                    </a:lnTo>
                    <a:lnTo>
                      <a:pt x="1564" y="891"/>
                    </a:lnTo>
                    <a:lnTo>
                      <a:pt x="1570" y="905"/>
                    </a:lnTo>
                    <a:lnTo>
                      <a:pt x="1570" y="915"/>
                    </a:lnTo>
                    <a:lnTo>
                      <a:pt x="1570" y="924"/>
                    </a:lnTo>
                    <a:lnTo>
                      <a:pt x="1570" y="934"/>
                    </a:lnTo>
                    <a:lnTo>
                      <a:pt x="1570" y="943"/>
                    </a:lnTo>
                    <a:lnTo>
                      <a:pt x="1575" y="957"/>
                    </a:lnTo>
                    <a:lnTo>
                      <a:pt x="1575" y="976"/>
                    </a:lnTo>
                    <a:lnTo>
                      <a:pt x="1575" y="991"/>
                    </a:lnTo>
                    <a:lnTo>
                      <a:pt x="1575" y="1010"/>
                    </a:lnTo>
                    <a:lnTo>
                      <a:pt x="1575" y="1024"/>
                    </a:lnTo>
                    <a:lnTo>
                      <a:pt x="1570" y="1038"/>
                    </a:lnTo>
                    <a:lnTo>
                      <a:pt x="1570" y="1053"/>
                    </a:lnTo>
                    <a:lnTo>
                      <a:pt x="1559" y="1062"/>
                    </a:lnTo>
                    <a:lnTo>
                      <a:pt x="1559" y="1076"/>
                    </a:lnTo>
                    <a:lnTo>
                      <a:pt x="1549" y="1091"/>
                    </a:lnTo>
                    <a:lnTo>
                      <a:pt x="1544" y="1105"/>
                    </a:lnTo>
                    <a:lnTo>
                      <a:pt x="1538" y="1119"/>
                    </a:lnTo>
                    <a:lnTo>
                      <a:pt x="1533" y="1134"/>
                    </a:lnTo>
                    <a:lnTo>
                      <a:pt x="1523" y="1143"/>
                    </a:lnTo>
                    <a:lnTo>
                      <a:pt x="1512" y="1153"/>
                    </a:lnTo>
                    <a:lnTo>
                      <a:pt x="1507" y="1162"/>
                    </a:lnTo>
                    <a:lnTo>
                      <a:pt x="1502" y="1172"/>
                    </a:lnTo>
                    <a:lnTo>
                      <a:pt x="1497" y="1186"/>
                    </a:lnTo>
                    <a:lnTo>
                      <a:pt x="1497" y="1191"/>
                    </a:lnTo>
                    <a:lnTo>
                      <a:pt x="1491" y="1196"/>
                    </a:lnTo>
                    <a:lnTo>
                      <a:pt x="1491" y="1210"/>
                    </a:lnTo>
                    <a:lnTo>
                      <a:pt x="1486" y="1219"/>
                    </a:lnTo>
                    <a:lnTo>
                      <a:pt x="1486" y="1234"/>
                    </a:lnTo>
                    <a:lnTo>
                      <a:pt x="1481" y="1248"/>
                    </a:lnTo>
                    <a:lnTo>
                      <a:pt x="1481" y="1267"/>
                    </a:lnTo>
                    <a:lnTo>
                      <a:pt x="1476" y="1281"/>
                    </a:lnTo>
                    <a:lnTo>
                      <a:pt x="1471" y="1300"/>
                    </a:lnTo>
                    <a:lnTo>
                      <a:pt x="1465" y="1310"/>
                    </a:lnTo>
                    <a:lnTo>
                      <a:pt x="1465" y="1324"/>
                    </a:lnTo>
                    <a:lnTo>
                      <a:pt x="1460" y="1334"/>
                    </a:lnTo>
                    <a:lnTo>
                      <a:pt x="1460" y="1343"/>
                    </a:lnTo>
                    <a:lnTo>
                      <a:pt x="1450" y="1353"/>
                    </a:lnTo>
                    <a:lnTo>
                      <a:pt x="1450" y="1367"/>
                    </a:lnTo>
                    <a:lnTo>
                      <a:pt x="1444" y="1376"/>
                    </a:lnTo>
                    <a:lnTo>
                      <a:pt x="1439" y="1386"/>
                    </a:lnTo>
                    <a:lnTo>
                      <a:pt x="1434" y="1400"/>
                    </a:lnTo>
                    <a:lnTo>
                      <a:pt x="1434" y="1410"/>
                    </a:lnTo>
                    <a:lnTo>
                      <a:pt x="1429" y="1419"/>
                    </a:lnTo>
                    <a:lnTo>
                      <a:pt x="1424" y="1434"/>
                    </a:lnTo>
                    <a:lnTo>
                      <a:pt x="1413" y="1443"/>
                    </a:lnTo>
                    <a:lnTo>
                      <a:pt x="1408" y="1457"/>
                    </a:lnTo>
                    <a:lnTo>
                      <a:pt x="1398" y="1467"/>
                    </a:lnTo>
                    <a:lnTo>
                      <a:pt x="1387" y="1476"/>
                    </a:lnTo>
                    <a:lnTo>
                      <a:pt x="1377" y="1491"/>
                    </a:lnTo>
                    <a:lnTo>
                      <a:pt x="1366" y="1500"/>
                    </a:lnTo>
                    <a:lnTo>
                      <a:pt x="1351" y="1515"/>
                    </a:lnTo>
                    <a:lnTo>
                      <a:pt x="1335" y="1529"/>
                    </a:lnTo>
                    <a:lnTo>
                      <a:pt x="1319" y="1538"/>
                    </a:lnTo>
                    <a:lnTo>
                      <a:pt x="1304" y="1553"/>
                    </a:lnTo>
                    <a:lnTo>
                      <a:pt x="1283" y="1562"/>
                    </a:lnTo>
                    <a:lnTo>
                      <a:pt x="1262" y="1576"/>
                    </a:lnTo>
                    <a:lnTo>
                      <a:pt x="1246" y="1586"/>
                    </a:lnTo>
                    <a:lnTo>
                      <a:pt x="1225" y="1600"/>
                    </a:lnTo>
                    <a:lnTo>
                      <a:pt x="1199" y="1610"/>
                    </a:lnTo>
                    <a:lnTo>
                      <a:pt x="1184" y="1624"/>
                    </a:lnTo>
                    <a:lnTo>
                      <a:pt x="1168" y="1629"/>
                    </a:lnTo>
                    <a:lnTo>
                      <a:pt x="1152" y="1634"/>
                    </a:lnTo>
                    <a:lnTo>
                      <a:pt x="1142" y="1638"/>
                    </a:lnTo>
                    <a:lnTo>
                      <a:pt x="1132" y="1643"/>
                    </a:lnTo>
                    <a:lnTo>
                      <a:pt x="1116" y="1643"/>
                    </a:lnTo>
                    <a:lnTo>
                      <a:pt x="1105" y="1653"/>
                    </a:lnTo>
                    <a:lnTo>
                      <a:pt x="1090" y="1653"/>
                    </a:lnTo>
                    <a:lnTo>
                      <a:pt x="1079" y="1662"/>
                    </a:lnTo>
                    <a:lnTo>
                      <a:pt x="1064" y="1662"/>
                    </a:lnTo>
                    <a:lnTo>
                      <a:pt x="1053" y="1667"/>
                    </a:lnTo>
                    <a:lnTo>
                      <a:pt x="1038" y="1672"/>
                    </a:lnTo>
                    <a:lnTo>
                      <a:pt x="1022" y="1676"/>
                    </a:lnTo>
                    <a:lnTo>
                      <a:pt x="1012" y="1681"/>
                    </a:lnTo>
                    <a:lnTo>
                      <a:pt x="996" y="1686"/>
                    </a:lnTo>
                    <a:lnTo>
                      <a:pt x="986" y="1686"/>
                    </a:lnTo>
                    <a:lnTo>
                      <a:pt x="970" y="1691"/>
                    </a:lnTo>
                    <a:lnTo>
                      <a:pt x="954" y="1695"/>
                    </a:lnTo>
                    <a:lnTo>
                      <a:pt x="939" y="1695"/>
                    </a:lnTo>
                    <a:lnTo>
                      <a:pt x="923" y="1695"/>
                    </a:lnTo>
                    <a:lnTo>
                      <a:pt x="913" y="1700"/>
                    </a:lnTo>
                    <a:lnTo>
                      <a:pt x="897" y="1705"/>
                    </a:lnTo>
                    <a:lnTo>
                      <a:pt x="881" y="1705"/>
                    </a:lnTo>
                    <a:lnTo>
                      <a:pt x="866" y="1705"/>
                    </a:lnTo>
                    <a:lnTo>
                      <a:pt x="850" y="1710"/>
                    </a:lnTo>
                    <a:lnTo>
                      <a:pt x="834" y="1710"/>
                    </a:lnTo>
                    <a:lnTo>
                      <a:pt x="819" y="1715"/>
                    </a:lnTo>
                    <a:lnTo>
                      <a:pt x="803" y="1715"/>
                    </a:lnTo>
                    <a:lnTo>
                      <a:pt x="787" y="1715"/>
                    </a:lnTo>
                    <a:lnTo>
                      <a:pt x="772" y="1715"/>
                    </a:lnTo>
                    <a:lnTo>
                      <a:pt x="756" y="1715"/>
                    </a:lnTo>
                    <a:lnTo>
                      <a:pt x="740" y="1715"/>
                    </a:lnTo>
                    <a:lnTo>
                      <a:pt x="730" y="1715"/>
                    </a:lnTo>
                    <a:lnTo>
                      <a:pt x="709" y="1715"/>
                    </a:lnTo>
                    <a:lnTo>
                      <a:pt x="693" y="1715"/>
                    </a:lnTo>
                    <a:lnTo>
                      <a:pt x="678" y="1710"/>
                    </a:lnTo>
                    <a:lnTo>
                      <a:pt x="662" y="1710"/>
                    </a:lnTo>
                    <a:lnTo>
                      <a:pt x="647" y="1705"/>
                    </a:lnTo>
                    <a:lnTo>
                      <a:pt x="636" y="1705"/>
                    </a:lnTo>
                    <a:lnTo>
                      <a:pt x="615" y="1700"/>
                    </a:lnTo>
                    <a:lnTo>
                      <a:pt x="605" y="1700"/>
                    </a:lnTo>
                    <a:lnTo>
                      <a:pt x="589" y="1695"/>
                    </a:lnTo>
                    <a:lnTo>
                      <a:pt x="574" y="1691"/>
                    </a:lnTo>
                    <a:lnTo>
                      <a:pt x="563" y="1686"/>
                    </a:lnTo>
                    <a:lnTo>
                      <a:pt x="547" y="1681"/>
                    </a:lnTo>
                    <a:lnTo>
                      <a:pt x="537" y="1676"/>
                    </a:lnTo>
                    <a:lnTo>
                      <a:pt x="521" y="1672"/>
                    </a:lnTo>
                    <a:lnTo>
                      <a:pt x="511" y="1667"/>
                    </a:lnTo>
                    <a:lnTo>
                      <a:pt x="495" y="1662"/>
                    </a:lnTo>
                    <a:lnTo>
                      <a:pt x="485" y="1653"/>
                    </a:lnTo>
                    <a:lnTo>
                      <a:pt x="469" y="1643"/>
                    </a:lnTo>
                    <a:lnTo>
                      <a:pt x="459" y="1638"/>
                    </a:lnTo>
                    <a:lnTo>
                      <a:pt x="448" y="1634"/>
                    </a:lnTo>
                    <a:lnTo>
                      <a:pt x="433" y="1624"/>
                    </a:lnTo>
                    <a:lnTo>
                      <a:pt x="422" y="1619"/>
                    </a:lnTo>
                    <a:lnTo>
                      <a:pt x="412" y="1610"/>
                    </a:lnTo>
                    <a:lnTo>
                      <a:pt x="401" y="1605"/>
                    </a:lnTo>
                    <a:lnTo>
                      <a:pt x="381" y="1586"/>
                    </a:lnTo>
                    <a:lnTo>
                      <a:pt x="360" y="1567"/>
                    </a:lnTo>
                    <a:lnTo>
                      <a:pt x="339" y="1548"/>
                    </a:lnTo>
                    <a:lnTo>
                      <a:pt x="323" y="1529"/>
                    </a:lnTo>
                    <a:lnTo>
                      <a:pt x="313" y="1519"/>
                    </a:lnTo>
                    <a:lnTo>
                      <a:pt x="302" y="1510"/>
                    </a:lnTo>
                    <a:lnTo>
                      <a:pt x="292" y="1496"/>
                    </a:lnTo>
                    <a:lnTo>
                      <a:pt x="287" y="1486"/>
                    </a:lnTo>
                    <a:lnTo>
                      <a:pt x="276" y="1476"/>
                    </a:lnTo>
                    <a:lnTo>
                      <a:pt x="271" y="1462"/>
                    </a:lnTo>
                    <a:lnTo>
                      <a:pt x="261" y="1453"/>
                    </a:lnTo>
                    <a:lnTo>
                      <a:pt x="255" y="1443"/>
                    </a:lnTo>
                    <a:lnTo>
                      <a:pt x="245" y="1429"/>
                    </a:lnTo>
                    <a:lnTo>
                      <a:pt x="240" y="1415"/>
                    </a:lnTo>
                    <a:lnTo>
                      <a:pt x="229" y="1400"/>
                    </a:lnTo>
                    <a:lnTo>
                      <a:pt x="224" y="1391"/>
                    </a:lnTo>
                    <a:lnTo>
                      <a:pt x="219" y="1376"/>
                    </a:lnTo>
                    <a:lnTo>
                      <a:pt x="214" y="1367"/>
                    </a:lnTo>
                    <a:lnTo>
                      <a:pt x="208" y="1353"/>
                    </a:lnTo>
                    <a:lnTo>
                      <a:pt x="203" y="1338"/>
                    </a:lnTo>
                    <a:lnTo>
                      <a:pt x="198" y="1324"/>
                    </a:lnTo>
                    <a:lnTo>
                      <a:pt x="193" y="1315"/>
                    </a:lnTo>
                    <a:lnTo>
                      <a:pt x="188" y="1300"/>
                    </a:lnTo>
                    <a:lnTo>
                      <a:pt x="182" y="1286"/>
                    </a:lnTo>
                    <a:lnTo>
                      <a:pt x="177" y="1272"/>
                    </a:lnTo>
                    <a:lnTo>
                      <a:pt x="172" y="1257"/>
                    </a:lnTo>
                    <a:lnTo>
                      <a:pt x="167" y="1248"/>
                    </a:lnTo>
                    <a:lnTo>
                      <a:pt x="167" y="1234"/>
                    </a:lnTo>
                    <a:lnTo>
                      <a:pt x="162" y="1219"/>
                    </a:lnTo>
                    <a:lnTo>
                      <a:pt x="156" y="1205"/>
                    </a:lnTo>
                    <a:lnTo>
                      <a:pt x="156" y="1191"/>
                    </a:lnTo>
                    <a:lnTo>
                      <a:pt x="151" y="1176"/>
                    </a:lnTo>
                    <a:lnTo>
                      <a:pt x="151" y="1162"/>
                    </a:lnTo>
                    <a:lnTo>
                      <a:pt x="146" y="1148"/>
                    </a:lnTo>
                    <a:lnTo>
                      <a:pt x="146" y="1134"/>
                    </a:lnTo>
                    <a:lnTo>
                      <a:pt x="146" y="1119"/>
                    </a:lnTo>
                    <a:lnTo>
                      <a:pt x="141" y="1115"/>
                    </a:lnTo>
                    <a:lnTo>
                      <a:pt x="130" y="1105"/>
                    </a:lnTo>
                    <a:lnTo>
                      <a:pt x="125" y="1096"/>
                    </a:lnTo>
                    <a:lnTo>
                      <a:pt x="115" y="1086"/>
                    </a:lnTo>
                    <a:lnTo>
                      <a:pt x="109" y="1072"/>
                    </a:lnTo>
                    <a:lnTo>
                      <a:pt x="99" y="1062"/>
                    </a:lnTo>
                    <a:lnTo>
                      <a:pt x="89" y="1048"/>
                    </a:lnTo>
                    <a:lnTo>
                      <a:pt x="78" y="1034"/>
                    </a:lnTo>
                    <a:lnTo>
                      <a:pt x="68" y="1019"/>
                    </a:lnTo>
                    <a:lnTo>
                      <a:pt x="57" y="1005"/>
                    </a:lnTo>
                    <a:lnTo>
                      <a:pt x="47" y="986"/>
                    </a:lnTo>
                    <a:lnTo>
                      <a:pt x="36" y="972"/>
                    </a:lnTo>
                    <a:lnTo>
                      <a:pt x="26" y="957"/>
                    </a:lnTo>
                    <a:lnTo>
                      <a:pt x="21" y="938"/>
                    </a:lnTo>
                    <a:lnTo>
                      <a:pt x="10" y="924"/>
                    </a:lnTo>
                    <a:lnTo>
                      <a:pt x="5" y="905"/>
                    </a:lnTo>
                    <a:lnTo>
                      <a:pt x="0" y="886"/>
                    </a:lnTo>
                    <a:lnTo>
                      <a:pt x="0" y="872"/>
                    </a:lnTo>
                    <a:lnTo>
                      <a:pt x="0" y="853"/>
                    </a:lnTo>
                    <a:lnTo>
                      <a:pt x="0" y="834"/>
                    </a:lnTo>
                    <a:lnTo>
                      <a:pt x="5" y="815"/>
                    </a:lnTo>
                    <a:lnTo>
                      <a:pt x="10" y="800"/>
                    </a:lnTo>
                    <a:lnTo>
                      <a:pt x="16" y="781"/>
                    </a:lnTo>
                    <a:lnTo>
                      <a:pt x="21" y="767"/>
                    </a:lnTo>
                    <a:lnTo>
                      <a:pt x="26" y="753"/>
                    </a:lnTo>
                    <a:lnTo>
                      <a:pt x="36" y="738"/>
                    </a:lnTo>
                    <a:lnTo>
                      <a:pt x="42" y="729"/>
                    </a:lnTo>
                    <a:lnTo>
                      <a:pt x="52" y="719"/>
                    </a:lnTo>
                    <a:lnTo>
                      <a:pt x="62" y="710"/>
                    </a:lnTo>
                    <a:lnTo>
                      <a:pt x="68" y="700"/>
                    </a:lnTo>
                    <a:lnTo>
                      <a:pt x="78" y="696"/>
                    </a:lnTo>
                    <a:lnTo>
                      <a:pt x="89" y="691"/>
                    </a:lnTo>
                    <a:lnTo>
                      <a:pt x="99" y="686"/>
                    </a:lnTo>
                    <a:lnTo>
                      <a:pt x="115" y="686"/>
                    </a:lnTo>
                    <a:lnTo>
                      <a:pt x="125" y="681"/>
                    </a:lnTo>
                    <a:lnTo>
                      <a:pt x="141" y="681"/>
                    </a:lnTo>
                    <a:lnTo>
                      <a:pt x="156" y="681"/>
                    </a:lnTo>
                    <a:lnTo>
                      <a:pt x="167" y="681"/>
                    </a:lnTo>
                    <a:lnTo>
                      <a:pt x="177" y="681"/>
                    </a:lnTo>
                    <a:lnTo>
                      <a:pt x="193" y="681"/>
                    </a:lnTo>
                    <a:lnTo>
                      <a:pt x="203" y="686"/>
                    </a:lnTo>
                    <a:lnTo>
                      <a:pt x="214" y="686"/>
                    </a:lnTo>
                    <a:lnTo>
                      <a:pt x="235" y="696"/>
                    </a:lnTo>
                    <a:lnTo>
                      <a:pt x="250" y="700"/>
                    </a:lnTo>
                    <a:lnTo>
                      <a:pt x="255" y="710"/>
                    </a:lnTo>
                    <a:lnTo>
                      <a:pt x="266" y="729"/>
                    </a:lnTo>
                    <a:lnTo>
                      <a:pt x="266" y="738"/>
                    </a:lnTo>
                    <a:lnTo>
                      <a:pt x="271" y="753"/>
                    </a:lnTo>
                    <a:lnTo>
                      <a:pt x="276" y="762"/>
                    </a:lnTo>
                    <a:lnTo>
                      <a:pt x="281" y="776"/>
                    </a:lnTo>
                    <a:lnTo>
                      <a:pt x="287" y="786"/>
                    </a:lnTo>
                    <a:lnTo>
                      <a:pt x="287" y="796"/>
                    </a:lnTo>
                    <a:lnTo>
                      <a:pt x="287" y="805"/>
                    </a:lnTo>
                    <a:lnTo>
                      <a:pt x="292" y="819"/>
                    </a:lnTo>
                    <a:lnTo>
                      <a:pt x="297" y="829"/>
                    </a:lnTo>
                    <a:lnTo>
                      <a:pt x="297" y="838"/>
                    </a:lnTo>
                    <a:lnTo>
                      <a:pt x="276" y="8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3" name="Freeform 43"/>
              <p:cNvSpPr>
                <a:spLocks/>
              </p:cNvSpPr>
              <p:nvPr/>
            </p:nvSpPr>
            <p:spPr bwMode="auto">
              <a:xfrm>
                <a:off x="4476" y="9504"/>
                <a:ext cx="469" cy="633"/>
              </a:xfrm>
              <a:custGeom>
                <a:avLst/>
                <a:gdLst>
                  <a:gd name="T0" fmla="*/ 5 w 469"/>
                  <a:gd name="T1" fmla="*/ 167 h 633"/>
                  <a:gd name="T2" fmla="*/ 31 w 469"/>
                  <a:gd name="T3" fmla="*/ 186 h 633"/>
                  <a:gd name="T4" fmla="*/ 57 w 469"/>
                  <a:gd name="T5" fmla="*/ 205 h 633"/>
                  <a:gd name="T6" fmla="*/ 78 w 469"/>
                  <a:gd name="T7" fmla="*/ 229 h 633"/>
                  <a:gd name="T8" fmla="*/ 99 w 469"/>
                  <a:gd name="T9" fmla="*/ 252 h 633"/>
                  <a:gd name="T10" fmla="*/ 115 w 469"/>
                  <a:gd name="T11" fmla="*/ 286 h 633"/>
                  <a:gd name="T12" fmla="*/ 125 w 469"/>
                  <a:gd name="T13" fmla="*/ 319 h 633"/>
                  <a:gd name="T14" fmla="*/ 141 w 469"/>
                  <a:gd name="T15" fmla="*/ 357 h 633"/>
                  <a:gd name="T16" fmla="*/ 151 w 469"/>
                  <a:gd name="T17" fmla="*/ 390 h 633"/>
                  <a:gd name="T18" fmla="*/ 161 w 469"/>
                  <a:gd name="T19" fmla="*/ 424 h 633"/>
                  <a:gd name="T20" fmla="*/ 167 w 469"/>
                  <a:gd name="T21" fmla="*/ 443 h 633"/>
                  <a:gd name="T22" fmla="*/ 172 w 469"/>
                  <a:gd name="T23" fmla="*/ 457 h 633"/>
                  <a:gd name="T24" fmla="*/ 323 w 469"/>
                  <a:gd name="T25" fmla="*/ 443 h 633"/>
                  <a:gd name="T26" fmla="*/ 380 w 469"/>
                  <a:gd name="T27" fmla="*/ 624 h 633"/>
                  <a:gd name="T28" fmla="*/ 396 w 469"/>
                  <a:gd name="T29" fmla="*/ 262 h 633"/>
                  <a:gd name="T30" fmla="*/ 391 w 469"/>
                  <a:gd name="T31" fmla="*/ 252 h 633"/>
                  <a:gd name="T32" fmla="*/ 380 w 469"/>
                  <a:gd name="T33" fmla="*/ 229 h 633"/>
                  <a:gd name="T34" fmla="*/ 360 w 469"/>
                  <a:gd name="T35" fmla="*/ 190 h 633"/>
                  <a:gd name="T36" fmla="*/ 349 w 469"/>
                  <a:gd name="T37" fmla="*/ 167 h 633"/>
                  <a:gd name="T38" fmla="*/ 339 w 469"/>
                  <a:gd name="T39" fmla="*/ 148 h 633"/>
                  <a:gd name="T40" fmla="*/ 318 w 469"/>
                  <a:gd name="T41" fmla="*/ 124 h 633"/>
                  <a:gd name="T42" fmla="*/ 302 w 469"/>
                  <a:gd name="T43" fmla="*/ 100 h 633"/>
                  <a:gd name="T44" fmla="*/ 281 w 469"/>
                  <a:gd name="T45" fmla="*/ 76 h 633"/>
                  <a:gd name="T46" fmla="*/ 255 w 469"/>
                  <a:gd name="T47" fmla="*/ 57 h 633"/>
                  <a:gd name="T48" fmla="*/ 229 w 469"/>
                  <a:gd name="T49" fmla="*/ 38 h 633"/>
                  <a:gd name="T50" fmla="*/ 203 w 469"/>
                  <a:gd name="T51" fmla="*/ 19 h 633"/>
                  <a:gd name="T52" fmla="*/ 172 w 469"/>
                  <a:gd name="T53" fmla="*/ 10 h 633"/>
                  <a:gd name="T54" fmla="*/ 141 w 469"/>
                  <a:gd name="T55" fmla="*/ 0 h 633"/>
                  <a:gd name="T56" fmla="*/ 88 w 469"/>
                  <a:gd name="T57" fmla="*/ 52 h 633"/>
                  <a:gd name="T58" fmla="*/ 109 w 469"/>
                  <a:gd name="T59" fmla="*/ 67 h 633"/>
                  <a:gd name="T60" fmla="*/ 135 w 469"/>
                  <a:gd name="T61" fmla="*/ 95 h 633"/>
                  <a:gd name="T62" fmla="*/ 161 w 469"/>
                  <a:gd name="T63" fmla="*/ 124 h 633"/>
                  <a:gd name="T64" fmla="*/ 172 w 469"/>
                  <a:gd name="T65" fmla="*/ 152 h 633"/>
                  <a:gd name="T66" fmla="*/ 172 w 469"/>
                  <a:gd name="T67" fmla="*/ 167 h 633"/>
                  <a:gd name="T68" fmla="*/ 141 w 469"/>
                  <a:gd name="T69" fmla="*/ 157 h 633"/>
                  <a:gd name="T70" fmla="*/ 109 w 469"/>
                  <a:gd name="T71" fmla="*/ 148 h 633"/>
                  <a:gd name="T72" fmla="*/ 88 w 469"/>
                  <a:gd name="T73" fmla="*/ 138 h 633"/>
                  <a:gd name="T74" fmla="*/ 57 w 469"/>
                  <a:gd name="T75" fmla="*/ 133 h 633"/>
                  <a:gd name="T76" fmla="*/ 0 w 469"/>
                  <a:gd name="T77" fmla="*/ 167 h 6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9"/>
                  <a:gd name="T118" fmla="*/ 0 h 633"/>
                  <a:gd name="T119" fmla="*/ 469 w 469"/>
                  <a:gd name="T120" fmla="*/ 633 h 6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9" h="633">
                    <a:moveTo>
                      <a:pt x="0" y="167"/>
                    </a:moveTo>
                    <a:lnTo>
                      <a:pt x="5" y="167"/>
                    </a:lnTo>
                    <a:lnTo>
                      <a:pt x="21" y="181"/>
                    </a:lnTo>
                    <a:lnTo>
                      <a:pt x="31" y="186"/>
                    </a:lnTo>
                    <a:lnTo>
                      <a:pt x="52" y="200"/>
                    </a:lnTo>
                    <a:lnTo>
                      <a:pt x="57" y="205"/>
                    </a:lnTo>
                    <a:lnTo>
                      <a:pt x="68" y="219"/>
                    </a:lnTo>
                    <a:lnTo>
                      <a:pt x="78" y="229"/>
                    </a:lnTo>
                    <a:lnTo>
                      <a:pt x="88" y="243"/>
                    </a:lnTo>
                    <a:lnTo>
                      <a:pt x="99" y="252"/>
                    </a:lnTo>
                    <a:lnTo>
                      <a:pt x="104" y="271"/>
                    </a:lnTo>
                    <a:lnTo>
                      <a:pt x="115" y="286"/>
                    </a:lnTo>
                    <a:lnTo>
                      <a:pt x="120" y="305"/>
                    </a:lnTo>
                    <a:lnTo>
                      <a:pt x="125" y="319"/>
                    </a:lnTo>
                    <a:lnTo>
                      <a:pt x="135" y="338"/>
                    </a:lnTo>
                    <a:lnTo>
                      <a:pt x="141" y="357"/>
                    </a:lnTo>
                    <a:lnTo>
                      <a:pt x="151" y="376"/>
                    </a:lnTo>
                    <a:lnTo>
                      <a:pt x="151" y="390"/>
                    </a:lnTo>
                    <a:lnTo>
                      <a:pt x="156" y="409"/>
                    </a:lnTo>
                    <a:lnTo>
                      <a:pt x="161" y="424"/>
                    </a:lnTo>
                    <a:lnTo>
                      <a:pt x="167" y="433"/>
                    </a:lnTo>
                    <a:lnTo>
                      <a:pt x="167" y="443"/>
                    </a:lnTo>
                    <a:lnTo>
                      <a:pt x="167" y="452"/>
                    </a:lnTo>
                    <a:lnTo>
                      <a:pt x="172" y="457"/>
                    </a:lnTo>
                    <a:lnTo>
                      <a:pt x="172" y="462"/>
                    </a:lnTo>
                    <a:lnTo>
                      <a:pt x="323" y="443"/>
                    </a:lnTo>
                    <a:lnTo>
                      <a:pt x="365" y="490"/>
                    </a:lnTo>
                    <a:lnTo>
                      <a:pt x="380" y="624"/>
                    </a:lnTo>
                    <a:lnTo>
                      <a:pt x="469" y="633"/>
                    </a:lnTo>
                    <a:lnTo>
                      <a:pt x="396" y="262"/>
                    </a:lnTo>
                    <a:lnTo>
                      <a:pt x="396" y="257"/>
                    </a:lnTo>
                    <a:lnTo>
                      <a:pt x="391" y="252"/>
                    </a:lnTo>
                    <a:lnTo>
                      <a:pt x="386" y="243"/>
                    </a:lnTo>
                    <a:lnTo>
                      <a:pt x="380" y="229"/>
                    </a:lnTo>
                    <a:lnTo>
                      <a:pt x="370" y="209"/>
                    </a:lnTo>
                    <a:lnTo>
                      <a:pt x="360" y="190"/>
                    </a:lnTo>
                    <a:lnTo>
                      <a:pt x="354" y="181"/>
                    </a:lnTo>
                    <a:lnTo>
                      <a:pt x="349" y="167"/>
                    </a:lnTo>
                    <a:lnTo>
                      <a:pt x="344" y="157"/>
                    </a:lnTo>
                    <a:lnTo>
                      <a:pt x="339" y="148"/>
                    </a:lnTo>
                    <a:lnTo>
                      <a:pt x="328" y="133"/>
                    </a:lnTo>
                    <a:lnTo>
                      <a:pt x="318" y="124"/>
                    </a:lnTo>
                    <a:lnTo>
                      <a:pt x="307" y="109"/>
                    </a:lnTo>
                    <a:lnTo>
                      <a:pt x="302" y="100"/>
                    </a:lnTo>
                    <a:lnTo>
                      <a:pt x="292" y="90"/>
                    </a:lnTo>
                    <a:lnTo>
                      <a:pt x="281" y="76"/>
                    </a:lnTo>
                    <a:lnTo>
                      <a:pt x="266" y="67"/>
                    </a:lnTo>
                    <a:lnTo>
                      <a:pt x="255" y="57"/>
                    </a:lnTo>
                    <a:lnTo>
                      <a:pt x="245" y="48"/>
                    </a:lnTo>
                    <a:lnTo>
                      <a:pt x="229" y="38"/>
                    </a:lnTo>
                    <a:lnTo>
                      <a:pt x="214" y="29"/>
                    </a:lnTo>
                    <a:lnTo>
                      <a:pt x="203" y="19"/>
                    </a:lnTo>
                    <a:lnTo>
                      <a:pt x="188" y="14"/>
                    </a:lnTo>
                    <a:lnTo>
                      <a:pt x="172" y="10"/>
                    </a:lnTo>
                    <a:lnTo>
                      <a:pt x="156" y="5"/>
                    </a:lnTo>
                    <a:lnTo>
                      <a:pt x="141" y="0"/>
                    </a:lnTo>
                    <a:lnTo>
                      <a:pt x="88" y="52"/>
                    </a:lnTo>
                    <a:lnTo>
                      <a:pt x="99" y="57"/>
                    </a:lnTo>
                    <a:lnTo>
                      <a:pt x="109" y="67"/>
                    </a:lnTo>
                    <a:lnTo>
                      <a:pt x="125" y="81"/>
                    </a:lnTo>
                    <a:lnTo>
                      <a:pt x="135" y="95"/>
                    </a:lnTo>
                    <a:lnTo>
                      <a:pt x="151" y="114"/>
                    </a:lnTo>
                    <a:lnTo>
                      <a:pt x="161" y="124"/>
                    </a:lnTo>
                    <a:lnTo>
                      <a:pt x="167" y="138"/>
                    </a:lnTo>
                    <a:lnTo>
                      <a:pt x="172" y="152"/>
                    </a:lnTo>
                    <a:lnTo>
                      <a:pt x="182" y="167"/>
                    </a:lnTo>
                    <a:lnTo>
                      <a:pt x="172" y="167"/>
                    </a:lnTo>
                    <a:lnTo>
                      <a:pt x="161" y="162"/>
                    </a:lnTo>
                    <a:lnTo>
                      <a:pt x="141" y="157"/>
                    </a:lnTo>
                    <a:lnTo>
                      <a:pt x="125" y="152"/>
                    </a:lnTo>
                    <a:lnTo>
                      <a:pt x="109" y="148"/>
                    </a:lnTo>
                    <a:lnTo>
                      <a:pt x="99" y="143"/>
                    </a:lnTo>
                    <a:lnTo>
                      <a:pt x="88" y="138"/>
                    </a:lnTo>
                    <a:lnTo>
                      <a:pt x="78" y="138"/>
                    </a:lnTo>
                    <a:lnTo>
                      <a:pt x="57" y="133"/>
                    </a:lnTo>
                    <a:lnTo>
                      <a:pt x="42" y="129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4" name="Freeform 44"/>
              <p:cNvSpPr>
                <a:spLocks/>
              </p:cNvSpPr>
              <p:nvPr/>
            </p:nvSpPr>
            <p:spPr bwMode="auto">
              <a:xfrm>
                <a:off x="5456" y="10556"/>
                <a:ext cx="256" cy="138"/>
              </a:xfrm>
              <a:custGeom>
                <a:avLst/>
                <a:gdLst>
                  <a:gd name="T0" fmla="*/ 5 w 256"/>
                  <a:gd name="T1" fmla="*/ 0 h 138"/>
                  <a:gd name="T2" fmla="*/ 5 w 256"/>
                  <a:gd name="T3" fmla="*/ 0 h 138"/>
                  <a:gd name="T4" fmla="*/ 16 w 256"/>
                  <a:gd name="T5" fmla="*/ 10 h 138"/>
                  <a:gd name="T6" fmla="*/ 26 w 256"/>
                  <a:gd name="T7" fmla="*/ 19 h 138"/>
                  <a:gd name="T8" fmla="*/ 47 w 256"/>
                  <a:gd name="T9" fmla="*/ 38 h 138"/>
                  <a:gd name="T10" fmla="*/ 52 w 256"/>
                  <a:gd name="T11" fmla="*/ 43 h 138"/>
                  <a:gd name="T12" fmla="*/ 63 w 256"/>
                  <a:gd name="T13" fmla="*/ 53 h 138"/>
                  <a:gd name="T14" fmla="*/ 78 w 256"/>
                  <a:gd name="T15" fmla="*/ 57 h 138"/>
                  <a:gd name="T16" fmla="*/ 89 w 256"/>
                  <a:gd name="T17" fmla="*/ 67 h 138"/>
                  <a:gd name="T18" fmla="*/ 99 w 256"/>
                  <a:gd name="T19" fmla="*/ 72 h 138"/>
                  <a:gd name="T20" fmla="*/ 110 w 256"/>
                  <a:gd name="T21" fmla="*/ 77 h 138"/>
                  <a:gd name="T22" fmla="*/ 125 w 256"/>
                  <a:gd name="T23" fmla="*/ 77 h 138"/>
                  <a:gd name="T24" fmla="*/ 136 w 256"/>
                  <a:gd name="T25" fmla="*/ 81 h 138"/>
                  <a:gd name="T26" fmla="*/ 157 w 256"/>
                  <a:gd name="T27" fmla="*/ 81 h 138"/>
                  <a:gd name="T28" fmla="*/ 178 w 256"/>
                  <a:gd name="T29" fmla="*/ 81 h 138"/>
                  <a:gd name="T30" fmla="*/ 198 w 256"/>
                  <a:gd name="T31" fmla="*/ 77 h 138"/>
                  <a:gd name="T32" fmla="*/ 214 w 256"/>
                  <a:gd name="T33" fmla="*/ 77 h 138"/>
                  <a:gd name="T34" fmla="*/ 230 w 256"/>
                  <a:gd name="T35" fmla="*/ 72 h 138"/>
                  <a:gd name="T36" fmla="*/ 240 w 256"/>
                  <a:gd name="T37" fmla="*/ 72 h 138"/>
                  <a:gd name="T38" fmla="*/ 251 w 256"/>
                  <a:gd name="T39" fmla="*/ 72 h 138"/>
                  <a:gd name="T40" fmla="*/ 256 w 256"/>
                  <a:gd name="T41" fmla="*/ 72 h 138"/>
                  <a:gd name="T42" fmla="*/ 251 w 256"/>
                  <a:gd name="T43" fmla="*/ 72 h 138"/>
                  <a:gd name="T44" fmla="*/ 251 w 256"/>
                  <a:gd name="T45" fmla="*/ 81 h 138"/>
                  <a:gd name="T46" fmla="*/ 240 w 256"/>
                  <a:gd name="T47" fmla="*/ 91 h 138"/>
                  <a:gd name="T48" fmla="*/ 235 w 256"/>
                  <a:gd name="T49" fmla="*/ 105 h 138"/>
                  <a:gd name="T50" fmla="*/ 224 w 256"/>
                  <a:gd name="T51" fmla="*/ 110 h 138"/>
                  <a:gd name="T52" fmla="*/ 219 w 256"/>
                  <a:gd name="T53" fmla="*/ 115 h 138"/>
                  <a:gd name="T54" fmla="*/ 209 w 256"/>
                  <a:gd name="T55" fmla="*/ 119 h 138"/>
                  <a:gd name="T56" fmla="*/ 198 w 256"/>
                  <a:gd name="T57" fmla="*/ 124 h 138"/>
                  <a:gd name="T58" fmla="*/ 183 w 256"/>
                  <a:gd name="T59" fmla="*/ 129 h 138"/>
                  <a:gd name="T60" fmla="*/ 172 w 256"/>
                  <a:gd name="T61" fmla="*/ 134 h 138"/>
                  <a:gd name="T62" fmla="*/ 157 w 256"/>
                  <a:gd name="T63" fmla="*/ 138 h 138"/>
                  <a:gd name="T64" fmla="*/ 141 w 256"/>
                  <a:gd name="T65" fmla="*/ 138 h 138"/>
                  <a:gd name="T66" fmla="*/ 120 w 256"/>
                  <a:gd name="T67" fmla="*/ 138 h 138"/>
                  <a:gd name="T68" fmla="*/ 99 w 256"/>
                  <a:gd name="T69" fmla="*/ 134 h 138"/>
                  <a:gd name="T70" fmla="*/ 89 w 256"/>
                  <a:gd name="T71" fmla="*/ 129 h 138"/>
                  <a:gd name="T72" fmla="*/ 73 w 256"/>
                  <a:gd name="T73" fmla="*/ 124 h 138"/>
                  <a:gd name="T74" fmla="*/ 63 w 256"/>
                  <a:gd name="T75" fmla="*/ 119 h 138"/>
                  <a:gd name="T76" fmla="*/ 52 w 256"/>
                  <a:gd name="T77" fmla="*/ 115 h 138"/>
                  <a:gd name="T78" fmla="*/ 42 w 256"/>
                  <a:gd name="T79" fmla="*/ 105 h 138"/>
                  <a:gd name="T80" fmla="*/ 37 w 256"/>
                  <a:gd name="T81" fmla="*/ 100 h 138"/>
                  <a:gd name="T82" fmla="*/ 21 w 256"/>
                  <a:gd name="T83" fmla="*/ 86 h 138"/>
                  <a:gd name="T84" fmla="*/ 16 w 256"/>
                  <a:gd name="T85" fmla="*/ 72 h 138"/>
                  <a:gd name="T86" fmla="*/ 11 w 256"/>
                  <a:gd name="T87" fmla="*/ 62 h 138"/>
                  <a:gd name="T88" fmla="*/ 5 w 256"/>
                  <a:gd name="T89" fmla="*/ 57 h 138"/>
                  <a:gd name="T90" fmla="*/ 0 w 256"/>
                  <a:gd name="T91" fmla="*/ 48 h 138"/>
                  <a:gd name="T92" fmla="*/ 0 w 256"/>
                  <a:gd name="T93" fmla="*/ 38 h 138"/>
                  <a:gd name="T94" fmla="*/ 0 w 256"/>
                  <a:gd name="T95" fmla="*/ 29 h 138"/>
                  <a:gd name="T96" fmla="*/ 0 w 256"/>
                  <a:gd name="T97" fmla="*/ 19 h 138"/>
                  <a:gd name="T98" fmla="*/ 0 w 256"/>
                  <a:gd name="T99" fmla="*/ 5 h 138"/>
                  <a:gd name="T100" fmla="*/ 5 w 256"/>
                  <a:gd name="T101" fmla="*/ 0 h 138"/>
                  <a:gd name="T102" fmla="*/ 5 w 256"/>
                  <a:gd name="T103" fmla="*/ 0 h 1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56"/>
                  <a:gd name="T157" fmla="*/ 0 h 138"/>
                  <a:gd name="T158" fmla="*/ 256 w 256"/>
                  <a:gd name="T159" fmla="*/ 138 h 1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56" h="138">
                    <a:moveTo>
                      <a:pt x="5" y="0"/>
                    </a:moveTo>
                    <a:lnTo>
                      <a:pt x="5" y="0"/>
                    </a:lnTo>
                    <a:lnTo>
                      <a:pt x="16" y="10"/>
                    </a:lnTo>
                    <a:lnTo>
                      <a:pt x="26" y="19"/>
                    </a:lnTo>
                    <a:lnTo>
                      <a:pt x="47" y="38"/>
                    </a:lnTo>
                    <a:lnTo>
                      <a:pt x="52" y="43"/>
                    </a:lnTo>
                    <a:lnTo>
                      <a:pt x="63" y="53"/>
                    </a:lnTo>
                    <a:lnTo>
                      <a:pt x="78" y="57"/>
                    </a:lnTo>
                    <a:lnTo>
                      <a:pt x="89" y="67"/>
                    </a:lnTo>
                    <a:lnTo>
                      <a:pt x="99" y="72"/>
                    </a:lnTo>
                    <a:lnTo>
                      <a:pt x="110" y="77"/>
                    </a:lnTo>
                    <a:lnTo>
                      <a:pt x="125" y="77"/>
                    </a:lnTo>
                    <a:lnTo>
                      <a:pt x="136" y="81"/>
                    </a:lnTo>
                    <a:lnTo>
                      <a:pt x="157" y="81"/>
                    </a:lnTo>
                    <a:lnTo>
                      <a:pt x="178" y="81"/>
                    </a:lnTo>
                    <a:lnTo>
                      <a:pt x="198" y="77"/>
                    </a:lnTo>
                    <a:lnTo>
                      <a:pt x="214" y="77"/>
                    </a:lnTo>
                    <a:lnTo>
                      <a:pt x="230" y="72"/>
                    </a:lnTo>
                    <a:lnTo>
                      <a:pt x="240" y="72"/>
                    </a:lnTo>
                    <a:lnTo>
                      <a:pt x="251" y="72"/>
                    </a:lnTo>
                    <a:lnTo>
                      <a:pt x="256" y="72"/>
                    </a:lnTo>
                    <a:lnTo>
                      <a:pt x="251" y="72"/>
                    </a:lnTo>
                    <a:lnTo>
                      <a:pt x="251" y="81"/>
                    </a:lnTo>
                    <a:lnTo>
                      <a:pt x="240" y="91"/>
                    </a:lnTo>
                    <a:lnTo>
                      <a:pt x="235" y="105"/>
                    </a:lnTo>
                    <a:lnTo>
                      <a:pt x="224" y="110"/>
                    </a:lnTo>
                    <a:lnTo>
                      <a:pt x="219" y="115"/>
                    </a:lnTo>
                    <a:lnTo>
                      <a:pt x="209" y="119"/>
                    </a:lnTo>
                    <a:lnTo>
                      <a:pt x="198" y="124"/>
                    </a:lnTo>
                    <a:lnTo>
                      <a:pt x="183" y="129"/>
                    </a:lnTo>
                    <a:lnTo>
                      <a:pt x="172" y="134"/>
                    </a:lnTo>
                    <a:lnTo>
                      <a:pt x="157" y="138"/>
                    </a:lnTo>
                    <a:lnTo>
                      <a:pt x="141" y="138"/>
                    </a:lnTo>
                    <a:lnTo>
                      <a:pt x="120" y="138"/>
                    </a:lnTo>
                    <a:lnTo>
                      <a:pt x="99" y="134"/>
                    </a:lnTo>
                    <a:lnTo>
                      <a:pt x="89" y="129"/>
                    </a:lnTo>
                    <a:lnTo>
                      <a:pt x="73" y="124"/>
                    </a:lnTo>
                    <a:lnTo>
                      <a:pt x="63" y="119"/>
                    </a:lnTo>
                    <a:lnTo>
                      <a:pt x="52" y="115"/>
                    </a:lnTo>
                    <a:lnTo>
                      <a:pt x="42" y="105"/>
                    </a:lnTo>
                    <a:lnTo>
                      <a:pt x="37" y="100"/>
                    </a:lnTo>
                    <a:lnTo>
                      <a:pt x="21" y="86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57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5" name="Freeform 45"/>
              <p:cNvSpPr>
                <a:spLocks/>
              </p:cNvSpPr>
              <p:nvPr/>
            </p:nvSpPr>
            <p:spPr bwMode="auto">
              <a:xfrm>
                <a:off x="5044" y="10537"/>
                <a:ext cx="590" cy="286"/>
              </a:xfrm>
              <a:custGeom>
                <a:avLst/>
                <a:gdLst>
                  <a:gd name="T0" fmla="*/ 485 w 590"/>
                  <a:gd name="T1" fmla="*/ 191 h 286"/>
                  <a:gd name="T2" fmla="*/ 444 w 590"/>
                  <a:gd name="T3" fmla="*/ 191 h 286"/>
                  <a:gd name="T4" fmla="*/ 397 w 590"/>
                  <a:gd name="T5" fmla="*/ 191 h 286"/>
                  <a:gd name="T6" fmla="*/ 350 w 590"/>
                  <a:gd name="T7" fmla="*/ 186 h 286"/>
                  <a:gd name="T8" fmla="*/ 313 w 590"/>
                  <a:gd name="T9" fmla="*/ 186 h 286"/>
                  <a:gd name="T10" fmla="*/ 282 w 590"/>
                  <a:gd name="T11" fmla="*/ 172 h 286"/>
                  <a:gd name="T12" fmla="*/ 245 w 590"/>
                  <a:gd name="T13" fmla="*/ 157 h 286"/>
                  <a:gd name="T14" fmla="*/ 209 w 590"/>
                  <a:gd name="T15" fmla="*/ 138 h 286"/>
                  <a:gd name="T16" fmla="*/ 178 w 590"/>
                  <a:gd name="T17" fmla="*/ 110 h 286"/>
                  <a:gd name="T18" fmla="*/ 151 w 590"/>
                  <a:gd name="T19" fmla="*/ 72 h 286"/>
                  <a:gd name="T20" fmla="*/ 167 w 590"/>
                  <a:gd name="T21" fmla="*/ 57 h 286"/>
                  <a:gd name="T22" fmla="*/ 183 w 590"/>
                  <a:gd name="T23" fmla="*/ 24 h 286"/>
                  <a:gd name="T24" fmla="*/ 162 w 590"/>
                  <a:gd name="T25" fmla="*/ 5 h 286"/>
                  <a:gd name="T26" fmla="*/ 136 w 590"/>
                  <a:gd name="T27" fmla="*/ 0 h 286"/>
                  <a:gd name="T28" fmla="*/ 99 w 590"/>
                  <a:gd name="T29" fmla="*/ 0 h 286"/>
                  <a:gd name="T30" fmla="*/ 63 w 590"/>
                  <a:gd name="T31" fmla="*/ 0 h 286"/>
                  <a:gd name="T32" fmla="*/ 26 w 590"/>
                  <a:gd name="T33" fmla="*/ 5 h 286"/>
                  <a:gd name="T34" fmla="*/ 0 w 590"/>
                  <a:gd name="T35" fmla="*/ 34 h 286"/>
                  <a:gd name="T36" fmla="*/ 11 w 590"/>
                  <a:gd name="T37" fmla="*/ 57 h 286"/>
                  <a:gd name="T38" fmla="*/ 47 w 590"/>
                  <a:gd name="T39" fmla="*/ 67 h 286"/>
                  <a:gd name="T40" fmla="*/ 78 w 590"/>
                  <a:gd name="T41" fmla="*/ 81 h 286"/>
                  <a:gd name="T42" fmla="*/ 78 w 590"/>
                  <a:gd name="T43" fmla="*/ 100 h 286"/>
                  <a:gd name="T44" fmla="*/ 78 w 590"/>
                  <a:gd name="T45" fmla="*/ 129 h 286"/>
                  <a:gd name="T46" fmla="*/ 84 w 590"/>
                  <a:gd name="T47" fmla="*/ 167 h 286"/>
                  <a:gd name="T48" fmla="*/ 105 w 590"/>
                  <a:gd name="T49" fmla="*/ 210 h 286"/>
                  <a:gd name="T50" fmla="*/ 131 w 590"/>
                  <a:gd name="T51" fmla="*/ 248 h 286"/>
                  <a:gd name="T52" fmla="*/ 172 w 590"/>
                  <a:gd name="T53" fmla="*/ 272 h 286"/>
                  <a:gd name="T54" fmla="*/ 214 w 590"/>
                  <a:gd name="T55" fmla="*/ 281 h 286"/>
                  <a:gd name="T56" fmla="*/ 251 w 590"/>
                  <a:gd name="T57" fmla="*/ 286 h 286"/>
                  <a:gd name="T58" fmla="*/ 287 w 590"/>
                  <a:gd name="T59" fmla="*/ 281 h 286"/>
                  <a:gd name="T60" fmla="*/ 271 w 590"/>
                  <a:gd name="T61" fmla="*/ 276 h 286"/>
                  <a:gd name="T62" fmla="*/ 240 w 590"/>
                  <a:gd name="T63" fmla="*/ 262 h 286"/>
                  <a:gd name="T64" fmla="*/ 204 w 590"/>
                  <a:gd name="T65" fmla="*/ 253 h 286"/>
                  <a:gd name="T66" fmla="*/ 167 w 590"/>
                  <a:gd name="T67" fmla="*/ 229 h 286"/>
                  <a:gd name="T68" fmla="*/ 136 w 590"/>
                  <a:gd name="T69" fmla="*/ 191 h 286"/>
                  <a:gd name="T70" fmla="*/ 131 w 590"/>
                  <a:gd name="T71" fmla="*/ 157 h 286"/>
                  <a:gd name="T72" fmla="*/ 120 w 590"/>
                  <a:gd name="T73" fmla="*/ 124 h 286"/>
                  <a:gd name="T74" fmla="*/ 120 w 590"/>
                  <a:gd name="T75" fmla="*/ 100 h 286"/>
                  <a:gd name="T76" fmla="*/ 125 w 590"/>
                  <a:gd name="T77" fmla="*/ 105 h 286"/>
                  <a:gd name="T78" fmla="*/ 172 w 590"/>
                  <a:gd name="T79" fmla="*/ 148 h 286"/>
                  <a:gd name="T80" fmla="*/ 214 w 590"/>
                  <a:gd name="T81" fmla="*/ 181 h 286"/>
                  <a:gd name="T82" fmla="*/ 251 w 590"/>
                  <a:gd name="T83" fmla="*/ 200 h 286"/>
                  <a:gd name="T84" fmla="*/ 298 w 590"/>
                  <a:gd name="T85" fmla="*/ 215 h 286"/>
                  <a:gd name="T86" fmla="*/ 355 w 590"/>
                  <a:gd name="T87" fmla="*/ 219 h 286"/>
                  <a:gd name="T88" fmla="*/ 412 w 590"/>
                  <a:gd name="T89" fmla="*/ 224 h 286"/>
                  <a:gd name="T90" fmla="*/ 454 w 590"/>
                  <a:gd name="T91" fmla="*/ 224 h 286"/>
                  <a:gd name="T92" fmla="*/ 470 w 590"/>
                  <a:gd name="T93" fmla="*/ 224 h 286"/>
                  <a:gd name="T94" fmla="*/ 543 w 590"/>
                  <a:gd name="T95" fmla="*/ 248 h 286"/>
                  <a:gd name="T96" fmla="*/ 584 w 590"/>
                  <a:gd name="T97" fmla="*/ 229 h 286"/>
                  <a:gd name="T98" fmla="*/ 574 w 590"/>
                  <a:gd name="T99" fmla="*/ 205 h 286"/>
                  <a:gd name="T100" fmla="*/ 527 w 590"/>
                  <a:gd name="T101" fmla="*/ 196 h 286"/>
                  <a:gd name="T102" fmla="*/ 511 w 590"/>
                  <a:gd name="T103" fmla="*/ 191 h 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0"/>
                  <a:gd name="T157" fmla="*/ 0 h 286"/>
                  <a:gd name="T158" fmla="*/ 590 w 590"/>
                  <a:gd name="T159" fmla="*/ 286 h 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0" h="286">
                    <a:moveTo>
                      <a:pt x="511" y="191"/>
                    </a:moveTo>
                    <a:lnTo>
                      <a:pt x="501" y="191"/>
                    </a:lnTo>
                    <a:lnTo>
                      <a:pt x="485" y="191"/>
                    </a:lnTo>
                    <a:lnTo>
                      <a:pt x="470" y="191"/>
                    </a:lnTo>
                    <a:lnTo>
                      <a:pt x="459" y="191"/>
                    </a:lnTo>
                    <a:lnTo>
                      <a:pt x="444" y="191"/>
                    </a:lnTo>
                    <a:lnTo>
                      <a:pt x="428" y="191"/>
                    </a:lnTo>
                    <a:lnTo>
                      <a:pt x="412" y="191"/>
                    </a:lnTo>
                    <a:lnTo>
                      <a:pt x="397" y="191"/>
                    </a:lnTo>
                    <a:lnTo>
                      <a:pt x="381" y="186"/>
                    </a:lnTo>
                    <a:lnTo>
                      <a:pt x="365" y="186"/>
                    </a:lnTo>
                    <a:lnTo>
                      <a:pt x="350" y="186"/>
                    </a:lnTo>
                    <a:lnTo>
                      <a:pt x="334" y="186"/>
                    </a:lnTo>
                    <a:lnTo>
                      <a:pt x="324" y="186"/>
                    </a:lnTo>
                    <a:lnTo>
                      <a:pt x="313" y="186"/>
                    </a:lnTo>
                    <a:lnTo>
                      <a:pt x="303" y="181"/>
                    </a:lnTo>
                    <a:lnTo>
                      <a:pt x="292" y="176"/>
                    </a:lnTo>
                    <a:lnTo>
                      <a:pt x="282" y="172"/>
                    </a:lnTo>
                    <a:lnTo>
                      <a:pt x="271" y="172"/>
                    </a:lnTo>
                    <a:lnTo>
                      <a:pt x="261" y="167"/>
                    </a:lnTo>
                    <a:lnTo>
                      <a:pt x="245" y="157"/>
                    </a:lnTo>
                    <a:lnTo>
                      <a:pt x="235" y="153"/>
                    </a:lnTo>
                    <a:lnTo>
                      <a:pt x="224" y="148"/>
                    </a:lnTo>
                    <a:lnTo>
                      <a:pt x="209" y="138"/>
                    </a:lnTo>
                    <a:lnTo>
                      <a:pt x="198" y="129"/>
                    </a:lnTo>
                    <a:lnTo>
                      <a:pt x="183" y="119"/>
                    </a:lnTo>
                    <a:lnTo>
                      <a:pt x="178" y="110"/>
                    </a:lnTo>
                    <a:lnTo>
                      <a:pt x="167" y="100"/>
                    </a:lnTo>
                    <a:lnTo>
                      <a:pt x="157" y="86"/>
                    </a:lnTo>
                    <a:lnTo>
                      <a:pt x="151" y="72"/>
                    </a:lnTo>
                    <a:lnTo>
                      <a:pt x="146" y="57"/>
                    </a:lnTo>
                    <a:lnTo>
                      <a:pt x="151" y="57"/>
                    </a:lnTo>
                    <a:lnTo>
                      <a:pt x="167" y="57"/>
                    </a:lnTo>
                    <a:lnTo>
                      <a:pt x="178" y="48"/>
                    </a:lnTo>
                    <a:lnTo>
                      <a:pt x="188" y="38"/>
                    </a:lnTo>
                    <a:lnTo>
                      <a:pt x="183" y="24"/>
                    </a:lnTo>
                    <a:lnTo>
                      <a:pt x="183" y="15"/>
                    </a:lnTo>
                    <a:lnTo>
                      <a:pt x="172" y="5"/>
                    </a:lnTo>
                    <a:lnTo>
                      <a:pt x="162" y="5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6" y="0"/>
                    </a:lnTo>
                    <a:lnTo>
                      <a:pt x="125" y="0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8" y="0"/>
                    </a:lnTo>
                    <a:lnTo>
                      <a:pt x="63" y="0"/>
                    </a:lnTo>
                    <a:lnTo>
                      <a:pt x="47" y="0"/>
                    </a:lnTo>
                    <a:lnTo>
                      <a:pt x="37" y="5"/>
                    </a:lnTo>
                    <a:lnTo>
                      <a:pt x="26" y="5"/>
                    </a:lnTo>
                    <a:lnTo>
                      <a:pt x="11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11" y="57"/>
                    </a:lnTo>
                    <a:lnTo>
                      <a:pt x="21" y="62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63" y="76"/>
                    </a:lnTo>
                    <a:lnTo>
                      <a:pt x="73" y="76"/>
                    </a:lnTo>
                    <a:lnTo>
                      <a:pt x="78" y="81"/>
                    </a:lnTo>
                    <a:lnTo>
                      <a:pt x="78" y="91"/>
                    </a:lnTo>
                    <a:lnTo>
                      <a:pt x="78" y="100"/>
                    </a:lnTo>
                    <a:lnTo>
                      <a:pt x="78" y="105"/>
                    </a:lnTo>
                    <a:lnTo>
                      <a:pt x="78" y="119"/>
                    </a:lnTo>
                    <a:lnTo>
                      <a:pt x="78" y="129"/>
                    </a:lnTo>
                    <a:lnTo>
                      <a:pt x="78" y="143"/>
                    </a:lnTo>
                    <a:lnTo>
                      <a:pt x="84" y="153"/>
                    </a:lnTo>
                    <a:lnTo>
                      <a:pt x="84" y="167"/>
                    </a:lnTo>
                    <a:lnTo>
                      <a:pt x="94" y="181"/>
                    </a:lnTo>
                    <a:lnTo>
                      <a:pt x="94" y="191"/>
                    </a:lnTo>
                    <a:lnTo>
                      <a:pt x="105" y="210"/>
                    </a:lnTo>
                    <a:lnTo>
                      <a:pt x="110" y="224"/>
                    </a:lnTo>
                    <a:lnTo>
                      <a:pt x="120" y="238"/>
                    </a:lnTo>
                    <a:lnTo>
                      <a:pt x="131" y="248"/>
                    </a:lnTo>
                    <a:lnTo>
                      <a:pt x="141" y="257"/>
                    </a:lnTo>
                    <a:lnTo>
                      <a:pt x="157" y="262"/>
                    </a:lnTo>
                    <a:lnTo>
                      <a:pt x="172" y="272"/>
                    </a:lnTo>
                    <a:lnTo>
                      <a:pt x="183" y="276"/>
                    </a:lnTo>
                    <a:lnTo>
                      <a:pt x="198" y="276"/>
                    </a:lnTo>
                    <a:lnTo>
                      <a:pt x="214" y="281"/>
                    </a:lnTo>
                    <a:lnTo>
                      <a:pt x="224" y="286"/>
                    </a:lnTo>
                    <a:lnTo>
                      <a:pt x="240" y="286"/>
                    </a:lnTo>
                    <a:lnTo>
                      <a:pt x="251" y="286"/>
                    </a:lnTo>
                    <a:lnTo>
                      <a:pt x="261" y="286"/>
                    </a:lnTo>
                    <a:lnTo>
                      <a:pt x="271" y="286"/>
                    </a:lnTo>
                    <a:lnTo>
                      <a:pt x="287" y="281"/>
                    </a:lnTo>
                    <a:lnTo>
                      <a:pt x="292" y="281"/>
                    </a:lnTo>
                    <a:lnTo>
                      <a:pt x="287" y="276"/>
                    </a:lnTo>
                    <a:lnTo>
                      <a:pt x="271" y="276"/>
                    </a:lnTo>
                    <a:lnTo>
                      <a:pt x="261" y="272"/>
                    </a:lnTo>
                    <a:lnTo>
                      <a:pt x="251" y="267"/>
                    </a:lnTo>
                    <a:lnTo>
                      <a:pt x="240" y="262"/>
                    </a:lnTo>
                    <a:lnTo>
                      <a:pt x="230" y="262"/>
                    </a:lnTo>
                    <a:lnTo>
                      <a:pt x="219" y="253"/>
                    </a:lnTo>
                    <a:lnTo>
                      <a:pt x="204" y="253"/>
                    </a:lnTo>
                    <a:lnTo>
                      <a:pt x="193" y="243"/>
                    </a:lnTo>
                    <a:lnTo>
                      <a:pt x="183" y="243"/>
                    </a:lnTo>
                    <a:lnTo>
                      <a:pt x="167" y="229"/>
                    </a:lnTo>
                    <a:lnTo>
                      <a:pt x="157" y="224"/>
                    </a:lnTo>
                    <a:lnTo>
                      <a:pt x="146" y="210"/>
                    </a:lnTo>
                    <a:lnTo>
                      <a:pt x="136" y="191"/>
                    </a:lnTo>
                    <a:lnTo>
                      <a:pt x="136" y="176"/>
                    </a:lnTo>
                    <a:lnTo>
                      <a:pt x="131" y="167"/>
                    </a:lnTo>
                    <a:lnTo>
                      <a:pt x="131" y="157"/>
                    </a:lnTo>
                    <a:lnTo>
                      <a:pt x="131" y="148"/>
                    </a:lnTo>
                    <a:lnTo>
                      <a:pt x="125" y="134"/>
                    </a:lnTo>
                    <a:lnTo>
                      <a:pt x="120" y="124"/>
                    </a:lnTo>
                    <a:lnTo>
                      <a:pt x="120" y="115"/>
                    </a:lnTo>
                    <a:lnTo>
                      <a:pt x="120" y="110"/>
                    </a:lnTo>
                    <a:lnTo>
                      <a:pt x="120" y="100"/>
                    </a:lnTo>
                    <a:lnTo>
                      <a:pt x="120" y="96"/>
                    </a:lnTo>
                    <a:lnTo>
                      <a:pt x="125" y="105"/>
                    </a:lnTo>
                    <a:lnTo>
                      <a:pt x="136" y="115"/>
                    </a:lnTo>
                    <a:lnTo>
                      <a:pt x="157" y="134"/>
                    </a:lnTo>
                    <a:lnTo>
                      <a:pt x="172" y="148"/>
                    </a:lnTo>
                    <a:lnTo>
                      <a:pt x="193" y="167"/>
                    </a:lnTo>
                    <a:lnTo>
                      <a:pt x="204" y="172"/>
                    </a:lnTo>
                    <a:lnTo>
                      <a:pt x="214" y="181"/>
                    </a:lnTo>
                    <a:lnTo>
                      <a:pt x="224" y="191"/>
                    </a:lnTo>
                    <a:lnTo>
                      <a:pt x="235" y="200"/>
                    </a:lnTo>
                    <a:lnTo>
                      <a:pt x="251" y="200"/>
                    </a:lnTo>
                    <a:lnTo>
                      <a:pt x="266" y="210"/>
                    </a:lnTo>
                    <a:lnTo>
                      <a:pt x="282" y="210"/>
                    </a:lnTo>
                    <a:lnTo>
                      <a:pt x="298" y="215"/>
                    </a:lnTo>
                    <a:lnTo>
                      <a:pt x="318" y="219"/>
                    </a:lnTo>
                    <a:lnTo>
                      <a:pt x="334" y="219"/>
                    </a:lnTo>
                    <a:lnTo>
                      <a:pt x="355" y="219"/>
                    </a:lnTo>
                    <a:lnTo>
                      <a:pt x="376" y="224"/>
                    </a:lnTo>
                    <a:lnTo>
                      <a:pt x="391" y="224"/>
                    </a:lnTo>
                    <a:lnTo>
                      <a:pt x="412" y="224"/>
                    </a:lnTo>
                    <a:lnTo>
                      <a:pt x="428" y="224"/>
                    </a:lnTo>
                    <a:lnTo>
                      <a:pt x="444" y="224"/>
                    </a:lnTo>
                    <a:lnTo>
                      <a:pt x="454" y="224"/>
                    </a:lnTo>
                    <a:lnTo>
                      <a:pt x="464" y="224"/>
                    </a:lnTo>
                    <a:lnTo>
                      <a:pt x="470" y="224"/>
                    </a:lnTo>
                    <a:lnTo>
                      <a:pt x="360" y="286"/>
                    </a:lnTo>
                    <a:lnTo>
                      <a:pt x="501" y="243"/>
                    </a:lnTo>
                    <a:lnTo>
                      <a:pt x="543" y="248"/>
                    </a:lnTo>
                    <a:lnTo>
                      <a:pt x="548" y="243"/>
                    </a:lnTo>
                    <a:lnTo>
                      <a:pt x="569" y="238"/>
                    </a:lnTo>
                    <a:lnTo>
                      <a:pt x="584" y="229"/>
                    </a:lnTo>
                    <a:lnTo>
                      <a:pt x="590" y="219"/>
                    </a:lnTo>
                    <a:lnTo>
                      <a:pt x="584" y="210"/>
                    </a:lnTo>
                    <a:lnTo>
                      <a:pt x="574" y="205"/>
                    </a:lnTo>
                    <a:lnTo>
                      <a:pt x="558" y="200"/>
                    </a:lnTo>
                    <a:lnTo>
                      <a:pt x="543" y="200"/>
                    </a:lnTo>
                    <a:lnTo>
                      <a:pt x="527" y="196"/>
                    </a:lnTo>
                    <a:lnTo>
                      <a:pt x="517" y="191"/>
                    </a:lnTo>
                    <a:lnTo>
                      <a:pt x="511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6" name="Freeform 46"/>
              <p:cNvSpPr>
                <a:spLocks/>
              </p:cNvSpPr>
              <p:nvPr/>
            </p:nvSpPr>
            <p:spPr bwMode="auto">
              <a:xfrm>
                <a:off x="3245" y="9523"/>
                <a:ext cx="1695" cy="2033"/>
              </a:xfrm>
              <a:custGeom>
                <a:avLst/>
                <a:gdLst>
                  <a:gd name="T0" fmla="*/ 1252 w 1695"/>
                  <a:gd name="T1" fmla="*/ 548 h 2033"/>
                  <a:gd name="T2" fmla="*/ 1059 w 1695"/>
                  <a:gd name="T3" fmla="*/ 433 h 2033"/>
                  <a:gd name="T4" fmla="*/ 850 w 1695"/>
                  <a:gd name="T5" fmla="*/ 343 h 2033"/>
                  <a:gd name="T6" fmla="*/ 730 w 1695"/>
                  <a:gd name="T7" fmla="*/ 243 h 2033"/>
                  <a:gd name="T8" fmla="*/ 558 w 1695"/>
                  <a:gd name="T9" fmla="*/ 90 h 2033"/>
                  <a:gd name="T10" fmla="*/ 428 w 1695"/>
                  <a:gd name="T11" fmla="*/ 0 h 2033"/>
                  <a:gd name="T12" fmla="*/ 287 w 1695"/>
                  <a:gd name="T13" fmla="*/ 124 h 2033"/>
                  <a:gd name="T14" fmla="*/ 146 w 1695"/>
                  <a:gd name="T15" fmla="*/ 262 h 2033"/>
                  <a:gd name="T16" fmla="*/ 31 w 1695"/>
                  <a:gd name="T17" fmla="*/ 362 h 2033"/>
                  <a:gd name="T18" fmla="*/ 89 w 1695"/>
                  <a:gd name="T19" fmla="*/ 467 h 2033"/>
                  <a:gd name="T20" fmla="*/ 219 w 1695"/>
                  <a:gd name="T21" fmla="*/ 548 h 2033"/>
                  <a:gd name="T22" fmla="*/ 391 w 1695"/>
                  <a:gd name="T23" fmla="*/ 657 h 2033"/>
                  <a:gd name="T24" fmla="*/ 574 w 1695"/>
                  <a:gd name="T25" fmla="*/ 776 h 2033"/>
                  <a:gd name="T26" fmla="*/ 730 w 1695"/>
                  <a:gd name="T27" fmla="*/ 871 h 2033"/>
                  <a:gd name="T28" fmla="*/ 834 w 1695"/>
                  <a:gd name="T29" fmla="*/ 938 h 2033"/>
                  <a:gd name="T30" fmla="*/ 798 w 1695"/>
                  <a:gd name="T31" fmla="*/ 1033 h 2033"/>
                  <a:gd name="T32" fmla="*/ 746 w 1695"/>
                  <a:gd name="T33" fmla="*/ 1171 h 2033"/>
                  <a:gd name="T34" fmla="*/ 683 w 1695"/>
                  <a:gd name="T35" fmla="*/ 1286 h 2033"/>
                  <a:gd name="T36" fmla="*/ 600 w 1695"/>
                  <a:gd name="T37" fmla="*/ 1348 h 2033"/>
                  <a:gd name="T38" fmla="*/ 459 w 1695"/>
                  <a:gd name="T39" fmla="*/ 1429 h 2033"/>
                  <a:gd name="T40" fmla="*/ 339 w 1695"/>
                  <a:gd name="T41" fmla="*/ 1509 h 2033"/>
                  <a:gd name="T42" fmla="*/ 188 w 1695"/>
                  <a:gd name="T43" fmla="*/ 1600 h 2033"/>
                  <a:gd name="T44" fmla="*/ 42 w 1695"/>
                  <a:gd name="T45" fmla="*/ 1705 h 2033"/>
                  <a:gd name="T46" fmla="*/ 73 w 1695"/>
                  <a:gd name="T47" fmla="*/ 1786 h 2033"/>
                  <a:gd name="T48" fmla="*/ 203 w 1695"/>
                  <a:gd name="T49" fmla="*/ 1833 h 2033"/>
                  <a:gd name="T50" fmla="*/ 339 w 1695"/>
                  <a:gd name="T51" fmla="*/ 1871 h 2033"/>
                  <a:gd name="T52" fmla="*/ 501 w 1695"/>
                  <a:gd name="T53" fmla="*/ 1767 h 2033"/>
                  <a:gd name="T54" fmla="*/ 615 w 1695"/>
                  <a:gd name="T55" fmla="*/ 1843 h 2033"/>
                  <a:gd name="T56" fmla="*/ 782 w 1695"/>
                  <a:gd name="T57" fmla="*/ 1938 h 2033"/>
                  <a:gd name="T58" fmla="*/ 954 w 1695"/>
                  <a:gd name="T59" fmla="*/ 2014 h 2033"/>
                  <a:gd name="T60" fmla="*/ 1074 w 1695"/>
                  <a:gd name="T61" fmla="*/ 2000 h 2033"/>
                  <a:gd name="T62" fmla="*/ 1226 w 1695"/>
                  <a:gd name="T63" fmla="*/ 1871 h 2033"/>
                  <a:gd name="T64" fmla="*/ 1340 w 1695"/>
                  <a:gd name="T65" fmla="*/ 1781 h 2033"/>
                  <a:gd name="T66" fmla="*/ 1455 w 1695"/>
                  <a:gd name="T67" fmla="*/ 1638 h 2033"/>
                  <a:gd name="T68" fmla="*/ 1533 w 1695"/>
                  <a:gd name="T69" fmla="*/ 1524 h 2033"/>
                  <a:gd name="T70" fmla="*/ 1606 w 1695"/>
                  <a:gd name="T71" fmla="*/ 1409 h 2033"/>
                  <a:gd name="T72" fmla="*/ 1679 w 1695"/>
                  <a:gd name="T73" fmla="*/ 1286 h 2033"/>
                  <a:gd name="T74" fmla="*/ 1580 w 1695"/>
                  <a:gd name="T75" fmla="*/ 1281 h 2033"/>
                  <a:gd name="T76" fmla="*/ 1507 w 1695"/>
                  <a:gd name="T77" fmla="*/ 1405 h 2033"/>
                  <a:gd name="T78" fmla="*/ 1434 w 1695"/>
                  <a:gd name="T79" fmla="*/ 1524 h 2033"/>
                  <a:gd name="T80" fmla="*/ 1366 w 1695"/>
                  <a:gd name="T81" fmla="*/ 1638 h 2033"/>
                  <a:gd name="T82" fmla="*/ 1262 w 1695"/>
                  <a:gd name="T83" fmla="*/ 1748 h 2033"/>
                  <a:gd name="T84" fmla="*/ 1126 w 1695"/>
                  <a:gd name="T85" fmla="*/ 1857 h 2033"/>
                  <a:gd name="T86" fmla="*/ 1012 w 1695"/>
                  <a:gd name="T87" fmla="*/ 1957 h 2033"/>
                  <a:gd name="T88" fmla="*/ 913 w 1695"/>
                  <a:gd name="T89" fmla="*/ 1914 h 2033"/>
                  <a:gd name="T90" fmla="*/ 746 w 1695"/>
                  <a:gd name="T91" fmla="*/ 1833 h 2033"/>
                  <a:gd name="T92" fmla="*/ 615 w 1695"/>
                  <a:gd name="T93" fmla="*/ 1762 h 2033"/>
                  <a:gd name="T94" fmla="*/ 433 w 1695"/>
                  <a:gd name="T95" fmla="*/ 1733 h 2033"/>
                  <a:gd name="T96" fmla="*/ 266 w 1695"/>
                  <a:gd name="T97" fmla="*/ 1719 h 2033"/>
                  <a:gd name="T98" fmla="*/ 688 w 1695"/>
                  <a:gd name="T99" fmla="*/ 1386 h 2033"/>
                  <a:gd name="T100" fmla="*/ 803 w 1695"/>
                  <a:gd name="T101" fmla="*/ 1290 h 2033"/>
                  <a:gd name="T102" fmla="*/ 861 w 1695"/>
                  <a:gd name="T103" fmla="*/ 1176 h 2033"/>
                  <a:gd name="T104" fmla="*/ 928 w 1695"/>
                  <a:gd name="T105" fmla="*/ 1057 h 2033"/>
                  <a:gd name="T106" fmla="*/ 1022 w 1695"/>
                  <a:gd name="T107" fmla="*/ 1048 h 2033"/>
                  <a:gd name="T108" fmla="*/ 1132 w 1695"/>
                  <a:gd name="T109" fmla="*/ 1067 h 2033"/>
                  <a:gd name="T110" fmla="*/ 1007 w 1695"/>
                  <a:gd name="T111" fmla="*/ 995 h 2033"/>
                  <a:gd name="T112" fmla="*/ 668 w 1695"/>
                  <a:gd name="T113" fmla="*/ 386 h 2033"/>
                  <a:gd name="T114" fmla="*/ 793 w 1695"/>
                  <a:gd name="T115" fmla="*/ 429 h 2033"/>
                  <a:gd name="T116" fmla="*/ 907 w 1695"/>
                  <a:gd name="T117" fmla="*/ 443 h 2033"/>
                  <a:gd name="T118" fmla="*/ 1043 w 1695"/>
                  <a:gd name="T119" fmla="*/ 486 h 2033"/>
                  <a:gd name="T120" fmla="*/ 1205 w 1695"/>
                  <a:gd name="T121" fmla="*/ 590 h 2033"/>
                  <a:gd name="T122" fmla="*/ 1351 w 1695"/>
                  <a:gd name="T123" fmla="*/ 695 h 20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95"/>
                  <a:gd name="T187" fmla="*/ 0 h 2033"/>
                  <a:gd name="T188" fmla="*/ 1695 w 1695"/>
                  <a:gd name="T189" fmla="*/ 2033 h 20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95" h="2033">
                    <a:moveTo>
                      <a:pt x="1351" y="614"/>
                    </a:moveTo>
                    <a:lnTo>
                      <a:pt x="1346" y="614"/>
                    </a:lnTo>
                    <a:lnTo>
                      <a:pt x="1335" y="605"/>
                    </a:lnTo>
                    <a:lnTo>
                      <a:pt x="1325" y="600"/>
                    </a:lnTo>
                    <a:lnTo>
                      <a:pt x="1319" y="595"/>
                    </a:lnTo>
                    <a:lnTo>
                      <a:pt x="1309" y="586"/>
                    </a:lnTo>
                    <a:lnTo>
                      <a:pt x="1299" y="581"/>
                    </a:lnTo>
                    <a:lnTo>
                      <a:pt x="1283" y="571"/>
                    </a:lnTo>
                    <a:lnTo>
                      <a:pt x="1267" y="562"/>
                    </a:lnTo>
                    <a:lnTo>
                      <a:pt x="1252" y="548"/>
                    </a:lnTo>
                    <a:lnTo>
                      <a:pt x="1236" y="538"/>
                    </a:lnTo>
                    <a:lnTo>
                      <a:pt x="1215" y="529"/>
                    </a:lnTo>
                    <a:lnTo>
                      <a:pt x="1199" y="519"/>
                    </a:lnTo>
                    <a:lnTo>
                      <a:pt x="1179" y="505"/>
                    </a:lnTo>
                    <a:lnTo>
                      <a:pt x="1163" y="495"/>
                    </a:lnTo>
                    <a:lnTo>
                      <a:pt x="1142" y="481"/>
                    </a:lnTo>
                    <a:lnTo>
                      <a:pt x="1121" y="467"/>
                    </a:lnTo>
                    <a:lnTo>
                      <a:pt x="1100" y="457"/>
                    </a:lnTo>
                    <a:lnTo>
                      <a:pt x="1080" y="448"/>
                    </a:lnTo>
                    <a:lnTo>
                      <a:pt x="1059" y="433"/>
                    </a:lnTo>
                    <a:lnTo>
                      <a:pt x="1038" y="424"/>
                    </a:lnTo>
                    <a:lnTo>
                      <a:pt x="1012" y="410"/>
                    </a:lnTo>
                    <a:lnTo>
                      <a:pt x="996" y="400"/>
                    </a:lnTo>
                    <a:lnTo>
                      <a:pt x="970" y="390"/>
                    </a:lnTo>
                    <a:lnTo>
                      <a:pt x="949" y="376"/>
                    </a:lnTo>
                    <a:lnTo>
                      <a:pt x="928" y="367"/>
                    </a:lnTo>
                    <a:lnTo>
                      <a:pt x="913" y="362"/>
                    </a:lnTo>
                    <a:lnTo>
                      <a:pt x="892" y="352"/>
                    </a:lnTo>
                    <a:lnTo>
                      <a:pt x="871" y="348"/>
                    </a:lnTo>
                    <a:lnTo>
                      <a:pt x="850" y="343"/>
                    </a:lnTo>
                    <a:lnTo>
                      <a:pt x="834" y="338"/>
                    </a:lnTo>
                    <a:lnTo>
                      <a:pt x="829" y="333"/>
                    </a:lnTo>
                    <a:lnTo>
                      <a:pt x="819" y="319"/>
                    </a:lnTo>
                    <a:lnTo>
                      <a:pt x="808" y="310"/>
                    </a:lnTo>
                    <a:lnTo>
                      <a:pt x="798" y="305"/>
                    </a:lnTo>
                    <a:lnTo>
                      <a:pt x="787" y="290"/>
                    </a:lnTo>
                    <a:lnTo>
                      <a:pt x="777" y="281"/>
                    </a:lnTo>
                    <a:lnTo>
                      <a:pt x="761" y="271"/>
                    </a:lnTo>
                    <a:lnTo>
                      <a:pt x="746" y="257"/>
                    </a:lnTo>
                    <a:lnTo>
                      <a:pt x="730" y="243"/>
                    </a:lnTo>
                    <a:lnTo>
                      <a:pt x="714" y="229"/>
                    </a:lnTo>
                    <a:lnTo>
                      <a:pt x="699" y="214"/>
                    </a:lnTo>
                    <a:lnTo>
                      <a:pt x="678" y="200"/>
                    </a:lnTo>
                    <a:lnTo>
                      <a:pt x="662" y="186"/>
                    </a:lnTo>
                    <a:lnTo>
                      <a:pt x="647" y="171"/>
                    </a:lnTo>
                    <a:lnTo>
                      <a:pt x="631" y="152"/>
                    </a:lnTo>
                    <a:lnTo>
                      <a:pt x="610" y="138"/>
                    </a:lnTo>
                    <a:lnTo>
                      <a:pt x="595" y="119"/>
                    </a:lnTo>
                    <a:lnTo>
                      <a:pt x="574" y="105"/>
                    </a:lnTo>
                    <a:lnTo>
                      <a:pt x="558" y="90"/>
                    </a:lnTo>
                    <a:lnTo>
                      <a:pt x="542" y="76"/>
                    </a:lnTo>
                    <a:lnTo>
                      <a:pt x="522" y="67"/>
                    </a:lnTo>
                    <a:lnTo>
                      <a:pt x="511" y="52"/>
                    </a:lnTo>
                    <a:lnTo>
                      <a:pt x="495" y="43"/>
                    </a:lnTo>
                    <a:lnTo>
                      <a:pt x="485" y="33"/>
                    </a:lnTo>
                    <a:lnTo>
                      <a:pt x="475" y="19"/>
                    </a:lnTo>
                    <a:lnTo>
                      <a:pt x="464" y="14"/>
                    </a:lnTo>
                    <a:lnTo>
                      <a:pt x="449" y="5"/>
                    </a:lnTo>
                    <a:lnTo>
                      <a:pt x="438" y="0"/>
                    </a:lnTo>
                    <a:lnTo>
                      <a:pt x="428" y="0"/>
                    </a:lnTo>
                    <a:lnTo>
                      <a:pt x="412" y="10"/>
                    </a:lnTo>
                    <a:lnTo>
                      <a:pt x="396" y="19"/>
                    </a:lnTo>
                    <a:lnTo>
                      <a:pt x="375" y="38"/>
                    </a:lnTo>
                    <a:lnTo>
                      <a:pt x="365" y="48"/>
                    </a:lnTo>
                    <a:lnTo>
                      <a:pt x="355" y="62"/>
                    </a:lnTo>
                    <a:lnTo>
                      <a:pt x="339" y="71"/>
                    </a:lnTo>
                    <a:lnTo>
                      <a:pt x="329" y="86"/>
                    </a:lnTo>
                    <a:lnTo>
                      <a:pt x="313" y="95"/>
                    </a:lnTo>
                    <a:lnTo>
                      <a:pt x="302" y="110"/>
                    </a:lnTo>
                    <a:lnTo>
                      <a:pt x="287" y="124"/>
                    </a:lnTo>
                    <a:lnTo>
                      <a:pt x="276" y="138"/>
                    </a:lnTo>
                    <a:lnTo>
                      <a:pt x="261" y="152"/>
                    </a:lnTo>
                    <a:lnTo>
                      <a:pt x="245" y="167"/>
                    </a:lnTo>
                    <a:lnTo>
                      <a:pt x="229" y="181"/>
                    </a:lnTo>
                    <a:lnTo>
                      <a:pt x="219" y="195"/>
                    </a:lnTo>
                    <a:lnTo>
                      <a:pt x="203" y="210"/>
                    </a:lnTo>
                    <a:lnTo>
                      <a:pt x="188" y="224"/>
                    </a:lnTo>
                    <a:lnTo>
                      <a:pt x="172" y="238"/>
                    </a:lnTo>
                    <a:lnTo>
                      <a:pt x="162" y="252"/>
                    </a:lnTo>
                    <a:lnTo>
                      <a:pt x="146" y="262"/>
                    </a:lnTo>
                    <a:lnTo>
                      <a:pt x="136" y="276"/>
                    </a:lnTo>
                    <a:lnTo>
                      <a:pt x="125" y="286"/>
                    </a:lnTo>
                    <a:lnTo>
                      <a:pt x="115" y="300"/>
                    </a:lnTo>
                    <a:lnTo>
                      <a:pt x="99" y="305"/>
                    </a:lnTo>
                    <a:lnTo>
                      <a:pt x="89" y="314"/>
                    </a:lnTo>
                    <a:lnTo>
                      <a:pt x="78" y="324"/>
                    </a:lnTo>
                    <a:lnTo>
                      <a:pt x="73" y="333"/>
                    </a:lnTo>
                    <a:lnTo>
                      <a:pt x="57" y="343"/>
                    </a:lnTo>
                    <a:lnTo>
                      <a:pt x="42" y="352"/>
                    </a:lnTo>
                    <a:lnTo>
                      <a:pt x="31" y="362"/>
                    </a:lnTo>
                    <a:lnTo>
                      <a:pt x="26" y="371"/>
                    </a:lnTo>
                    <a:lnTo>
                      <a:pt x="16" y="386"/>
                    </a:lnTo>
                    <a:lnTo>
                      <a:pt x="16" y="395"/>
                    </a:lnTo>
                    <a:lnTo>
                      <a:pt x="26" y="414"/>
                    </a:lnTo>
                    <a:lnTo>
                      <a:pt x="42" y="433"/>
                    </a:lnTo>
                    <a:lnTo>
                      <a:pt x="52" y="438"/>
                    </a:lnTo>
                    <a:lnTo>
                      <a:pt x="63" y="448"/>
                    </a:lnTo>
                    <a:lnTo>
                      <a:pt x="78" y="457"/>
                    </a:lnTo>
                    <a:lnTo>
                      <a:pt x="89" y="467"/>
                    </a:lnTo>
                    <a:lnTo>
                      <a:pt x="99" y="471"/>
                    </a:lnTo>
                    <a:lnTo>
                      <a:pt x="110" y="476"/>
                    </a:lnTo>
                    <a:lnTo>
                      <a:pt x="120" y="486"/>
                    </a:lnTo>
                    <a:lnTo>
                      <a:pt x="130" y="495"/>
                    </a:lnTo>
                    <a:lnTo>
                      <a:pt x="141" y="500"/>
                    </a:lnTo>
                    <a:lnTo>
                      <a:pt x="156" y="510"/>
                    </a:lnTo>
                    <a:lnTo>
                      <a:pt x="172" y="519"/>
                    </a:lnTo>
                    <a:lnTo>
                      <a:pt x="188" y="529"/>
                    </a:lnTo>
                    <a:lnTo>
                      <a:pt x="203" y="538"/>
                    </a:lnTo>
                    <a:lnTo>
                      <a:pt x="219" y="548"/>
                    </a:lnTo>
                    <a:lnTo>
                      <a:pt x="235" y="557"/>
                    </a:lnTo>
                    <a:lnTo>
                      <a:pt x="250" y="571"/>
                    </a:lnTo>
                    <a:lnTo>
                      <a:pt x="266" y="581"/>
                    </a:lnTo>
                    <a:lnTo>
                      <a:pt x="282" y="590"/>
                    </a:lnTo>
                    <a:lnTo>
                      <a:pt x="302" y="605"/>
                    </a:lnTo>
                    <a:lnTo>
                      <a:pt x="318" y="614"/>
                    </a:lnTo>
                    <a:lnTo>
                      <a:pt x="339" y="624"/>
                    </a:lnTo>
                    <a:lnTo>
                      <a:pt x="355" y="638"/>
                    </a:lnTo>
                    <a:lnTo>
                      <a:pt x="375" y="648"/>
                    </a:lnTo>
                    <a:lnTo>
                      <a:pt x="391" y="657"/>
                    </a:lnTo>
                    <a:lnTo>
                      <a:pt x="412" y="671"/>
                    </a:lnTo>
                    <a:lnTo>
                      <a:pt x="428" y="681"/>
                    </a:lnTo>
                    <a:lnTo>
                      <a:pt x="449" y="695"/>
                    </a:lnTo>
                    <a:lnTo>
                      <a:pt x="464" y="705"/>
                    </a:lnTo>
                    <a:lnTo>
                      <a:pt x="485" y="719"/>
                    </a:lnTo>
                    <a:lnTo>
                      <a:pt x="501" y="729"/>
                    </a:lnTo>
                    <a:lnTo>
                      <a:pt x="522" y="738"/>
                    </a:lnTo>
                    <a:lnTo>
                      <a:pt x="537" y="752"/>
                    </a:lnTo>
                    <a:lnTo>
                      <a:pt x="553" y="762"/>
                    </a:lnTo>
                    <a:lnTo>
                      <a:pt x="574" y="776"/>
                    </a:lnTo>
                    <a:lnTo>
                      <a:pt x="589" y="786"/>
                    </a:lnTo>
                    <a:lnTo>
                      <a:pt x="605" y="795"/>
                    </a:lnTo>
                    <a:lnTo>
                      <a:pt x="626" y="805"/>
                    </a:lnTo>
                    <a:lnTo>
                      <a:pt x="641" y="814"/>
                    </a:lnTo>
                    <a:lnTo>
                      <a:pt x="657" y="824"/>
                    </a:lnTo>
                    <a:lnTo>
                      <a:pt x="673" y="833"/>
                    </a:lnTo>
                    <a:lnTo>
                      <a:pt x="688" y="843"/>
                    </a:lnTo>
                    <a:lnTo>
                      <a:pt x="699" y="852"/>
                    </a:lnTo>
                    <a:lnTo>
                      <a:pt x="720" y="867"/>
                    </a:lnTo>
                    <a:lnTo>
                      <a:pt x="730" y="871"/>
                    </a:lnTo>
                    <a:lnTo>
                      <a:pt x="741" y="881"/>
                    </a:lnTo>
                    <a:lnTo>
                      <a:pt x="751" y="886"/>
                    </a:lnTo>
                    <a:lnTo>
                      <a:pt x="767" y="895"/>
                    </a:lnTo>
                    <a:lnTo>
                      <a:pt x="777" y="900"/>
                    </a:lnTo>
                    <a:lnTo>
                      <a:pt x="787" y="910"/>
                    </a:lnTo>
                    <a:lnTo>
                      <a:pt x="798" y="914"/>
                    </a:lnTo>
                    <a:lnTo>
                      <a:pt x="808" y="919"/>
                    </a:lnTo>
                    <a:lnTo>
                      <a:pt x="819" y="929"/>
                    </a:lnTo>
                    <a:lnTo>
                      <a:pt x="829" y="933"/>
                    </a:lnTo>
                    <a:lnTo>
                      <a:pt x="834" y="938"/>
                    </a:lnTo>
                    <a:lnTo>
                      <a:pt x="840" y="943"/>
                    </a:lnTo>
                    <a:lnTo>
                      <a:pt x="834" y="952"/>
                    </a:lnTo>
                    <a:lnTo>
                      <a:pt x="829" y="962"/>
                    </a:lnTo>
                    <a:lnTo>
                      <a:pt x="829" y="971"/>
                    </a:lnTo>
                    <a:lnTo>
                      <a:pt x="819" y="986"/>
                    </a:lnTo>
                    <a:lnTo>
                      <a:pt x="814" y="1005"/>
                    </a:lnTo>
                    <a:lnTo>
                      <a:pt x="808" y="1014"/>
                    </a:lnTo>
                    <a:lnTo>
                      <a:pt x="803" y="1019"/>
                    </a:lnTo>
                    <a:lnTo>
                      <a:pt x="798" y="1033"/>
                    </a:lnTo>
                    <a:lnTo>
                      <a:pt x="798" y="1043"/>
                    </a:lnTo>
                    <a:lnTo>
                      <a:pt x="787" y="1062"/>
                    </a:lnTo>
                    <a:lnTo>
                      <a:pt x="782" y="1081"/>
                    </a:lnTo>
                    <a:lnTo>
                      <a:pt x="772" y="1090"/>
                    </a:lnTo>
                    <a:lnTo>
                      <a:pt x="772" y="1105"/>
                    </a:lnTo>
                    <a:lnTo>
                      <a:pt x="767" y="1114"/>
                    </a:lnTo>
                    <a:lnTo>
                      <a:pt x="761" y="1124"/>
                    </a:lnTo>
                    <a:lnTo>
                      <a:pt x="756" y="1138"/>
                    </a:lnTo>
                    <a:lnTo>
                      <a:pt x="751" y="1157"/>
                    </a:lnTo>
                    <a:lnTo>
                      <a:pt x="746" y="1171"/>
                    </a:lnTo>
                    <a:lnTo>
                      <a:pt x="741" y="1181"/>
                    </a:lnTo>
                    <a:lnTo>
                      <a:pt x="735" y="1190"/>
                    </a:lnTo>
                    <a:lnTo>
                      <a:pt x="730" y="1200"/>
                    </a:lnTo>
                    <a:lnTo>
                      <a:pt x="725" y="1214"/>
                    </a:lnTo>
                    <a:lnTo>
                      <a:pt x="720" y="1224"/>
                    </a:lnTo>
                    <a:lnTo>
                      <a:pt x="714" y="1233"/>
                    </a:lnTo>
                    <a:lnTo>
                      <a:pt x="709" y="1243"/>
                    </a:lnTo>
                    <a:lnTo>
                      <a:pt x="699" y="1257"/>
                    </a:lnTo>
                    <a:lnTo>
                      <a:pt x="694" y="1267"/>
                    </a:lnTo>
                    <a:lnTo>
                      <a:pt x="683" y="1286"/>
                    </a:lnTo>
                    <a:lnTo>
                      <a:pt x="673" y="1300"/>
                    </a:lnTo>
                    <a:lnTo>
                      <a:pt x="668" y="1309"/>
                    </a:lnTo>
                    <a:lnTo>
                      <a:pt x="662" y="1309"/>
                    </a:lnTo>
                    <a:lnTo>
                      <a:pt x="662" y="1314"/>
                    </a:lnTo>
                    <a:lnTo>
                      <a:pt x="652" y="1319"/>
                    </a:lnTo>
                    <a:lnTo>
                      <a:pt x="641" y="1324"/>
                    </a:lnTo>
                    <a:lnTo>
                      <a:pt x="626" y="1329"/>
                    </a:lnTo>
                    <a:lnTo>
                      <a:pt x="615" y="1338"/>
                    </a:lnTo>
                    <a:lnTo>
                      <a:pt x="600" y="1348"/>
                    </a:lnTo>
                    <a:lnTo>
                      <a:pt x="584" y="1357"/>
                    </a:lnTo>
                    <a:lnTo>
                      <a:pt x="563" y="1371"/>
                    </a:lnTo>
                    <a:lnTo>
                      <a:pt x="542" y="1381"/>
                    </a:lnTo>
                    <a:lnTo>
                      <a:pt x="532" y="1386"/>
                    </a:lnTo>
                    <a:lnTo>
                      <a:pt x="522" y="1395"/>
                    </a:lnTo>
                    <a:lnTo>
                      <a:pt x="506" y="1400"/>
                    </a:lnTo>
                    <a:lnTo>
                      <a:pt x="495" y="1409"/>
                    </a:lnTo>
                    <a:lnTo>
                      <a:pt x="485" y="1414"/>
                    </a:lnTo>
                    <a:lnTo>
                      <a:pt x="475" y="1424"/>
                    </a:lnTo>
                    <a:lnTo>
                      <a:pt x="459" y="1429"/>
                    </a:lnTo>
                    <a:lnTo>
                      <a:pt x="449" y="1438"/>
                    </a:lnTo>
                    <a:lnTo>
                      <a:pt x="438" y="1448"/>
                    </a:lnTo>
                    <a:lnTo>
                      <a:pt x="422" y="1457"/>
                    </a:lnTo>
                    <a:lnTo>
                      <a:pt x="412" y="1462"/>
                    </a:lnTo>
                    <a:lnTo>
                      <a:pt x="402" y="1471"/>
                    </a:lnTo>
                    <a:lnTo>
                      <a:pt x="386" y="1481"/>
                    </a:lnTo>
                    <a:lnTo>
                      <a:pt x="375" y="1486"/>
                    </a:lnTo>
                    <a:lnTo>
                      <a:pt x="360" y="1495"/>
                    </a:lnTo>
                    <a:lnTo>
                      <a:pt x="349" y="1505"/>
                    </a:lnTo>
                    <a:lnTo>
                      <a:pt x="339" y="1509"/>
                    </a:lnTo>
                    <a:lnTo>
                      <a:pt x="323" y="1519"/>
                    </a:lnTo>
                    <a:lnTo>
                      <a:pt x="313" y="1524"/>
                    </a:lnTo>
                    <a:lnTo>
                      <a:pt x="297" y="1533"/>
                    </a:lnTo>
                    <a:lnTo>
                      <a:pt x="287" y="1538"/>
                    </a:lnTo>
                    <a:lnTo>
                      <a:pt x="276" y="1548"/>
                    </a:lnTo>
                    <a:lnTo>
                      <a:pt x="266" y="1557"/>
                    </a:lnTo>
                    <a:lnTo>
                      <a:pt x="250" y="1562"/>
                    </a:lnTo>
                    <a:lnTo>
                      <a:pt x="229" y="1576"/>
                    </a:lnTo>
                    <a:lnTo>
                      <a:pt x="209" y="1590"/>
                    </a:lnTo>
                    <a:lnTo>
                      <a:pt x="188" y="1600"/>
                    </a:lnTo>
                    <a:lnTo>
                      <a:pt x="172" y="1614"/>
                    </a:lnTo>
                    <a:lnTo>
                      <a:pt x="151" y="1624"/>
                    </a:lnTo>
                    <a:lnTo>
                      <a:pt x="141" y="1633"/>
                    </a:lnTo>
                    <a:lnTo>
                      <a:pt x="125" y="1643"/>
                    </a:lnTo>
                    <a:lnTo>
                      <a:pt x="115" y="1648"/>
                    </a:lnTo>
                    <a:lnTo>
                      <a:pt x="110" y="1652"/>
                    </a:lnTo>
                    <a:lnTo>
                      <a:pt x="104" y="1657"/>
                    </a:lnTo>
                    <a:lnTo>
                      <a:pt x="89" y="1671"/>
                    </a:lnTo>
                    <a:lnTo>
                      <a:pt x="68" y="1690"/>
                    </a:lnTo>
                    <a:lnTo>
                      <a:pt x="42" y="1705"/>
                    </a:lnTo>
                    <a:lnTo>
                      <a:pt x="26" y="1724"/>
                    </a:lnTo>
                    <a:lnTo>
                      <a:pt x="10" y="1733"/>
                    </a:lnTo>
                    <a:lnTo>
                      <a:pt x="0" y="1748"/>
                    </a:lnTo>
                    <a:lnTo>
                      <a:pt x="0" y="1757"/>
                    </a:lnTo>
                    <a:lnTo>
                      <a:pt x="16" y="1762"/>
                    </a:lnTo>
                    <a:lnTo>
                      <a:pt x="26" y="1767"/>
                    </a:lnTo>
                    <a:lnTo>
                      <a:pt x="42" y="1771"/>
                    </a:lnTo>
                    <a:lnTo>
                      <a:pt x="63" y="1781"/>
                    </a:lnTo>
                    <a:lnTo>
                      <a:pt x="73" y="1786"/>
                    </a:lnTo>
                    <a:lnTo>
                      <a:pt x="83" y="1790"/>
                    </a:lnTo>
                    <a:lnTo>
                      <a:pt x="94" y="1795"/>
                    </a:lnTo>
                    <a:lnTo>
                      <a:pt x="110" y="1800"/>
                    </a:lnTo>
                    <a:lnTo>
                      <a:pt x="120" y="1805"/>
                    </a:lnTo>
                    <a:lnTo>
                      <a:pt x="136" y="1809"/>
                    </a:lnTo>
                    <a:lnTo>
                      <a:pt x="146" y="1814"/>
                    </a:lnTo>
                    <a:lnTo>
                      <a:pt x="162" y="1819"/>
                    </a:lnTo>
                    <a:lnTo>
                      <a:pt x="172" y="1824"/>
                    </a:lnTo>
                    <a:lnTo>
                      <a:pt x="188" y="1829"/>
                    </a:lnTo>
                    <a:lnTo>
                      <a:pt x="203" y="1833"/>
                    </a:lnTo>
                    <a:lnTo>
                      <a:pt x="219" y="1838"/>
                    </a:lnTo>
                    <a:lnTo>
                      <a:pt x="229" y="1843"/>
                    </a:lnTo>
                    <a:lnTo>
                      <a:pt x="245" y="1848"/>
                    </a:lnTo>
                    <a:lnTo>
                      <a:pt x="261" y="1852"/>
                    </a:lnTo>
                    <a:lnTo>
                      <a:pt x="276" y="1857"/>
                    </a:lnTo>
                    <a:lnTo>
                      <a:pt x="287" y="1862"/>
                    </a:lnTo>
                    <a:lnTo>
                      <a:pt x="297" y="1862"/>
                    </a:lnTo>
                    <a:lnTo>
                      <a:pt x="313" y="1862"/>
                    </a:lnTo>
                    <a:lnTo>
                      <a:pt x="329" y="1867"/>
                    </a:lnTo>
                    <a:lnTo>
                      <a:pt x="339" y="1871"/>
                    </a:lnTo>
                    <a:lnTo>
                      <a:pt x="349" y="1871"/>
                    </a:lnTo>
                    <a:lnTo>
                      <a:pt x="360" y="1871"/>
                    </a:lnTo>
                    <a:lnTo>
                      <a:pt x="375" y="1871"/>
                    </a:lnTo>
                    <a:lnTo>
                      <a:pt x="417" y="1762"/>
                    </a:lnTo>
                    <a:lnTo>
                      <a:pt x="433" y="1762"/>
                    </a:lnTo>
                    <a:lnTo>
                      <a:pt x="449" y="1762"/>
                    </a:lnTo>
                    <a:lnTo>
                      <a:pt x="464" y="1762"/>
                    </a:lnTo>
                    <a:lnTo>
                      <a:pt x="480" y="1762"/>
                    </a:lnTo>
                    <a:lnTo>
                      <a:pt x="490" y="1762"/>
                    </a:lnTo>
                    <a:lnTo>
                      <a:pt x="501" y="1767"/>
                    </a:lnTo>
                    <a:lnTo>
                      <a:pt x="511" y="1767"/>
                    </a:lnTo>
                    <a:lnTo>
                      <a:pt x="522" y="1771"/>
                    </a:lnTo>
                    <a:lnTo>
                      <a:pt x="532" y="1776"/>
                    </a:lnTo>
                    <a:lnTo>
                      <a:pt x="548" y="1786"/>
                    </a:lnTo>
                    <a:lnTo>
                      <a:pt x="558" y="1795"/>
                    </a:lnTo>
                    <a:lnTo>
                      <a:pt x="574" y="1809"/>
                    </a:lnTo>
                    <a:lnTo>
                      <a:pt x="579" y="1814"/>
                    </a:lnTo>
                    <a:lnTo>
                      <a:pt x="595" y="1824"/>
                    </a:lnTo>
                    <a:lnTo>
                      <a:pt x="605" y="1829"/>
                    </a:lnTo>
                    <a:lnTo>
                      <a:pt x="615" y="1843"/>
                    </a:lnTo>
                    <a:lnTo>
                      <a:pt x="631" y="1852"/>
                    </a:lnTo>
                    <a:lnTo>
                      <a:pt x="641" y="1862"/>
                    </a:lnTo>
                    <a:lnTo>
                      <a:pt x="657" y="1871"/>
                    </a:lnTo>
                    <a:lnTo>
                      <a:pt x="678" y="1881"/>
                    </a:lnTo>
                    <a:lnTo>
                      <a:pt x="694" y="1890"/>
                    </a:lnTo>
                    <a:lnTo>
                      <a:pt x="709" y="1900"/>
                    </a:lnTo>
                    <a:lnTo>
                      <a:pt x="725" y="1909"/>
                    </a:lnTo>
                    <a:lnTo>
                      <a:pt x="746" y="1919"/>
                    </a:lnTo>
                    <a:lnTo>
                      <a:pt x="761" y="1929"/>
                    </a:lnTo>
                    <a:lnTo>
                      <a:pt x="782" y="1938"/>
                    </a:lnTo>
                    <a:lnTo>
                      <a:pt x="798" y="1948"/>
                    </a:lnTo>
                    <a:lnTo>
                      <a:pt x="819" y="1957"/>
                    </a:lnTo>
                    <a:lnTo>
                      <a:pt x="834" y="1962"/>
                    </a:lnTo>
                    <a:lnTo>
                      <a:pt x="855" y="1971"/>
                    </a:lnTo>
                    <a:lnTo>
                      <a:pt x="871" y="1981"/>
                    </a:lnTo>
                    <a:lnTo>
                      <a:pt x="892" y="1990"/>
                    </a:lnTo>
                    <a:lnTo>
                      <a:pt x="902" y="1995"/>
                    </a:lnTo>
                    <a:lnTo>
                      <a:pt x="923" y="2000"/>
                    </a:lnTo>
                    <a:lnTo>
                      <a:pt x="939" y="2005"/>
                    </a:lnTo>
                    <a:lnTo>
                      <a:pt x="954" y="2014"/>
                    </a:lnTo>
                    <a:lnTo>
                      <a:pt x="965" y="2019"/>
                    </a:lnTo>
                    <a:lnTo>
                      <a:pt x="975" y="2024"/>
                    </a:lnTo>
                    <a:lnTo>
                      <a:pt x="986" y="2024"/>
                    </a:lnTo>
                    <a:lnTo>
                      <a:pt x="1001" y="2029"/>
                    </a:lnTo>
                    <a:lnTo>
                      <a:pt x="1017" y="2033"/>
                    </a:lnTo>
                    <a:lnTo>
                      <a:pt x="1033" y="2033"/>
                    </a:lnTo>
                    <a:lnTo>
                      <a:pt x="1038" y="2024"/>
                    </a:lnTo>
                    <a:lnTo>
                      <a:pt x="1048" y="2019"/>
                    </a:lnTo>
                    <a:lnTo>
                      <a:pt x="1059" y="2009"/>
                    </a:lnTo>
                    <a:lnTo>
                      <a:pt x="1074" y="2000"/>
                    </a:lnTo>
                    <a:lnTo>
                      <a:pt x="1085" y="1986"/>
                    </a:lnTo>
                    <a:lnTo>
                      <a:pt x="1106" y="1971"/>
                    </a:lnTo>
                    <a:lnTo>
                      <a:pt x="1121" y="1957"/>
                    </a:lnTo>
                    <a:lnTo>
                      <a:pt x="1142" y="1943"/>
                    </a:lnTo>
                    <a:lnTo>
                      <a:pt x="1163" y="1924"/>
                    </a:lnTo>
                    <a:lnTo>
                      <a:pt x="1179" y="1905"/>
                    </a:lnTo>
                    <a:lnTo>
                      <a:pt x="1189" y="1895"/>
                    </a:lnTo>
                    <a:lnTo>
                      <a:pt x="1199" y="1886"/>
                    </a:lnTo>
                    <a:lnTo>
                      <a:pt x="1215" y="1876"/>
                    </a:lnTo>
                    <a:lnTo>
                      <a:pt x="1226" y="1871"/>
                    </a:lnTo>
                    <a:lnTo>
                      <a:pt x="1236" y="1862"/>
                    </a:lnTo>
                    <a:lnTo>
                      <a:pt x="1246" y="1852"/>
                    </a:lnTo>
                    <a:lnTo>
                      <a:pt x="1257" y="1843"/>
                    </a:lnTo>
                    <a:lnTo>
                      <a:pt x="1273" y="1833"/>
                    </a:lnTo>
                    <a:lnTo>
                      <a:pt x="1283" y="1829"/>
                    </a:lnTo>
                    <a:lnTo>
                      <a:pt x="1293" y="1819"/>
                    </a:lnTo>
                    <a:lnTo>
                      <a:pt x="1309" y="1809"/>
                    </a:lnTo>
                    <a:lnTo>
                      <a:pt x="1319" y="1805"/>
                    </a:lnTo>
                    <a:lnTo>
                      <a:pt x="1330" y="1795"/>
                    </a:lnTo>
                    <a:lnTo>
                      <a:pt x="1340" y="1781"/>
                    </a:lnTo>
                    <a:lnTo>
                      <a:pt x="1356" y="1767"/>
                    </a:lnTo>
                    <a:lnTo>
                      <a:pt x="1366" y="1752"/>
                    </a:lnTo>
                    <a:lnTo>
                      <a:pt x="1382" y="1738"/>
                    </a:lnTo>
                    <a:lnTo>
                      <a:pt x="1398" y="1719"/>
                    </a:lnTo>
                    <a:lnTo>
                      <a:pt x="1413" y="1700"/>
                    </a:lnTo>
                    <a:lnTo>
                      <a:pt x="1429" y="1681"/>
                    </a:lnTo>
                    <a:lnTo>
                      <a:pt x="1434" y="1671"/>
                    </a:lnTo>
                    <a:lnTo>
                      <a:pt x="1439" y="1662"/>
                    </a:lnTo>
                    <a:lnTo>
                      <a:pt x="1450" y="1648"/>
                    </a:lnTo>
                    <a:lnTo>
                      <a:pt x="1455" y="1638"/>
                    </a:lnTo>
                    <a:lnTo>
                      <a:pt x="1465" y="1629"/>
                    </a:lnTo>
                    <a:lnTo>
                      <a:pt x="1471" y="1614"/>
                    </a:lnTo>
                    <a:lnTo>
                      <a:pt x="1481" y="1605"/>
                    </a:lnTo>
                    <a:lnTo>
                      <a:pt x="1486" y="1595"/>
                    </a:lnTo>
                    <a:lnTo>
                      <a:pt x="1492" y="1581"/>
                    </a:lnTo>
                    <a:lnTo>
                      <a:pt x="1502" y="1571"/>
                    </a:lnTo>
                    <a:lnTo>
                      <a:pt x="1512" y="1557"/>
                    </a:lnTo>
                    <a:lnTo>
                      <a:pt x="1518" y="1548"/>
                    </a:lnTo>
                    <a:lnTo>
                      <a:pt x="1523" y="1538"/>
                    </a:lnTo>
                    <a:lnTo>
                      <a:pt x="1533" y="1524"/>
                    </a:lnTo>
                    <a:lnTo>
                      <a:pt x="1538" y="1514"/>
                    </a:lnTo>
                    <a:lnTo>
                      <a:pt x="1549" y="1505"/>
                    </a:lnTo>
                    <a:lnTo>
                      <a:pt x="1554" y="1490"/>
                    </a:lnTo>
                    <a:lnTo>
                      <a:pt x="1559" y="1481"/>
                    </a:lnTo>
                    <a:lnTo>
                      <a:pt x="1570" y="1467"/>
                    </a:lnTo>
                    <a:lnTo>
                      <a:pt x="1575" y="1452"/>
                    </a:lnTo>
                    <a:lnTo>
                      <a:pt x="1580" y="1443"/>
                    </a:lnTo>
                    <a:lnTo>
                      <a:pt x="1591" y="1433"/>
                    </a:lnTo>
                    <a:lnTo>
                      <a:pt x="1596" y="1419"/>
                    </a:lnTo>
                    <a:lnTo>
                      <a:pt x="1606" y="1409"/>
                    </a:lnTo>
                    <a:lnTo>
                      <a:pt x="1606" y="1400"/>
                    </a:lnTo>
                    <a:lnTo>
                      <a:pt x="1617" y="1390"/>
                    </a:lnTo>
                    <a:lnTo>
                      <a:pt x="1622" y="1381"/>
                    </a:lnTo>
                    <a:lnTo>
                      <a:pt x="1627" y="1371"/>
                    </a:lnTo>
                    <a:lnTo>
                      <a:pt x="1638" y="1352"/>
                    </a:lnTo>
                    <a:lnTo>
                      <a:pt x="1648" y="1338"/>
                    </a:lnTo>
                    <a:lnTo>
                      <a:pt x="1658" y="1319"/>
                    </a:lnTo>
                    <a:lnTo>
                      <a:pt x="1669" y="1309"/>
                    </a:lnTo>
                    <a:lnTo>
                      <a:pt x="1674" y="1295"/>
                    </a:lnTo>
                    <a:lnTo>
                      <a:pt x="1679" y="1286"/>
                    </a:lnTo>
                    <a:lnTo>
                      <a:pt x="1690" y="1271"/>
                    </a:lnTo>
                    <a:lnTo>
                      <a:pt x="1695" y="1267"/>
                    </a:lnTo>
                    <a:lnTo>
                      <a:pt x="1638" y="1186"/>
                    </a:lnTo>
                    <a:lnTo>
                      <a:pt x="1632" y="1190"/>
                    </a:lnTo>
                    <a:lnTo>
                      <a:pt x="1622" y="1205"/>
                    </a:lnTo>
                    <a:lnTo>
                      <a:pt x="1617" y="1219"/>
                    </a:lnTo>
                    <a:lnTo>
                      <a:pt x="1611" y="1233"/>
                    </a:lnTo>
                    <a:lnTo>
                      <a:pt x="1601" y="1248"/>
                    </a:lnTo>
                    <a:lnTo>
                      <a:pt x="1591" y="1267"/>
                    </a:lnTo>
                    <a:lnTo>
                      <a:pt x="1580" y="1281"/>
                    </a:lnTo>
                    <a:lnTo>
                      <a:pt x="1570" y="1300"/>
                    </a:lnTo>
                    <a:lnTo>
                      <a:pt x="1559" y="1314"/>
                    </a:lnTo>
                    <a:lnTo>
                      <a:pt x="1554" y="1324"/>
                    </a:lnTo>
                    <a:lnTo>
                      <a:pt x="1549" y="1333"/>
                    </a:lnTo>
                    <a:lnTo>
                      <a:pt x="1544" y="1348"/>
                    </a:lnTo>
                    <a:lnTo>
                      <a:pt x="1533" y="1357"/>
                    </a:lnTo>
                    <a:lnTo>
                      <a:pt x="1528" y="1367"/>
                    </a:lnTo>
                    <a:lnTo>
                      <a:pt x="1523" y="1381"/>
                    </a:lnTo>
                    <a:lnTo>
                      <a:pt x="1512" y="1395"/>
                    </a:lnTo>
                    <a:lnTo>
                      <a:pt x="1507" y="1405"/>
                    </a:lnTo>
                    <a:lnTo>
                      <a:pt x="1502" y="1419"/>
                    </a:lnTo>
                    <a:lnTo>
                      <a:pt x="1492" y="1429"/>
                    </a:lnTo>
                    <a:lnTo>
                      <a:pt x="1486" y="1443"/>
                    </a:lnTo>
                    <a:lnTo>
                      <a:pt x="1481" y="1452"/>
                    </a:lnTo>
                    <a:lnTo>
                      <a:pt x="1471" y="1467"/>
                    </a:lnTo>
                    <a:lnTo>
                      <a:pt x="1465" y="1476"/>
                    </a:lnTo>
                    <a:lnTo>
                      <a:pt x="1455" y="1490"/>
                    </a:lnTo>
                    <a:lnTo>
                      <a:pt x="1450" y="1500"/>
                    </a:lnTo>
                    <a:lnTo>
                      <a:pt x="1439" y="1514"/>
                    </a:lnTo>
                    <a:lnTo>
                      <a:pt x="1434" y="1524"/>
                    </a:lnTo>
                    <a:lnTo>
                      <a:pt x="1429" y="1538"/>
                    </a:lnTo>
                    <a:lnTo>
                      <a:pt x="1419" y="1548"/>
                    </a:lnTo>
                    <a:lnTo>
                      <a:pt x="1413" y="1562"/>
                    </a:lnTo>
                    <a:lnTo>
                      <a:pt x="1408" y="1571"/>
                    </a:lnTo>
                    <a:lnTo>
                      <a:pt x="1398" y="1581"/>
                    </a:lnTo>
                    <a:lnTo>
                      <a:pt x="1392" y="1590"/>
                    </a:lnTo>
                    <a:lnTo>
                      <a:pt x="1387" y="1605"/>
                    </a:lnTo>
                    <a:lnTo>
                      <a:pt x="1382" y="1614"/>
                    </a:lnTo>
                    <a:lnTo>
                      <a:pt x="1377" y="1624"/>
                    </a:lnTo>
                    <a:lnTo>
                      <a:pt x="1366" y="1638"/>
                    </a:lnTo>
                    <a:lnTo>
                      <a:pt x="1351" y="1657"/>
                    </a:lnTo>
                    <a:lnTo>
                      <a:pt x="1340" y="1671"/>
                    </a:lnTo>
                    <a:lnTo>
                      <a:pt x="1330" y="1686"/>
                    </a:lnTo>
                    <a:lnTo>
                      <a:pt x="1325" y="1695"/>
                    </a:lnTo>
                    <a:lnTo>
                      <a:pt x="1314" y="1709"/>
                    </a:lnTo>
                    <a:lnTo>
                      <a:pt x="1309" y="1714"/>
                    </a:lnTo>
                    <a:lnTo>
                      <a:pt x="1309" y="1719"/>
                    </a:lnTo>
                    <a:lnTo>
                      <a:pt x="1293" y="1724"/>
                    </a:lnTo>
                    <a:lnTo>
                      <a:pt x="1278" y="1733"/>
                    </a:lnTo>
                    <a:lnTo>
                      <a:pt x="1262" y="1748"/>
                    </a:lnTo>
                    <a:lnTo>
                      <a:pt x="1241" y="1767"/>
                    </a:lnTo>
                    <a:lnTo>
                      <a:pt x="1226" y="1776"/>
                    </a:lnTo>
                    <a:lnTo>
                      <a:pt x="1215" y="1786"/>
                    </a:lnTo>
                    <a:lnTo>
                      <a:pt x="1205" y="1795"/>
                    </a:lnTo>
                    <a:lnTo>
                      <a:pt x="1189" y="1805"/>
                    </a:lnTo>
                    <a:lnTo>
                      <a:pt x="1179" y="1814"/>
                    </a:lnTo>
                    <a:lnTo>
                      <a:pt x="1163" y="1829"/>
                    </a:lnTo>
                    <a:lnTo>
                      <a:pt x="1153" y="1838"/>
                    </a:lnTo>
                    <a:lnTo>
                      <a:pt x="1142" y="1848"/>
                    </a:lnTo>
                    <a:lnTo>
                      <a:pt x="1126" y="1857"/>
                    </a:lnTo>
                    <a:lnTo>
                      <a:pt x="1116" y="1871"/>
                    </a:lnTo>
                    <a:lnTo>
                      <a:pt x="1100" y="1876"/>
                    </a:lnTo>
                    <a:lnTo>
                      <a:pt x="1090" y="1890"/>
                    </a:lnTo>
                    <a:lnTo>
                      <a:pt x="1080" y="1900"/>
                    </a:lnTo>
                    <a:lnTo>
                      <a:pt x="1064" y="1909"/>
                    </a:lnTo>
                    <a:lnTo>
                      <a:pt x="1053" y="1919"/>
                    </a:lnTo>
                    <a:lnTo>
                      <a:pt x="1048" y="1929"/>
                    </a:lnTo>
                    <a:lnTo>
                      <a:pt x="1027" y="1938"/>
                    </a:lnTo>
                    <a:lnTo>
                      <a:pt x="1017" y="1952"/>
                    </a:lnTo>
                    <a:lnTo>
                      <a:pt x="1012" y="1957"/>
                    </a:lnTo>
                    <a:lnTo>
                      <a:pt x="1007" y="1962"/>
                    </a:lnTo>
                    <a:lnTo>
                      <a:pt x="1001" y="1957"/>
                    </a:lnTo>
                    <a:lnTo>
                      <a:pt x="991" y="1952"/>
                    </a:lnTo>
                    <a:lnTo>
                      <a:pt x="980" y="1948"/>
                    </a:lnTo>
                    <a:lnTo>
                      <a:pt x="975" y="1948"/>
                    </a:lnTo>
                    <a:lnTo>
                      <a:pt x="965" y="1938"/>
                    </a:lnTo>
                    <a:lnTo>
                      <a:pt x="954" y="1938"/>
                    </a:lnTo>
                    <a:lnTo>
                      <a:pt x="939" y="1929"/>
                    </a:lnTo>
                    <a:lnTo>
                      <a:pt x="923" y="1924"/>
                    </a:lnTo>
                    <a:lnTo>
                      <a:pt x="913" y="1914"/>
                    </a:lnTo>
                    <a:lnTo>
                      <a:pt x="897" y="1909"/>
                    </a:lnTo>
                    <a:lnTo>
                      <a:pt x="881" y="1900"/>
                    </a:lnTo>
                    <a:lnTo>
                      <a:pt x="866" y="1895"/>
                    </a:lnTo>
                    <a:lnTo>
                      <a:pt x="845" y="1886"/>
                    </a:lnTo>
                    <a:lnTo>
                      <a:pt x="829" y="1876"/>
                    </a:lnTo>
                    <a:lnTo>
                      <a:pt x="814" y="1871"/>
                    </a:lnTo>
                    <a:lnTo>
                      <a:pt x="798" y="1862"/>
                    </a:lnTo>
                    <a:lnTo>
                      <a:pt x="777" y="1852"/>
                    </a:lnTo>
                    <a:lnTo>
                      <a:pt x="761" y="1843"/>
                    </a:lnTo>
                    <a:lnTo>
                      <a:pt x="746" y="1833"/>
                    </a:lnTo>
                    <a:lnTo>
                      <a:pt x="730" y="1829"/>
                    </a:lnTo>
                    <a:lnTo>
                      <a:pt x="714" y="1819"/>
                    </a:lnTo>
                    <a:lnTo>
                      <a:pt x="699" y="1814"/>
                    </a:lnTo>
                    <a:lnTo>
                      <a:pt x="688" y="1805"/>
                    </a:lnTo>
                    <a:lnTo>
                      <a:pt x="673" y="1800"/>
                    </a:lnTo>
                    <a:lnTo>
                      <a:pt x="662" y="1795"/>
                    </a:lnTo>
                    <a:lnTo>
                      <a:pt x="652" y="1786"/>
                    </a:lnTo>
                    <a:lnTo>
                      <a:pt x="636" y="1776"/>
                    </a:lnTo>
                    <a:lnTo>
                      <a:pt x="626" y="1767"/>
                    </a:lnTo>
                    <a:lnTo>
                      <a:pt x="615" y="1762"/>
                    </a:lnTo>
                    <a:lnTo>
                      <a:pt x="595" y="1752"/>
                    </a:lnTo>
                    <a:lnTo>
                      <a:pt x="584" y="1752"/>
                    </a:lnTo>
                    <a:lnTo>
                      <a:pt x="568" y="1748"/>
                    </a:lnTo>
                    <a:lnTo>
                      <a:pt x="553" y="1743"/>
                    </a:lnTo>
                    <a:lnTo>
                      <a:pt x="537" y="1743"/>
                    </a:lnTo>
                    <a:lnTo>
                      <a:pt x="516" y="1743"/>
                    </a:lnTo>
                    <a:lnTo>
                      <a:pt x="495" y="1738"/>
                    </a:lnTo>
                    <a:lnTo>
                      <a:pt x="475" y="1733"/>
                    </a:lnTo>
                    <a:lnTo>
                      <a:pt x="459" y="1733"/>
                    </a:lnTo>
                    <a:lnTo>
                      <a:pt x="433" y="1733"/>
                    </a:lnTo>
                    <a:lnTo>
                      <a:pt x="412" y="1729"/>
                    </a:lnTo>
                    <a:lnTo>
                      <a:pt x="391" y="1729"/>
                    </a:lnTo>
                    <a:lnTo>
                      <a:pt x="370" y="1729"/>
                    </a:lnTo>
                    <a:lnTo>
                      <a:pt x="360" y="1724"/>
                    </a:lnTo>
                    <a:lnTo>
                      <a:pt x="344" y="1724"/>
                    </a:lnTo>
                    <a:lnTo>
                      <a:pt x="339" y="1724"/>
                    </a:lnTo>
                    <a:lnTo>
                      <a:pt x="329" y="1724"/>
                    </a:lnTo>
                    <a:lnTo>
                      <a:pt x="302" y="1719"/>
                    </a:lnTo>
                    <a:lnTo>
                      <a:pt x="282" y="1719"/>
                    </a:lnTo>
                    <a:lnTo>
                      <a:pt x="266" y="1719"/>
                    </a:lnTo>
                    <a:lnTo>
                      <a:pt x="245" y="1719"/>
                    </a:lnTo>
                    <a:lnTo>
                      <a:pt x="224" y="1719"/>
                    </a:lnTo>
                    <a:lnTo>
                      <a:pt x="209" y="1719"/>
                    </a:lnTo>
                    <a:lnTo>
                      <a:pt x="193" y="1714"/>
                    </a:lnTo>
                    <a:lnTo>
                      <a:pt x="183" y="1714"/>
                    </a:lnTo>
                    <a:lnTo>
                      <a:pt x="167" y="1714"/>
                    </a:lnTo>
                    <a:lnTo>
                      <a:pt x="156" y="1714"/>
                    </a:lnTo>
                    <a:lnTo>
                      <a:pt x="141" y="1714"/>
                    </a:lnTo>
                    <a:lnTo>
                      <a:pt x="688" y="1386"/>
                    </a:lnTo>
                    <a:lnTo>
                      <a:pt x="694" y="1381"/>
                    </a:lnTo>
                    <a:lnTo>
                      <a:pt x="704" y="1376"/>
                    </a:lnTo>
                    <a:lnTo>
                      <a:pt x="720" y="1367"/>
                    </a:lnTo>
                    <a:lnTo>
                      <a:pt x="735" y="1362"/>
                    </a:lnTo>
                    <a:lnTo>
                      <a:pt x="756" y="1348"/>
                    </a:lnTo>
                    <a:lnTo>
                      <a:pt x="772" y="1333"/>
                    </a:lnTo>
                    <a:lnTo>
                      <a:pt x="787" y="1324"/>
                    </a:lnTo>
                    <a:lnTo>
                      <a:pt x="798" y="1309"/>
                    </a:lnTo>
                    <a:lnTo>
                      <a:pt x="798" y="1300"/>
                    </a:lnTo>
                    <a:lnTo>
                      <a:pt x="803" y="1290"/>
                    </a:lnTo>
                    <a:lnTo>
                      <a:pt x="803" y="1281"/>
                    </a:lnTo>
                    <a:lnTo>
                      <a:pt x="808" y="1271"/>
                    </a:lnTo>
                    <a:lnTo>
                      <a:pt x="819" y="1262"/>
                    </a:lnTo>
                    <a:lnTo>
                      <a:pt x="824" y="1252"/>
                    </a:lnTo>
                    <a:lnTo>
                      <a:pt x="829" y="1238"/>
                    </a:lnTo>
                    <a:lnTo>
                      <a:pt x="834" y="1229"/>
                    </a:lnTo>
                    <a:lnTo>
                      <a:pt x="840" y="1214"/>
                    </a:lnTo>
                    <a:lnTo>
                      <a:pt x="845" y="1205"/>
                    </a:lnTo>
                    <a:lnTo>
                      <a:pt x="855" y="1190"/>
                    </a:lnTo>
                    <a:lnTo>
                      <a:pt x="861" y="1176"/>
                    </a:lnTo>
                    <a:lnTo>
                      <a:pt x="871" y="1162"/>
                    </a:lnTo>
                    <a:lnTo>
                      <a:pt x="876" y="1152"/>
                    </a:lnTo>
                    <a:lnTo>
                      <a:pt x="881" y="1138"/>
                    </a:lnTo>
                    <a:lnTo>
                      <a:pt x="892" y="1124"/>
                    </a:lnTo>
                    <a:lnTo>
                      <a:pt x="897" y="1114"/>
                    </a:lnTo>
                    <a:lnTo>
                      <a:pt x="902" y="1100"/>
                    </a:lnTo>
                    <a:lnTo>
                      <a:pt x="913" y="1090"/>
                    </a:lnTo>
                    <a:lnTo>
                      <a:pt x="918" y="1076"/>
                    </a:lnTo>
                    <a:lnTo>
                      <a:pt x="923" y="1067"/>
                    </a:lnTo>
                    <a:lnTo>
                      <a:pt x="928" y="1057"/>
                    </a:lnTo>
                    <a:lnTo>
                      <a:pt x="939" y="1038"/>
                    </a:lnTo>
                    <a:lnTo>
                      <a:pt x="949" y="1029"/>
                    </a:lnTo>
                    <a:lnTo>
                      <a:pt x="949" y="1019"/>
                    </a:lnTo>
                    <a:lnTo>
                      <a:pt x="954" y="1019"/>
                    </a:lnTo>
                    <a:lnTo>
                      <a:pt x="960" y="1019"/>
                    </a:lnTo>
                    <a:lnTo>
                      <a:pt x="970" y="1024"/>
                    </a:lnTo>
                    <a:lnTo>
                      <a:pt x="980" y="1029"/>
                    </a:lnTo>
                    <a:lnTo>
                      <a:pt x="996" y="1033"/>
                    </a:lnTo>
                    <a:lnTo>
                      <a:pt x="1007" y="1043"/>
                    </a:lnTo>
                    <a:lnTo>
                      <a:pt x="1022" y="1048"/>
                    </a:lnTo>
                    <a:lnTo>
                      <a:pt x="1043" y="1057"/>
                    </a:lnTo>
                    <a:lnTo>
                      <a:pt x="1059" y="1062"/>
                    </a:lnTo>
                    <a:lnTo>
                      <a:pt x="1074" y="1067"/>
                    </a:lnTo>
                    <a:lnTo>
                      <a:pt x="1090" y="1071"/>
                    </a:lnTo>
                    <a:lnTo>
                      <a:pt x="1106" y="1081"/>
                    </a:lnTo>
                    <a:lnTo>
                      <a:pt x="1116" y="1081"/>
                    </a:lnTo>
                    <a:lnTo>
                      <a:pt x="1126" y="1081"/>
                    </a:lnTo>
                    <a:lnTo>
                      <a:pt x="1132" y="1081"/>
                    </a:lnTo>
                    <a:lnTo>
                      <a:pt x="1142" y="1081"/>
                    </a:lnTo>
                    <a:lnTo>
                      <a:pt x="1132" y="1067"/>
                    </a:lnTo>
                    <a:lnTo>
                      <a:pt x="1121" y="1052"/>
                    </a:lnTo>
                    <a:lnTo>
                      <a:pt x="1106" y="1048"/>
                    </a:lnTo>
                    <a:lnTo>
                      <a:pt x="1095" y="1038"/>
                    </a:lnTo>
                    <a:lnTo>
                      <a:pt x="1085" y="1029"/>
                    </a:lnTo>
                    <a:lnTo>
                      <a:pt x="1074" y="1024"/>
                    </a:lnTo>
                    <a:lnTo>
                      <a:pt x="1059" y="1019"/>
                    </a:lnTo>
                    <a:lnTo>
                      <a:pt x="1048" y="1014"/>
                    </a:lnTo>
                    <a:lnTo>
                      <a:pt x="1033" y="1005"/>
                    </a:lnTo>
                    <a:lnTo>
                      <a:pt x="1022" y="1005"/>
                    </a:lnTo>
                    <a:lnTo>
                      <a:pt x="1007" y="995"/>
                    </a:lnTo>
                    <a:lnTo>
                      <a:pt x="1001" y="995"/>
                    </a:lnTo>
                    <a:lnTo>
                      <a:pt x="125" y="390"/>
                    </a:lnTo>
                    <a:lnTo>
                      <a:pt x="464" y="86"/>
                    </a:lnTo>
                    <a:lnTo>
                      <a:pt x="756" y="352"/>
                    </a:lnTo>
                    <a:lnTo>
                      <a:pt x="751" y="352"/>
                    </a:lnTo>
                    <a:lnTo>
                      <a:pt x="735" y="352"/>
                    </a:lnTo>
                    <a:lnTo>
                      <a:pt x="720" y="357"/>
                    </a:lnTo>
                    <a:lnTo>
                      <a:pt x="699" y="367"/>
                    </a:lnTo>
                    <a:lnTo>
                      <a:pt x="678" y="371"/>
                    </a:lnTo>
                    <a:lnTo>
                      <a:pt x="668" y="386"/>
                    </a:lnTo>
                    <a:lnTo>
                      <a:pt x="662" y="390"/>
                    </a:lnTo>
                    <a:lnTo>
                      <a:pt x="673" y="410"/>
                    </a:lnTo>
                    <a:lnTo>
                      <a:pt x="678" y="410"/>
                    </a:lnTo>
                    <a:lnTo>
                      <a:pt x="688" y="414"/>
                    </a:lnTo>
                    <a:lnTo>
                      <a:pt x="699" y="414"/>
                    </a:lnTo>
                    <a:lnTo>
                      <a:pt x="720" y="419"/>
                    </a:lnTo>
                    <a:lnTo>
                      <a:pt x="730" y="424"/>
                    </a:lnTo>
                    <a:lnTo>
                      <a:pt x="751" y="424"/>
                    </a:lnTo>
                    <a:lnTo>
                      <a:pt x="772" y="424"/>
                    </a:lnTo>
                    <a:lnTo>
                      <a:pt x="793" y="429"/>
                    </a:lnTo>
                    <a:lnTo>
                      <a:pt x="798" y="429"/>
                    </a:lnTo>
                    <a:lnTo>
                      <a:pt x="808" y="429"/>
                    </a:lnTo>
                    <a:lnTo>
                      <a:pt x="824" y="429"/>
                    </a:lnTo>
                    <a:lnTo>
                      <a:pt x="834" y="429"/>
                    </a:lnTo>
                    <a:lnTo>
                      <a:pt x="845" y="429"/>
                    </a:lnTo>
                    <a:lnTo>
                      <a:pt x="855" y="433"/>
                    </a:lnTo>
                    <a:lnTo>
                      <a:pt x="871" y="433"/>
                    </a:lnTo>
                    <a:lnTo>
                      <a:pt x="881" y="438"/>
                    </a:lnTo>
                    <a:lnTo>
                      <a:pt x="897" y="438"/>
                    </a:lnTo>
                    <a:lnTo>
                      <a:pt x="907" y="443"/>
                    </a:lnTo>
                    <a:lnTo>
                      <a:pt x="923" y="443"/>
                    </a:lnTo>
                    <a:lnTo>
                      <a:pt x="934" y="448"/>
                    </a:lnTo>
                    <a:lnTo>
                      <a:pt x="944" y="448"/>
                    </a:lnTo>
                    <a:lnTo>
                      <a:pt x="960" y="452"/>
                    </a:lnTo>
                    <a:lnTo>
                      <a:pt x="975" y="457"/>
                    </a:lnTo>
                    <a:lnTo>
                      <a:pt x="986" y="462"/>
                    </a:lnTo>
                    <a:lnTo>
                      <a:pt x="1001" y="467"/>
                    </a:lnTo>
                    <a:lnTo>
                      <a:pt x="1012" y="471"/>
                    </a:lnTo>
                    <a:lnTo>
                      <a:pt x="1027" y="476"/>
                    </a:lnTo>
                    <a:lnTo>
                      <a:pt x="1043" y="486"/>
                    </a:lnTo>
                    <a:lnTo>
                      <a:pt x="1059" y="490"/>
                    </a:lnTo>
                    <a:lnTo>
                      <a:pt x="1074" y="500"/>
                    </a:lnTo>
                    <a:lnTo>
                      <a:pt x="1090" y="510"/>
                    </a:lnTo>
                    <a:lnTo>
                      <a:pt x="1106" y="524"/>
                    </a:lnTo>
                    <a:lnTo>
                      <a:pt x="1126" y="533"/>
                    </a:lnTo>
                    <a:lnTo>
                      <a:pt x="1142" y="543"/>
                    </a:lnTo>
                    <a:lnTo>
                      <a:pt x="1158" y="552"/>
                    </a:lnTo>
                    <a:lnTo>
                      <a:pt x="1173" y="567"/>
                    </a:lnTo>
                    <a:lnTo>
                      <a:pt x="1189" y="576"/>
                    </a:lnTo>
                    <a:lnTo>
                      <a:pt x="1205" y="590"/>
                    </a:lnTo>
                    <a:lnTo>
                      <a:pt x="1226" y="600"/>
                    </a:lnTo>
                    <a:lnTo>
                      <a:pt x="1241" y="614"/>
                    </a:lnTo>
                    <a:lnTo>
                      <a:pt x="1257" y="624"/>
                    </a:lnTo>
                    <a:lnTo>
                      <a:pt x="1273" y="633"/>
                    </a:lnTo>
                    <a:lnTo>
                      <a:pt x="1283" y="648"/>
                    </a:lnTo>
                    <a:lnTo>
                      <a:pt x="1299" y="657"/>
                    </a:lnTo>
                    <a:lnTo>
                      <a:pt x="1314" y="667"/>
                    </a:lnTo>
                    <a:lnTo>
                      <a:pt x="1325" y="676"/>
                    </a:lnTo>
                    <a:lnTo>
                      <a:pt x="1335" y="686"/>
                    </a:lnTo>
                    <a:lnTo>
                      <a:pt x="1351" y="695"/>
                    </a:lnTo>
                    <a:lnTo>
                      <a:pt x="1366" y="705"/>
                    </a:lnTo>
                    <a:lnTo>
                      <a:pt x="1382" y="719"/>
                    </a:lnTo>
                    <a:lnTo>
                      <a:pt x="1392" y="724"/>
                    </a:lnTo>
                    <a:lnTo>
                      <a:pt x="1392" y="729"/>
                    </a:lnTo>
                    <a:lnTo>
                      <a:pt x="1351" y="6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7" name="Freeform 47"/>
              <p:cNvSpPr>
                <a:spLocks/>
              </p:cNvSpPr>
              <p:nvPr/>
            </p:nvSpPr>
            <p:spPr bwMode="auto">
              <a:xfrm>
                <a:off x="3010" y="11256"/>
                <a:ext cx="2916" cy="1443"/>
              </a:xfrm>
              <a:custGeom>
                <a:avLst/>
                <a:gdLst>
                  <a:gd name="T0" fmla="*/ 647 w 2916"/>
                  <a:gd name="T1" fmla="*/ 157 h 1443"/>
                  <a:gd name="T2" fmla="*/ 689 w 2916"/>
                  <a:gd name="T3" fmla="*/ 324 h 1443"/>
                  <a:gd name="T4" fmla="*/ 793 w 2916"/>
                  <a:gd name="T5" fmla="*/ 496 h 1443"/>
                  <a:gd name="T6" fmla="*/ 970 w 2916"/>
                  <a:gd name="T7" fmla="*/ 610 h 1443"/>
                  <a:gd name="T8" fmla="*/ 1184 w 2916"/>
                  <a:gd name="T9" fmla="*/ 667 h 1443"/>
                  <a:gd name="T10" fmla="*/ 1377 w 2916"/>
                  <a:gd name="T11" fmla="*/ 681 h 1443"/>
                  <a:gd name="T12" fmla="*/ 1508 w 2916"/>
                  <a:gd name="T13" fmla="*/ 691 h 1443"/>
                  <a:gd name="T14" fmla="*/ 1648 w 2916"/>
                  <a:gd name="T15" fmla="*/ 767 h 1443"/>
                  <a:gd name="T16" fmla="*/ 1800 w 2916"/>
                  <a:gd name="T17" fmla="*/ 800 h 1443"/>
                  <a:gd name="T18" fmla="*/ 1977 w 2916"/>
                  <a:gd name="T19" fmla="*/ 976 h 1443"/>
                  <a:gd name="T20" fmla="*/ 2191 w 2916"/>
                  <a:gd name="T21" fmla="*/ 1148 h 1443"/>
                  <a:gd name="T22" fmla="*/ 2347 w 2916"/>
                  <a:gd name="T23" fmla="*/ 1067 h 1443"/>
                  <a:gd name="T24" fmla="*/ 2509 w 2916"/>
                  <a:gd name="T25" fmla="*/ 910 h 1443"/>
                  <a:gd name="T26" fmla="*/ 2670 w 2916"/>
                  <a:gd name="T27" fmla="*/ 762 h 1443"/>
                  <a:gd name="T28" fmla="*/ 2817 w 2916"/>
                  <a:gd name="T29" fmla="*/ 619 h 1443"/>
                  <a:gd name="T30" fmla="*/ 2634 w 2916"/>
                  <a:gd name="T31" fmla="*/ 500 h 1443"/>
                  <a:gd name="T32" fmla="*/ 2410 w 2916"/>
                  <a:gd name="T33" fmla="*/ 357 h 1443"/>
                  <a:gd name="T34" fmla="*/ 2180 w 2916"/>
                  <a:gd name="T35" fmla="*/ 210 h 1443"/>
                  <a:gd name="T36" fmla="*/ 1993 w 2916"/>
                  <a:gd name="T37" fmla="*/ 105 h 1443"/>
                  <a:gd name="T38" fmla="*/ 1763 w 2916"/>
                  <a:gd name="T39" fmla="*/ 81 h 1443"/>
                  <a:gd name="T40" fmla="*/ 1544 w 2916"/>
                  <a:gd name="T41" fmla="*/ 86 h 1443"/>
                  <a:gd name="T42" fmla="*/ 1627 w 2916"/>
                  <a:gd name="T43" fmla="*/ 5 h 1443"/>
                  <a:gd name="T44" fmla="*/ 1857 w 2916"/>
                  <a:gd name="T45" fmla="*/ 10 h 1443"/>
                  <a:gd name="T46" fmla="*/ 2097 w 2916"/>
                  <a:gd name="T47" fmla="*/ 43 h 1443"/>
                  <a:gd name="T48" fmla="*/ 2274 w 2916"/>
                  <a:gd name="T49" fmla="*/ 143 h 1443"/>
                  <a:gd name="T50" fmla="*/ 2509 w 2916"/>
                  <a:gd name="T51" fmla="*/ 296 h 1443"/>
                  <a:gd name="T52" fmla="*/ 2728 w 2916"/>
                  <a:gd name="T53" fmla="*/ 453 h 1443"/>
                  <a:gd name="T54" fmla="*/ 2905 w 2916"/>
                  <a:gd name="T55" fmla="*/ 596 h 1443"/>
                  <a:gd name="T56" fmla="*/ 2806 w 2916"/>
                  <a:gd name="T57" fmla="*/ 743 h 1443"/>
                  <a:gd name="T58" fmla="*/ 2634 w 2916"/>
                  <a:gd name="T59" fmla="*/ 929 h 1443"/>
                  <a:gd name="T60" fmla="*/ 2441 w 2916"/>
                  <a:gd name="T61" fmla="*/ 1119 h 1443"/>
                  <a:gd name="T62" fmla="*/ 2274 w 2916"/>
                  <a:gd name="T63" fmla="*/ 1262 h 1443"/>
                  <a:gd name="T64" fmla="*/ 2097 w 2916"/>
                  <a:gd name="T65" fmla="*/ 1153 h 1443"/>
                  <a:gd name="T66" fmla="*/ 1836 w 2916"/>
                  <a:gd name="T67" fmla="*/ 934 h 1443"/>
                  <a:gd name="T68" fmla="*/ 1659 w 2916"/>
                  <a:gd name="T69" fmla="*/ 824 h 1443"/>
                  <a:gd name="T70" fmla="*/ 1497 w 2916"/>
                  <a:gd name="T71" fmla="*/ 824 h 1443"/>
                  <a:gd name="T72" fmla="*/ 1445 w 2916"/>
                  <a:gd name="T73" fmla="*/ 815 h 1443"/>
                  <a:gd name="T74" fmla="*/ 1388 w 2916"/>
                  <a:gd name="T75" fmla="*/ 957 h 1443"/>
                  <a:gd name="T76" fmla="*/ 1210 w 2916"/>
                  <a:gd name="T77" fmla="*/ 1053 h 1443"/>
                  <a:gd name="T78" fmla="*/ 965 w 2916"/>
                  <a:gd name="T79" fmla="*/ 1148 h 1443"/>
                  <a:gd name="T80" fmla="*/ 684 w 2916"/>
                  <a:gd name="T81" fmla="*/ 1272 h 1443"/>
                  <a:gd name="T82" fmla="*/ 428 w 2916"/>
                  <a:gd name="T83" fmla="*/ 1376 h 1443"/>
                  <a:gd name="T84" fmla="*/ 277 w 2916"/>
                  <a:gd name="T85" fmla="*/ 1443 h 1443"/>
                  <a:gd name="T86" fmla="*/ 152 w 2916"/>
                  <a:gd name="T87" fmla="*/ 1291 h 1443"/>
                  <a:gd name="T88" fmla="*/ 63 w 2916"/>
                  <a:gd name="T89" fmla="*/ 1138 h 1443"/>
                  <a:gd name="T90" fmla="*/ 6 w 2916"/>
                  <a:gd name="T91" fmla="*/ 948 h 1443"/>
                  <a:gd name="T92" fmla="*/ 79 w 2916"/>
                  <a:gd name="T93" fmla="*/ 800 h 1443"/>
                  <a:gd name="T94" fmla="*/ 105 w 2916"/>
                  <a:gd name="T95" fmla="*/ 857 h 1443"/>
                  <a:gd name="T96" fmla="*/ 105 w 2916"/>
                  <a:gd name="T97" fmla="*/ 991 h 1443"/>
                  <a:gd name="T98" fmla="*/ 188 w 2916"/>
                  <a:gd name="T99" fmla="*/ 1186 h 1443"/>
                  <a:gd name="T100" fmla="*/ 292 w 2916"/>
                  <a:gd name="T101" fmla="*/ 1343 h 1443"/>
                  <a:gd name="T102" fmla="*/ 438 w 2916"/>
                  <a:gd name="T103" fmla="*/ 1310 h 1443"/>
                  <a:gd name="T104" fmla="*/ 689 w 2916"/>
                  <a:gd name="T105" fmla="*/ 1205 h 1443"/>
                  <a:gd name="T106" fmla="*/ 970 w 2916"/>
                  <a:gd name="T107" fmla="*/ 1076 h 1443"/>
                  <a:gd name="T108" fmla="*/ 1200 w 2916"/>
                  <a:gd name="T109" fmla="*/ 972 h 1443"/>
                  <a:gd name="T110" fmla="*/ 1335 w 2916"/>
                  <a:gd name="T111" fmla="*/ 824 h 1443"/>
                  <a:gd name="T112" fmla="*/ 1288 w 2916"/>
                  <a:gd name="T113" fmla="*/ 729 h 1443"/>
                  <a:gd name="T114" fmla="*/ 1080 w 2916"/>
                  <a:gd name="T115" fmla="*/ 691 h 1443"/>
                  <a:gd name="T116" fmla="*/ 824 w 2916"/>
                  <a:gd name="T117" fmla="*/ 586 h 1443"/>
                  <a:gd name="T118" fmla="*/ 626 w 2916"/>
                  <a:gd name="T119" fmla="*/ 386 h 1443"/>
                  <a:gd name="T120" fmla="*/ 595 w 2916"/>
                  <a:gd name="T121" fmla="*/ 62 h 14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16"/>
                  <a:gd name="T184" fmla="*/ 0 h 1443"/>
                  <a:gd name="T185" fmla="*/ 2916 w 2916"/>
                  <a:gd name="T186" fmla="*/ 1443 h 14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16" h="1443">
                    <a:moveTo>
                      <a:pt x="699" y="19"/>
                    </a:moveTo>
                    <a:lnTo>
                      <a:pt x="694" y="24"/>
                    </a:lnTo>
                    <a:lnTo>
                      <a:pt x="678" y="38"/>
                    </a:lnTo>
                    <a:lnTo>
                      <a:pt x="673" y="48"/>
                    </a:lnTo>
                    <a:lnTo>
                      <a:pt x="663" y="62"/>
                    </a:lnTo>
                    <a:lnTo>
                      <a:pt x="657" y="72"/>
                    </a:lnTo>
                    <a:lnTo>
                      <a:pt x="657" y="81"/>
                    </a:lnTo>
                    <a:lnTo>
                      <a:pt x="652" y="91"/>
                    </a:lnTo>
                    <a:lnTo>
                      <a:pt x="652" y="105"/>
                    </a:lnTo>
                    <a:lnTo>
                      <a:pt x="647" y="115"/>
                    </a:lnTo>
                    <a:lnTo>
                      <a:pt x="647" y="129"/>
                    </a:lnTo>
                    <a:lnTo>
                      <a:pt x="647" y="138"/>
                    </a:lnTo>
                    <a:lnTo>
                      <a:pt x="647" y="157"/>
                    </a:lnTo>
                    <a:lnTo>
                      <a:pt x="647" y="172"/>
                    </a:lnTo>
                    <a:lnTo>
                      <a:pt x="647" y="186"/>
                    </a:lnTo>
                    <a:lnTo>
                      <a:pt x="652" y="205"/>
                    </a:lnTo>
                    <a:lnTo>
                      <a:pt x="657" y="229"/>
                    </a:lnTo>
                    <a:lnTo>
                      <a:pt x="657" y="238"/>
                    </a:lnTo>
                    <a:lnTo>
                      <a:pt x="663" y="248"/>
                    </a:lnTo>
                    <a:lnTo>
                      <a:pt x="663" y="257"/>
                    </a:lnTo>
                    <a:lnTo>
                      <a:pt x="668" y="267"/>
                    </a:lnTo>
                    <a:lnTo>
                      <a:pt x="668" y="276"/>
                    </a:lnTo>
                    <a:lnTo>
                      <a:pt x="673" y="286"/>
                    </a:lnTo>
                    <a:lnTo>
                      <a:pt x="678" y="300"/>
                    </a:lnTo>
                    <a:lnTo>
                      <a:pt x="684" y="315"/>
                    </a:lnTo>
                    <a:lnTo>
                      <a:pt x="689" y="324"/>
                    </a:lnTo>
                    <a:lnTo>
                      <a:pt x="694" y="338"/>
                    </a:lnTo>
                    <a:lnTo>
                      <a:pt x="699" y="348"/>
                    </a:lnTo>
                    <a:lnTo>
                      <a:pt x="710" y="367"/>
                    </a:lnTo>
                    <a:lnTo>
                      <a:pt x="715" y="376"/>
                    </a:lnTo>
                    <a:lnTo>
                      <a:pt x="720" y="391"/>
                    </a:lnTo>
                    <a:lnTo>
                      <a:pt x="730" y="405"/>
                    </a:lnTo>
                    <a:lnTo>
                      <a:pt x="736" y="424"/>
                    </a:lnTo>
                    <a:lnTo>
                      <a:pt x="746" y="434"/>
                    </a:lnTo>
                    <a:lnTo>
                      <a:pt x="751" y="448"/>
                    </a:lnTo>
                    <a:lnTo>
                      <a:pt x="762" y="462"/>
                    </a:lnTo>
                    <a:lnTo>
                      <a:pt x="772" y="476"/>
                    </a:lnTo>
                    <a:lnTo>
                      <a:pt x="783" y="486"/>
                    </a:lnTo>
                    <a:lnTo>
                      <a:pt x="793" y="496"/>
                    </a:lnTo>
                    <a:lnTo>
                      <a:pt x="803" y="510"/>
                    </a:lnTo>
                    <a:lnTo>
                      <a:pt x="819" y="519"/>
                    </a:lnTo>
                    <a:lnTo>
                      <a:pt x="830" y="529"/>
                    </a:lnTo>
                    <a:lnTo>
                      <a:pt x="840" y="543"/>
                    </a:lnTo>
                    <a:lnTo>
                      <a:pt x="856" y="553"/>
                    </a:lnTo>
                    <a:lnTo>
                      <a:pt x="871" y="562"/>
                    </a:lnTo>
                    <a:lnTo>
                      <a:pt x="882" y="567"/>
                    </a:lnTo>
                    <a:lnTo>
                      <a:pt x="897" y="576"/>
                    </a:lnTo>
                    <a:lnTo>
                      <a:pt x="913" y="586"/>
                    </a:lnTo>
                    <a:lnTo>
                      <a:pt x="929" y="596"/>
                    </a:lnTo>
                    <a:lnTo>
                      <a:pt x="944" y="600"/>
                    </a:lnTo>
                    <a:lnTo>
                      <a:pt x="960" y="605"/>
                    </a:lnTo>
                    <a:lnTo>
                      <a:pt x="970" y="610"/>
                    </a:lnTo>
                    <a:lnTo>
                      <a:pt x="986" y="619"/>
                    </a:lnTo>
                    <a:lnTo>
                      <a:pt x="1002" y="619"/>
                    </a:lnTo>
                    <a:lnTo>
                      <a:pt x="1022" y="629"/>
                    </a:lnTo>
                    <a:lnTo>
                      <a:pt x="1033" y="634"/>
                    </a:lnTo>
                    <a:lnTo>
                      <a:pt x="1054" y="638"/>
                    </a:lnTo>
                    <a:lnTo>
                      <a:pt x="1069" y="638"/>
                    </a:lnTo>
                    <a:lnTo>
                      <a:pt x="1085" y="648"/>
                    </a:lnTo>
                    <a:lnTo>
                      <a:pt x="1101" y="648"/>
                    </a:lnTo>
                    <a:lnTo>
                      <a:pt x="1116" y="653"/>
                    </a:lnTo>
                    <a:lnTo>
                      <a:pt x="1137" y="653"/>
                    </a:lnTo>
                    <a:lnTo>
                      <a:pt x="1153" y="657"/>
                    </a:lnTo>
                    <a:lnTo>
                      <a:pt x="1169" y="662"/>
                    </a:lnTo>
                    <a:lnTo>
                      <a:pt x="1184" y="667"/>
                    </a:lnTo>
                    <a:lnTo>
                      <a:pt x="1200" y="667"/>
                    </a:lnTo>
                    <a:lnTo>
                      <a:pt x="1215" y="667"/>
                    </a:lnTo>
                    <a:lnTo>
                      <a:pt x="1231" y="672"/>
                    </a:lnTo>
                    <a:lnTo>
                      <a:pt x="1247" y="672"/>
                    </a:lnTo>
                    <a:lnTo>
                      <a:pt x="1262" y="672"/>
                    </a:lnTo>
                    <a:lnTo>
                      <a:pt x="1278" y="672"/>
                    </a:lnTo>
                    <a:lnTo>
                      <a:pt x="1294" y="676"/>
                    </a:lnTo>
                    <a:lnTo>
                      <a:pt x="1309" y="676"/>
                    </a:lnTo>
                    <a:lnTo>
                      <a:pt x="1320" y="676"/>
                    </a:lnTo>
                    <a:lnTo>
                      <a:pt x="1335" y="676"/>
                    </a:lnTo>
                    <a:lnTo>
                      <a:pt x="1351" y="676"/>
                    </a:lnTo>
                    <a:lnTo>
                      <a:pt x="1361" y="681"/>
                    </a:lnTo>
                    <a:lnTo>
                      <a:pt x="1377" y="681"/>
                    </a:lnTo>
                    <a:lnTo>
                      <a:pt x="1388" y="681"/>
                    </a:lnTo>
                    <a:lnTo>
                      <a:pt x="1398" y="681"/>
                    </a:lnTo>
                    <a:lnTo>
                      <a:pt x="1414" y="681"/>
                    </a:lnTo>
                    <a:lnTo>
                      <a:pt x="1429" y="681"/>
                    </a:lnTo>
                    <a:lnTo>
                      <a:pt x="1450" y="681"/>
                    </a:lnTo>
                    <a:lnTo>
                      <a:pt x="1466" y="681"/>
                    </a:lnTo>
                    <a:lnTo>
                      <a:pt x="1481" y="681"/>
                    </a:lnTo>
                    <a:lnTo>
                      <a:pt x="1492" y="676"/>
                    </a:lnTo>
                    <a:lnTo>
                      <a:pt x="1502" y="676"/>
                    </a:lnTo>
                    <a:lnTo>
                      <a:pt x="1508" y="676"/>
                    </a:lnTo>
                    <a:lnTo>
                      <a:pt x="1508" y="681"/>
                    </a:lnTo>
                    <a:lnTo>
                      <a:pt x="1508" y="691"/>
                    </a:lnTo>
                    <a:lnTo>
                      <a:pt x="1508" y="700"/>
                    </a:lnTo>
                    <a:lnTo>
                      <a:pt x="1518" y="715"/>
                    </a:lnTo>
                    <a:lnTo>
                      <a:pt x="1523" y="729"/>
                    </a:lnTo>
                    <a:lnTo>
                      <a:pt x="1528" y="743"/>
                    </a:lnTo>
                    <a:lnTo>
                      <a:pt x="1539" y="753"/>
                    </a:lnTo>
                    <a:lnTo>
                      <a:pt x="1554" y="762"/>
                    </a:lnTo>
                    <a:lnTo>
                      <a:pt x="1560" y="762"/>
                    </a:lnTo>
                    <a:lnTo>
                      <a:pt x="1570" y="762"/>
                    </a:lnTo>
                    <a:lnTo>
                      <a:pt x="1581" y="762"/>
                    </a:lnTo>
                    <a:lnTo>
                      <a:pt x="1601" y="767"/>
                    </a:lnTo>
                    <a:lnTo>
                      <a:pt x="1612" y="767"/>
                    </a:lnTo>
                    <a:lnTo>
                      <a:pt x="1633" y="767"/>
                    </a:lnTo>
                    <a:lnTo>
                      <a:pt x="1648" y="767"/>
                    </a:lnTo>
                    <a:lnTo>
                      <a:pt x="1669" y="767"/>
                    </a:lnTo>
                    <a:lnTo>
                      <a:pt x="1685" y="762"/>
                    </a:lnTo>
                    <a:lnTo>
                      <a:pt x="1700" y="762"/>
                    </a:lnTo>
                    <a:lnTo>
                      <a:pt x="1716" y="762"/>
                    </a:lnTo>
                    <a:lnTo>
                      <a:pt x="1732" y="762"/>
                    </a:lnTo>
                    <a:lnTo>
                      <a:pt x="1742" y="762"/>
                    </a:lnTo>
                    <a:lnTo>
                      <a:pt x="1753" y="762"/>
                    </a:lnTo>
                    <a:lnTo>
                      <a:pt x="1758" y="762"/>
                    </a:lnTo>
                    <a:lnTo>
                      <a:pt x="1763" y="762"/>
                    </a:lnTo>
                    <a:lnTo>
                      <a:pt x="1779" y="781"/>
                    </a:lnTo>
                    <a:lnTo>
                      <a:pt x="1784" y="791"/>
                    </a:lnTo>
                    <a:lnTo>
                      <a:pt x="1800" y="800"/>
                    </a:lnTo>
                    <a:lnTo>
                      <a:pt x="1810" y="815"/>
                    </a:lnTo>
                    <a:lnTo>
                      <a:pt x="1831" y="834"/>
                    </a:lnTo>
                    <a:lnTo>
                      <a:pt x="1841" y="848"/>
                    </a:lnTo>
                    <a:lnTo>
                      <a:pt x="1862" y="867"/>
                    </a:lnTo>
                    <a:lnTo>
                      <a:pt x="1878" y="886"/>
                    </a:lnTo>
                    <a:lnTo>
                      <a:pt x="1904" y="905"/>
                    </a:lnTo>
                    <a:lnTo>
                      <a:pt x="1909" y="915"/>
                    </a:lnTo>
                    <a:lnTo>
                      <a:pt x="1920" y="924"/>
                    </a:lnTo>
                    <a:lnTo>
                      <a:pt x="1930" y="934"/>
                    </a:lnTo>
                    <a:lnTo>
                      <a:pt x="1940" y="943"/>
                    </a:lnTo>
                    <a:lnTo>
                      <a:pt x="1951" y="953"/>
                    </a:lnTo>
                    <a:lnTo>
                      <a:pt x="1961" y="967"/>
                    </a:lnTo>
                    <a:lnTo>
                      <a:pt x="1977" y="976"/>
                    </a:lnTo>
                    <a:lnTo>
                      <a:pt x="1987" y="986"/>
                    </a:lnTo>
                    <a:lnTo>
                      <a:pt x="2008" y="1005"/>
                    </a:lnTo>
                    <a:lnTo>
                      <a:pt x="2029" y="1024"/>
                    </a:lnTo>
                    <a:lnTo>
                      <a:pt x="2039" y="1034"/>
                    </a:lnTo>
                    <a:lnTo>
                      <a:pt x="2055" y="1043"/>
                    </a:lnTo>
                    <a:lnTo>
                      <a:pt x="2060" y="1053"/>
                    </a:lnTo>
                    <a:lnTo>
                      <a:pt x="2076" y="1062"/>
                    </a:lnTo>
                    <a:lnTo>
                      <a:pt x="2097" y="1081"/>
                    </a:lnTo>
                    <a:lnTo>
                      <a:pt x="2118" y="1095"/>
                    </a:lnTo>
                    <a:lnTo>
                      <a:pt x="2133" y="1115"/>
                    </a:lnTo>
                    <a:lnTo>
                      <a:pt x="2154" y="1129"/>
                    </a:lnTo>
                    <a:lnTo>
                      <a:pt x="2170" y="1138"/>
                    </a:lnTo>
                    <a:lnTo>
                      <a:pt x="2191" y="1148"/>
                    </a:lnTo>
                    <a:lnTo>
                      <a:pt x="2201" y="1157"/>
                    </a:lnTo>
                    <a:lnTo>
                      <a:pt x="2217" y="1162"/>
                    </a:lnTo>
                    <a:lnTo>
                      <a:pt x="2227" y="1167"/>
                    </a:lnTo>
                    <a:lnTo>
                      <a:pt x="2243" y="1167"/>
                    </a:lnTo>
                    <a:lnTo>
                      <a:pt x="2253" y="1167"/>
                    </a:lnTo>
                    <a:lnTo>
                      <a:pt x="2258" y="1162"/>
                    </a:lnTo>
                    <a:lnTo>
                      <a:pt x="2264" y="1153"/>
                    </a:lnTo>
                    <a:lnTo>
                      <a:pt x="2274" y="1143"/>
                    </a:lnTo>
                    <a:lnTo>
                      <a:pt x="2285" y="1129"/>
                    </a:lnTo>
                    <a:lnTo>
                      <a:pt x="2300" y="1119"/>
                    </a:lnTo>
                    <a:lnTo>
                      <a:pt x="2311" y="1100"/>
                    </a:lnTo>
                    <a:lnTo>
                      <a:pt x="2332" y="1086"/>
                    </a:lnTo>
                    <a:lnTo>
                      <a:pt x="2347" y="1067"/>
                    </a:lnTo>
                    <a:lnTo>
                      <a:pt x="2368" y="1048"/>
                    </a:lnTo>
                    <a:lnTo>
                      <a:pt x="2378" y="1034"/>
                    </a:lnTo>
                    <a:lnTo>
                      <a:pt x="2389" y="1024"/>
                    </a:lnTo>
                    <a:lnTo>
                      <a:pt x="2399" y="1015"/>
                    </a:lnTo>
                    <a:lnTo>
                      <a:pt x="2415" y="1000"/>
                    </a:lnTo>
                    <a:lnTo>
                      <a:pt x="2425" y="991"/>
                    </a:lnTo>
                    <a:lnTo>
                      <a:pt x="2436" y="981"/>
                    </a:lnTo>
                    <a:lnTo>
                      <a:pt x="2451" y="967"/>
                    </a:lnTo>
                    <a:lnTo>
                      <a:pt x="2462" y="962"/>
                    </a:lnTo>
                    <a:lnTo>
                      <a:pt x="2472" y="948"/>
                    </a:lnTo>
                    <a:lnTo>
                      <a:pt x="2488" y="934"/>
                    </a:lnTo>
                    <a:lnTo>
                      <a:pt x="2498" y="924"/>
                    </a:lnTo>
                    <a:lnTo>
                      <a:pt x="2509" y="910"/>
                    </a:lnTo>
                    <a:lnTo>
                      <a:pt x="2524" y="900"/>
                    </a:lnTo>
                    <a:lnTo>
                      <a:pt x="2535" y="891"/>
                    </a:lnTo>
                    <a:lnTo>
                      <a:pt x="2551" y="876"/>
                    </a:lnTo>
                    <a:lnTo>
                      <a:pt x="2561" y="867"/>
                    </a:lnTo>
                    <a:lnTo>
                      <a:pt x="2571" y="853"/>
                    </a:lnTo>
                    <a:lnTo>
                      <a:pt x="2587" y="843"/>
                    </a:lnTo>
                    <a:lnTo>
                      <a:pt x="2597" y="829"/>
                    </a:lnTo>
                    <a:lnTo>
                      <a:pt x="2608" y="819"/>
                    </a:lnTo>
                    <a:lnTo>
                      <a:pt x="2624" y="805"/>
                    </a:lnTo>
                    <a:lnTo>
                      <a:pt x="2634" y="795"/>
                    </a:lnTo>
                    <a:lnTo>
                      <a:pt x="2644" y="786"/>
                    </a:lnTo>
                    <a:lnTo>
                      <a:pt x="2660" y="776"/>
                    </a:lnTo>
                    <a:lnTo>
                      <a:pt x="2670" y="762"/>
                    </a:lnTo>
                    <a:lnTo>
                      <a:pt x="2681" y="753"/>
                    </a:lnTo>
                    <a:lnTo>
                      <a:pt x="2691" y="743"/>
                    </a:lnTo>
                    <a:lnTo>
                      <a:pt x="2702" y="734"/>
                    </a:lnTo>
                    <a:lnTo>
                      <a:pt x="2723" y="715"/>
                    </a:lnTo>
                    <a:lnTo>
                      <a:pt x="2744" y="700"/>
                    </a:lnTo>
                    <a:lnTo>
                      <a:pt x="2759" y="681"/>
                    </a:lnTo>
                    <a:lnTo>
                      <a:pt x="2775" y="667"/>
                    </a:lnTo>
                    <a:lnTo>
                      <a:pt x="2790" y="653"/>
                    </a:lnTo>
                    <a:lnTo>
                      <a:pt x="2801" y="648"/>
                    </a:lnTo>
                    <a:lnTo>
                      <a:pt x="2822" y="629"/>
                    </a:lnTo>
                    <a:lnTo>
                      <a:pt x="2827" y="629"/>
                    </a:lnTo>
                    <a:lnTo>
                      <a:pt x="2822" y="624"/>
                    </a:lnTo>
                    <a:lnTo>
                      <a:pt x="2817" y="619"/>
                    </a:lnTo>
                    <a:lnTo>
                      <a:pt x="2806" y="610"/>
                    </a:lnTo>
                    <a:lnTo>
                      <a:pt x="2796" y="605"/>
                    </a:lnTo>
                    <a:lnTo>
                      <a:pt x="2775" y="591"/>
                    </a:lnTo>
                    <a:lnTo>
                      <a:pt x="2754" y="581"/>
                    </a:lnTo>
                    <a:lnTo>
                      <a:pt x="2744" y="572"/>
                    </a:lnTo>
                    <a:lnTo>
                      <a:pt x="2733" y="567"/>
                    </a:lnTo>
                    <a:lnTo>
                      <a:pt x="2717" y="557"/>
                    </a:lnTo>
                    <a:lnTo>
                      <a:pt x="2707" y="553"/>
                    </a:lnTo>
                    <a:lnTo>
                      <a:pt x="2691" y="538"/>
                    </a:lnTo>
                    <a:lnTo>
                      <a:pt x="2681" y="529"/>
                    </a:lnTo>
                    <a:lnTo>
                      <a:pt x="2665" y="519"/>
                    </a:lnTo>
                    <a:lnTo>
                      <a:pt x="2650" y="510"/>
                    </a:lnTo>
                    <a:lnTo>
                      <a:pt x="2634" y="500"/>
                    </a:lnTo>
                    <a:lnTo>
                      <a:pt x="2618" y="491"/>
                    </a:lnTo>
                    <a:lnTo>
                      <a:pt x="2603" y="481"/>
                    </a:lnTo>
                    <a:lnTo>
                      <a:pt x="2587" y="472"/>
                    </a:lnTo>
                    <a:lnTo>
                      <a:pt x="2571" y="457"/>
                    </a:lnTo>
                    <a:lnTo>
                      <a:pt x="2551" y="448"/>
                    </a:lnTo>
                    <a:lnTo>
                      <a:pt x="2535" y="434"/>
                    </a:lnTo>
                    <a:lnTo>
                      <a:pt x="2519" y="424"/>
                    </a:lnTo>
                    <a:lnTo>
                      <a:pt x="2498" y="415"/>
                    </a:lnTo>
                    <a:lnTo>
                      <a:pt x="2483" y="400"/>
                    </a:lnTo>
                    <a:lnTo>
                      <a:pt x="2462" y="391"/>
                    </a:lnTo>
                    <a:lnTo>
                      <a:pt x="2446" y="381"/>
                    </a:lnTo>
                    <a:lnTo>
                      <a:pt x="2425" y="367"/>
                    </a:lnTo>
                    <a:lnTo>
                      <a:pt x="2410" y="357"/>
                    </a:lnTo>
                    <a:lnTo>
                      <a:pt x="2389" y="343"/>
                    </a:lnTo>
                    <a:lnTo>
                      <a:pt x="2373" y="329"/>
                    </a:lnTo>
                    <a:lnTo>
                      <a:pt x="2352" y="319"/>
                    </a:lnTo>
                    <a:lnTo>
                      <a:pt x="2337" y="305"/>
                    </a:lnTo>
                    <a:lnTo>
                      <a:pt x="2316" y="296"/>
                    </a:lnTo>
                    <a:lnTo>
                      <a:pt x="2300" y="286"/>
                    </a:lnTo>
                    <a:lnTo>
                      <a:pt x="2279" y="272"/>
                    </a:lnTo>
                    <a:lnTo>
                      <a:pt x="2264" y="262"/>
                    </a:lnTo>
                    <a:lnTo>
                      <a:pt x="2243" y="253"/>
                    </a:lnTo>
                    <a:lnTo>
                      <a:pt x="2227" y="238"/>
                    </a:lnTo>
                    <a:lnTo>
                      <a:pt x="2212" y="229"/>
                    </a:lnTo>
                    <a:lnTo>
                      <a:pt x="2196" y="219"/>
                    </a:lnTo>
                    <a:lnTo>
                      <a:pt x="2180" y="210"/>
                    </a:lnTo>
                    <a:lnTo>
                      <a:pt x="2165" y="205"/>
                    </a:lnTo>
                    <a:lnTo>
                      <a:pt x="2149" y="191"/>
                    </a:lnTo>
                    <a:lnTo>
                      <a:pt x="2133" y="181"/>
                    </a:lnTo>
                    <a:lnTo>
                      <a:pt x="2118" y="172"/>
                    </a:lnTo>
                    <a:lnTo>
                      <a:pt x="2107" y="167"/>
                    </a:lnTo>
                    <a:lnTo>
                      <a:pt x="2092" y="157"/>
                    </a:lnTo>
                    <a:lnTo>
                      <a:pt x="2081" y="148"/>
                    </a:lnTo>
                    <a:lnTo>
                      <a:pt x="2066" y="143"/>
                    </a:lnTo>
                    <a:lnTo>
                      <a:pt x="2055" y="138"/>
                    </a:lnTo>
                    <a:lnTo>
                      <a:pt x="2034" y="124"/>
                    </a:lnTo>
                    <a:lnTo>
                      <a:pt x="2019" y="115"/>
                    </a:lnTo>
                    <a:lnTo>
                      <a:pt x="2003" y="110"/>
                    </a:lnTo>
                    <a:lnTo>
                      <a:pt x="1993" y="105"/>
                    </a:lnTo>
                    <a:lnTo>
                      <a:pt x="1982" y="100"/>
                    </a:lnTo>
                    <a:lnTo>
                      <a:pt x="1972" y="96"/>
                    </a:lnTo>
                    <a:lnTo>
                      <a:pt x="1956" y="91"/>
                    </a:lnTo>
                    <a:lnTo>
                      <a:pt x="1940" y="91"/>
                    </a:lnTo>
                    <a:lnTo>
                      <a:pt x="1925" y="86"/>
                    </a:lnTo>
                    <a:lnTo>
                      <a:pt x="1904" y="86"/>
                    </a:lnTo>
                    <a:lnTo>
                      <a:pt x="1888" y="86"/>
                    </a:lnTo>
                    <a:lnTo>
                      <a:pt x="1867" y="86"/>
                    </a:lnTo>
                    <a:lnTo>
                      <a:pt x="1846" y="81"/>
                    </a:lnTo>
                    <a:lnTo>
                      <a:pt x="1826" y="81"/>
                    </a:lnTo>
                    <a:lnTo>
                      <a:pt x="1805" y="81"/>
                    </a:lnTo>
                    <a:lnTo>
                      <a:pt x="1784" y="81"/>
                    </a:lnTo>
                    <a:lnTo>
                      <a:pt x="1763" y="81"/>
                    </a:lnTo>
                    <a:lnTo>
                      <a:pt x="1742" y="81"/>
                    </a:lnTo>
                    <a:lnTo>
                      <a:pt x="1721" y="81"/>
                    </a:lnTo>
                    <a:lnTo>
                      <a:pt x="1700" y="81"/>
                    </a:lnTo>
                    <a:lnTo>
                      <a:pt x="1685" y="81"/>
                    </a:lnTo>
                    <a:lnTo>
                      <a:pt x="1674" y="81"/>
                    </a:lnTo>
                    <a:lnTo>
                      <a:pt x="1664" y="81"/>
                    </a:lnTo>
                    <a:lnTo>
                      <a:pt x="1654" y="81"/>
                    </a:lnTo>
                    <a:lnTo>
                      <a:pt x="1633" y="81"/>
                    </a:lnTo>
                    <a:lnTo>
                      <a:pt x="1612" y="81"/>
                    </a:lnTo>
                    <a:lnTo>
                      <a:pt x="1591" y="81"/>
                    </a:lnTo>
                    <a:lnTo>
                      <a:pt x="1575" y="86"/>
                    </a:lnTo>
                    <a:lnTo>
                      <a:pt x="1554" y="86"/>
                    </a:lnTo>
                    <a:lnTo>
                      <a:pt x="1544" y="86"/>
                    </a:lnTo>
                    <a:lnTo>
                      <a:pt x="1523" y="86"/>
                    </a:lnTo>
                    <a:lnTo>
                      <a:pt x="1513" y="86"/>
                    </a:lnTo>
                    <a:lnTo>
                      <a:pt x="1502" y="86"/>
                    </a:lnTo>
                    <a:lnTo>
                      <a:pt x="1492" y="86"/>
                    </a:lnTo>
                    <a:lnTo>
                      <a:pt x="1481" y="86"/>
                    </a:lnTo>
                    <a:lnTo>
                      <a:pt x="1476" y="91"/>
                    </a:lnTo>
                    <a:lnTo>
                      <a:pt x="1575" y="5"/>
                    </a:lnTo>
                    <a:lnTo>
                      <a:pt x="1591" y="5"/>
                    </a:lnTo>
                    <a:lnTo>
                      <a:pt x="1596" y="5"/>
                    </a:lnTo>
                    <a:lnTo>
                      <a:pt x="1607" y="5"/>
                    </a:lnTo>
                    <a:lnTo>
                      <a:pt x="1617" y="5"/>
                    </a:lnTo>
                    <a:lnTo>
                      <a:pt x="1627" y="5"/>
                    </a:lnTo>
                    <a:lnTo>
                      <a:pt x="1638" y="5"/>
                    </a:lnTo>
                    <a:lnTo>
                      <a:pt x="1654" y="5"/>
                    </a:lnTo>
                    <a:lnTo>
                      <a:pt x="1664" y="5"/>
                    </a:lnTo>
                    <a:lnTo>
                      <a:pt x="1685" y="5"/>
                    </a:lnTo>
                    <a:lnTo>
                      <a:pt x="1700" y="5"/>
                    </a:lnTo>
                    <a:lnTo>
                      <a:pt x="1721" y="5"/>
                    </a:lnTo>
                    <a:lnTo>
                      <a:pt x="1737" y="5"/>
                    </a:lnTo>
                    <a:lnTo>
                      <a:pt x="1758" y="5"/>
                    </a:lnTo>
                    <a:lnTo>
                      <a:pt x="1779" y="5"/>
                    </a:lnTo>
                    <a:lnTo>
                      <a:pt x="1794" y="5"/>
                    </a:lnTo>
                    <a:lnTo>
                      <a:pt x="1815" y="5"/>
                    </a:lnTo>
                    <a:lnTo>
                      <a:pt x="1836" y="10"/>
                    </a:lnTo>
                    <a:lnTo>
                      <a:pt x="1857" y="10"/>
                    </a:lnTo>
                    <a:lnTo>
                      <a:pt x="1878" y="10"/>
                    </a:lnTo>
                    <a:lnTo>
                      <a:pt x="1899" y="10"/>
                    </a:lnTo>
                    <a:lnTo>
                      <a:pt x="1920" y="15"/>
                    </a:lnTo>
                    <a:lnTo>
                      <a:pt x="1940" y="15"/>
                    </a:lnTo>
                    <a:lnTo>
                      <a:pt x="1956" y="19"/>
                    </a:lnTo>
                    <a:lnTo>
                      <a:pt x="1977" y="19"/>
                    </a:lnTo>
                    <a:lnTo>
                      <a:pt x="1998" y="24"/>
                    </a:lnTo>
                    <a:lnTo>
                      <a:pt x="2013" y="24"/>
                    </a:lnTo>
                    <a:lnTo>
                      <a:pt x="2029" y="29"/>
                    </a:lnTo>
                    <a:lnTo>
                      <a:pt x="2045" y="29"/>
                    </a:lnTo>
                    <a:lnTo>
                      <a:pt x="2066" y="34"/>
                    </a:lnTo>
                    <a:lnTo>
                      <a:pt x="2081" y="38"/>
                    </a:lnTo>
                    <a:lnTo>
                      <a:pt x="2097" y="43"/>
                    </a:lnTo>
                    <a:lnTo>
                      <a:pt x="2107" y="48"/>
                    </a:lnTo>
                    <a:lnTo>
                      <a:pt x="2118" y="53"/>
                    </a:lnTo>
                    <a:lnTo>
                      <a:pt x="2133" y="62"/>
                    </a:lnTo>
                    <a:lnTo>
                      <a:pt x="2144" y="67"/>
                    </a:lnTo>
                    <a:lnTo>
                      <a:pt x="2154" y="72"/>
                    </a:lnTo>
                    <a:lnTo>
                      <a:pt x="2170" y="81"/>
                    </a:lnTo>
                    <a:lnTo>
                      <a:pt x="2180" y="86"/>
                    </a:lnTo>
                    <a:lnTo>
                      <a:pt x="2201" y="96"/>
                    </a:lnTo>
                    <a:lnTo>
                      <a:pt x="2212" y="105"/>
                    </a:lnTo>
                    <a:lnTo>
                      <a:pt x="2227" y="115"/>
                    </a:lnTo>
                    <a:lnTo>
                      <a:pt x="2243" y="124"/>
                    </a:lnTo>
                    <a:lnTo>
                      <a:pt x="2264" y="134"/>
                    </a:lnTo>
                    <a:lnTo>
                      <a:pt x="2274" y="143"/>
                    </a:lnTo>
                    <a:lnTo>
                      <a:pt x="2295" y="153"/>
                    </a:lnTo>
                    <a:lnTo>
                      <a:pt x="2311" y="162"/>
                    </a:lnTo>
                    <a:lnTo>
                      <a:pt x="2326" y="176"/>
                    </a:lnTo>
                    <a:lnTo>
                      <a:pt x="2342" y="186"/>
                    </a:lnTo>
                    <a:lnTo>
                      <a:pt x="2363" y="196"/>
                    </a:lnTo>
                    <a:lnTo>
                      <a:pt x="2378" y="210"/>
                    </a:lnTo>
                    <a:lnTo>
                      <a:pt x="2399" y="219"/>
                    </a:lnTo>
                    <a:lnTo>
                      <a:pt x="2415" y="234"/>
                    </a:lnTo>
                    <a:lnTo>
                      <a:pt x="2436" y="248"/>
                    </a:lnTo>
                    <a:lnTo>
                      <a:pt x="2451" y="257"/>
                    </a:lnTo>
                    <a:lnTo>
                      <a:pt x="2472" y="272"/>
                    </a:lnTo>
                    <a:lnTo>
                      <a:pt x="2488" y="281"/>
                    </a:lnTo>
                    <a:lnTo>
                      <a:pt x="2509" y="296"/>
                    </a:lnTo>
                    <a:lnTo>
                      <a:pt x="2524" y="310"/>
                    </a:lnTo>
                    <a:lnTo>
                      <a:pt x="2545" y="324"/>
                    </a:lnTo>
                    <a:lnTo>
                      <a:pt x="2561" y="334"/>
                    </a:lnTo>
                    <a:lnTo>
                      <a:pt x="2582" y="348"/>
                    </a:lnTo>
                    <a:lnTo>
                      <a:pt x="2597" y="357"/>
                    </a:lnTo>
                    <a:lnTo>
                      <a:pt x="2618" y="372"/>
                    </a:lnTo>
                    <a:lnTo>
                      <a:pt x="2634" y="381"/>
                    </a:lnTo>
                    <a:lnTo>
                      <a:pt x="2650" y="396"/>
                    </a:lnTo>
                    <a:lnTo>
                      <a:pt x="2665" y="410"/>
                    </a:lnTo>
                    <a:lnTo>
                      <a:pt x="2681" y="419"/>
                    </a:lnTo>
                    <a:lnTo>
                      <a:pt x="2697" y="434"/>
                    </a:lnTo>
                    <a:lnTo>
                      <a:pt x="2712" y="443"/>
                    </a:lnTo>
                    <a:lnTo>
                      <a:pt x="2728" y="453"/>
                    </a:lnTo>
                    <a:lnTo>
                      <a:pt x="2749" y="467"/>
                    </a:lnTo>
                    <a:lnTo>
                      <a:pt x="2759" y="476"/>
                    </a:lnTo>
                    <a:lnTo>
                      <a:pt x="2775" y="486"/>
                    </a:lnTo>
                    <a:lnTo>
                      <a:pt x="2790" y="496"/>
                    </a:lnTo>
                    <a:lnTo>
                      <a:pt x="2801" y="510"/>
                    </a:lnTo>
                    <a:lnTo>
                      <a:pt x="2811" y="515"/>
                    </a:lnTo>
                    <a:lnTo>
                      <a:pt x="2827" y="524"/>
                    </a:lnTo>
                    <a:lnTo>
                      <a:pt x="2837" y="534"/>
                    </a:lnTo>
                    <a:lnTo>
                      <a:pt x="2848" y="543"/>
                    </a:lnTo>
                    <a:lnTo>
                      <a:pt x="2869" y="562"/>
                    </a:lnTo>
                    <a:lnTo>
                      <a:pt x="2884" y="576"/>
                    </a:lnTo>
                    <a:lnTo>
                      <a:pt x="2895" y="586"/>
                    </a:lnTo>
                    <a:lnTo>
                      <a:pt x="2905" y="596"/>
                    </a:lnTo>
                    <a:lnTo>
                      <a:pt x="2910" y="605"/>
                    </a:lnTo>
                    <a:lnTo>
                      <a:pt x="2916" y="610"/>
                    </a:lnTo>
                    <a:lnTo>
                      <a:pt x="2910" y="615"/>
                    </a:lnTo>
                    <a:lnTo>
                      <a:pt x="2910" y="624"/>
                    </a:lnTo>
                    <a:lnTo>
                      <a:pt x="2900" y="634"/>
                    </a:lnTo>
                    <a:lnTo>
                      <a:pt x="2890" y="653"/>
                    </a:lnTo>
                    <a:lnTo>
                      <a:pt x="2874" y="667"/>
                    </a:lnTo>
                    <a:lnTo>
                      <a:pt x="2858" y="686"/>
                    </a:lnTo>
                    <a:lnTo>
                      <a:pt x="2848" y="696"/>
                    </a:lnTo>
                    <a:lnTo>
                      <a:pt x="2837" y="705"/>
                    </a:lnTo>
                    <a:lnTo>
                      <a:pt x="2827" y="719"/>
                    </a:lnTo>
                    <a:lnTo>
                      <a:pt x="2822" y="734"/>
                    </a:lnTo>
                    <a:lnTo>
                      <a:pt x="2806" y="743"/>
                    </a:lnTo>
                    <a:lnTo>
                      <a:pt x="2796" y="757"/>
                    </a:lnTo>
                    <a:lnTo>
                      <a:pt x="2780" y="767"/>
                    </a:lnTo>
                    <a:lnTo>
                      <a:pt x="2770" y="781"/>
                    </a:lnTo>
                    <a:lnTo>
                      <a:pt x="2754" y="795"/>
                    </a:lnTo>
                    <a:lnTo>
                      <a:pt x="2744" y="810"/>
                    </a:lnTo>
                    <a:lnTo>
                      <a:pt x="2728" y="824"/>
                    </a:lnTo>
                    <a:lnTo>
                      <a:pt x="2717" y="843"/>
                    </a:lnTo>
                    <a:lnTo>
                      <a:pt x="2702" y="853"/>
                    </a:lnTo>
                    <a:lnTo>
                      <a:pt x="2691" y="867"/>
                    </a:lnTo>
                    <a:lnTo>
                      <a:pt x="2670" y="886"/>
                    </a:lnTo>
                    <a:lnTo>
                      <a:pt x="2660" y="900"/>
                    </a:lnTo>
                    <a:lnTo>
                      <a:pt x="2644" y="915"/>
                    </a:lnTo>
                    <a:lnTo>
                      <a:pt x="2634" y="929"/>
                    </a:lnTo>
                    <a:lnTo>
                      <a:pt x="2618" y="943"/>
                    </a:lnTo>
                    <a:lnTo>
                      <a:pt x="2603" y="962"/>
                    </a:lnTo>
                    <a:lnTo>
                      <a:pt x="2587" y="976"/>
                    </a:lnTo>
                    <a:lnTo>
                      <a:pt x="2571" y="991"/>
                    </a:lnTo>
                    <a:lnTo>
                      <a:pt x="2556" y="1005"/>
                    </a:lnTo>
                    <a:lnTo>
                      <a:pt x="2545" y="1019"/>
                    </a:lnTo>
                    <a:lnTo>
                      <a:pt x="2524" y="1034"/>
                    </a:lnTo>
                    <a:lnTo>
                      <a:pt x="2514" y="1048"/>
                    </a:lnTo>
                    <a:lnTo>
                      <a:pt x="2498" y="1062"/>
                    </a:lnTo>
                    <a:lnTo>
                      <a:pt x="2483" y="1076"/>
                    </a:lnTo>
                    <a:lnTo>
                      <a:pt x="2467" y="1091"/>
                    </a:lnTo>
                    <a:lnTo>
                      <a:pt x="2451" y="1105"/>
                    </a:lnTo>
                    <a:lnTo>
                      <a:pt x="2441" y="1119"/>
                    </a:lnTo>
                    <a:lnTo>
                      <a:pt x="2425" y="1129"/>
                    </a:lnTo>
                    <a:lnTo>
                      <a:pt x="2415" y="1143"/>
                    </a:lnTo>
                    <a:lnTo>
                      <a:pt x="2399" y="1157"/>
                    </a:lnTo>
                    <a:lnTo>
                      <a:pt x="2389" y="1167"/>
                    </a:lnTo>
                    <a:lnTo>
                      <a:pt x="2378" y="1181"/>
                    </a:lnTo>
                    <a:lnTo>
                      <a:pt x="2368" y="1191"/>
                    </a:lnTo>
                    <a:lnTo>
                      <a:pt x="2352" y="1200"/>
                    </a:lnTo>
                    <a:lnTo>
                      <a:pt x="2342" y="1205"/>
                    </a:lnTo>
                    <a:lnTo>
                      <a:pt x="2332" y="1215"/>
                    </a:lnTo>
                    <a:lnTo>
                      <a:pt x="2316" y="1229"/>
                    </a:lnTo>
                    <a:lnTo>
                      <a:pt x="2300" y="1248"/>
                    </a:lnTo>
                    <a:lnTo>
                      <a:pt x="2285" y="1257"/>
                    </a:lnTo>
                    <a:lnTo>
                      <a:pt x="2274" y="1262"/>
                    </a:lnTo>
                    <a:lnTo>
                      <a:pt x="2269" y="1267"/>
                    </a:lnTo>
                    <a:lnTo>
                      <a:pt x="2264" y="1267"/>
                    </a:lnTo>
                    <a:lnTo>
                      <a:pt x="2258" y="1262"/>
                    </a:lnTo>
                    <a:lnTo>
                      <a:pt x="2238" y="1248"/>
                    </a:lnTo>
                    <a:lnTo>
                      <a:pt x="2227" y="1238"/>
                    </a:lnTo>
                    <a:lnTo>
                      <a:pt x="2217" y="1234"/>
                    </a:lnTo>
                    <a:lnTo>
                      <a:pt x="2201" y="1224"/>
                    </a:lnTo>
                    <a:lnTo>
                      <a:pt x="2191" y="1215"/>
                    </a:lnTo>
                    <a:lnTo>
                      <a:pt x="2170" y="1205"/>
                    </a:lnTo>
                    <a:lnTo>
                      <a:pt x="2154" y="1191"/>
                    </a:lnTo>
                    <a:lnTo>
                      <a:pt x="2133" y="1181"/>
                    </a:lnTo>
                    <a:lnTo>
                      <a:pt x="2118" y="1167"/>
                    </a:lnTo>
                    <a:lnTo>
                      <a:pt x="2097" y="1153"/>
                    </a:lnTo>
                    <a:lnTo>
                      <a:pt x="2076" y="1138"/>
                    </a:lnTo>
                    <a:lnTo>
                      <a:pt x="2055" y="1124"/>
                    </a:lnTo>
                    <a:lnTo>
                      <a:pt x="2039" y="1110"/>
                    </a:lnTo>
                    <a:lnTo>
                      <a:pt x="2013" y="1091"/>
                    </a:lnTo>
                    <a:lnTo>
                      <a:pt x="1998" y="1076"/>
                    </a:lnTo>
                    <a:lnTo>
                      <a:pt x="1972" y="1057"/>
                    </a:lnTo>
                    <a:lnTo>
                      <a:pt x="1951" y="1043"/>
                    </a:lnTo>
                    <a:lnTo>
                      <a:pt x="1930" y="1024"/>
                    </a:lnTo>
                    <a:lnTo>
                      <a:pt x="1914" y="1005"/>
                    </a:lnTo>
                    <a:lnTo>
                      <a:pt x="1893" y="986"/>
                    </a:lnTo>
                    <a:lnTo>
                      <a:pt x="1873" y="972"/>
                    </a:lnTo>
                    <a:lnTo>
                      <a:pt x="1852" y="953"/>
                    </a:lnTo>
                    <a:lnTo>
                      <a:pt x="1836" y="934"/>
                    </a:lnTo>
                    <a:lnTo>
                      <a:pt x="1815" y="910"/>
                    </a:lnTo>
                    <a:lnTo>
                      <a:pt x="1805" y="895"/>
                    </a:lnTo>
                    <a:lnTo>
                      <a:pt x="1784" y="876"/>
                    </a:lnTo>
                    <a:lnTo>
                      <a:pt x="1773" y="857"/>
                    </a:lnTo>
                    <a:lnTo>
                      <a:pt x="1758" y="838"/>
                    </a:lnTo>
                    <a:lnTo>
                      <a:pt x="1747" y="819"/>
                    </a:lnTo>
                    <a:lnTo>
                      <a:pt x="1737" y="819"/>
                    </a:lnTo>
                    <a:lnTo>
                      <a:pt x="1727" y="824"/>
                    </a:lnTo>
                    <a:lnTo>
                      <a:pt x="1711" y="824"/>
                    </a:lnTo>
                    <a:lnTo>
                      <a:pt x="1690" y="824"/>
                    </a:lnTo>
                    <a:lnTo>
                      <a:pt x="1669" y="824"/>
                    </a:lnTo>
                    <a:lnTo>
                      <a:pt x="1659" y="824"/>
                    </a:lnTo>
                    <a:lnTo>
                      <a:pt x="1648" y="829"/>
                    </a:lnTo>
                    <a:lnTo>
                      <a:pt x="1633" y="829"/>
                    </a:lnTo>
                    <a:lnTo>
                      <a:pt x="1627" y="829"/>
                    </a:lnTo>
                    <a:lnTo>
                      <a:pt x="1612" y="829"/>
                    </a:lnTo>
                    <a:lnTo>
                      <a:pt x="1601" y="829"/>
                    </a:lnTo>
                    <a:lnTo>
                      <a:pt x="1586" y="829"/>
                    </a:lnTo>
                    <a:lnTo>
                      <a:pt x="1575" y="829"/>
                    </a:lnTo>
                    <a:lnTo>
                      <a:pt x="1565" y="829"/>
                    </a:lnTo>
                    <a:lnTo>
                      <a:pt x="1554" y="829"/>
                    </a:lnTo>
                    <a:lnTo>
                      <a:pt x="1539" y="829"/>
                    </a:lnTo>
                    <a:lnTo>
                      <a:pt x="1534" y="829"/>
                    </a:lnTo>
                    <a:lnTo>
                      <a:pt x="1513" y="824"/>
                    </a:lnTo>
                    <a:lnTo>
                      <a:pt x="1497" y="824"/>
                    </a:lnTo>
                    <a:lnTo>
                      <a:pt x="1481" y="819"/>
                    </a:lnTo>
                    <a:lnTo>
                      <a:pt x="1476" y="815"/>
                    </a:lnTo>
                    <a:lnTo>
                      <a:pt x="1466" y="800"/>
                    </a:lnTo>
                    <a:lnTo>
                      <a:pt x="1461" y="791"/>
                    </a:lnTo>
                    <a:lnTo>
                      <a:pt x="1455" y="776"/>
                    </a:lnTo>
                    <a:lnTo>
                      <a:pt x="1450" y="767"/>
                    </a:lnTo>
                    <a:lnTo>
                      <a:pt x="1450" y="748"/>
                    </a:lnTo>
                    <a:lnTo>
                      <a:pt x="1450" y="753"/>
                    </a:lnTo>
                    <a:lnTo>
                      <a:pt x="1450" y="762"/>
                    </a:lnTo>
                    <a:lnTo>
                      <a:pt x="1450" y="781"/>
                    </a:lnTo>
                    <a:lnTo>
                      <a:pt x="1450" y="795"/>
                    </a:lnTo>
                    <a:lnTo>
                      <a:pt x="1445" y="815"/>
                    </a:lnTo>
                    <a:lnTo>
                      <a:pt x="1445" y="824"/>
                    </a:lnTo>
                    <a:lnTo>
                      <a:pt x="1440" y="834"/>
                    </a:lnTo>
                    <a:lnTo>
                      <a:pt x="1440" y="848"/>
                    </a:lnTo>
                    <a:lnTo>
                      <a:pt x="1440" y="857"/>
                    </a:lnTo>
                    <a:lnTo>
                      <a:pt x="1434" y="867"/>
                    </a:lnTo>
                    <a:lnTo>
                      <a:pt x="1429" y="881"/>
                    </a:lnTo>
                    <a:lnTo>
                      <a:pt x="1424" y="891"/>
                    </a:lnTo>
                    <a:lnTo>
                      <a:pt x="1419" y="900"/>
                    </a:lnTo>
                    <a:lnTo>
                      <a:pt x="1414" y="915"/>
                    </a:lnTo>
                    <a:lnTo>
                      <a:pt x="1408" y="924"/>
                    </a:lnTo>
                    <a:lnTo>
                      <a:pt x="1403" y="934"/>
                    </a:lnTo>
                    <a:lnTo>
                      <a:pt x="1398" y="948"/>
                    </a:lnTo>
                    <a:lnTo>
                      <a:pt x="1388" y="957"/>
                    </a:lnTo>
                    <a:lnTo>
                      <a:pt x="1377" y="967"/>
                    </a:lnTo>
                    <a:lnTo>
                      <a:pt x="1367" y="976"/>
                    </a:lnTo>
                    <a:lnTo>
                      <a:pt x="1356" y="986"/>
                    </a:lnTo>
                    <a:lnTo>
                      <a:pt x="1341" y="995"/>
                    </a:lnTo>
                    <a:lnTo>
                      <a:pt x="1330" y="1000"/>
                    </a:lnTo>
                    <a:lnTo>
                      <a:pt x="1315" y="1010"/>
                    </a:lnTo>
                    <a:lnTo>
                      <a:pt x="1304" y="1019"/>
                    </a:lnTo>
                    <a:lnTo>
                      <a:pt x="1283" y="1024"/>
                    </a:lnTo>
                    <a:lnTo>
                      <a:pt x="1262" y="1034"/>
                    </a:lnTo>
                    <a:lnTo>
                      <a:pt x="1247" y="1034"/>
                    </a:lnTo>
                    <a:lnTo>
                      <a:pt x="1236" y="1043"/>
                    </a:lnTo>
                    <a:lnTo>
                      <a:pt x="1221" y="1048"/>
                    </a:lnTo>
                    <a:lnTo>
                      <a:pt x="1210" y="1053"/>
                    </a:lnTo>
                    <a:lnTo>
                      <a:pt x="1195" y="1062"/>
                    </a:lnTo>
                    <a:lnTo>
                      <a:pt x="1179" y="1067"/>
                    </a:lnTo>
                    <a:lnTo>
                      <a:pt x="1158" y="1072"/>
                    </a:lnTo>
                    <a:lnTo>
                      <a:pt x="1142" y="1076"/>
                    </a:lnTo>
                    <a:lnTo>
                      <a:pt x="1127" y="1086"/>
                    </a:lnTo>
                    <a:lnTo>
                      <a:pt x="1106" y="1095"/>
                    </a:lnTo>
                    <a:lnTo>
                      <a:pt x="1090" y="1100"/>
                    </a:lnTo>
                    <a:lnTo>
                      <a:pt x="1069" y="1110"/>
                    </a:lnTo>
                    <a:lnTo>
                      <a:pt x="1049" y="1115"/>
                    </a:lnTo>
                    <a:lnTo>
                      <a:pt x="1028" y="1124"/>
                    </a:lnTo>
                    <a:lnTo>
                      <a:pt x="1007" y="1134"/>
                    </a:lnTo>
                    <a:lnTo>
                      <a:pt x="986" y="1143"/>
                    </a:lnTo>
                    <a:lnTo>
                      <a:pt x="965" y="1148"/>
                    </a:lnTo>
                    <a:lnTo>
                      <a:pt x="944" y="1162"/>
                    </a:lnTo>
                    <a:lnTo>
                      <a:pt x="923" y="1167"/>
                    </a:lnTo>
                    <a:lnTo>
                      <a:pt x="903" y="1181"/>
                    </a:lnTo>
                    <a:lnTo>
                      <a:pt x="876" y="1186"/>
                    </a:lnTo>
                    <a:lnTo>
                      <a:pt x="861" y="1195"/>
                    </a:lnTo>
                    <a:lnTo>
                      <a:pt x="835" y="1205"/>
                    </a:lnTo>
                    <a:lnTo>
                      <a:pt x="814" y="1215"/>
                    </a:lnTo>
                    <a:lnTo>
                      <a:pt x="793" y="1224"/>
                    </a:lnTo>
                    <a:lnTo>
                      <a:pt x="767" y="1234"/>
                    </a:lnTo>
                    <a:lnTo>
                      <a:pt x="746" y="1243"/>
                    </a:lnTo>
                    <a:lnTo>
                      <a:pt x="725" y="1253"/>
                    </a:lnTo>
                    <a:lnTo>
                      <a:pt x="704" y="1262"/>
                    </a:lnTo>
                    <a:lnTo>
                      <a:pt x="684" y="1272"/>
                    </a:lnTo>
                    <a:lnTo>
                      <a:pt x="657" y="1276"/>
                    </a:lnTo>
                    <a:lnTo>
                      <a:pt x="637" y="1286"/>
                    </a:lnTo>
                    <a:lnTo>
                      <a:pt x="616" y="1295"/>
                    </a:lnTo>
                    <a:lnTo>
                      <a:pt x="595" y="1305"/>
                    </a:lnTo>
                    <a:lnTo>
                      <a:pt x="574" y="1315"/>
                    </a:lnTo>
                    <a:lnTo>
                      <a:pt x="553" y="1324"/>
                    </a:lnTo>
                    <a:lnTo>
                      <a:pt x="532" y="1329"/>
                    </a:lnTo>
                    <a:lnTo>
                      <a:pt x="517" y="1338"/>
                    </a:lnTo>
                    <a:lnTo>
                      <a:pt x="496" y="1343"/>
                    </a:lnTo>
                    <a:lnTo>
                      <a:pt x="480" y="1353"/>
                    </a:lnTo>
                    <a:lnTo>
                      <a:pt x="459" y="1357"/>
                    </a:lnTo>
                    <a:lnTo>
                      <a:pt x="444" y="1367"/>
                    </a:lnTo>
                    <a:lnTo>
                      <a:pt x="428" y="1376"/>
                    </a:lnTo>
                    <a:lnTo>
                      <a:pt x="412" y="1386"/>
                    </a:lnTo>
                    <a:lnTo>
                      <a:pt x="397" y="1391"/>
                    </a:lnTo>
                    <a:lnTo>
                      <a:pt x="381" y="1395"/>
                    </a:lnTo>
                    <a:lnTo>
                      <a:pt x="365" y="1400"/>
                    </a:lnTo>
                    <a:lnTo>
                      <a:pt x="355" y="1405"/>
                    </a:lnTo>
                    <a:lnTo>
                      <a:pt x="339" y="1410"/>
                    </a:lnTo>
                    <a:lnTo>
                      <a:pt x="329" y="1415"/>
                    </a:lnTo>
                    <a:lnTo>
                      <a:pt x="318" y="1419"/>
                    </a:lnTo>
                    <a:lnTo>
                      <a:pt x="313" y="1424"/>
                    </a:lnTo>
                    <a:lnTo>
                      <a:pt x="292" y="1429"/>
                    </a:lnTo>
                    <a:lnTo>
                      <a:pt x="287" y="1438"/>
                    </a:lnTo>
                    <a:lnTo>
                      <a:pt x="277" y="1438"/>
                    </a:lnTo>
                    <a:lnTo>
                      <a:pt x="277" y="1443"/>
                    </a:lnTo>
                    <a:lnTo>
                      <a:pt x="272" y="1438"/>
                    </a:lnTo>
                    <a:lnTo>
                      <a:pt x="261" y="1429"/>
                    </a:lnTo>
                    <a:lnTo>
                      <a:pt x="256" y="1424"/>
                    </a:lnTo>
                    <a:lnTo>
                      <a:pt x="251" y="1415"/>
                    </a:lnTo>
                    <a:lnTo>
                      <a:pt x="240" y="1405"/>
                    </a:lnTo>
                    <a:lnTo>
                      <a:pt x="230" y="1395"/>
                    </a:lnTo>
                    <a:lnTo>
                      <a:pt x="219" y="1386"/>
                    </a:lnTo>
                    <a:lnTo>
                      <a:pt x="209" y="1372"/>
                    </a:lnTo>
                    <a:lnTo>
                      <a:pt x="198" y="1357"/>
                    </a:lnTo>
                    <a:lnTo>
                      <a:pt x="188" y="1343"/>
                    </a:lnTo>
                    <a:lnTo>
                      <a:pt x="172" y="1329"/>
                    </a:lnTo>
                    <a:lnTo>
                      <a:pt x="162" y="1310"/>
                    </a:lnTo>
                    <a:lnTo>
                      <a:pt x="152" y="1291"/>
                    </a:lnTo>
                    <a:lnTo>
                      <a:pt x="136" y="1276"/>
                    </a:lnTo>
                    <a:lnTo>
                      <a:pt x="131" y="1267"/>
                    </a:lnTo>
                    <a:lnTo>
                      <a:pt x="125" y="1253"/>
                    </a:lnTo>
                    <a:lnTo>
                      <a:pt x="120" y="1243"/>
                    </a:lnTo>
                    <a:lnTo>
                      <a:pt x="110" y="1229"/>
                    </a:lnTo>
                    <a:lnTo>
                      <a:pt x="105" y="1219"/>
                    </a:lnTo>
                    <a:lnTo>
                      <a:pt x="99" y="1210"/>
                    </a:lnTo>
                    <a:lnTo>
                      <a:pt x="94" y="1200"/>
                    </a:lnTo>
                    <a:lnTo>
                      <a:pt x="89" y="1186"/>
                    </a:lnTo>
                    <a:lnTo>
                      <a:pt x="84" y="1172"/>
                    </a:lnTo>
                    <a:lnTo>
                      <a:pt x="73" y="1162"/>
                    </a:lnTo>
                    <a:lnTo>
                      <a:pt x="68" y="1148"/>
                    </a:lnTo>
                    <a:lnTo>
                      <a:pt x="63" y="1138"/>
                    </a:lnTo>
                    <a:lnTo>
                      <a:pt x="58" y="1124"/>
                    </a:lnTo>
                    <a:lnTo>
                      <a:pt x="52" y="1110"/>
                    </a:lnTo>
                    <a:lnTo>
                      <a:pt x="47" y="1095"/>
                    </a:lnTo>
                    <a:lnTo>
                      <a:pt x="42" y="1086"/>
                    </a:lnTo>
                    <a:lnTo>
                      <a:pt x="37" y="1072"/>
                    </a:lnTo>
                    <a:lnTo>
                      <a:pt x="32" y="1053"/>
                    </a:lnTo>
                    <a:lnTo>
                      <a:pt x="26" y="1038"/>
                    </a:lnTo>
                    <a:lnTo>
                      <a:pt x="21" y="1024"/>
                    </a:lnTo>
                    <a:lnTo>
                      <a:pt x="16" y="1010"/>
                    </a:lnTo>
                    <a:lnTo>
                      <a:pt x="16" y="995"/>
                    </a:lnTo>
                    <a:lnTo>
                      <a:pt x="11" y="981"/>
                    </a:lnTo>
                    <a:lnTo>
                      <a:pt x="11" y="967"/>
                    </a:lnTo>
                    <a:lnTo>
                      <a:pt x="6" y="948"/>
                    </a:lnTo>
                    <a:lnTo>
                      <a:pt x="6" y="934"/>
                    </a:lnTo>
                    <a:lnTo>
                      <a:pt x="0" y="915"/>
                    </a:lnTo>
                    <a:lnTo>
                      <a:pt x="0" y="900"/>
                    </a:lnTo>
                    <a:lnTo>
                      <a:pt x="0" y="886"/>
                    </a:lnTo>
                    <a:lnTo>
                      <a:pt x="0" y="867"/>
                    </a:lnTo>
                    <a:lnTo>
                      <a:pt x="0" y="848"/>
                    </a:lnTo>
                    <a:lnTo>
                      <a:pt x="0" y="834"/>
                    </a:lnTo>
                    <a:lnTo>
                      <a:pt x="6" y="834"/>
                    </a:lnTo>
                    <a:lnTo>
                      <a:pt x="21" y="824"/>
                    </a:lnTo>
                    <a:lnTo>
                      <a:pt x="37" y="819"/>
                    </a:lnTo>
                    <a:lnTo>
                      <a:pt x="47" y="815"/>
                    </a:lnTo>
                    <a:lnTo>
                      <a:pt x="63" y="805"/>
                    </a:lnTo>
                    <a:lnTo>
                      <a:pt x="79" y="800"/>
                    </a:lnTo>
                    <a:lnTo>
                      <a:pt x="89" y="795"/>
                    </a:lnTo>
                    <a:lnTo>
                      <a:pt x="105" y="791"/>
                    </a:lnTo>
                    <a:lnTo>
                      <a:pt x="115" y="786"/>
                    </a:lnTo>
                    <a:lnTo>
                      <a:pt x="131" y="786"/>
                    </a:lnTo>
                    <a:lnTo>
                      <a:pt x="141" y="781"/>
                    </a:lnTo>
                    <a:lnTo>
                      <a:pt x="146" y="786"/>
                    </a:lnTo>
                    <a:lnTo>
                      <a:pt x="152" y="791"/>
                    </a:lnTo>
                    <a:lnTo>
                      <a:pt x="157" y="795"/>
                    </a:lnTo>
                    <a:lnTo>
                      <a:pt x="152" y="805"/>
                    </a:lnTo>
                    <a:lnTo>
                      <a:pt x="146" y="824"/>
                    </a:lnTo>
                    <a:lnTo>
                      <a:pt x="131" y="834"/>
                    </a:lnTo>
                    <a:lnTo>
                      <a:pt x="120" y="848"/>
                    </a:lnTo>
                    <a:lnTo>
                      <a:pt x="105" y="857"/>
                    </a:lnTo>
                    <a:lnTo>
                      <a:pt x="94" y="872"/>
                    </a:lnTo>
                    <a:lnTo>
                      <a:pt x="89" y="876"/>
                    </a:lnTo>
                    <a:lnTo>
                      <a:pt x="84" y="881"/>
                    </a:lnTo>
                    <a:lnTo>
                      <a:pt x="84" y="891"/>
                    </a:lnTo>
                    <a:lnTo>
                      <a:pt x="84" y="900"/>
                    </a:lnTo>
                    <a:lnTo>
                      <a:pt x="89" y="919"/>
                    </a:lnTo>
                    <a:lnTo>
                      <a:pt x="89" y="924"/>
                    </a:lnTo>
                    <a:lnTo>
                      <a:pt x="89" y="934"/>
                    </a:lnTo>
                    <a:lnTo>
                      <a:pt x="89" y="948"/>
                    </a:lnTo>
                    <a:lnTo>
                      <a:pt x="94" y="962"/>
                    </a:lnTo>
                    <a:lnTo>
                      <a:pt x="99" y="976"/>
                    </a:lnTo>
                    <a:lnTo>
                      <a:pt x="105" y="991"/>
                    </a:lnTo>
                    <a:lnTo>
                      <a:pt x="110" y="1005"/>
                    </a:lnTo>
                    <a:lnTo>
                      <a:pt x="115" y="1024"/>
                    </a:lnTo>
                    <a:lnTo>
                      <a:pt x="120" y="1038"/>
                    </a:lnTo>
                    <a:lnTo>
                      <a:pt x="125" y="1053"/>
                    </a:lnTo>
                    <a:lnTo>
                      <a:pt x="131" y="1072"/>
                    </a:lnTo>
                    <a:lnTo>
                      <a:pt x="141" y="1095"/>
                    </a:lnTo>
                    <a:lnTo>
                      <a:pt x="146" y="1115"/>
                    </a:lnTo>
                    <a:lnTo>
                      <a:pt x="157" y="1134"/>
                    </a:lnTo>
                    <a:lnTo>
                      <a:pt x="167" y="1143"/>
                    </a:lnTo>
                    <a:lnTo>
                      <a:pt x="172" y="1157"/>
                    </a:lnTo>
                    <a:lnTo>
                      <a:pt x="178" y="1167"/>
                    </a:lnTo>
                    <a:lnTo>
                      <a:pt x="183" y="1176"/>
                    </a:lnTo>
                    <a:lnTo>
                      <a:pt x="188" y="1186"/>
                    </a:lnTo>
                    <a:lnTo>
                      <a:pt x="193" y="1200"/>
                    </a:lnTo>
                    <a:lnTo>
                      <a:pt x="204" y="1210"/>
                    </a:lnTo>
                    <a:lnTo>
                      <a:pt x="209" y="1219"/>
                    </a:lnTo>
                    <a:lnTo>
                      <a:pt x="214" y="1229"/>
                    </a:lnTo>
                    <a:lnTo>
                      <a:pt x="219" y="1243"/>
                    </a:lnTo>
                    <a:lnTo>
                      <a:pt x="230" y="1257"/>
                    </a:lnTo>
                    <a:lnTo>
                      <a:pt x="240" y="1267"/>
                    </a:lnTo>
                    <a:lnTo>
                      <a:pt x="245" y="1281"/>
                    </a:lnTo>
                    <a:lnTo>
                      <a:pt x="256" y="1291"/>
                    </a:lnTo>
                    <a:lnTo>
                      <a:pt x="261" y="1305"/>
                    </a:lnTo>
                    <a:lnTo>
                      <a:pt x="277" y="1315"/>
                    </a:lnTo>
                    <a:lnTo>
                      <a:pt x="282" y="1329"/>
                    </a:lnTo>
                    <a:lnTo>
                      <a:pt x="292" y="1343"/>
                    </a:lnTo>
                    <a:lnTo>
                      <a:pt x="303" y="1353"/>
                    </a:lnTo>
                    <a:lnTo>
                      <a:pt x="313" y="1367"/>
                    </a:lnTo>
                    <a:lnTo>
                      <a:pt x="318" y="1367"/>
                    </a:lnTo>
                    <a:lnTo>
                      <a:pt x="324" y="1362"/>
                    </a:lnTo>
                    <a:lnTo>
                      <a:pt x="334" y="1357"/>
                    </a:lnTo>
                    <a:lnTo>
                      <a:pt x="355" y="1353"/>
                    </a:lnTo>
                    <a:lnTo>
                      <a:pt x="360" y="1343"/>
                    </a:lnTo>
                    <a:lnTo>
                      <a:pt x="371" y="1338"/>
                    </a:lnTo>
                    <a:lnTo>
                      <a:pt x="386" y="1334"/>
                    </a:lnTo>
                    <a:lnTo>
                      <a:pt x="397" y="1329"/>
                    </a:lnTo>
                    <a:lnTo>
                      <a:pt x="412" y="1324"/>
                    </a:lnTo>
                    <a:lnTo>
                      <a:pt x="423" y="1315"/>
                    </a:lnTo>
                    <a:lnTo>
                      <a:pt x="438" y="1310"/>
                    </a:lnTo>
                    <a:lnTo>
                      <a:pt x="459" y="1305"/>
                    </a:lnTo>
                    <a:lnTo>
                      <a:pt x="470" y="1295"/>
                    </a:lnTo>
                    <a:lnTo>
                      <a:pt x="491" y="1291"/>
                    </a:lnTo>
                    <a:lnTo>
                      <a:pt x="506" y="1281"/>
                    </a:lnTo>
                    <a:lnTo>
                      <a:pt x="527" y="1272"/>
                    </a:lnTo>
                    <a:lnTo>
                      <a:pt x="543" y="1267"/>
                    </a:lnTo>
                    <a:lnTo>
                      <a:pt x="564" y="1257"/>
                    </a:lnTo>
                    <a:lnTo>
                      <a:pt x="579" y="1248"/>
                    </a:lnTo>
                    <a:lnTo>
                      <a:pt x="605" y="1238"/>
                    </a:lnTo>
                    <a:lnTo>
                      <a:pt x="621" y="1229"/>
                    </a:lnTo>
                    <a:lnTo>
                      <a:pt x="647" y="1224"/>
                    </a:lnTo>
                    <a:lnTo>
                      <a:pt x="668" y="1215"/>
                    </a:lnTo>
                    <a:lnTo>
                      <a:pt x="689" y="1205"/>
                    </a:lnTo>
                    <a:lnTo>
                      <a:pt x="710" y="1195"/>
                    </a:lnTo>
                    <a:lnTo>
                      <a:pt x="730" y="1186"/>
                    </a:lnTo>
                    <a:lnTo>
                      <a:pt x="751" y="1176"/>
                    </a:lnTo>
                    <a:lnTo>
                      <a:pt x="777" y="1167"/>
                    </a:lnTo>
                    <a:lnTo>
                      <a:pt x="798" y="1157"/>
                    </a:lnTo>
                    <a:lnTo>
                      <a:pt x="819" y="1148"/>
                    </a:lnTo>
                    <a:lnTo>
                      <a:pt x="840" y="1138"/>
                    </a:lnTo>
                    <a:lnTo>
                      <a:pt x="866" y="1129"/>
                    </a:lnTo>
                    <a:lnTo>
                      <a:pt x="887" y="1115"/>
                    </a:lnTo>
                    <a:lnTo>
                      <a:pt x="908" y="1105"/>
                    </a:lnTo>
                    <a:lnTo>
                      <a:pt x="929" y="1095"/>
                    </a:lnTo>
                    <a:lnTo>
                      <a:pt x="955" y="1091"/>
                    </a:lnTo>
                    <a:lnTo>
                      <a:pt x="970" y="1076"/>
                    </a:lnTo>
                    <a:lnTo>
                      <a:pt x="991" y="1072"/>
                    </a:lnTo>
                    <a:lnTo>
                      <a:pt x="1012" y="1062"/>
                    </a:lnTo>
                    <a:lnTo>
                      <a:pt x="1033" y="1053"/>
                    </a:lnTo>
                    <a:lnTo>
                      <a:pt x="1054" y="1043"/>
                    </a:lnTo>
                    <a:lnTo>
                      <a:pt x="1069" y="1034"/>
                    </a:lnTo>
                    <a:lnTo>
                      <a:pt x="1090" y="1024"/>
                    </a:lnTo>
                    <a:lnTo>
                      <a:pt x="1111" y="1019"/>
                    </a:lnTo>
                    <a:lnTo>
                      <a:pt x="1127" y="1010"/>
                    </a:lnTo>
                    <a:lnTo>
                      <a:pt x="1142" y="1000"/>
                    </a:lnTo>
                    <a:lnTo>
                      <a:pt x="1158" y="991"/>
                    </a:lnTo>
                    <a:lnTo>
                      <a:pt x="1174" y="986"/>
                    </a:lnTo>
                    <a:lnTo>
                      <a:pt x="1184" y="976"/>
                    </a:lnTo>
                    <a:lnTo>
                      <a:pt x="1200" y="972"/>
                    </a:lnTo>
                    <a:lnTo>
                      <a:pt x="1210" y="967"/>
                    </a:lnTo>
                    <a:lnTo>
                      <a:pt x="1226" y="962"/>
                    </a:lnTo>
                    <a:lnTo>
                      <a:pt x="1247" y="948"/>
                    </a:lnTo>
                    <a:lnTo>
                      <a:pt x="1268" y="938"/>
                    </a:lnTo>
                    <a:lnTo>
                      <a:pt x="1278" y="929"/>
                    </a:lnTo>
                    <a:lnTo>
                      <a:pt x="1288" y="924"/>
                    </a:lnTo>
                    <a:lnTo>
                      <a:pt x="1294" y="910"/>
                    </a:lnTo>
                    <a:lnTo>
                      <a:pt x="1304" y="900"/>
                    </a:lnTo>
                    <a:lnTo>
                      <a:pt x="1309" y="886"/>
                    </a:lnTo>
                    <a:lnTo>
                      <a:pt x="1320" y="872"/>
                    </a:lnTo>
                    <a:lnTo>
                      <a:pt x="1325" y="853"/>
                    </a:lnTo>
                    <a:lnTo>
                      <a:pt x="1330" y="838"/>
                    </a:lnTo>
                    <a:lnTo>
                      <a:pt x="1335" y="824"/>
                    </a:lnTo>
                    <a:lnTo>
                      <a:pt x="1341" y="810"/>
                    </a:lnTo>
                    <a:lnTo>
                      <a:pt x="1341" y="791"/>
                    </a:lnTo>
                    <a:lnTo>
                      <a:pt x="1341" y="781"/>
                    </a:lnTo>
                    <a:lnTo>
                      <a:pt x="1346" y="767"/>
                    </a:lnTo>
                    <a:lnTo>
                      <a:pt x="1351" y="757"/>
                    </a:lnTo>
                    <a:lnTo>
                      <a:pt x="1351" y="738"/>
                    </a:lnTo>
                    <a:lnTo>
                      <a:pt x="1351" y="734"/>
                    </a:lnTo>
                    <a:lnTo>
                      <a:pt x="1341" y="734"/>
                    </a:lnTo>
                    <a:lnTo>
                      <a:pt x="1325" y="734"/>
                    </a:lnTo>
                    <a:lnTo>
                      <a:pt x="1309" y="734"/>
                    </a:lnTo>
                    <a:lnTo>
                      <a:pt x="1299" y="734"/>
                    </a:lnTo>
                    <a:lnTo>
                      <a:pt x="1288" y="729"/>
                    </a:lnTo>
                    <a:lnTo>
                      <a:pt x="1273" y="729"/>
                    </a:lnTo>
                    <a:lnTo>
                      <a:pt x="1262" y="724"/>
                    </a:lnTo>
                    <a:lnTo>
                      <a:pt x="1247" y="724"/>
                    </a:lnTo>
                    <a:lnTo>
                      <a:pt x="1236" y="724"/>
                    </a:lnTo>
                    <a:lnTo>
                      <a:pt x="1221" y="719"/>
                    </a:lnTo>
                    <a:lnTo>
                      <a:pt x="1205" y="719"/>
                    </a:lnTo>
                    <a:lnTo>
                      <a:pt x="1189" y="715"/>
                    </a:lnTo>
                    <a:lnTo>
                      <a:pt x="1169" y="710"/>
                    </a:lnTo>
                    <a:lnTo>
                      <a:pt x="1153" y="705"/>
                    </a:lnTo>
                    <a:lnTo>
                      <a:pt x="1137" y="705"/>
                    </a:lnTo>
                    <a:lnTo>
                      <a:pt x="1116" y="696"/>
                    </a:lnTo>
                    <a:lnTo>
                      <a:pt x="1096" y="696"/>
                    </a:lnTo>
                    <a:lnTo>
                      <a:pt x="1080" y="691"/>
                    </a:lnTo>
                    <a:lnTo>
                      <a:pt x="1059" y="686"/>
                    </a:lnTo>
                    <a:lnTo>
                      <a:pt x="1038" y="676"/>
                    </a:lnTo>
                    <a:lnTo>
                      <a:pt x="1017" y="672"/>
                    </a:lnTo>
                    <a:lnTo>
                      <a:pt x="996" y="667"/>
                    </a:lnTo>
                    <a:lnTo>
                      <a:pt x="981" y="662"/>
                    </a:lnTo>
                    <a:lnTo>
                      <a:pt x="960" y="653"/>
                    </a:lnTo>
                    <a:lnTo>
                      <a:pt x="939" y="643"/>
                    </a:lnTo>
                    <a:lnTo>
                      <a:pt x="918" y="638"/>
                    </a:lnTo>
                    <a:lnTo>
                      <a:pt x="903" y="629"/>
                    </a:lnTo>
                    <a:lnTo>
                      <a:pt x="882" y="619"/>
                    </a:lnTo>
                    <a:lnTo>
                      <a:pt x="861" y="610"/>
                    </a:lnTo>
                    <a:lnTo>
                      <a:pt x="840" y="596"/>
                    </a:lnTo>
                    <a:lnTo>
                      <a:pt x="824" y="586"/>
                    </a:lnTo>
                    <a:lnTo>
                      <a:pt x="803" y="576"/>
                    </a:lnTo>
                    <a:lnTo>
                      <a:pt x="783" y="562"/>
                    </a:lnTo>
                    <a:lnTo>
                      <a:pt x="767" y="553"/>
                    </a:lnTo>
                    <a:lnTo>
                      <a:pt x="751" y="538"/>
                    </a:lnTo>
                    <a:lnTo>
                      <a:pt x="730" y="524"/>
                    </a:lnTo>
                    <a:lnTo>
                      <a:pt x="715" y="510"/>
                    </a:lnTo>
                    <a:lnTo>
                      <a:pt x="699" y="491"/>
                    </a:lnTo>
                    <a:lnTo>
                      <a:pt x="689" y="476"/>
                    </a:lnTo>
                    <a:lnTo>
                      <a:pt x="673" y="457"/>
                    </a:lnTo>
                    <a:lnTo>
                      <a:pt x="657" y="443"/>
                    </a:lnTo>
                    <a:lnTo>
                      <a:pt x="647" y="424"/>
                    </a:lnTo>
                    <a:lnTo>
                      <a:pt x="637" y="410"/>
                    </a:lnTo>
                    <a:lnTo>
                      <a:pt x="626" y="386"/>
                    </a:lnTo>
                    <a:lnTo>
                      <a:pt x="616" y="367"/>
                    </a:lnTo>
                    <a:lnTo>
                      <a:pt x="605" y="343"/>
                    </a:lnTo>
                    <a:lnTo>
                      <a:pt x="600" y="324"/>
                    </a:lnTo>
                    <a:lnTo>
                      <a:pt x="590" y="300"/>
                    </a:lnTo>
                    <a:lnTo>
                      <a:pt x="584" y="281"/>
                    </a:lnTo>
                    <a:lnTo>
                      <a:pt x="579" y="257"/>
                    </a:lnTo>
                    <a:lnTo>
                      <a:pt x="579" y="229"/>
                    </a:lnTo>
                    <a:lnTo>
                      <a:pt x="579" y="205"/>
                    </a:lnTo>
                    <a:lnTo>
                      <a:pt x="579" y="176"/>
                    </a:lnTo>
                    <a:lnTo>
                      <a:pt x="579" y="148"/>
                    </a:lnTo>
                    <a:lnTo>
                      <a:pt x="584" y="119"/>
                    </a:lnTo>
                    <a:lnTo>
                      <a:pt x="584" y="91"/>
                    </a:lnTo>
                    <a:lnTo>
                      <a:pt x="595" y="62"/>
                    </a:lnTo>
                    <a:lnTo>
                      <a:pt x="600" y="29"/>
                    </a:lnTo>
                    <a:lnTo>
                      <a:pt x="610" y="0"/>
                    </a:lnTo>
                    <a:lnTo>
                      <a:pt x="69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8" name="Freeform 48"/>
              <p:cNvSpPr>
                <a:spLocks/>
              </p:cNvSpPr>
              <p:nvPr/>
            </p:nvSpPr>
            <p:spPr bwMode="auto">
              <a:xfrm>
                <a:off x="5008" y="10932"/>
                <a:ext cx="287" cy="415"/>
              </a:xfrm>
              <a:custGeom>
                <a:avLst/>
                <a:gdLst>
                  <a:gd name="T0" fmla="*/ 214 w 287"/>
                  <a:gd name="T1" fmla="*/ 5 h 415"/>
                  <a:gd name="T2" fmla="*/ 214 w 287"/>
                  <a:gd name="T3" fmla="*/ 5 h 415"/>
                  <a:gd name="T4" fmla="*/ 214 w 287"/>
                  <a:gd name="T5" fmla="*/ 10 h 415"/>
                  <a:gd name="T6" fmla="*/ 208 w 287"/>
                  <a:gd name="T7" fmla="*/ 20 h 415"/>
                  <a:gd name="T8" fmla="*/ 208 w 287"/>
                  <a:gd name="T9" fmla="*/ 34 h 415"/>
                  <a:gd name="T10" fmla="*/ 203 w 287"/>
                  <a:gd name="T11" fmla="*/ 43 h 415"/>
                  <a:gd name="T12" fmla="*/ 198 w 287"/>
                  <a:gd name="T13" fmla="*/ 58 h 415"/>
                  <a:gd name="T14" fmla="*/ 193 w 287"/>
                  <a:gd name="T15" fmla="*/ 77 h 415"/>
                  <a:gd name="T16" fmla="*/ 193 w 287"/>
                  <a:gd name="T17" fmla="*/ 96 h 415"/>
                  <a:gd name="T18" fmla="*/ 187 w 287"/>
                  <a:gd name="T19" fmla="*/ 110 h 415"/>
                  <a:gd name="T20" fmla="*/ 182 w 287"/>
                  <a:gd name="T21" fmla="*/ 129 h 415"/>
                  <a:gd name="T22" fmla="*/ 172 w 287"/>
                  <a:gd name="T23" fmla="*/ 148 h 415"/>
                  <a:gd name="T24" fmla="*/ 172 w 287"/>
                  <a:gd name="T25" fmla="*/ 162 h 415"/>
                  <a:gd name="T26" fmla="*/ 167 w 287"/>
                  <a:gd name="T27" fmla="*/ 181 h 415"/>
                  <a:gd name="T28" fmla="*/ 156 w 287"/>
                  <a:gd name="T29" fmla="*/ 196 h 415"/>
                  <a:gd name="T30" fmla="*/ 151 w 287"/>
                  <a:gd name="T31" fmla="*/ 205 h 415"/>
                  <a:gd name="T32" fmla="*/ 146 w 287"/>
                  <a:gd name="T33" fmla="*/ 220 h 415"/>
                  <a:gd name="T34" fmla="*/ 135 w 287"/>
                  <a:gd name="T35" fmla="*/ 229 h 415"/>
                  <a:gd name="T36" fmla="*/ 130 w 287"/>
                  <a:gd name="T37" fmla="*/ 239 h 415"/>
                  <a:gd name="T38" fmla="*/ 120 w 287"/>
                  <a:gd name="T39" fmla="*/ 248 h 415"/>
                  <a:gd name="T40" fmla="*/ 109 w 287"/>
                  <a:gd name="T41" fmla="*/ 262 h 415"/>
                  <a:gd name="T42" fmla="*/ 94 w 287"/>
                  <a:gd name="T43" fmla="*/ 272 h 415"/>
                  <a:gd name="T44" fmla="*/ 83 w 287"/>
                  <a:gd name="T45" fmla="*/ 291 h 415"/>
                  <a:gd name="T46" fmla="*/ 73 w 287"/>
                  <a:gd name="T47" fmla="*/ 300 h 415"/>
                  <a:gd name="T48" fmla="*/ 57 w 287"/>
                  <a:gd name="T49" fmla="*/ 315 h 415"/>
                  <a:gd name="T50" fmla="*/ 47 w 287"/>
                  <a:gd name="T51" fmla="*/ 329 h 415"/>
                  <a:gd name="T52" fmla="*/ 36 w 287"/>
                  <a:gd name="T53" fmla="*/ 339 h 415"/>
                  <a:gd name="T54" fmla="*/ 26 w 287"/>
                  <a:gd name="T55" fmla="*/ 348 h 415"/>
                  <a:gd name="T56" fmla="*/ 15 w 287"/>
                  <a:gd name="T57" fmla="*/ 358 h 415"/>
                  <a:gd name="T58" fmla="*/ 5 w 287"/>
                  <a:gd name="T59" fmla="*/ 377 h 415"/>
                  <a:gd name="T60" fmla="*/ 0 w 287"/>
                  <a:gd name="T61" fmla="*/ 381 h 415"/>
                  <a:gd name="T62" fmla="*/ 78 w 287"/>
                  <a:gd name="T63" fmla="*/ 415 h 415"/>
                  <a:gd name="T64" fmla="*/ 78 w 287"/>
                  <a:gd name="T65" fmla="*/ 410 h 415"/>
                  <a:gd name="T66" fmla="*/ 83 w 287"/>
                  <a:gd name="T67" fmla="*/ 400 h 415"/>
                  <a:gd name="T68" fmla="*/ 94 w 287"/>
                  <a:gd name="T69" fmla="*/ 391 h 415"/>
                  <a:gd name="T70" fmla="*/ 109 w 287"/>
                  <a:gd name="T71" fmla="*/ 372 h 415"/>
                  <a:gd name="T72" fmla="*/ 114 w 287"/>
                  <a:gd name="T73" fmla="*/ 362 h 415"/>
                  <a:gd name="T74" fmla="*/ 120 w 287"/>
                  <a:gd name="T75" fmla="*/ 353 h 415"/>
                  <a:gd name="T76" fmla="*/ 130 w 287"/>
                  <a:gd name="T77" fmla="*/ 339 h 415"/>
                  <a:gd name="T78" fmla="*/ 141 w 287"/>
                  <a:gd name="T79" fmla="*/ 329 h 415"/>
                  <a:gd name="T80" fmla="*/ 146 w 287"/>
                  <a:gd name="T81" fmla="*/ 315 h 415"/>
                  <a:gd name="T82" fmla="*/ 161 w 287"/>
                  <a:gd name="T83" fmla="*/ 300 h 415"/>
                  <a:gd name="T84" fmla="*/ 167 w 287"/>
                  <a:gd name="T85" fmla="*/ 286 h 415"/>
                  <a:gd name="T86" fmla="*/ 182 w 287"/>
                  <a:gd name="T87" fmla="*/ 272 h 415"/>
                  <a:gd name="T88" fmla="*/ 187 w 287"/>
                  <a:gd name="T89" fmla="*/ 258 h 415"/>
                  <a:gd name="T90" fmla="*/ 198 w 287"/>
                  <a:gd name="T91" fmla="*/ 239 h 415"/>
                  <a:gd name="T92" fmla="*/ 208 w 287"/>
                  <a:gd name="T93" fmla="*/ 224 h 415"/>
                  <a:gd name="T94" fmla="*/ 219 w 287"/>
                  <a:gd name="T95" fmla="*/ 210 h 415"/>
                  <a:gd name="T96" fmla="*/ 229 w 287"/>
                  <a:gd name="T97" fmla="*/ 191 h 415"/>
                  <a:gd name="T98" fmla="*/ 234 w 287"/>
                  <a:gd name="T99" fmla="*/ 172 h 415"/>
                  <a:gd name="T100" fmla="*/ 245 w 287"/>
                  <a:gd name="T101" fmla="*/ 158 h 415"/>
                  <a:gd name="T102" fmla="*/ 250 w 287"/>
                  <a:gd name="T103" fmla="*/ 139 h 415"/>
                  <a:gd name="T104" fmla="*/ 260 w 287"/>
                  <a:gd name="T105" fmla="*/ 120 h 415"/>
                  <a:gd name="T106" fmla="*/ 266 w 287"/>
                  <a:gd name="T107" fmla="*/ 105 h 415"/>
                  <a:gd name="T108" fmla="*/ 271 w 287"/>
                  <a:gd name="T109" fmla="*/ 86 h 415"/>
                  <a:gd name="T110" fmla="*/ 276 w 287"/>
                  <a:gd name="T111" fmla="*/ 72 h 415"/>
                  <a:gd name="T112" fmla="*/ 276 w 287"/>
                  <a:gd name="T113" fmla="*/ 53 h 415"/>
                  <a:gd name="T114" fmla="*/ 281 w 287"/>
                  <a:gd name="T115" fmla="*/ 34 h 415"/>
                  <a:gd name="T116" fmla="*/ 287 w 287"/>
                  <a:gd name="T117" fmla="*/ 20 h 415"/>
                  <a:gd name="T118" fmla="*/ 287 w 287"/>
                  <a:gd name="T119" fmla="*/ 0 h 415"/>
                  <a:gd name="T120" fmla="*/ 214 w 287"/>
                  <a:gd name="T121" fmla="*/ 5 h 415"/>
                  <a:gd name="T122" fmla="*/ 214 w 287"/>
                  <a:gd name="T123" fmla="*/ 5 h 4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7"/>
                  <a:gd name="T187" fmla="*/ 0 h 415"/>
                  <a:gd name="T188" fmla="*/ 287 w 287"/>
                  <a:gd name="T189" fmla="*/ 415 h 4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7" h="415">
                    <a:moveTo>
                      <a:pt x="214" y="5"/>
                    </a:moveTo>
                    <a:lnTo>
                      <a:pt x="214" y="5"/>
                    </a:lnTo>
                    <a:lnTo>
                      <a:pt x="214" y="10"/>
                    </a:lnTo>
                    <a:lnTo>
                      <a:pt x="208" y="20"/>
                    </a:lnTo>
                    <a:lnTo>
                      <a:pt x="208" y="34"/>
                    </a:lnTo>
                    <a:lnTo>
                      <a:pt x="203" y="43"/>
                    </a:lnTo>
                    <a:lnTo>
                      <a:pt x="198" y="58"/>
                    </a:lnTo>
                    <a:lnTo>
                      <a:pt x="193" y="77"/>
                    </a:lnTo>
                    <a:lnTo>
                      <a:pt x="193" y="96"/>
                    </a:lnTo>
                    <a:lnTo>
                      <a:pt x="187" y="110"/>
                    </a:lnTo>
                    <a:lnTo>
                      <a:pt x="182" y="129"/>
                    </a:lnTo>
                    <a:lnTo>
                      <a:pt x="172" y="148"/>
                    </a:lnTo>
                    <a:lnTo>
                      <a:pt x="172" y="162"/>
                    </a:lnTo>
                    <a:lnTo>
                      <a:pt x="167" y="181"/>
                    </a:lnTo>
                    <a:lnTo>
                      <a:pt x="156" y="196"/>
                    </a:lnTo>
                    <a:lnTo>
                      <a:pt x="151" y="205"/>
                    </a:lnTo>
                    <a:lnTo>
                      <a:pt x="146" y="220"/>
                    </a:lnTo>
                    <a:lnTo>
                      <a:pt x="135" y="229"/>
                    </a:lnTo>
                    <a:lnTo>
                      <a:pt x="130" y="239"/>
                    </a:lnTo>
                    <a:lnTo>
                      <a:pt x="120" y="248"/>
                    </a:lnTo>
                    <a:lnTo>
                      <a:pt x="109" y="262"/>
                    </a:lnTo>
                    <a:lnTo>
                      <a:pt x="94" y="272"/>
                    </a:lnTo>
                    <a:lnTo>
                      <a:pt x="83" y="291"/>
                    </a:lnTo>
                    <a:lnTo>
                      <a:pt x="73" y="300"/>
                    </a:lnTo>
                    <a:lnTo>
                      <a:pt x="57" y="315"/>
                    </a:lnTo>
                    <a:lnTo>
                      <a:pt x="47" y="329"/>
                    </a:lnTo>
                    <a:lnTo>
                      <a:pt x="36" y="339"/>
                    </a:lnTo>
                    <a:lnTo>
                      <a:pt x="26" y="348"/>
                    </a:lnTo>
                    <a:lnTo>
                      <a:pt x="15" y="358"/>
                    </a:lnTo>
                    <a:lnTo>
                      <a:pt x="5" y="377"/>
                    </a:lnTo>
                    <a:lnTo>
                      <a:pt x="0" y="381"/>
                    </a:lnTo>
                    <a:lnTo>
                      <a:pt x="78" y="415"/>
                    </a:lnTo>
                    <a:lnTo>
                      <a:pt x="78" y="410"/>
                    </a:lnTo>
                    <a:lnTo>
                      <a:pt x="83" y="400"/>
                    </a:lnTo>
                    <a:lnTo>
                      <a:pt x="94" y="391"/>
                    </a:lnTo>
                    <a:lnTo>
                      <a:pt x="109" y="372"/>
                    </a:lnTo>
                    <a:lnTo>
                      <a:pt x="114" y="362"/>
                    </a:lnTo>
                    <a:lnTo>
                      <a:pt x="120" y="353"/>
                    </a:lnTo>
                    <a:lnTo>
                      <a:pt x="130" y="339"/>
                    </a:lnTo>
                    <a:lnTo>
                      <a:pt x="141" y="329"/>
                    </a:lnTo>
                    <a:lnTo>
                      <a:pt x="146" y="315"/>
                    </a:lnTo>
                    <a:lnTo>
                      <a:pt x="161" y="300"/>
                    </a:lnTo>
                    <a:lnTo>
                      <a:pt x="167" y="286"/>
                    </a:lnTo>
                    <a:lnTo>
                      <a:pt x="182" y="272"/>
                    </a:lnTo>
                    <a:lnTo>
                      <a:pt x="187" y="258"/>
                    </a:lnTo>
                    <a:lnTo>
                      <a:pt x="198" y="239"/>
                    </a:lnTo>
                    <a:lnTo>
                      <a:pt x="208" y="224"/>
                    </a:lnTo>
                    <a:lnTo>
                      <a:pt x="219" y="210"/>
                    </a:lnTo>
                    <a:lnTo>
                      <a:pt x="229" y="191"/>
                    </a:lnTo>
                    <a:lnTo>
                      <a:pt x="234" y="172"/>
                    </a:lnTo>
                    <a:lnTo>
                      <a:pt x="245" y="158"/>
                    </a:lnTo>
                    <a:lnTo>
                      <a:pt x="250" y="139"/>
                    </a:lnTo>
                    <a:lnTo>
                      <a:pt x="260" y="120"/>
                    </a:lnTo>
                    <a:lnTo>
                      <a:pt x="266" y="105"/>
                    </a:lnTo>
                    <a:lnTo>
                      <a:pt x="271" y="86"/>
                    </a:lnTo>
                    <a:lnTo>
                      <a:pt x="276" y="72"/>
                    </a:lnTo>
                    <a:lnTo>
                      <a:pt x="276" y="53"/>
                    </a:lnTo>
                    <a:lnTo>
                      <a:pt x="281" y="34"/>
                    </a:lnTo>
                    <a:lnTo>
                      <a:pt x="287" y="20"/>
                    </a:lnTo>
                    <a:lnTo>
                      <a:pt x="287" y="0"/>
                    </a:lnTo>
                    <a:lnTo>
                      <a:pt x="2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9" name="Freeform 49"/>
              <p:cNvSpPr>
                <a:spLocks/>
              </p:cNvSpPr>
              <p:nvPr/>
            </p:nvSpPr>
            <p:spPr bwMode="auto">
              <a:xfrm>
                <a:off x="5295" y="10894"/>
                <a:ext cx="354" cy="634"/>
              </a:xfrm>
              <a:custGeom>
                <a:avLst/>
                <a:gdLst>
                  <a:gd name="T0" fmla="*/ 271 w 354"/>
                  <a:gd name="T1" fmla="*/ 24 h 634"/>
                  <a:gd name="T2" fmla="*/ 271 w 354"/>
                  <a:gd name="T3" fmla="*/ 38 h 634"/>
                  <a:gd name="T4" fmla="*/ 271 w 354"/>
                  <a:gd name="T5" fmla="*/ 58 h 634"/>
                  <a:gd name="T6" fmla="*/ 266 w 354"/>
                  <a:gd name="T7" fmla="*/ 81 h 634"/>
                  <a:gd name="T8" fmla="*/ 266 w 354"/>
                  <a:gd name="T9" fmla="*/ 110 h 634"/>
                  <a:gd name="T10" fmla="*/ 260 w 354"/>
                  <a:gd name="T11" fmla="*/ 138 h 634"/>
                  <a:gd name="T12" fmla="*/ 255 w 354"/>
                  <a:gd name="T13" fmla="*/ 172 h 634"/>
                  <a:gd name="T14" fmla="*/ 250 w 354"/>
                  <a:gd name="T15" fmla="*/ 196 h 634"/>
                  <a:gd name="T16" fmla="*/ 239 w 354"/>
                  <a:gd name="T17" fmla="*/ 219 h 634"/>
                  <a:gd name="T18" fmla="*/ 224 w 354"/>
                  <a:gd name="T19" fmla="*/ 243 h 634"/>
                  <a:gd name="T20" fmla="*/ 213 w 354"/>
                  <a:gd name="T21" fmla="*/ 272 h 634"/>
                  <a:gd name="T22" fmla="*/ 193 w 354"/>
                  <a:gd name="T23" fmla="*/ 305 h 634"/>
                  <a:gd name="T24" fmla="*/ 172 w 354"/>
                  <a:gd name="T25" fmla="*/ 334 h 634"/>
                  <a:gd name="T26" fmla="*/ 151 w 354"/>
                  <a:gd name="T27" fmla="*/ 367 h 634"/>
                  <a:gd name="T28" fmla="*/ 130 w 354"/>
                  <a:gd name="T29" fmla="*/ 400 h 634"/>
                  <a:gd name="T30" fmla="*/ 104 w 354"/>
                  <a:gd name="T31" fmla="*/ 429 h 634"/>
                  <a:gd name="T32" fmla="*/ 83 w 354"/>
                  <a:gd name="T33" fmla="*/ 462 h 634"/>
                  <a:gd name="T34" fmla="*/ 62 w 354"/>
                  <a:gd name="T35" fmla="*/ 491 h 634"/>
                  <a:gd name="T36" fmla="*/ 41 w 354"/>
                  <a:gd name="T37" fmla="*/ 515 h 634"/>
                  <a:gd name="T38" fmla="*/ 26 w 354"/>
                  <a:gd name="T39" fmla="*/ 538 h 634"/>
                  <a:gd name="T40" fmla="*/ 15 w 354"/>
                  <a:gd name="T41" fmla="*/ 553 h 634"/>
                  <a:gd name="T42" fmla="*/ 0 w 354"/>
                  <a:gd name="T43" fmla="*/ 572 h 634"/>
                  <a:gd name="T44" fmla="*/ 67 w 354"/>
                  <a:gd name="T45" fmla="*/ 634 h 634"/>
                  <a:gd name="T46" fmla="*/ 73 w 354"/>
                  <a:gd name="T47" fmla="*/ 619 h 634"/>
                  <a:gd name="T48" fmla="*/ 83 w 354"/>
                  <a:gd name="T49" fmla="*/ 600 h 634"/>
                  <a:gd name="T50" fmla="*/ 99 w 354"/>
                  <a:gd name="T51" fmla="*/ 581 h 634"/>
                  <a:gd name="T52" fmla="*/ 120 w 354"/>
                  <a:gd name="T53" fmla="*/ 553 h 634"/>
                  <a:gd name="T54" fmla="*/ 135 w 354"/>
                  <a:gd name="T55" fmla="*/ 524 h 634"/>
                  <a:gd name="T56" fmla="*/ 156 w 354"/>
                  <a:gd name="T57" fmla="*/ 491 h 634"/>
                  <a:gd name="T58" fmla="*/ 182 w 354"/>
                  <a:gd name="T59" fmla="*/ 458 h 634"/>
                  <a:gd name="T60" fmla="*/ 203 w 354"/>
                  <a:gd name="T61" fmla="*/ 424 h 634"/>
                  <a:gd name="T62" fmla="*/ 224 w 354"/>
                  <a:gd name="T63" fmla="*/ 386 h 634"/>
                  <a:gd name="T64" fmla="*/ 245 w 354"/>
                  <a:gd name="T65" fmla="*/ 353 h 634"/>
                  <a:gd name="T66" fmla="*/ 266 w 354"/>
                  <a:gd name="T67" fmla="*/ 319 h 634"/>
                  <a:gd name="T68" fmla="*/ 281 w 354"/>
                  <a:gd name="T69" fmla="*/ 286 h 634"/>
                  <a:gd name="T70" fmla="*/ 297 w 354"/>
                  <a:gd name="T71" fmla="*/ 262 h 634"/>
                  <a:gd name="T72" fmla="*/ 307 w 354"/>
                  <a:gd name="T73" fmla="*/ 238 h 634"/>
                  <a:gd name="T74" fmla="*/ 318 w 354"/>
                  <a:gd name="T75" fmla="*/ 224 h 634"/>
                  <a:gd name="T76" fmla="*/ 323 w 354"/>
                  <a:gd name="T77" fmla="*/ 191 h 634"/>
                  <a:gd name="T78" fmla="*/ 333 w 354"/>
                  <a:gd name="T79" fmla="*/ 153 h 634"/>
                  <a:gd name="T80" fmla="*/ 339 w 354"/>
                  <a:gd name="T81" fmla="*/ 115 h 634"/>
                  <a:gd name="T82" fmla="*/ 344 w 354"/>
                  <a:gd name="T83" fmla="*/ 81 h 634"/>
                  <a:gd name="T84" fmla="*/ 349 w 354"/>
                  <a:gd name="T85" fmla="*/ 48 h 634"/>
                  <a:gd name="T86" fmla="*/ 349 w 354"/>
                  <a:gd name="T87" fmla="*/ 24 h 634"/>
                  <a:gd name="T88" fmla="*/ 354 w 354"/>
                  <a:gd name="T89" fmla="*/ 5 h 634"/>
                  <a:gd name="T90" fmla="*/ 354 w 354"/>
                  <a:gd name="T91" fmla="*/ 0 h 634"/>
                  <a:gd name="T92" fmla="*/ 276 w 354"/>
                  <a:gd name="T93" fmla="*/ 19 h 6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634"/>
                  <a:gd name="T143" fmla="*/ 354 w 354"/>
                  <a:gd name="T144" fmla="*/ 634 h 6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634">
                    <a:moveTo>
                      <a:pt x="276" y="19"/>
                    </a:moveTo>
                    <a:lnTo>
                      <a:pt x="271" y="24"/>
                    </a:lnTo>
                    <a:lnTo>
                      <a:pt x="271" y="34"/>
                    </a:lnTo>
                    <a:lnTo>
                      <a:pt x="271" y="38"/>
                    </a:lnTo>
                    <a:lnTo>
                      <a:pt x="271" y="48"/>
                    </a:lnTo>
                    <a:lnTo>
                      <a:pt x="271" y="58"/>
                    </a:lnTo>
                    <a:lnTo>
                      <a:pt x="271" y="72"/>
                    </a:lnTo>
                    <a:lnTo>
                      <a:pt x="266" y="81"/>
                    </a:lnTo>
                    <a:lnTo>
                      <a:pt x="266" y="96"/>
                    </a:lnTo>
                    <a:lnTo>
                      <a:pt x="266" y="110"/>
                    </a:lnTo>
                    <a:lnTo>
                      <a:pt x="266" y="124"/>
                    </a:lnTo>
                    <a:lnTo>
                      <a:pt x="260" y="138"/>
                    </a:lnTo>
                    <a:lnTo>
                      <a:pt x="260" y="158"/>
                    </a:lnTo>
                    <a:lnTo>
                      <a:pt x="255" y="172"/>
                    </a:lnTo>
                    <a:lnTo>
                      <a:pt x="250" y="191"/>
                    </a:lnTo>
                    <a:lnTo>
                      <a:pt x="250" y="196"/>
                    </a:lnTo>
                    <a:lnTo>
                      <a:pt x="245" y="205"/>
                    </a:lnTo>
                    <a:lnTo>
                      <a:pt x="239" y="219"/>
                    </a:lnTo>
                    <a:lnTo>
                      <a:pt x="234" y="229"/>
                    </a:lnTo>
                    <a:lnTo>
                      <a:pt x="224" y="243"/>
                    </a:lnTo>
                    <a:lnTo>
                      <a:pt x="219" y="258"/>
                    </a:lnTo>
                    <a:lnTo>
                      <a:pt x="213" y="272"/>
                    </a:lnTo>
                    <a:lnTo>
                      <a:pt x="203" y="286"/>
                    </a:lnTo>
                    <a:lnTo>
                      <a:pt x="193" y="305"/>
                    </a:lnTo>
                    <a:lnTo>
                      <a:pt x="182" y="319"/>
                    </a:lnTo>
                    <a:lnTo>
                      <a:pt x="172" y="334"/>
                    </a:lnTo>
                    <a:lnTo>
                      <a:pt x="161" y="353"/>
                    </a:lnTo>
                    <a:lnTo>
                      <a:pt x="151" y="367"/>
                    </a:lnTo>
                    <a:lnTo>
                      <a:pt x="140" y="381"/>
                    </a:lnTo>
                    <a:lnTo>
                      <a:pt x="130" y="400"/>
                    </a:lnTo>
                    <a:lnTo>
                      <a:pt x="120" y="415"/>
                    </a:lnTo>
                    <a:lnTo>
                      <a:pt x="104" y="429"/>
                    </a:lnTo>
                    <a:lnTo>
                      <a:pt x="93" y="448"/>
                    </a:lnTo>
                    <a:lnTo>
                      <a:pt x="83" y="462"/>
                    </a:lnTo>
                    <a:lnTo>
                      <a:pt x="73" y="477"/>
                    </a:lnTo>
                    <a:lnTo>
                      <a:pt x="62" y="491"/>
                    </a:lnTo>
                    <a:lnTo>
                      <a:pt x="52" y="500"/>
                    </a:lnTo>
                    <a:lnTo>
                      <a:pt x="41" y="515"/>
                    </a:lnTo>
                    <a:lnTo>
                      <a:pt x="36" y="529"/>
                    </a:lnTo>
                    <a:lnTo>
                      <a:pt x="26" y="538"/>
                    </a:lnTo>
                    <a:lnTo>
                      <a:pt x="20" y="548"/>
                    </a:lnTo>
                    <a:lnTo>
                      <a:pt x="15" y="553"/>
                    </a:lnTo>
                    <a:lnTo>
                      <a:pt x="10" y="562"/>
                    </a:lnTo>
                    <a:lnTo>
                      <a:pt x="0" y="572"/>
                    </a:lnTo>
                    <a:lnTo>
                      <a:pt x="0" y="577"/>
                    </a:lnTo>
                    <a:lnTo>
                      <a:pt x="67" y="634"/>
                    </a:lnTo>
                    <a:lnTo>
                      <a:pt x="67" y="629"/>
                    </a:lnTo>
                    <a:lnTo>
                      <a:pt x="73" y="619"/>
                    </a:lnTo>
                    <a:lnTo>
                      <a:pt x="78" y="610"/>
                    </a:lnTo>
                    <a:lnTo>
                      <a:pt x="83" y="600"/>
                    </a:lnTo>
                    <a:lnTo>
                      <a:pt x="88" y="591"/>
                    </a:lnTo>
                    <a:lnTo>
                      <a:pt x="99" y="581"/>
                    </a:lnTo>
                    <a:lnTo>
                      <a:pt x="109" y="567"/>
                    </a:lnTo>
                    <a:lnTo>
                      <a:pt x="120" y="553"/>
                    </a:lnTo>
                    <a:lnTo>
                      <a:pt x="125" y="538"/>
                    </a:lnTo>
                    <a:lnTo>
                      <a:pt x="135" y="524"/>
                    </a:lnTo>
                    <a:lnTo>
                      <a:pt x="146" y="505"/>
                    </a:lnTo>
                    <a:lnTo>
                      <a:pt x="156" y="491"/>
                    </a:lnTo>
                    <a:lnTo>
                      <a:pt x="166" y="472"/>
                    </a:lnTo>
                    <a:lnTo>
                      <a:pt x="182" y="458"/>
                    </a:lnTo>
                    <a:lnTo>
                      <a:pt x="193" y="438"/>
                    </a:lnTo>
                    <a:lnTo>
                      <a:pt x="203" y="424"/>
                    </a:lnTo>
                    <a:lnTo>
                      <a:pt x="213" y="405"/>
                    </a:lnTo>
                    <a:lnTo>
                      <a:pt x="224" y="386"/>
                    </a:lnTo>
                    <a:lnTo>
                      <a:pt x="234" y="367"/>
                    </a:lnTo>
                    <a:lnTo>
                      <a:pt x="245" y="353"/>
                    </a:lnTo>
                    <a:lnTo>
                      <a:pt x="255" y="334"/>
                    </a:lnTo>
                    <a:lnTo>
                      <a:pt x="266" y="319"/>
                    </a:lnTo>
                    <a:lnTo>
                      <a:pt x="271" y="305"/>
                    </a:lnTo>
                    <a:lnTo>
                      <a:pt x="281" y="286"/>
                    </a:lnTo>
                    <a:lnTo>
                      <a:pt x="286" y="272"/>
                    </a:lnTo>
                    <a:lnTo>
                      <a:pt x="297" y="262"/>
                    </a:lnTo>
                    <a:lnTo>
                      <a:pt x="302" y="248"/>
                    </a:lnTo>
                    <a:lnTo>
                      <a:pt x="307" y="238"/>
                    </a:lnTo>
                    <a:lnTo>
                      <a:pt x="312" y="229"/>
                    </a:lnTo>
                    <a:lnTo>
                      <a:pt x="318" y="224"/>
                    </a:lnTo>
                    <a:lnTo>
                      <a:pt x="323" y="205"/>
                    </a:lnTo>
                    <a:lnTo>
                      <a:pt x="323" y="191"/>
                    </a:lnTo>
                    <a:lnTo>
                      <a:pt x="328" y="172"/>
                    </a:lnTo>
                    <a:lnTo>
                      <a:pt x="333" y="153"/>
                    </a:lnTo>
                    <a:lnTo>
                      <a:pt x="333" y="134"/>
                    </a:lnTo>
                    <a:lnTo>
                      <a:pt x="339" y="115"/>
                    </a:lnTo>
                    <a:lnTo>
                      <a:pt x="339" y="100"/>
                    </a:lnTo>
                    <a:lnTo>
                      <a:pt x="344" y="81"/>
                    </a:lnTo>
                    <a:lnTo>
                      <a:pt x="344" y="62"/>
                    </a:lnTo>
                    <a:lnTo>
                      <a:pt x="349" y="48"/>
                    </a:lnTo>
                    <a:lnTo>
                      <a:pt x="349" y="34"/>
                    </a:lnTo>
                    <a:lnTo>
                      <a:pt x="349" y="24"/>
                    </a:lnTo>
                    <a:lnTo>
                      <a:pt x="349" y="10"/>
                    </a:lnTo>
                    <a:lnTo>
                      <a:pt x="354" y="5"/>
                    </a:lnTo>
                    <a:lnTo>
                      <a:pt x="354" y="0"/>
                    </a:lnTo>
                    <a:lnTo>
                      <a:pt x="27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0" name="Freeform 50"/>
              <p:cNvSpPr>
                <a:spLocks/>
              </p:cNvSpPr>
              <p:nvPr/>
            </p:nvSpPr>
            <p:spPr bwMode="auto">
              <a:xfrm>
                <a:off x="5973" y="9447"/>
                <a:ext cx="1705" cy="1238"/>
              </a:xfrm>
              <a:custGeom>
                <a:avLst/>
                <a:gdLst>
                  <a:gd name="T0" fmla="*/ 245 w 1705"/>
                  <a:gd name="T1" fmla="*/ 647 h 1238"/>
                  <a:gd name="T2" fmla="*/ 380 w 1705"/>
                  <a:gd name="T3" fmla="*/ 605 h 1238"/>
                  <a:gd name="T4" fmla="*/ 511 w 1705"/>
                  <a:gd name="T5" fmla="*/ 576 h 1238"/>
                  <a:gd name="T6" fmla="*/ 636 w 1705"/>
                  <a:gd name="T7" fmla="*/ 519 h 1238"/>
                  <a:gd name="T8" fmla="*/ 787 w 1705"/>
                  <a:gd name="T9" fmla="*/ 443 h 1238"/>
                  <a:gd name="T10" fmla="*/ 959 w 1705"/>
                  <a:gd name="T11" fmla="*/ 352 h 1238"/>
                  <a:gd name="T12" fmla="*/ 1011 w 1705"/>
                  <a:gd name="T13" fmla="*/ 371 h 1238"/>
                  <a:gd name="T14" fmla="*/ 1022 w 1705"/>
                  <a:gd name="T15" fmla="*/ 505 h 1238"/>
                  <a:gd name="T16" fmla="*/ 1027 w 1705"/>
                  <a:gd name="T17" fmla="*/ 676 h 1238"/>
                  <a:gd name="T18" fmla="*/ 1017 w 1705"/>
                  <a:gd name="T19" fmla="*/ 790 h 1238"/>
                  <a:gd name="T20" fmla="*/ 912 w 1705"/>
                  <a:gd name="T21" fmla="*/ 843 h 1238"/>
                  <a:gd name="T22" fmla="*/ 761 w 1705"/>
                  <a:gd name="T23" fmla="*/ 895 h 1238"/>
                  <a:gd name="T24" fmla="*/ 651 w 1705"/>
                  <a:gd name="T25" fmla="*/ 928 h 1238"/>
                  <a:gd name="T26" fmla="*/ 526 w 1705"/>
                  <a:gd name="T27" fmla="*/ 962 h 1238"/>
                  <a:gd name="T28" fmla="*/ 417 w 1705"/>
                  <a:gd name="T29" fmla="*/ 1000 h 1238"/>
                  <a:gd name="T30" fmla="*/ 276 w 1705"/>
                  <a:gd name="T31" fmla="*/ 1047 h 1238"/>
                  <a:gd name="T32" fmla="*/ 114 w 1705"/>
                  <a:gd name="T33" fmla="*/ 1105 h 1238"/>
                  <a:gd name="T34" fmla="*/ 0 w 1705"/>
                  <a:gd name="T35" fmla="*/ 1238 h 1238"/>
                  <a:gd name="T36" fmla="*/ 125 w 1705"/>
                  <a:gd name="T37" fmla="*/ 1181 h 1238"/>
                  <a:gd name="T38" fmla="*/ 266 w 1705"/>
                  <a:gd name="T39" fmla="*/ 1124 h 1238"/>
                  <a:gd name="T40" fmla="*/ 396 w 1705"/>
                  <a:gd name="T41" fmla="*/ 1066 h 1238"/>
                  <a:gd name="T42" fmla="*/ 511 w 1705"/>
                  <a:gd name="T43" fmla="*/ 1024 h 1238"/>
                  <a:gd name="T44" fmla="*/ 631 w 1705"/>
                  <a:gd name="T45" fmla="*/ 986 h 1238"/>
                  <a:gd name="T46" fmla="*/ 745 w 1705"/>
                  <a:gd name="T47" fmla="*/ 957 h 1238"/>
                  <a:gd name="T48" fmla="*/ 860 w 1705"/>
                  <a:gd name="T49" fmla="*/ 919 h 1238"/>
                  <a:gd name="T50" fmla="*/ 1017 w 1705"/>
                  <a:gd name="T51" fmla="*/ 871 h 1238"/>
                  <a:gd name="T52" fmla="*/ 1069 w 1705"/>
                  <a:gd name="T53" fmla="*/ 814 h 1238"/>
                  <a:gd name="T54" fmla="*/ 1069 w 1705"/>
                  <a:gd name="T55" fmla="*/ 686 h 1238"/>
                  <a:gd name="T56" fmla="*/ 1069 w 1705"/>
                  <a:gd name="T57" fmla="*/ 590 h 1238"/>
                  <a:gd name="T58" fmla="*/ 1063 w 1705"/>
                  <a:gd name="T59" fmla="*/ 476 h 1238"/>
                  <a:gd name="T60" fmla="*/ 1063 w 1705"/>
                  <a:gd name="T61" fmla="*/ 362 h 1238"/>
                  <a:gd name="T62" fmla="*/ 1142 w 1705"/>
                  <a:gd name="T63" fmla="*/ 300 h 1238"/>
                  <a:gd name="T64" fmla="*/ 1288 w 1705"/>
                  <a:gd name="T65" fmla="*/ 195 h 1238"/>
                  <a:gd name="T66" fmla="*/ 1413 w 1705"/>
                  <a:gd name="T67" fmla="*/ 114 h 1238"/>
                  <a:gd name="T68" fmla="*/ 1512 w 1705"/>
                  <a:gd name="T69" fmla="*/ 67 h 1238"/>
                  <a:gd name="T70" fmla="*/ 1627 w 1705"/>
                  <a:gd name="T71" fmla="*/ 62 h 1238"/>
                  <a:gd name="T72" fmla="*/ 1533 w 1705"/>
                  <a:gd name="T73" fmla="*/ 171 h 1238"/>
                  <a:gd name="T74" fmla="*/ 1397 w 1705"/>
                  <a:gd name="T75" fmla="*/ 271 h 1238"/>
                  <a:gd name="T76" fmla="*/ 1319 w 1705"/>
                  <a:gd name="T77" fmla="*/ 328 h 1238"/>
                  <a:gd name="T78" fmla="*/ 1465 w 1705"/>
                  <a:gd name="T79" fmla="*/ 276 h 1238"/>
                  <a:gd name="T80" fmla="*/ 1575 w 1705"/>
                  <a:gd name="T81" fmla="*/ 319 h 1238"/>
                  <a:gd name="T82" fmla="*/ 1481 w 1705"/>
                  <a:gd name="T83" fmla="*/ 386 h 1238"/>
                  <a:gd name="T84" fmla="*/ 1350 w 1705"/>
                  <a:gd name="T85" fmla="*/ 405 h 1238"/>
                  <a:gd name="T86" fmla="*/ 1272 w 1705"/>
                  <a:gd name="T87" fmla="*/ 471 h 1238"/>
                  <a:gd name="T88" fmla="*/ 1173 w 1705"/>
                  <a:gd name="T89" fmla="*/ 533 h 1238"/>
                  <a:gd name="T90" fmla="*/ 1199 w 1705"/>
                  <a:gd name="T91" fmla="*/ 562 h 1238"/>
                  <a:gd name="T92" fmla="*/ 1350 w 1705"/>
                  <a:gd name="T93" fmla="*/ 466 h 1238"/>
                  <a:gd name="T94" fmla="*/ 1434 w 1705"/>
                  <a:gd name="T95" fmla="*/ 433 h 1238"/>
                  <a:gd name="T96" fmla="*/ 1585 w 1705"/>
                  <a:gd name="T97" fmla="*/ 395 h 1238"/>
                  <a:gd name="T98" fmla="*/ 1642 w 1705"/>
                  <a:gd name="T99" fmla="*/ 286 h 1238"/>
                  <a:gd name="T100" fmla="*/ 1559 w 1705"/>
                  <a:gd name="T101" fmla="*/ 233 h 1238"/>
                  <a:gd name="T102" fmla="*/ 1590 w 1705"/>
                  <a:gd name="T103" fmla="*/ 186 h 1238"/>
                  <a:gd name="T104" fmla="*/ 1705 w 1705"/>
                  <a:gd name="T105" fmla="*/ 57 h 1238"/>
                  <a:gd name="T106" fmla="*/ 1627 w 1705"/>
                  <a:gd name="T107" fmla="*/ 5 h 1238"/>
                  <a:gd name="T108" fmla="*/ 1475 w 1705"/>
                  <a:gd name="T109" fmla="*/ 38 h 1238"/>
                  <a:gd name="T110" fmla="*/ 1335 w 1705"/>
                  <a:gd name="T111" fmla="*/ 90 h 1238"/>
                  <a:gd name="T112" fmla="*/ 1209 w 1705"/>
                  <a:gd name="T113" fmla="*/ 181 h 1238"/>
                  <a:gd name="T114" fmla="*/ 1079 w 1705"/>
                  <a:gd name="T115" fmla="*/ 290 h 1238"/>
                  <a:gd name="T116" fmla="*/ 1011 w 1705"/>
                  <a:gd name="T117" fmla="*/ 262 h 1238"/>
                  <a:gd name="T118" fmla="*/ 881 w 1705"/>
                  <a:gd name="T119" fmla="*/ 324 h 1238"/>
                  <a:gd name="T120" fmla="*/ 756 w 1705"/>
                  <a:gd name="T121" fmla="*/ 386 h 1238"/>
                  <a:gd name="T122" fmla="*/ 610 w 1705"/>
                  <a:gd name="T123" fmla="*/ 462 h 1238"/>
                  <a:gd name="T124" fmla="*/ 146 w 1705"/>
                  <a:gd name="T125" fmla="*/ 633 h 12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05"/>
                  <a:gd name="T190" fmla="*/ 0 h 1238"/>
                  <a:gd name="T191" fmla="*/ 1705 w 1705"/>
                  <a:gd name="T192" fmla="*/ 1238 h 12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05" h="1238">
                    <a:moveTo>
                      <a:pt x="146" y="681"/>
                    </a:moveTo>
                    <a:lnTo>
                      <a:pt x="146" y="681"/>
                    </a:lnTo>
                    <a:lnTo>
                      <a:pt x="156" y="676"/>
                    </a:lnTo>
                    <a:lnTo>
                      <a:pt x="172" y="671"/>
                    </a:lnTo>
                    <a:lnTo>
                      <a:pt x="193" y="666"/>
                    </a:lnTo>
                    <a:lnTo>
                      <a:pt x="203" y="662"/>
                    </a:lnTo>
                    <a:lnTo>
                      <a:pt x="213" y="657"/>
                    </a:lnTo>
                    <a:lnTo>
                      <a:pt x="229" y="652"/>
                    </a:lnTo>
                    <a:lnTo>
                      <a:pt x="245" y="647"/>
                    </a:lnTo>
                    <a:lnTo>
                      <a:pt x="255" y="643"/>
                    </a:lnTo>
                    <a:lnTo>
                      <a:pt x="271" y="638"/>
                    </a:lnTo>
                    <a:lnTo>
                      <a:pt x="286" y="638"/>
                    </a:lnTo>
                    <a:lnTo>
                      <a:pt x="302" y="633"/>
                    </a:lnTo>
                    <a:lnTo>
                      <a:pt x="318" y="628"/>
                    </a:lnTo>
                    <a:lnTo>
                      <a:pt x="333" y="619"/>
                    </a:lnTo>
                    <a:lnTo>
                      <a:pt x="349" y="614"/>
                    </a:lnTo>
                    <a:lnTo>
                      <a:pt x="365" y="614"/>
                    </a:lnTo>
                    <a:lnTo>
                      <a:pt x="380" y="605"/>
                    </a:lnTo>
                    <a:lnTo>
                      <a:pt x="396" y="605"/>
                    </a:lnTo>
                    <a:lnTo>
                      <a:pt x="412" y="600"/>
                    </a:lnTo>
                    <a:lnTo>
                      <a:pt x="427" y="595"/>
                    </a:lnTo>
                    <a:lnTo>
                      <a:pt x="438" y="590"/>
                    </a:lnTo>
                    <a:lnTo>
                      <a:pt x="448" y="590"/>
                    </a:lnTo>
                    <a:lnTo>
                      <a:pt x="464" y="586"/>
                    </a:lnTo>
                    <a:lnTo>
                      <a:pt x="474" y="586"/>
                    </a:lnTo>
                    <a:lnTo>
                      <a:pt x="495" y="576"/>
                    </a:lnTo>
                    <a:lnTo>
                      <a:pt x="511" y="576"/>
                    </a:lnTo>
                    <a:lnTo>
                      <a:pt x="516" y="576"/>
                    </a:lnTo>
                    <a:lnTo>
                      <a:pt x="521" y="571"/>
                    </a:lnTo>
                    <a:lnTo>
                      <a:pt x="531" y="566"/>
                    </a:lnTo>
                    <a:lnTo>
                      <a:pt x="547" y="562"/>
                    </a:lnTo>
                    <a:lnTo>
                      <a:pt x="558" y="557"/>
                    </a:lnTo>
                    <a:lnTo>
                      <a:pt x="578" y="547"/>
                    </a:lnTo>
                    <a:lnTo>
                      <a:pt x="594" y="538"/>
                    </a:lnTo>
                    <a:lnTo>
                      <a:pt x="615" y="533"/>
                    </a:lnTo>
                    <a:lnTo>
                      <a:pt x="636" y="519"/>
                    </a:lnTo>
                    <a:lnTo>
                      <a:pt x="651" y="509"/>
                    </a:lnTo>
                    <a:lnTo>
                      <a:pt x="672" y="500"/>
                    </a:lnTo>
                    <a:lnTo>
                      <a:pt x="698" y="490"/>
                    </a:lnTo>
                    <a:lnTo>
                      <a:pt x="714" y="476"/>
                    </a:lnTo>
                    <a:lnTo>
                      <a:pt x="740" y="466"/>
                    </a:lnTo>
                    <a:lnTo>
                      <a:pt x="751" y="462"/>
                    </a:lnTo>
                    <a:lnTo>
                      <a:pt x="761" y="457"/>
                    </a:lnTo>
                    <a:lnTo>
                      <a:pt x="771" y="452"/>
                    </a:lnTo>
                    <a:lnTo>
                      <a:pt x="787" y="443"/>
                    </a:lnTo>
                    <a:lnTo>
                      <a:pt x="808" y="433"/>
                    </a:lnTo>
                    <a:lnTo>
                      <a:pt x="829" y="419"/>
                    </a:lnTo>
                    <a:lnTo>
                      <a:pt x="844" y="409"/>
                    </a:lnTo>
                    <a:lnTo>
                      <a:pt x="870" y="400"/>
                    </a:lnTo>
                    <a:lnTo>
                      <a:pt x="886" y="386"/>
                    </a:lnTo>
                    <a:lnTo>
                      <a:pt x="907" y="376"/>
                    </a:lnTo>
                    <a:lnTo>
                      <a:pt x="923" y="366"/>
                    </a:lnTo>
                    <a:lnTo>
                      <a:pt x="943" y="362"/>
                    </a:lnTo>
                    <a:lnTo>
                      <a:pt x="959" y="352"/>
                    </a:lnTo>
                    <a:lnTo>
                      <a:pt x="970" y="347"/>
                    </a:lnTo>
                    <a:lnTo>
                      <a:pt x="980" y="343"/>
                    </a:lnTo>
                    <a:lnTo>
                      <a:pt x="996" y="338"/>
                    </a:lnTo>
                    <a:lnTo>
                      <a:pt x="1006" y="338"/>
                    </a:lnTo>
                    <a:lnTo>
                      <a:pt x="1011" y="343"/>
                    </a:lnTo>
                    <a:lnTo>
                      <a:pt x="1011" y="347"/>
                    </a:lnTo>
                    <a:lnTo>
                      <a:pt x="1011" y="352"/>
                    </a:lnTo>
                    <a:lnTo>
                      <a:pt x="1011" y="362"/>
                    </a:lnTo>
                    <a:lnTo>
                      <a:pt x="1011" y="371"/>
                    </a:lnTo>
                    <a:lnTo>
                      <a:pt x="1011" y="381"/>
                    </a:lnTo>
                    <a:lnTo>
                      <a:pt x="1017" y="395"/>
                    </a:lnTo>
                    <a:lnTo>
                      <a:pt x="1017" y="405"/>
                    </a:lnTo>
                    <a:lnTo>
                      <a:pt x="1017" y="424"/>
                    </a:lnTo>
                    <a:lnTo>
                      <a:pt x="1017" y="438"/>
                    </a:lnTo>
                    <a:lnTo>
                      <a:pt x="1017" y="452"/>
                    </a:lnTo>
                    <a:lnTo>
                      <a:pt x="1022" y="471"/>
                    </a:lnTo>
                    <a:lnTo>
                      <a:pt x="1022" y="490"/>
                    </a:lnTo>
                    <a:lnTo>
                      <a:pt x="1022" y="505"/>
                    </a:lnTo>
                    <a:lnTo>
                      <a:pt x="1022" y="528"/>
                    </a:lnTo>
                    <a:lnTo>
                      <a:pt x="1027" y="543"/>
                    </a:lnTo>
                    <a:lnTo>
                      <a:pt x="1027" y="566"/>
                    </a:lnTo>
                    <a:lnTo>
                      <a:pt x="1027" y="581"/>
                    </a:lnTo>
                    <a:lnTo>
                      <a:pt x="1027" y="605"/>
                    </a:lnTo>
                    <a:lnTo>
                      <a:pt x="1027" y="619"/>
                    </a:lnTo>
                    <a:lnTo>
                      <a:pt x="1027" y="638"/>
                    </a:lnTo>
                    <a:lnTo>
                      <a:pt x="1027" y="657"/>
                    </a:lnTo>
                    <a:lnTo>
                      <a:pt x="1027" y="676"/>
                    </a:lnTo>
                    <a:lnTo>
                      <a:pt x="1027" y="690"/>
                    </a:lnTo>
                    <a:lnTo>
                      <a:pt x="1027" y="709"/>
                    </a:lnTo>
                    <a:lnTo>
                      <a:pt x="1027" y="724"/>
                    </a:lnTo>
                    <a:lnTo>
                      <a:pt x="1022" y="738"/>
                    </a:lnTo>
                    <a:lnTo>
                      <a:pt x="1022" y="747"/>
                    </a:lnTo>
                    <a:lnTo>
                      <a:pt x="1022" y="762"/>
                    </a:lnTo>
                    <a:lnTo>
                      <a:pt x="1022" y="771"/>
                    </a:lnTo>
                    <a:lnTo>
                      <a:pt x="1017" y="781"/>
                    </a:lnTo>
                    <a:lnTo>
                      <a:pt x="1017" y="790"/>
                    </a:lnTo>
                    <a:lnTo>
                      <a:pt x="1011" y="795"/>
                    </a:lnTo>
                    <a:lnTo>
                      <a:pt x="1006" y="800"/>
                    </a:lnTo>
                    <a:lnTo>
                      <a:pt x="996" y="805"/>
                    </a:lnTo>
                    <a:lnTo>
                      <a:pt x="985" y="809"/>
                    </a:lnTo>
                    <a:lnTo>
                      <a:pt x="975" y="814"/>
                    </a:lnTo>
                    <a:lnTo>
                      <a:pt x="959" y="824"/>
                    </a:lnTo>
                    <a:lnTo>
                      <a:pt x="949" y="828"/>
                    </a:lnTo>
                    <a:lnTo>
                      <a:pt x="928" y="833"/>
                    </a:lnTo>
                    <a:lnTo>
                      <a:pt x="912" y="843"/>
                    </a:lnTo>
                    <a:lnTo>
                      <a:pt x="886" y="847"/>
                    </a:lnTo>
                    <a:lnTo>
                      <a:pt x="865" y="857"/>
                    </a:lnTo>
                    <a:lnTo>
                      <a:pt x="844" y="862"/>
                    </a:lnTo>
                    <a:lnTo>
                      <a:pt x="824" y="871"/>
                    </a:lnTo>
                    <a:lnTo>
                      <a:pt x="813" y="876"/>
                    </a:lnTo>
                    <a:lnTo>
                      <a:pt x="803" y="881"/>
                    </a:lnTo>
                    <a:lnTo>
                      <a:pt x="787" y="886"/>
                    </a:lnTo>
                    <a:lnTo>
                      <a:pt x="777" y="890"/>
                    </a:lnTo>
                    <a:lnTo>
                      <a:pt x="761" y="895"/>
                    </a:lnTo>
                    <a:lnTo>
                      <a:pt x="751" y="895"/>
                    </a:lnTo>
                    <a:lnTo>
                      <a:pt x="740" y="900"/>
                    </a:lnTo>
                    <a:lnTo>
                      <a:pt x="730" y="905"/>
                    </a:lnTo>
                    <a:lnTo>
                      <a:pt x="714" y="909"/>
                    </a:lnTo>
                    <a:lnTo>
                      <a:pt x="704" y="909"/>
                    </a:lnTo>
                    <a:lnTo>
                      <a:pt x="688" y="914"/>
                    </a:lnTo>
                    <a:lnTo>
                      <a:pt x="678" y="919"/>
                    </a:lnTo>
                    <a:lnTo>
                      <a:pt x="667" y="919"/>
                    </a:lnTo>
                    <a:lnTo>
                      <a:pt x="651" y="928"/>
                    </a:lnTo>
                    <a:lnTo>
                      <a:pt x="641" y="928"/>
                    </a:lnTo>
                    <a:lnTo>
                      <a:pt x="631" y="933"/>
                    </a:lnTo>
                    <a:lnTo>
                      <a:pt x="620" y="938"/>
                    </a:lnTo>
                    <a:lnTo>
                      <a:pt x="605" y="938"/>
                    </a:lnTo>
                    <a:lnTo>
                      <a:pt x="594" y="943"/>
                    </a:lnTo>
                    <a:lnTo>
                      <a:pt x="584" y="947"/>
                    </a:lnTo>
                    <a:lnTo>
                      <a:pt x="563" y="952"/>
                    </a:lnTo>
                    <a:lnTo>
                      <a:pt x="547" y="962"/>
                    </a:lnTo>
                    <a:lnTo>
                      <a:pt x="526" y="962"/>
                    </a:lnTo>
                    <a:lnTo>
                      <a:pt x="511" y="966"/>
                    </a:lnTo>
                    <a:lnTo>
                      <a:pt x="490" y="971"/>
                    </a:lnTo>
                    <a:lnTo>
                      <a:pt x="479" y="976"/>
                    </a:lnTo>
                    <a:lnTo>
                      <a:pt x="469" y="981"/>
                    </a:lnTo>
                    <a:lnTo>
                      <a:pt x="458" y="986"/>
                    </a:lnTo>
                    <a:lnTo>
                      <a:pt x="448" y="986"/>
                    </a:lnTo>
                    <a:lnTo>
                      <a:pt x="448" y="990"/>
                    </a:lnTo>
                    <a:lnTo>
                      <a:pt x="432" y="995"/>
                    </a:lnTo>
                    <a:lnTo>
                      <a:pt x="417" y="1000"/>
                    </a:lnTo>
                    <a:lnTo>
                      <a:pt x="401" y="1005"/>
                    </a:lnTo>
                    <a:lnTo>
                      <a:pt x="391" y="1005"/>
                    </a:lnTo>
                    <a:lnTo>
                      <a:pt x="375" y="1009"/>
                    </a:lnTo>
                    <a:lnTo>
                      <a:pt x="365" y="1019"/>
                    </a:lnTo>
                    <a:lnTo>
                      <a:pt x="344" y="1024"/>
                    </a:lnTo>
                    <a:lnTo>
                      <a:pt x="328" y="1028"/>
                    </a:lnTo>
                    <a:lnTo>
                      <a:pt x="307" y="1033"/>
                    </a:lnTo>
                    <a:lnTo>
                      <a:pt x="292" y="1043"/>
                    </a:lnTo>
                    <a:lnTo>
                      <a:pt x="276" y="1047"/>
                    </a:lnTo>
                    <a:lnTo>
                      <a:pt x="255" y="1052"/>
                    </a:lnTo>
                    <a:lnTo>
                      <a:pt x="239" y="1062"/>
                    </a:lnTo>
                    <a:lnTo>
                      <a:pt x="219" y="1071"/>
                    </a:lnTo>
                    <a:lnTo>
                      <a:pt x="198" y="1076"/>
                    </a:lnTo>
                    <a:lnTo>
                      <a:pt x="182" y="1081"/>
                    </a:lnTo>
                    <a:lnTo>
                      <a:pt x="161" y="1086"/>
                    </a:lnTo>
                    <a:lnTo>
                      <a:pt x="146" y="1095"/>
                    </a:lnTo>
                    <a:lnTo>
                      <a:pt x="125" y="1100"/>
                    </a:lnTo>
                    <a:lnTo>
                      <a:pt x="114" y="1105"/>
                    </a:lnTo>
                    <a:lnTo>
                      <a:pt x="99" y="1109"/>
                    </a:lnTo>
                    <a:lnTo>
                      <a:pt x="83" y="1114"/>
                    </a:lnTo>
                    <a:lnTo>
                      <a:pt x="67" y="1119"/>
                    </a:lnTo>
                    <a:lnTo>
                      <a:pt x="57" y="1124"/>
                    </a:lnTo>
                    <a:lnTo>
                      <a:pt x="46" y="1128"/>
                    </a:lnTo>
                    <a:lnTo>
                      <a:pt x="41" y="1128"/>
                    </a:lnTo>
                    <a:lnTo>
                      <a:pt x="26" y="1133"/>
                    </a:lnTo>
                    <a:lnTo>
                      <a:pt x="26" y="1138"/>
                    </a:lnTo>
                    <a:lnTo>
                      <a:pt x="0" y="1238"/>
                    </a:lnTo>
                    <a:lnTo>
                      <a:pt x="5" y="1233"/>
                    </a:lnTo>
                    <a:lnTo>
                      <a:pt x="15" y="1228"/>
                    </a:lnTo>
                    <a:lnTo>
                      <a:pt x="26" y="1224"/>
                    </a:lnTo>
                    <a:lnTo>
                      <a:pt x="41" y="1219"/>
                    </a:lnTo>
                    <a:lnTo>
                      <a:pt x="52" y="1209"/>
                    </a:lnTo>
                    <a:lnTo>
                      <a:pt x="73" y="1205"/>
                    </a:lnTo>
                    <a:lnTo>
                      <a:pt x="88" y="1195"/>
                    </a:lnTo>
                    <a:lnTo>
                      <a:pt x="104" y="1190"/>
                    </a:lnTo>
                    <a:lnTo>
                      <a:pt x="125" y="1181"/>
                    </a:lnTo>
                    <a:lnTo>
                      <a:pt x="151" y="1171"/>
                    </a:lnTo>
                    <a:lnTo>
                      <a:pt x="172" y="1162"/>
                    </a:lnTo>
                    <a:lnTo>
                      <a:pt x="193" y="1152"/>
                    </a:lnTo>
                    <a:lnTo>
                      <a:pt x="203" y="1147"/>
                    </a:lnTo>
                    <a:lnTo>
                      <a:pt x="219" y="1143"/>
                    </a:lnTo>
                    <a:lnTo>
                      <a:pt x="229" y="1138"/>
                    </a:lnTo>
                    <a:lnTo>
                      <a:pt x="239" y="1133"/>
                    </a:lnTo>
                    <a:lnTo>
                      <a:pt x="250" y="1128"/>
                    </a:lnTo>
                    <a:lnTo>
                      <a:pt x="266" y="1124"/>
                    </a:lnTo>
                    <a:lnTo>
                      <a:pt x="271" y="1119"/>
                    </a:lnTo>
                    <a:lnTo>
                      <a:pt x="286" y="1114"/>
                    </a:lnTo>
                    <a:lnTo>
                      <a:pt x="297" y="1109"/>
                    </a:lnTo>
                    <a:lnTo>
                      <a:pt x="307" y="1105"/>
                    </a:lnTo>
                    <a:lnTo>
                      <a:pt x="318" y="1095"/>
                    </a:lnTo>
                    <a:lnTo>
                      <a:pt x="328" y="1095"/>
                    </a:lnTo>
                    <a:lnTo>
                      <a:pt x="349" y="1086"/>
                    </a:lnTo>
                    <a:lnTo>
                      <a:pt x="375" y="1076"/>
                    </a:lnTo>
                    <a:lnTo>
                      <a:pt x="396" y="1066"/>
                    </a:lnTo>
                    <a:lnTo>
                      <a:pt x="412" y="1062"/>
                    </a:lnTo>
                    <a:lnTo>
                      <a:pt x="432" y="1052"/>
                    </a:lnTo>
                    <a:lnTo>
                      <a:pt x="448" y="1047"/>
                    </a:lnTo>
                    <a:lnTo>
                      <a:pt x="464" y="1038"/>
                    </a:lnTo>
                    <a:lnTo>
                      <a:pt x="479" y="1033"/>
                    </a:lnTo>
                    <a:lnTo>
                      <a:pt x="485" y="1028"/>
                    </a:lnTo>
                    <a:lnTo>
                      <a:pt x="495" y="1028"/>
                    </a:lnTo>
                    <a:lnTo>
                      <a:pt x="505" y="1024"/>
                    </a:lnTo>
                    <a:lnTo>
                      <a:pt x="511" y="1024"/>
                    </a:lnTo>
                    <a:lnTo>
                      <a:pt x="511" y="1019"/>
                    </a:lnTo>
                    <a:lnTo>
                      <a:pt x="521" y="1019"/>
                    </a:lnTo>
                    <a:lnTo>
                      <a:pt x="526" y="1014"/>
                    </a:lnTo>
                    <a:lnTo>
                      <a:pt x="542" y="1014"/>
                    </a:lnTo>
                    <a:lnTo>
                      <a:pt x="552" y="1009"/>
                    </a:lnTo>
                    <a:lnTo>
                      <a:pt x="573" y="1005"/>
                    </a:lnTo>
                    <a:lnTo>
                      <a:pt x="589" y="1000"/>
                    </a:lnTo>
                    <a:lnTo>
                      <a:pt x="610" y="995"/>
                    </a:lnTo>
                    <a:lnTo>
                      <a:pt x="631" y="986"/>
                    </a:lnTo>
                    <a:lnTo>
                      <a:pt x="651" y="981"/>
                    </a:lnTo>
                    <a:lnTo>
                      <a:pt x="662" y="976"/>
                    </a:lnTo>
                    <a:lnTo>
                      <a:pt x="672" y="976"/>
                    </a:lnTo>
                    <a:lnTo>
                      <a:pt x="688" y="971"/>
                    </a:lnTo>
                    <a:lnTo>
                      <a:pt x="698" y="966"/>
                    </a:lnTo>
                    <a:lnTo>
                      <a:pt x="709" y="966"/>
                    </a:lnTo>
                    <a:lnTo>
                      <a:pt x="724" y="962"/>
                    </a:lnTo>
                    <a:lnTo>
                      <a:pt x="735" y="957"/>
                    </a:lnTo>
                    <a:lnTo>
                      <a:pt x="745" y="957"/>
                    </a:lnTo>
                    <a:lnTo>
                      <a:pt x="761" y="952"/>
                    </a:lnTo>
                    <a:lnTo>
                      <a:pt x="771" y="947"/>
                    </a:lnTo>
                    <a:lnTo>
                      <a:pt x="787" y="943"/>
                    </a:lnTo>
                    <a:lnTo>
                      <a:pt x="803" y="943"/>
                    </a:lnTo>
                    <a:lnTo>
                      <a:pt x="813" y="938"/>
                    </a:lnTo>
                    <a:lnTo>
                      <a:pt x="824" y="933"/>
                    </a:lnTo>
                    <a:lnTo>
                      <a:pt x="839" y="928"/>
                    </a:lnTo>
                    <a:lnTo>
                      <a:pt x="850" y="928"/>
                    </a:lnTo>
                    <a:lnTo>
                      <a:pt x="860" y="919"/>
                    </a:lnTo>
                    <a:lnTo>
                      <a:pt x="876" y="919"/>
                    </a:lnTo>
                    <a:lnTo>
                      <a:pt x="886" y="914"/>
                    </a:lnTo>
                    <a:lnTo>
                      <a:pt x="897" y="909"/>
                    </a:lnTo>
                    <a:lnTo>
                      <a:pt x="917" y="905"/>
                    </a:lnTo>
                    <a:lnTo>
                      <a:pt x="938" y="895"/>
                    </a:lnTo>
                    <a:lnTo>
                      <a:pt x="959" y="890"/>
                    </a:lnTo>
                    <a:lnTo>
                      <a:pt x="985" y="886"/>
                    </a:lnTo>
                    <a:lnTo>
                      <a:pt x="1001" y="876"/>
                    </a:lnTo>
                    <a:lnTo>
                      <a:pt x="1017" y="871"/>
                    </a:lnTo>
                    <a:lnTo>
                      <a:pt x="1027" y="866"/>
                    </a:lnTo>
                    <a:lnTo>
                      <a:pt x="1043" y="857"/>
                    </a:lnTo>
                    <a:lnTo>
                      <a:pt x="1053" y="852"/>
                    </a:lnTo>
                    <a:lnTo>
                      <a:pt x="1058" y="847"/>
                    </a:lnTo>
                    <a:lnTo>
                      <a:pt x="1063" y="843"/>
                    </a:lnTo>
                    <a:lnTo>
                      <a:pt x="1069" y="843"/>
                    </a:lnTo>
                    <a:lnTo>
                      <a:pt x="1069" y="833"/>
                    </a:lnTo>
                    <a:lnTo>
                      <a:pt x="1069" y="824"/>
                    </a:lnTo>
                    <a:lnTo>
                      <a:pt x="1069" y="814"/>
                    </a:lnTo>
                    <a:lnTo>
                      <a:pt x="1069" y="805"/>
                    </a:lnTo>
                    <a:lnTo>
                      <a:pt x="1069" y="790"/>
                    </a:lnTo>
                    <a:lnTo>
                      <a:pt x="1069" y="776"/>
                    </a:lnTo>
                    <a:lnTo>
                      <a:pt x="1069" y="762"/>
                    </a:lnTo>
                    <a:lnTo>
                      <a:pt x="1069" y="747"/>
                    </a:lnTo>
                    <a:lnTo>
                      <a:pt x="1069" y="724"/>
                    </a:lnTo>
                    <a:lnTo>
                      <a:pt x="1069" y="705"/>
                    </a:lnTo>
                    <a:lnTo>
                      <a:pt x="1069" y="695"/>
                    </a:lnTo>
                    <a:lnTo>
                      <a:pt x="1069" y="686"/>
                    </a:lnTo>
                    <a:lnTo>
                      <a:pt x="1069" y="676"/>
                    </a:lnTo>
                    <a:lnTo>
                      <a:pt x="1069" y="666"/>
                    </a:lnTo>
                    <a:lnTo>
                      <a:pt x="1069" y="657"/>
                    </a:lnTo>
                    <a:lnTo>
                      <a:pt x="1069" y="643"/>
                    </a:lnTo>
                    <a:lnTo>
                      <a:pt x="1069" y="633"/>
                    </a:lnTo>
                    <a:lnTo>
                      <a:pt x="1069" y="624"/>
                    </a:lnTo>
                    <a:lnTo>
                      <a:pt x="1069" y="614"/>
                    </a:lnTo>
                    <a:lnTo>
                      <a:pt x="1069" y="605"/>
                    </a:lnTo>
                    <a:lnTo>
                      <a:pt x="1069" y="590"/>
                    </a:lnTo>
                    <a:lnTo>
                      <a:pt x="1069" y="581"/>
                    </a:lnTo>
                    <a:lnTo>
                      <a:pt x="1063" y="571"/>
                    </a:lnTo>
                    <a:lnTo>
                      <a:pt x="1063" y="562"/>
                    </a:lnTo>
                    <a:lnTo>
                      <a:pt x="1063" y="547"/>
                    </a:lnTo>
                    <a:lnTo>
                      <a:pt x="1063" y="538"/>
                    </a:lnTo>
                    <a:lnTo>
                      <a:pt x="1063" y="519"/>
                    </a:lnTo>
                    <a:lnTo>
                      <a:pt x="1063" y="500"/>
                    </a:lnTo>
                    <a:lnTo>
                      <a:pt x="1063" y="486"/>
                    </a:lnTo>
                    <a:lnTo>
                      <a:pt x="1063" y="476"/>
                    </a:lnTo>
                    <a:lnTo>
                      <a:pt x="1063" y="466"/>
                    </a:lnTo>
                    <a:lnTo>
                      <a:pt x="1063" y="462"/>
                    </a:lnTo>
                    <a:lnTo>
                      <a:pt x="1063" y="443"/>
                    </a:lnTo>
                    <a:lnTo>
                      <a:pt x="1063" y="424"/>
                    </a:lnTo>
                    <a:lnTo>
                      <a:pt x="1063" y="409"/>
                    </a:lnTo>
                    <a:lnTo>
                      <a:pt x="1063" y="400"/>
                    </a:lnTo>
                    <a:lnTo>
                      <a:pt x="1063" y="386"/>
                    </a:lnTo>
                    <a:lnTo>
                      <a:pt x="1063" y="376"/>
                    </a:lnTo>
                    <a:lnTo>
                      <a:pt x="1063" y="362"/>
                    </a:lnTo>
                    <a:lnTo>
                      <a:pt x="1063" y="357"/>
                    </a:lnTo>
                    <a:lnTo>
                      <a:pt x="1079" y="347"/>
                    </a:lnTo>
                    <a:lnTo>
                      <a:pt x="1084" y="338"/>
                    </a:lnTo>
                    <a:lnTo>
                      <a:pt x="1095" y="333"/>
                    </a:lnTo>
                    <a:lnTo>
                      <a:pt x="1105" y="328"/>
                    </a:lnTo>
                    <a:lnTo>
                      <a:pt x="1116" y="319"/>
                    </a:lnTo>
                    <a:lnTo>
                      <a:pt x="1126" y="309"/>
                    </a:lnTo>
                    <a:lnTo>
                      <a:pt x="1142" y="300"/>
                    </a:lnTo>
                    <a:lnTo>
                      <a:pt x="1152" y="290"/>
                    </a:lnTo>
                    <a:lnTo>
                      <a:pt x="1173" y="281"/>
                    </a:lnTo>
                    <a:lnTo>
                      <a:pt x="1189" y="266"/>
                    </a:lnTo>
                    <a:lnTo>
                      <a:pt x="1204" y="257"/>
                    </a:lnTo>
                    <a:lnTo>
                      <a:pt x="1220" y="247"/>
                    </a:lnTo>
                    <a:lnTo>
                      <a:pt x="1241" y="233"/>
                    </a:lnTo>
                    <a:lnTo>
                      <a:pt x="1256" y="224"/>
                    </a:lnTo>
                    <a:lnTo>
                      <a:pt x="1272" y="209"/>
                    </a:lnTo>
                    <a:lnTo>
                      <a:pt x="1288" y="195"/>
                    </a:lnTo>
                    <a:lnTo>
                      <a:pt x="1303" y="186"/>
                    </a:lnTo>
                    <a:lnTo>
                      <a:pt x="1319" y="176"/>
                    </a:lnTo>
                    <a:lnTo>
                      <a:pt x="1335" y="162"/>
                    </a:lnTo>
                    <a:lnTo>
                      <a:pt x="1350" y="152"/>
                    </a:lnTo>
                    <a:lnTo>
                      <a:pt x="1366" y="147"/>
                    </a:lnTo>
                    <a:lnTo>
                      <a:pt x="1376" y="133"/>
                    </a:lnTo>
                    <a:lnTo>
                      <a:pt x="1392" y="128"/>
                    </a:lnTo>
                    <a:lnTo>
                      <a:pt x="1402" y="119"/>
                    </a:lnTo>
                    <a:lnTo>
                      <a:pt x="1413" y="114"/>
                    </a:lnTo>
                    <a:lnTo>
                      <a:pt x="1429" y="105"/>
                    </a:lnTo>
                    <a:lnTo>
                      <a:pt x="1439" y="100"/>
                    </a:lnTo>
                    <a:lnTo>
                      <a:pt x="1444" y="95"/>
                    </a:lnTo>
                    <a:lnTo>
                      <a:pt x="1455" y="95"/>
                    </a:lnTo>
                    <a:lnTo>
                      <a:pt x="1465" y="86"/>
                    </a:lnTo>
                    <a:lnTo>
                      <a:pt x="1475" y="86"/>
                    </a:lnTo>
                    <a:lnTo>
                      <a:pt x="1486" y="76"/>
                    </a:lnTo>
                    <a:lnTo>
                      <a:pt x="1502" y="71"/>
                    </a:lnTo>
                    <a:lnTo>
                      <a:pt x="1512" y="67"/>
                    </a:lnTo>
                    <a:lnTo>
                      <a:pt x="1528" y="62"/>
                    </a:lnTo>
                    <a:lnTo>
                      <a:pt x="1538" y="57"/>
                    </a:lnTo>
                    <a:lnTo>
                      <a:pt x="1554" y="52"/>
                    </a:lnTo>
                    <a:lnTo>
                      <a:pt x="1569" y="47"/>
                    </a:lnTo>
                    <a:lnTo>
                      <a:pt x="1585" y="47"/>
                    </a:lnTo>
                    <a:lnTo>
                      <a:pt x="1595" y="47"/>
                    </a:lnTo>
                    <a:lnTo>
                      <a:pt x="1606" y="47"/>
                    </a:lnTo>
                    <a:lnTo>
                      <a:pt x="1616" y="52"/>
                    </a:lnTo>
                    <a:lnTo>
                      <a:pt x="1627" y="62"/>
                    </a:lnTo>
                    <a:lnTo>
                      <a:pt x="1632" y="67"/>
                    </a:lnTo>
                    <a:lnTo>
                      <a:pt x="1627" y="81"/>
                    </a:lnTo>
                    <a:lnTo>
                      <a:pt x="1611" y="95"/>
                    </a:lnTo>
                    <a:lnTo>
                      <a:pt x="1595" y="119"/>
                    </a:lnTo>
                    <a:lnTo>
                      <a:pt x="1585" y="128"/>
                    </a:lnTo>
                    <a:lnTo>
                      <a:pt x="1575" y="138"/>
                    </a:lnTo>
                    <a:lnTo>
                      <a:pt x="1559" y="147"/>
                    </a:lnTo>
                    <a:lnTo>
                      <a:pt x="1548" y="162"/>
                    </a:lnTo>
                    <a:lnTo>
                      <a:pt x="1533" y="171"/>
                    </a:lnTo>
                    <a:lnTo>
                      <a:pt x="1517" y="186"/>
                    </a:lnTo>
                    <a:lnTo>
                      <a:pt x="1502" y="195"/>
                    </a:lnTo>
                    <a:lnTo>
                      <a:pt x="1491" y="209"/>
                    </a:lnTo>
                    <a:lnTo>
                      <a:pt x="1470" y="219"/>
                    </a:lnTo>
                    <a:lnTo>
                      <a:pt x="1455" y="228"/>
                    </a:lnTo>
                    <a:lnTo>
                      <a:pt x="1439" y="243"/>
                    </a:lnTo>
                    <a:lnTo>
                      <a:pt x="1429" y="252"/>
                    </a:lnTo>
                    <a:lnTo>
                      <a:pt x="1408" y="262"/>
                    </a:lnTo>
                    <a:lnTo>
                      <a:pt x="1397" y="271"/>
                    </a:lnTo>
                    <a:lnTo>
                      <a:pt x="1382" y="281"/>
                    </a:lnTo>
                    <a:lnTo>
                      <a:pt x="1371" y="290"/>
                    </a:lnTo>
                    <a:lnTo>
                      <a:pt x="1361" y="300"/>
                    </a:lnTo>
                    <a:lnTo>
                      <a:pt x="1350" y="305"/>
                    </a:lnTo>
                    <a:lnTo>
                      <a:pt x="1340" y="314"/>
                    </a:lnTo>
                    <a:lnTo>
                      <a:pt x="1335" y="319"/>
                    </a:lnTo>
                    <a:lnTo>
                      <a:pt x="1319" y="324"/>
                    </a:lnTo>
                    <a:lnTo>
                      <a:pt x="1319" y="328"/>
                    </a:lnTo>
                    <a:lnTo>
                      <a:pt x="1329" y="324"/>
                    </a:lnTo>
                    <a:lnTo>
                      <a:pt x="1335" y="319"/>
                    </a:lnTo>
                    <a:lnTo>
                      <a:pt x="1350" y="314"/>
                    </a:lnTo>
                    <a:lnTo>
                      <a:pt x="1366" y="305"/>
                    </a:lnTo>
                    <a:lnTo>
                      <a:pt x="1382" y="300"/>
                    </a:lnTo>
                    <a:lnTo>
                      <a:pt x="1402" y="295"/>
                    </a:lnTo>
                    <a:lnTo>
                      <a:pt x="1423" y="290"/>
                    </a:lnTo>
                    <a:lnTo>
                      <a:pt x="1444" y="281"/>
                    </a:lnTo>
                    <a:lnTo>
                      <a:pt x="1465" y="276"/>
                    </a:lnTo>
                    <a:lnTo>
                      <a:pt x="1486" y="271"/>
                    </a:lnTo>
                    <a:lnTo>
                      <a:pt x="1507" y="271"/>
                    </a:lnTo>
                    <a:lnTo>
                      <a:pt x="1522" y="271"/>
                    </a:lnTo>
                    <a:lnTo>
                      <a:pt x="1538" y="276"/>
                    </a:lnTo>
                    <a:lnTo>
                      <a:pt x="1548" y="281"/>
                    </a:lnTo>
                    <a:lnTo>
                      <a:pt x="1564" y="290"/>
                    </a:lnTo>
                    <a:lnTo>
                      <a:pt x="1569" y="300"/>
                    </a:lnTo>
                    <a:lnTo>
                      <a:pt x="1575" y="309"/>
                    </a:lnTo>
                    <a:lnTo>
                      <a:pt x="1575" y="319"/>
                    </a:lnTo>
                    <a:lnTo>
                      <a:pt x="1580" y="328"/>
                    </a:lnTo>
                    <a:lnTo>
                      <a:pt x="1575" y="338"/>
                    </a:lnTo>
                    <a:lnTo>
                      <a:pt x="1569" y="352"/>
                    </a:lnTo>
                    <a:lnTo>
                      <a:pt x="1554" y="362"/>
                    </a:lnTo>
                    <a:lnTo>
                      <a:pt x="1538" y="371"/>
                    </a:lnTo>
                    <a:lnTo>
                      <a:pt x="1522" y="376"/>
                    </a:lnTo>
                    <a:lnTo>
                      <a:pt x="1502" y="381"/>
                    </a:lnTo>
                    <a:lnTo>
                      <a:pt x="1491" y="381"/>
                    </a:lnTo>
                    <a:lnTo>
                      <a:pt x="1481" y="386"/>
                    </a:lnTo>
                    <a:lnTo>
                      <a:pt x="1465" y="390"/>
                    </a:lnTo>
                    <a:lnTo>
                      <a:pt x="1455" y="390"/>
                    </a:lnTo>
                    <a:lnTo>
                      <a:pt x="1439" y="390"/>
                    </a:lnTo>
                    <a:lnTo>
                      <a:pt x="1423" y="395"/>
                    </a:lnTo>
                    <a:lnTo>
                      <a:pt x="1408" y="400"/>
                    </a:lnTo>
                    <a:lnTo>
                      <a:pt x="1392" y="400"/>
                    </a:lnTo>
                    <a:lnTo>
                      <a:pt x="1376" y="400"/>
                    </a:lnTo>
                    <a:lnTo>
                      <a:pt x="1361" y="405"/>
                    </a:lnTo>
                    <a:lnTo>
                      <a:pt x="1350" y="405"/>
                    </a:lnTo>
                    <a:lnTo>
                      <a:pt x="1340" y="409"/>
                    </a:lnTo>
                    <a:lnTo>
                      <a:pt x="1324" y="409"/>
                    </a:lnTo>
                    <a:lnTo>
                      <a:pt x="1319" y="414"/>
                    </a:lnTo>
                    <a:lnTo>
                      <a:pt x="1314" y="414"/>
                    </a:lnTo>
                    <a:lnTo>
                      <a:pt x="1309" y="419"/>
                    </a:lnTo>
                    <a:lnTo>
                      <a:pt x="1303" y="428"/>
                    </a:lnTo>
                    <a:lnTo>
                      <a:pt x="1293" y="443"/>
                    </a:lnTo>
                    <a:lnTo>
                      <a:pt x="1282" y="457"/>
                    </a:lnTo>
                    <a:lnTo>
                      <a:pt x="1272" y="471"/>
                    </a:lnTo>
                    <a:lnTo>
                      <a:pt x="1256" y="486"/>
                    </a:lnTo>
                    <a:lnTo>
                      <a:pt x="1246" y="500"/>
                    </a:lnTo>
                    <a:lnTo>
                      <a:pt x="1236" y="505"/>
                    </a:lnTo>
                    <a:lnTo>
                      <a:pt x="1230" y="509"/>
                    </a:lnTo>
                    <a:lnTo>
                      <a:pt x="1215" y="519"/>
                    </a:lnTo>
                    <a:lnTo>
                      <a:pt x="1204" y="524"/>
                    </a:lnTo>
                    <a:lnTo>
                      <a:pt x="1194" y="528"/>
                    </a:lnTo>
                    <a:lnTo>
                      <a:pt x="1183" y="528"/>
                    </a:lnTo>
                    <a:lnTo>
                      <a:pt x="1173" y="533"/>
                    </a:lnTo>
                    <a:lnTo>
                      <a:pt x="1163" y="538"/>
                    </a:lnTo>
                    <a:lnTo>
                      <a:pt x="1142" y="543"/>
                    </a:lnTo>
                    <a:lnTo>
                      <a:pt x="1131" y="552"/>
                    </a:lnTo>
                    <a:lnTo>
                      <a:pt x="1126" y="552"/>
                    </a:lnTo>
                    <a:lnTo>
                      <a:pt x="1136" y="557"/>
                    </a:lnTo>
                    <a:lnTo>
                      <a:pt x="1147" y="562"/>
                    </a:lnTo>
                    <a:lnTo>
                      <a:pt x="1163" y="562"/>
                    </a:lnTo>
                    <a:lnTo>
                      <a:pt x="1178" y="562"/>
                    </a:lnTo>
                    <a:lnTo>
                      <a:pt x="1199" y="562"/>
                    </a:lnTo>
                    <a:lnTo>
                      <a:pt x="1215" y="562"/>
                    </a:lnTo>
                    <a:lnTo>
                      <a:pt x="1230" y="557"/>
                    </a:lnTo>
                    <a:lnTo>
                      <a:pt x="1246" y="552"/>
                    </a:lnTo>
                    <a:lnTo>
                      <a:pt x="1262" y="547"/>
                    </a:lnTo>
                    <a:lnTo>
                      <a:pt x="1277" y="538"/>
                    </a:lnTo>
                    <a:lnTo>
                      <a:pt x="1293" y="524"/>
                    </a:lnTo>
                    <a:lnTo>
                      <a:pt x="1314" y="505"/>
                    </a:lnTo>
                    <a:lnTo>
                      <a:pt x="1335" y="486"/>
                    </a:lnTo>
                    <a:lnTo>
                      <a:pt x="1350" y="466"/>
                    </a:lnTo>
                    <a:lnTo>
                      <a:pt x="1366" y="457"/>
                    </a:lnTo>
                    <a:lnTo>
                      <a:pt x="1376" y="443"/>
                    </a:lnTo>
                    <a:lnTo>
                      <a:pt x="1382" y="443"/>
                    </a:lnTo>
                    <a:lnTo>
                      <a:pt x="1392" y="438"/>
                    </a:lnTo>
                    <a:lnTo>
                      <a:pt x="1402" y="438"/>
                    </a:lnTo>
                    <a:lnTo>
                      <a:pt x="1418" y="433"/>
                    </a:lnTo>
                    <a:lnTo>
                      <a:pt x="1434" y="433"/>
                    </a:lnTo>
                    <a:lnTo>
                      <a:pt x="1449" y="433"/>
                    </a:lnTo>
                    <a:lnTo>
                      <a:pt x="1470" y="428"/>
                    </a:lnTo>
                    <a:lnTo>
                      <a:pt x="1486" y="424"/>
                    </a:lnTo>
                    <a:lnTo>
                      <a:pt x="1502" y="419"/>
                    </a:lnTo>
                    <a:lnTo>
                      <a:pt x="1522" y="414"/>
                    </a:lnTo>
                    <a:lnTo>
                      <a:pt x="1538" y="409"/>
                    </a:lnTo>
                    <a:lnTo>
                      <a:pt x="1559" y="405"/>
                    </a:lnTo>
                    <a:lnTo>
                      <a:pt x="1569" y="400"/>
                    </a:lnTo>
                    <a:lnTo>
                      <a:pt x="1585" y="395"/>
                    </a:lnTo>
                    <a:lnTo>
                      <a:pt x="1595" y="390"/>
                    </a:lnTo>
                    <a:lnTo>
                      <a:pt x="1611" y="371"/>
                    </a:lnTo>
                    <a:lnTo>
                      <a:pt x="1627" y="352"/>
                    </a:lnTo>
                    <a:lnTo>
                      <a:pt x="1627" y="338"/>
                    </a:lnTo>
                    <a:lnTo>
                      <a:pt x="1632" y="328"/>
                    </a:lnTo>
                    <a:lnTo>
                      <a:pt x="1637" y="319"/>
                    </a:lnTo>
                    <a:lnTo>
                      <a:pt x="1642" y="309"/>
                    </a:lnTo>
                    <a:lnTo>
                      <a:pt x="1642" y="300"/>
                    </a:lnTo>
                    <a:lnTo>
                      <a:pt x="1642" y="286"/>
                    </a:lnTo>
                    <a:lnTo>
                      <a:pt x="1642" y="276"/>
                    </a:lnTo>
                    <a:lnTo>
                      <a:pt x="1642" y="271"/>
                    </a:lnTo>
                    <a:lnTo>
                      <a:pt x="1642" y="257"/>
                    </a:lnTo>
                    <a:lnTo>
                      <a:pt x="1632" y="247"/>
                    </a:lnTo>
                    <a:lnTo>
                      <a:pt x="1621" y="238"/>
                    </a:lnTo>
                    <a:lnTo>
                      <a:pt x="1606" y="233"/>
                    </a:lnTo>
                    <a:lnTo>
                      <a:pt x="1590" y="233"/>
                    </a:lnTo>
                    <a:lnTo>
                      <a:pt x="1575" y="233"/>
                    </a:lnTo>
                    <a:lnTo>
                      <a:pt x="1559" y="233"/>
                    </a:lnTo>
                    <a:lnTo>
                      <a:pt x="1548" y="238"/>
                    </a:lnTo>
                    <a:lnTo>
                      <a:pt x="1538" y="238"/>
                    </a:lnTo>
                    <a:lnTo>
                      <a:pt x="1543" y="233"/>
                    </a:lnTo>
                    <a:lnTo>
                      <a:pt x="1548" y="224"/>
                    </a:lnTo>
                    <a:lnTo>
                      <a:pt x="1564" y="214"/>
                    </a:lnTo>
                    <a:lnTo>
                      <a:pt x="1575" y="200"/>
                    </a:lnTo>
                    <a:lnTo>
                      <a:pt x="1590" y="186"/>
                    </a:lnTo>
                    <a:lnTo>
                      <a:pt x="1606" y="171"/>
                    </a:lnTo>
                    <a:lnTo>
                      <a:pt x="1627" y="157"/>
                    </a:lnTo>
                    <a:lnTo>
                      <a:pt x="1642" y="138"/>
                    </a:lnTo>
                    <a:lnTo>
                      <a:pt x="1658" y="119"/>
                    </a:lnTo>
                    <a:lnTo>
                      <a:pt x="1668" y="105"/>
                    </a:lnTo>
                    <a:lnTo>
                      <a:pt x="1684" y="90"/>
                    </a:lnTo>
                    <a:lnTo>
                      <a:pt x="1694" y="76"/>
                    </a:lnTo>
                    <a:lnTo>
                      <a:pt x="1700" y="67"/>
                    </a:lnTo>
                    <a:lnTo>
                      <a:pt x="1705" y="57"/>
                    </a:lnTo>
                    <a:lnTo>
                      <a:pt x="1705" y="52"/>
                    </a:lnTo>
                    <a:lnTo>
                      <a:pt x="1700" y="38"/>
                    </a:lnTo>
                    <a:lnTo>
                      <a:pt x="1689" y="28"/>
                    </a:lnTo>
                    <a:lnTo>
                      <a:pt x="1684" y="19"/>
                    </a:lnTo>
                    <a:lnTo>
                      <a:pt x="1679" y="19"/>
                    </a:lnTo>
                    <a:lnTo>
                      <a:pt x="1663" y="9"/>
                    </a:lnTo>
                    <a:lnTo>
                      <a:pt x="1653" y="9"/>
                    </a:lnTo>
                    <a:lnTo>
                      <a:pt x="1642" y="5"/>
                    </a:lnTo>
                    <a:lnTo>
                      <a:pt x="1627" y="5"/>
                    </a:lnTo>
                    <a:lnTo>
                      <a:pt x="1616" y="0"/>
                    </a:lnTo>
                    <a:lnTo>
                      <a:pt x="1606" y="5"/>
                    </a:lnTo>
                    <a:lnTo>
                      <a:pt x="1590" y="5"/>
                    </a:lnTo>
                    <a:lnTo>
                      <a:pt x="1575" y="9"/>
                    </a:lnTo>
                    <a:lnTo>
                      <a:pt x="1554" y="9"/>
                    </a:lnTo>
                    <a:lnTo>
                      <a:pt x="1533" y="19"/>
                    </a:lnTo>
                    <a:lnTo>
                      <a:pt x="1512" y="24"/>
                    </a:lnTo>
                    <a:lnTo>
                      <a:pt x="1496" y="28"/>
                    </a:lnTo>
                    <a:lnTo>
                      <a:pt x="1475" y="38"/>
                    </a:lnTo>
                    <a:lnTo>
                      <a:pt x="1455" y="43"/>
                    </a:lnTo>
                    <a:lnTo>
                      <a:pt x="1434" y="47"/>
                    </a:lnTo>
                    <a:lnTo>
                      <a:pt x="1418" y="52"/>
                    </a:lnTo>
                    <a:lnTo>
                      <a:pt x="1397" y="62"/>
                    </a:lnTo>
                    <a:lnTo>
                      <a:pt x="1382" y="67"/>
                    </a:lnTo>
                    <a:lnTo>
                      <a:pt x="1371" y="71"/>
                    </a:lnTo>
                    <a:lnTo>
                      <a:pt x="1361" y="76"/>
                    </a:lnTo>
                    <a:lnTo>
                      <a:pt x="1350" y="81"/>
                    </a:lnTo>
                    <a:lnTo>
                      <a:pt x="1335" y="90"/>
                    </a:lnTo>
                    <a:lnTo>
                      <a:pt x="1314" y="100"/>
                    </a:lnTo>
                    <a:lnTo>
                      <a:pt x="1293" y="119"/>
                    </a:lnTo>
                    <a:lnTo>
                      <a:pt x="1282" y="124"/>
                    </a:lnTo>
                    <a:lnTo>
                      <a:pt x="1272" y="133"/>
                    </a:lnTo>
                    <a:lnTo>
                      <a:pt x="1256" y="143"/>
                    </a:lnTo>
                    <a:lnTo>
                      <a:pt x="1246" y="152"/>
                    </a:lnTo>
                    <a:lnTo>
                      <a:pt x="1236" y="162"/>
                    </a:lnTo>
                    <a:lnTo>
                      <a:pt x="1220" y="171"/>
                    </a:lnTo>
                    <a:lnTo>
                      <a:pt x="1209" y="181"/>
                    </a:lnTo>
                    <a:lnTo>
                      <a:pt x="1199" y="195"/>
                    </a:lnTo>
                    <a:lnTo>
                      <a:pt x="1183" y="205"/>
                    </a:lnTo>
                    <a:lnTo>
                      <a:pt x="1173" y="214"/>
                    </a:lnTo>
                    <a:lnTo>
                      <a:pt x="1157" y="224"/>
                    </a:lnTo>
                    <a:lnTo>
                      <a:pt x="1147" y="228"/>
                    </a:lnTo>
                    <a:lnTo>
                      <a:pt x="1126" y="247"/>
                    </a:lnTo>
                    <a:lnTo>
                      <a:pt x="1105" y="266"/>
                    </a:lnTo>
                    <a:lnTo>
                      <a:pt x="1090" y="281"/>
                    </a:lnTo>
                    <a:lnTo>
                      <a:pt x="1079" y="290"/>
                    </a:lnTo>
                    <a:lnTo>
                      <a:pt x="1069" y="295"/>
                    </a:lnTo>
                    <a:lnTo>
                      <a:pt x="1069" y="300"/>
                    </a:lnTo>
                    <a:lnTo>
                      <a:pt x="1063" y="290"/>
                    </a:lnTo>
                    <a:lnTo>
                      <a:pt x="1058" y="281"/>
                    </a:lnTo>
                    <a:lnTo>
                      <a:pt x="1048" y="271"/>
                    </a:lnTo>
                    <a:lnTo>
                      <a:pt x="1043" y="266"/>
                    </a:lnTo>
                    <a:lnTo>
                      <a:pt x="1032" y="262"/>
                    </a:lnTo>
                    <a:lnTo>
                      <a:pt x="1022" y="262"/>
                    </a:lnTo>
                    <a:lnTo>
                      <a:pt x="1011" y="262"/>
                    </a:lnTo>
                    <a:lnTo>
                      <a:pt x="1006" y="262"/>
                    </a:lnTo>
                    <a:lnTo>
                      <a:pt x="996" y="266"/>
                    </a:lnTo>
                    <a:lnTo>
                      <a:pt x="985" y="271"/>
                    </a:lnTo>
                    <a:lnTo>
                      <a:pt x="970" y="276"/>
                    </a:lnTo>
                    <a:lnTo>
                      <a:pt x="954" y="281"/>
                    </a:lnTo>
                    <a:lnTo>
                      <a:pt x="938" y="290"/>
                    </a:lnTo>
                    <a:lnTo>
                      <a:pt x="923" y="300"/>
                    </a:lnTo>
                    <a:lnTo>
                      <a:pt x="902" y="309"/>
                    </a:lnTo>
                    <a:lnTo>
                      <a:pt x="881" y="324"/>
                    </a:lnTo>
                    <a:lnTo>
                      <a:pt x="855" y="333"/>
                    </a:lnTo>
                    <a:lnTo>
                      <a:pt x="839" y="343"/>
                    </a:lnTo>
                    <a:lnTo>
                      <a:pt x="824" y="347"/>
                    </a:lnTo>
                    <a:lnTo>
                      <a:pt x="813" y="357"/>
                    </a:lnTo>
                    <a:lnTo>
                      <a:pt x="803" y="362"/>
                    </a:lnTo>
                    <a:lnTo>
                      <a:pt x="792" y="366"/>
                    </a:lnTo>
                    <a:lnTo>
                      <a:pt x="777" y="376"/>
                    </a:lnTo>
                    <a:lnTo>
                      <a:pt x="766" y="381"/>
                    </a:lnTo>
                    <a:lnTo>
                      <a:pt x="756" y="386"/>
                    </a:lnTo>
                    <a:lnTo>
                      <a:pt x="745" y="395"/>
                    </a:lnTo>
                    <a:lnTo>
                      <a:pt x="735" y="400"/>
                    </a:lnTo>
                    <a:lnTo>
                      <a:pt x="719" y="405"/>
                    </a:lnTo>
                    <a:lnTo>
                      <a:pt x="709" y="409"/>
                    </a:lnTo>
                    <a:lnTo>
                      <a:pt x="698" y="419"/>
                    </a:lnTo>
                    <a:lnTo>
                      <a:pt x="672" y="428"/>
                    </a:lnTo>
                    <a:lnTo>
                      <a:pt x="651" y="443"/>
                    </a:lnTo>
                    <a:lnTo>
                      <a:pt x="631" y="452"/>
                    </a:lnTo>
                    <a:lnTo>
                      <a:pt x="610" y="462"/>
                    </a:lnTo>
                    <a:lnTo>
                      <a:pt x="594" y="476"/>
                    </a:lnTo>
                    <a:lnTo>
                      <a:pt x="578" y="486"/>
                    </a:lnTo>
                    <a:lnTo>
                      <a:pt x="558" y="490"/>
                    </a:lnTo>
                    <a:lnTo>
                      <a:pt x="547" y="500"/>
                    </a:lnTo>
                    <a:lnTo>
                      <a:pt x="531" y="509"/>
                    </a:lnTo>
                    <a:lnTo>
                      <a:pt x="521" y="514"/>
                    </a:lnTo>
                    <a:lnTo>
                      <a:pt x="505" y="524"/>
                    </a:lnTo>
                    <a:lnTo>
                      <a:pt x="505" y="528"/>
                    </a:lnTo>
                    <a:lnTo>
                      <a:pt x="146" y="633"/>
                    </a:lnTo>
                    <a:lnTo>
                      <a:pt x="146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1" name="Freeform 51"/>
              <p:cNvSpPr>
                <a:spLocks/>
              </p:cNvSpPr>
              <p:nvPr/>
            </p:nvSpPr>
            <p:spPr bwMode="auto">
              <a:xfrm>
                <a:off x="2791" y="9199"/>
                <a:ext cx="783" cy="624"/>
              </a:xfrm>
              <a:custGeom>
                <a:avLst/>
                <a:gdLst>
                  <a:gd name="T0" fmla="*/ 756 w 783"/>
                  <a:gd name="T1" fmla="*/ 386 h 624"/>
                  <a:gd name="T2" fmla="*/ 678 w 783"/>
                  <a:gd name="T3" fmla="*/ 334 h 624"/>
                  <a:gd name="T4" fmla="*/ 621 w 783"/>
                  <a:gd name="T5" fmla="*/ 295 h 624"/>
                  <a:gd name="T6" fmla="*/ 553 w 783"/>
                  <a:gd name="T7" fmla="*/ 253 h 624"/>
                  <a:gd name="T8" fmla="*/ 485 w 783"/>
                  <a:gd name="T9" fmla="*/ 210 h 624"/>
                  <a:gd name="T10" fmla="*/ 412 w 783"/>
                  <a:gd name="T11" fmla="*/ 162 h 624"/>
                  <a:gd name="T12" fmla="*/ 344 w 783"/>
                  <a:gd name="T13" fmla="*/ 119 h 624"/>
                  <a:gd name="T14" fmla="*/ 282 w 783"/>
                  <a:gd name="T15" fmla="*/ 81 h 624"/>
                  <a:gd name="T16" fmla="*/ 225 w 783"/>
                  <a:gd name="T17" fmla="*/ 48 h 624"/>
                  <a:gd name="T18" fmla="*/ 146 w 783"/>
                  <a:gd name="T19" fmla="*/ 5 h 624"/>
                  <a:gd name="T20" fmla="*/ 89 w 783"/>
                  <a:gd name="T21" fmla="*/ 0 h 624"/>
                  <a:gd name="T22" fmla="*/ 32 w 783"/>
                  <a:gd name="T23" fmla="*/ 19 h 624"/>
                  <a:gd name="T24" fmla="*/ 0 w 783"/>
                  <a:gd name="T25" fmla="*/ 81 h 624"/>
                  <a:gd name="T26" fmla="*/ 37 w 783"/>
                  <a:gd name="T27" fmla="*/ 162 h 624"/>
                  <a:gd name="T28" fmla="*/ 94 w 783"/>
                  <a:gd name="T29" fmla="*/ 224 h 624"/>
                  <a:gd name="T30" fmla="*/ 172 w 783"/>
                  <a:gd name="T31" fmla="*/ 310 h 624"/>
                  <a:gd name="T32" fmla="*/ 183 w 783"/>
                  <a:gd name="T33" fmla="*/ 334 h 624"/>
                  <a:gd name="T34" fmla="*/ 162 w 783"/>
                  <a:gd name="T35" fmla="*/ 381 h 624"/>
                  <a:gd name="T36" fmla="*/ 188 w 783"/>
                  <a:gd name="T37" fmla="*/ 434 h 624"/>
                  <a:gd name="T38" fmla="*/ 271 w 783"/>
                  <a:gd name="T39" fmla="*/ 476 h 624"/>
                  <a:gd name="T40" fmla="*/ 339 w 783"/>
                  <a:gd name="T41" fmla="*/ 500 h 624"/>
                  <a:gd name="T42" fmla="*/ 360 w 783"/>
                  <a:gd name="T43" fmla="*/ 529 h 624"/>
                  <a:gd name="T44" fmla="*/ 391 w 783"/>
                  <a:gd name="T45" fmla="*/ 581 h 624"/>
                  <a:gd name="T46" fmla="*/ 464 w 783"/>
                  <a:gd name="T47" fmla="*/ 624 h 624"/>
                  <a:gd name="T48" fmla="*/ 532 w 783"/>
                  <a:gd name="T49" fmla="*/ 619 h 624"/>
                  <a:gd name="T50" fmla="*/ 590 w 783"/>
                  <a:gd name="T51" fmla="*/ 614 h 624"/>
                  <a:gd name="T52" fmla="*/ 584 w 783"/>
                  <a:gd name="T53" fmla="*/ 581 h 624"/>
                  <a:gd name="T54" fmla="*/ 522 w 783"/>
                  <a:gd name="T55" fmla="*/ 586 h 624"/>
                  <a:gd name="T56" fmla="*/ 459 w 783"/>
                  <a:gd name="T57" fmla="*/ 562 h 624"/>
                  <a:gd name="T58" fmla="*/ 428 w 783"/>
                  <a:gd name="T59" fmla="*/ 500 h 624"/>
                  <a:gd name="T60" fmla="*/ 391 w 783"/>
                  <a:gd name="T61" fmla="*/ 486 h 624"/>
                  <a:gd name="T62" fmla="*/ 303 w 783"/>
                  <a:gd name="T63" fmla="*/ 457 h 624"/>
                  <a:gd name="T64" fmla="*/ 230 w 783"/>
                  <a:gd name="T65" fmla="*/ 419 h 624"/>
                  <a:gd name="T66" fmla="*/ 230 w 783"/>
                  <a:gd name="T67" fmla="*/ 372 h 624"/>
                  <a:gd name="T68" fmla="*/ 303 w 783"/>
                  <a:gd name="T69" fmla="*/ 334 h 624"/>
                  <a:gd name="T70" fmla="*/ 360 w 783"/>
                  <a:gd name="T71" fmla="*/ 348 h 624"/>
                  <a:gd name="T72" fmla="*/ 428 w 783"/>
                  <a:gd name="T73" fmla="*/ 391 h 624"/>
                  <a:gd name="T74" fmla="*/ 496 w 783"/>
                  <a:gd name="T75" fmla="*/ 429 h 624"/>
                  <a:gd name="T76" fmla="*/ 506 w 783"/>
                  <a:gd name="T77" fmla="*/ 376 h 624"/>
                  <a:gd name="T78" fmla="*/ 417 w 783"/>
                  <a:gd name="T79" fmla="*/ 310 h 624"/>
                  <a:gd name="T80" fmla="*/ 329 w 783"/>
                  <a:gd name="T81" fmla="*/ 281 h 624"/>
                  <a:gd name="T82" fmla="*/ 251 w 783"/>
                  <a:gd name="T83" fmla="*/ 300 h 624"/>
                  <a:gd name="T84" fmla="*/ 219 w 783"/>
                  <a:gd name="T85" fmla="*/ 305 h 624"/>
                  <a:gd name="T86" fmla="*/ 162 w 783"/>
                  <a:gd name="T87" fmla="*/ 238 h 624"/>
                  <a:gd name="T88" fmla="*/ 99 w 783"/>
                  <a:gd name="T89" fmla="*/ 148 h 624"/>
                  <a:gd name="T90" fmla="*/ 84 w 783"/>
                  <a:gd name="T91" fmla="*/ 76 h 624"/>
                  <a:gd name="T92" fmla="*/ 141 w 783"/>
                  <a:gd name="T93" fmla="*/ 53 h 624"/>
                  <a:gd name="T94" fmla="*/ 198 w 783"/>
                  <a:gd name="T95" fmla="*/ 72 h 624"/>
                  <a:gd name="T96" fmla="*/ 266 w 783"/>
                  <a:gd name="T97" fmla="*/ 119 h 624"/>
                  <a:gd name="T98" fmla="*/ 360 w 783"/>
                  <a:gd name="T99" fmla="*/ 181 h 624"/>
                  <a:gd name="T100" fmla="*/ 423 w 783"/>
                  <a:gd name="T101" fmla="*/ 224 h 624"/>
                  <a:gd name="T102" fmla="*/ 480 w 783"/>
                  <a:gd name="T103" fmla="*/ 267 h 624"/>
                  <a:gd name="T104" fmla="*/ 543 w 783"/>
                  <a:gd name="T105" fmla="*/ 310 h 624"/>
                  <a:gd name="T106" fmla="*/ 610 w 783"/>
                  <a:gd name="T107" fmla="*/ 357 h 624"/>
                  <a:gd name="T108" fmla="*/ 699 w 783"/>
                  <a:gd name="T109" fmla="*/ 424 h 624"/>
                  <a:gd name="T110" fmla="*/ 783 w 783"/>
                  <a:gd name="T111" fmla="*/ 400 h 6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3"/>
                  <a:gd name="T169" fmla="*/ 0 h 624"/>
                  <a:gd name="T170" fmla="*/ 783 w 783"/>
                  <a:gd name="T171" fmla="*/ 624 h 6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3" h="624">
                    <a:moveTo>
                      <a:pt x="783" y="400"/>
                    </a:moveTo>
                    <a:lnTo>
                      <a:pt x="777" y="400"/>
                    </a:lnTo>
                    <a:lnTo>
                      <a:pt x="772" y="395"/>
                    </a:lnTo>
                    <a:lnTo>
                      <a:pt x="767" y="391"/>
                    </a:lnTo>
                    <a:lnTo>
                      <a:pt x="756" y="386"/>
                    </a:lnTo>
                    <a:lnTo>
                      <a:pt x="741" y="376"/>
                    </a:lnTo>
                    <a:lnTo>
                      <a:pt x="725" y="367"/>
                    </a:lnTo>
                    <a:lnTo>
                      <a:pt x="710" y="353"/>
                    </a:lnTo>
                    <a:lnTo>
                      <a:pt x="689" y="343"/>
                    </a:lnTo>
                    <a:lnTo>
                      <a:pt x="678" y="334"/>
                    </a:lnTo>
                    <a:lnTo>
                      <a:pt x="668" y="324"/>
                    </a:lnTo>
                    <a:lnTo>
                      <a:pt x="652" y="319"/>
                    </a:lnTo>
                    <a:lnTo>
                      <a:pt x="642" y="310"/>
                    </a:lnTo>
                    <a:lnTo>
                      <a:pt x="631" y="300"/>
                    </a:lnTo>
                    <a:lnTo>
                      <a:pt x="621" y="295"/>
                    </a:lnTo>
                    <a:lnTo>
                      <a:pt x="605" y="286"/>
                    </a:lnTo>
                    <a:lnTo>
                      <a:pt x="595" y="281"/>
                    </a:lnTo>
                    <a:lnTo>
                      <a:pt x="579" y="272"/>
                    </a:lnTo>
                    <a:lnTo>
                      <a:pt x="569" y="262"/>
                    </a:lnTo>
                    <a:lnTo>
                      <a:pt x="553" y="253"/>
                    </a:lnTo>
                    <a:lnTo>
                      <a:pt x="543" y="243"/>
                    </a:lnTo>
                    <a:lnTo>
                      <a:pt x="527" y="234"/>
                    </a:lnTo>
                    <a:lnTo>
                      <a:pt x="511" y="229"/>
                    </a:lnTo>
                    <a:lnTo>
                      <a:pt x="501" y="219"/>
                    </a:lnTo>
                    <a:lnTo>
                      <a:pt x="485" y="210"/>
                    </a:lnTo>
                    <a:lnTo>
                      <a:pt x="470" y="200"/>
                    </a:lnTo>
                    <a:lnTo>
                      <a:pt x="459" y="191"/>
                    </a:lnTo>
                    <a:lnTo>
                      <a:pt x="444" y="181"/>
                    </a:lnTo>
                    <a:lnTo>
                      <a:pt x="428" y="172"/>
                    </a:lnTo>
                    <a:lnTo>
                      <a:pt x="412" y="162"/>
                    </a:lnTo>
                    <a:lnTo>
                      <a:pt x="402" y="157"/>
                    </a:lnTo>
                    <a:lnTo>
                      <a:pt x="386" y="148"/>
                    </a:lnTo>
                    <a:lnTo>
                      <a:pt x="376" y="138"/>
                    </a:lnTo>
                    <a:lnTo>
                      <a:pt x="360" y="129"/>
                    </a:lnTo>
                    <a:lnTo>
                      <a:pt x="344" y="119"/>
                    </a:lnTo>
                    <a:lnTo>
                      <a:pt x="329" y="110"/>
                    </a:lnTo>
                    <a:lnTo>
                      <a:pt x="318" y="105"/>
                    </a:lnTo>
                    <a:lnTo>
                      <a:pt x="303" y="95"/>
                    </a:lnTo>
                    <a:lnTo>
                      <a:pt x="292" y="86"/>
                    </a:lnTo>
                    <a:lnTo>
                      <a:pt x="282" y="81"/>
                    </a:lnTo>
                    <a:lnTo>
                      <a:pt x="271" y="76"/>
                    </a:lnTo>
                    <a:lnTo>
                      <a:pt x="256" y="67"/>
                    </a:lnTo>
                    <a:lnTo>
                      <a:pt x="245" y="62"/>
                    </a:lnTo>
                    <a:lnTo>
                      <a:pt x="235" y="53"/>
                    </a:lnTo>
                    <a:lnTo>
                      <a:pt x="225" y="48"/>
                    </a:lnTo>
                    <a:lnTo>
                      <a:pt x="204" y="34"/>
                    </a:lnTo>
                    <a:lnTo>
                      <a:pt x="188" y="29"/>
                    </a:lnTo>
                    <a:lnTo>
                      <a:pt x="172" y="19"/>
                    </a:lnTo>
                    <a:lnTo>
                      <a:pt x="157" y="10"/>
                    </a:lnTo>
                    <a:lnTo>
                      <a:pt x="146" y="5"/>
                    </a:lnTo>
                    <a:lnTo>
                      <a:pt x="141" y="5"/>
                    </a:lnTo>
                    <a:lnTo>
                      <a:pt x="125" y="5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8" y="5"/>
                    </a:lnTo>
                    <a:lnTo>
                      <a:pt x="58" y="5"/>
                    </a:lnTo>
                    <a:lnTo>
                      <a:pt x="52" y="10"/>
                    </a:lnTo>
                    <a:lnTo>
                      <a:pt x="32" y="19"/>
                    </a:lnTo>
                    <a:lnTo>
                      <a:pt x="21" y="38"/>
                    </a:lnTo>
                    <a:lnTo>
                      <a:pt x="16" y="48"/>
                    </a:lnTo>
                    <a:lnTo>
                      <a:pt x="5" y="57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91"/>
                    </a:lnTo>
                    <a:lnTo>
                      <a:pt x="5" y="105"/>
                    </a:lnTo>
                    <a:lnTo>
                      <a:pt x="11" y="124"/>
                    </a:lnTo>
                    <a:lnTo>
                      <a:pt x="26" y="143"/>
                    </a:lnTo>
                    <a:lnTo>
                      <a:pt x="37" y="162"/>
                    </a:lnTo>
                    <a:lnTo>
                      <a:pt x="52" y="181"/>
                    </a:lnTo>
                    <a:lnTo>
                      <a:pt x="63" y="191"/>
                    </a:lnTo>
                    <a:lnTo>
                      <a:pt x="73" y="205"/>
                    </a:lnTo>
                    <a:lnTo>
                      <a:pt x="79" y="215"/>
                    </a:lnTo>
                    <a:lnTo>
                      <a:pt x="94" y="224"/>
                    </a:lnTo>
                    <a:lnTo>
                      <a:pt x="110" y="243"/>
                    </a:lnTo>
                    <a:lnTo>
                      <a:pt x="131" y="262"/>
                    </a:lnTo>
                    <a:lnTo>
                      <a:pt x="146" y="281"/>
                    </a:lnTo>
                    <a:lnTo>
                      <a:pt x="162" y="295"/>
                    </a:lnTo>
                    <a:lnTo>
                      <a:pt x="172" y="310"/>
                    </a:lnTo>
                    <a:lnTo>
                      <a:pt x="188" y="319"/>
                    </a:lnTo>
                    <a:lnTo>
                      <a:pt x="193" y="324"/>
                    </a:lnTo>
                    <a:lnTo>
                      <a:pt x="198" y="329"/>
                    </a:lnTo>
                    <a:lnTo>
                      <a:pt x="188" y="329"/>
                    </a:lnTo>
                    <a:lnTo>
                      <a:pt x="183" y="334"/>
                    </a:lnTo>
                    <a:lnTo>
                      <a:pt x="172" y="343"/>
                    </a:lnTo>
                    <a:lnTo>
                      <a:pt x="167" y="353"/>
                    </a:lnTo>
                    <a:lnTo>
                      <a:pt x="167" y="357"/>
                    </a:lnTo>
                    <a:lnTo>
                      <a:pt x="162" y="372"/>
                    </a:lnTo>
                    <a:lnTo>
                      <a:pt x="162" y="381"/>
                    </a:lnTo>
                    <a:lnTo>
                      <a:pt x="162" y="395"/>
                    </a:lnTo>
                    <a:lnTo>
                      <a:pt x="162" y="400"/>
                    </a:lnTo>
                    <a:lnTo>
                      <a:pt x="172" y="414"/>
                    </a:lnTo>
                    <a:lnTo>
                      <a:pt x="178" y="424"/>
                    </a:lnTo>
                    <a:lnTo>
                      <a:pt x="188" y="434"/>
                    </a:lnTo>
                    <a:lnTo>
                      <a:pt x="204" y="443"/>
                    </a:lnTo>
                    <a:lnTo>
                      <a:pt x="219" y="453"/>
                    </a:lnTo>
                    <a:lnTo>
                      <a:pt x="235" y="462"/>
                    </a:lnTo>
                    <a:lnTo>
                      <a:pt x="256" y="472"/>
                    </a:lnTo>
                    <a:lnTo>
                      <a:pt x="271" y="476"/>
                    </a:lnTo>
                    <a:lnTo>
                      <a:pt x="287" y="481"/>
                    </a:lnTo>
                    <a:lnTo>
                      <a:pt x="303" y="486"/>
                    </a:lnTo>
                    <a:lnTo>
                      <a:pt x="318" y="495"/>
                    </a:lnTo>
                    <a:lnTo>
                      <a:pt x="329" y="495"/>
                    </a:lnTo>
                    <a:lnTo>
                      <a:pt x="339" y="500"/>
                    </a:lnTo>
                    <a:lnTo>
                      <a:pt x="344" y="500"/>
                    </a:lnTo>
                    <a:lnTo>
                      <a:pt x="350" y="505"/>
                    </a:lnTo>
                    <a:lnTo>
                      <a:pt x="355" y="519"/>
                    </a:lnTo>
                    <a:lnTo>
                      <a:pt x="360" y="529"/>
                    </a:lnTo>
                    <a:lnTo>
                      <a:pt x="365" y="538"/>
                    </a:lnTo>
                    <a:lnTo>
                      <a:pt x="371" y="548"/>
                    </a:lnTo>
                    <a:lnTo>
                      <a:pt x="381" y="557"/>
                    </a:lnTo>
                    <a:lnTo>
                      <a:pt x="386" y="567"/>
                    </a:lnTo>
                    <a:lnTo>
                      <a:pt x="391" y="581"/>
                    </a:lnTo>
                    <a:lnTo>
                      <a:pt x="402" y="586"/>
                    </a:lnTo>
                    <a:lnTo>
                      <a:pt x="412" y="600"/>
                    </a:lnTo>
                    <a:lnTo>
                      <a:pt x="428" y="614"/>
                    </a:lnTo>
                    <a:lnTo>
                      <a:pt x="449" y="624"/>
                    </a:lnTo>
                    <a:lnTo>
                      <a:pt x="464" y="624"/>
                    </a:lnTo>
                    <a:lnTo>
                      <a:pt x="485" y="624"/>
                    </a:lnTo>
                    <a:lnTo>
                      <a:pt x="496" y="619"/>
                    </a:lnTo>
                    <a:lnTo>
                      <a:pt x="511" y="619"/>
                    </a:lnTo>
                    <a:lnTo>
                      <a:pt x="522" y="619"/>
                    </a:lnTo>
                    <a:lnTo>
                      <a:pt x="532" y="619"/>
                    </a:lnTo>
                    <a:lnTo>
                      <a:pt x="543" y="619"/>
                    </a:lnTo>
                    <a:lnTo>
                      <a:pt x="558" y="619"/>
                    </a:lnTo>
                    <a:lnTo>
                      <a:pt x="564" y="614"/>
                    </a:lnTo>
                    <a:lnTo>
                      <a:pt x="574" y="614"/>
                    </a:lnTo>
                    <a:lnTo>
                      <a:pt x="590" y="614"/>
                    </a:lnTo>
                    <a:lnTo>
                      <a:pt x="595" y="614"/>
                    </a:lnTo>
                    <a:lnTo>
                      <a:pt x="621" y="576"/>
                    </a:lnTo>
                    <a:lnTo>
                      <a:pt x="610" y="576"/>
                    </a:lnTo>
                    <a:lnTo>
                      <a:pt x="595" y="581"/>
                    </a:lnTo>
                    <a:lnTo>
                      <a:pt x="584" y="581"/>
                    </a:lnTo>
                    <a:lnTo>
                      <a:pt x="574" y="581"/>
                    </a:lnTo>
                    <a:lnTo>
                      <a:pt x="558" y="581"/>
                    </a:lnTo>
                    <a:lnTo>
                      <a:pt x="548" y="586"/>
                    </a:lnTo>
                    <a:lnTo>
                      <a:pt x="532" y="586"/>
                    </a:lnTo>
                    <a:lnTo>
                      <a:pt x="522" y="586"/>
                    </a:lnTo>
                    <a:lnTo>
                      <a:pt x="506" y="586"/>
                    </a:lnTo>
                    <a:lnTo>
                      <a:pt x="496" y="586"/>
                    </a:lnTo>
                    <a:lnTo>
                      <a:pt x="480" y="581"/>
                    </a:lnTo>
                    <a:lnTo>
                      <a:pt x="470" y="576"/>
                    </a:lnTo>
                    <a:lnTo>
                      <a:pt x="459" y="562"/>
                    </a:lnTo>
                    <a:lnTo>
                      <a:pt x="449" y="548"/>
                    </a:lnTo>
                    <a:lnTo>
                      <a:pt x="444" y="534"/>
                    </a:lnTo>
                    <a:lnTo>
                      <a:pt x="438" y="524"/>
                    </a:lnTo>
                    <a:lnTo>
                      <a:pt x="433" y="510"/>
                    </a:lnTo>
                    <a:lnTo>
                      <a:pt x="428" y="500"/>
                    </a:lnTo>
                    <a:lnTo>
                      <a:pt x="423" y="495"/>
                    </a:lnTo>
                    <a:lnTo>
                      <a:pt x="423" y="491"/>
                    </a:lnTo>
                    <a:lnTo>
                      <a:pt x="412" y="491"/>
                    </a:lnTo>
                    <a:lnTo>
                      <a:pt x="402" y="486"/>
                    </a:lnTo>
                    <a:lnTo>
                      <a:pt x="391" y="486"/>
                    </a:lnTo>
                    <a:lnTo>
                      <a:pt x="376" y="476"/>
                    </a:lnTo>
                    <a:lnTo>
                      <a:pt x="360" y="476"/>
                    </a:lnTo>
                    <a:lnTo>
                      <a:pt x="339" y="472"/>
                    </a:lnTo>
                    <a:lnTo>
                      <a:pt x="324" y="467"/>
                    </a:lnTo>
                    <a:lnTo>
                      <a:pt x="303" y="457"/>
                    </a:lnTo>
                    <a:lnTo>
                      <a:pt x="282" y="453"/>
                    </a:lnTo>
                    <a:lnTo>
                      <a:pt x="266" y="443"/>
                    </a:lnTo>
                    <a:lnTo>
                      <a:pt x="256" y="438"/>
                    </a:lnTo>
                    <a:lnTo>
                      <a:pt x="240" y="429"/>
                    </a:lnTo>
                    <a:lnTo>
                      <a:pt x="230" y="419"/>
                    </a:lnTo>
                    <a:lnTo>
                      <a:pt x="225" y="410"/>
                    </a:lnTo>
                    <a:lnTo>
                      <a:pt x="225" y="400"/>
                    </a:lnTo>
                    <a:lnTo>
                      <a:pt x="225" y="391"/>
                    </a:lnTo>
                    <a:lnTo>
                      <a:pt x="230" y="381"/>
                    </a:lnTo>
                    <a:lnTo>
                      <a:pt x="230" y="372"/>
                    </a:lnTo>
                    <a:lnTo>
                      <a:pt x="235" y="367"/>
                    </a:lnTo>
                    <a:lnTo>
                      <a:pt x="251" y="353"/>
                    </a:lnTo>
                    <a:lnTo>
                      <a:pt x="266" y="343"/>
                    </a:lnTo>
                    <a:lnTo>
                      <a:pt x="282" y="338"/>
                    </a:lnTo>
                    <a:lnTo>
                      <a:pt x="303" y="334"/>
                    </a:lnTo>
                    <a:lnTo>
                      <a:pt x="318" y="334"/>
                    </a:lnTo>
                    <a:lnTo>
                      <a:pt x="339" y="338"/>
                    </a:lnTo>
                    <a:lnTo>
                      <a:pt x="344" y="338"/>
                    </a:lnTo>
                    <a:lnTo>
                      <a:pt x="350" y="343"/>
                    </a:lnTo>
                    <a:lnTo>
                      <a:pt x="360" y="348"/>
                    </a:lnTo>
                    <a:lnTo>
                      <a:pt x="376" y="357"/>
                    </a:lnTo>
                    <a:lnTo>
                      <a:pt x="386" y="362"/>
                    </a:lnTo>
                    <a:lnTo>
                      <a:pt x="402" y="372"/>
                    </a:lnTo>
                    <a:lnTo>
                      <a:pt x="412" y="381"/>
                    </a:lnTo>
                    <a:lnTo>
                      <a:pt x="428" y="391"/>
                    </a:lnTo>
                    <a:lnTo>
                      <a:pt x="438" y="395"/>
                    </a:lnTo>
                    <a:lnTo>
                      <a:pt x="454" y="405"/>
                    </a:lnTo>
                    <a:lnTo>
                      <a:pt x="464" y="410"/>
                    </a:lnTo>
                    <a:lnTo>
                      <a:pt x="480" y="419"/>
                    </a:lnTo>
                    <a:lnTo>
                      <a:pt x="496" y="429"/>
                    </a:lnTo>
                    <a:lnTo>
                      <a:pt x="506" y="429"/>
                    </a:lnTo>
                    <a:lnTo>
                      <a:pt x="511" y="419"/>
                    </a:lnTo>
                    <a:lnTo>
                      <a:pt x="522" y="405"/>
                    </a:lnTo>
                    <a:lnTo>
                      <a:pt x="517" y="395"/>
                    </a:lnTo>
                    <a:lnTo>
                      <a:pt x="506" y="376"/>
                    </a:lnTo>
                    <a:lnTo>
                      <a:pt x="491" y="367"/>
                    </a:lnTo>
                    <a:lnTo>
                      <a:pt x="475" y="353"/>
                    </a:lnTo>
                    <a:lnTo>
                      <a:pt x="459" y="338"/>
                    </a:lnTo>
                    <a:lnTo>
                      <a:pt x="438" y="324"/>
                    </a:lnTo>
                    <a:lnTo>
                      <a:pt x="417" y="310"/>
                    </a:lnTo>
                    <a:lnTo>
                      <a:pt x="397" y="300"/>
                    </a:lnTo>
                    <a:lnTo>
                      <a:pt x="376" y="291"/>
                    </a:lnTo>
                    <a:lnTo>
                      <a:pt x="355" y="286"/>
                    </a:lnTo>
                    <a:lnTo>
                      <a:pt x="339" y="281"/>
                    </a:lnTo>
                    <a:lnTo>
                      <a:pt x="329" y="281"/>
                    </a:lnTo>
                    <a:lnTo>
                      <a:pt x="318" y="281"/>
                    </a:lnTo>
                    <a:lnTo>
                      <a:pt x="308" y="281"/>
                    </a:lnTo>
                    <a:lnTo>
                      <a:pt x="287" y="286"/>
                    </a:lnTo>
                    <a:lnTo>
                      <a:pt x="266" y="291"/>
                    </a:lnTo>
                    <a:lnTo>
                      <a:pt x="251" y="300"/>
                    </a:lnTo>
                    <a:lnTo>
                      <a:pt x="240" y="305"/>
                    </a:lnTo>
                    <a:lnTo>
                      <a:pt x="230" y="310"/>
                    </a:lnTo>
                    <a:lnTo>
                      <a:pt x="230" y="315"/>
                    </a:lnTo>
                    <a:lnTo>
                      <a:pt x="225" y="310"/>
                    </a:lnTo>
                    <a:lnTo>
                      <a:pt x="219" y="305"/>
                    </a:lnTo>
                    <a:lnTo>
                      <a:pt x="214" y="295"/>
                    </a:lnTo>
                    <a:lnTo>
                      <a:pt x="204" y="286"/>
                    </a:lnTo>
                    <a:lnTo>
                      <a:pt x="188" y="267"/>
                    </a:lnTo>
                    <a:lnTo>
                      <a:pt x="178" y="253"/>
                    </a:lnTo>
                    <a:lnTo>
                      <a:pt x="162" y="238"/>
                    </a:lnTo>
                    <a:lnTo>
                      <a:pt x="152" y="219"/>
                    </a:lnTo>
                    <a:lnTo>
                      <a:pt x="136" y="200"/>
                    </a:lnTo>
                    <a:lnTo>
                      <a:pt x="125" y="181"/>
                    </a:lnTo>
                    <a:lnTo>
                      <a:pt x="110" y="162"/>
                    </a:lnTo>
                    <a:lnTo>
                      <a:pt x="99" y="148"/>
                    </a:lnTo>
                    <a:lnTo>
                      <a:pt x="89" y="129"/>
                    </a:lnTo>
                    <a:lnTo>
                      <a:pt x="84" y="115"/>
                    </a:lnTo>
                    <a:lnTo>
                      <a:pt x="79" y="105"/>
                    </a:lnTo>
                    <a:lnTo>
                      <a:pt x="84" y="95"/>
                    </a:lnTo>
                    <a:lnTo>
                      <a:pt x="84" y="76"/>
                    </a:lnTo>
                    <a:lnTo>
                      <a:pt x="89" y="67"/>
                    </a:lnTo>
                    <a:lnTo>
                      <a:pt x="99" y="57"/>
                    </a:lnTo>
                    <a:lnTo>
                      <a:pt x="110" y="53"/>
                    </a:lnTo>
                    <a:lnTo>
                      <a:pt x="125" y="48"/>
                    </a:lnTo>
                    <a:lnTo>
                      <a:pt x="141" y="53"/>
                    </a:lnTo>
                    <a:lnTo>
                      <a:pt x="152" y="53"/>
                    </a:lnTo>
                    <a:lnTo>
                      <a:pt x="162" y="57"/>
                    </a:lnTo>
                    <a:lnTo>
                      <a:pt x="178" y="62"/>
                    </a:lnTo>
                    <a:lnTo>
                      <a:pt x="188" y="72"/>
                    </a:lnTo>
                    <a:lnTo>
                      <a:pt x="198" y="72"/>
                    </a:lnTo>
                    <a:lnTo>
                      <a:pt x="209" y="76"/>
                    </a:lnTo>
                    <a:lnTo>
                      <a:pt x="219" y="86"/>
                    </a:lnTo>
                    <a:lnTo>
                      <a:pt x="235" y="95"/>
                    </a:lnTo>
                    <a:lnTo>
                      <a:pt x="245" y="105"/>
                    </a:lnTo>
                    <a:lnTo>
                      <a:pt x="266" y="119"/>
                    </a:lnTo>
                    <a:lnTo>
                      <a:pt x="282" y="129"/>
                    </a:lnTo>
                    <a:lnTo>
                      <a:pt x="308" y="148"/>
                    </a:lnTo>
                    <a:lnTo>
                      <a:pt x="324" y="157"/>
                    </a:lnTo>
                    <a:lnTo>
                      <a:pt x="350" y="176"/>
                    </a:lnTo>
                    <a:lnTo>
                      <a:pt x="360" y="181"/>
                    </a:lnTo>
                    <a:lnTo>
                      <a:pt x="371" y="191"/>
                    </a:lnTo>
                    <a:lnTo>
                      <a:pt x="386" y="200"/>
                    </a:lnTo>
                    <a:lnTo>
                      <a:pt x="397" y="210"/>
                    </a:lnTo>
                    <a:lnTo>
                      <a:pt x="407" y="215"/>
                    </a:lnTo>
                    <a:lnTo>
                      <a:pt x="423" y="224"/>
                    </a:lnTo>
                    <a:lnTo>
                      <a:pt x="433" y="234"/>
                    </a:lnTo>
                    <a:lnTo>
                      <a:pt x="444" y="243"/>
                    </a:lnTo>
                    <a:lnTo>
                      <a:pt x="459" y="248"/>
                    </a:lnTo>
                    <a:lnTo>
                      <a:pt x="470" y="257"/>
                    </a:lnTo>
                    <a:lnTo>
                      <a:pt x="480" y="267"/>
                    </a:lnTo>
                    <a:lnTo>
                      <a:pt x="496" y="276"/>
                    </a:lnTo>
                    <a:lnTo>
                      <a:pt x="506" y="286"/>
                    </a:lnTo>
                    <a:lnTo>
                      <a:pt x="517" y="295"/>
                    </a:lnTo>
                    <a:lnTo>
                      <a:pt x="532" y="300"/>
                    </a:lnTo>
                    <a:lnTo>
                      <a:pt x="543" y="310"/>
                    </a:lnTo>
                    <a:lnTo>
                      <a:pt x="553" y="319"/>
                    </a:lnTo>
                    <a:lnTo>
                      <a:pt x="564" y="329"/>
                    </a:lnTo>
                    <a:lnTo>
                      <a:pt x="579" y="334"/>
                    </a:lnTo>
                    <a:lnTo>
                      <a:pt x="590" y="343"/>
                    </a:lnTo>
                    <a:lnTo>
                      <a:pt x="610" y="357"/>
                    </a:lnTo>
                    <a:lnTo>
                      <a:pt x="631" y="376"/>
                    </a:lnTo>
                    <a:lnTo>
                      <a:pt x="652" y="386"/>
                    </a:lnTo>
                    <a:lnTo>
                      <a:pt x="673" y="400"/>
                    </a:lnTo>
                    <a:lnTo>
                      <a:pt x="689" y="414"/>
                    </a:lnTo>
                    <a:lnTo>
                      <a:pt x="699" y="424"/>
                    </a:lnTo>
                    <a:lnTo>
                      <a:pt x="715" y="434"/>
                    </a:lnTo>
                    <a:lnTo>
                      <a:pt x="725" y="443"/>
                    </a:lnTo>
                    <a:lnTo>
                      <a:pt x="746" y="453"/>
                    </a:lnTo>
                    <a:lnTo>
                      <a:pt x="751" y="457"/>
                    </a:lnTo>
                    <a:lnTo>
                      <a:pt x="783" y="4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2" name="Freeform 52"/>
              <p:cNvSpPr>
                <a:spLocks/>
              </p:cNvSpPr>
              <p:nvPr/>
            </p:nvSpPr>
            <p:spPr bwMode="auto">
              <a:xfrm>
                <a:off x="7026" y="9537"/>
                <a:ext cx="819" cy="624"/>
              </a:xfrm>
              <a:custGeom>
                <a:avLst/>
                <a:gdLst>
                  <a:gd name="T0" fmla="*/ 584 w 819"/>
                  <a:gd name="T1" fmla="*/ 48 h 624"/>
                  <a:gd name="T2" fmla="*/ 636 w 819"/>
                  <a:gd name="T3" fmla="*/ 48 h 624"/>
                  <a:gd name="T4" fmla="*/ 694 w 819"/>
                  <a:gd name="T5" fmla="*/ 57 h 624"/>
                  <a:gd name="T6" fmla="*/ 751 w 819"/>
                  <a:gd name="T7" fmla="*/ 100 h 624"/>
                  <a:gd name="T8" fmla="*/ 777 w 819"/>
                  <a:gd name="T9" fmla="*/ 148 h 624"/>
                  <a:gd name="T10" fmla="*/ 741 w 819"/>
                  <a:gd name="T11" fmla="*/ 172 h 624"/>
                  <a:gd name="T12" fmla="*/ 688 w 819"/>
                  <a:gd name="T13" fmla="*/ 186 h 624"/>
                  <a:gd name="T14" fmla="*/ 626 w 819"/>
                  <a:gd name="T15" fmla="*/ 196 h 624"/>
                  <a:gd name="T16" fmla="*/ 568 w 819"/>
                  <a:gd name="T17" fmla="*/ 210 h 624"/>
                  <a:gd name="T18" fmla="*/ 595 w 819"/>
                  <a:gd name="T19" fmla="*/ 215 h 624"/>
                  <a:gd name="T20" fmla="*/ 647 w 819"/>
                  <a:gd name="T21" fmla="*/ 229 h 624"/>
                  <a:gd name="T22" fmla="*/ 699 w 819"/>
                  <a:gd name="T23" fmla="*/ 257 h 624"/>
                  <a:gd name="T24" fmla="*/ 720 w 819"/>
                  <a:gd name="T25" fmla="*/ 319 h 624"/>
                  <a:gd name="T26" fmla="*/ 683 w 819"/>
                  <a:gd name="T27" fmla="*/ 367 h 624"/>
                  <a:gd name="T28" fmla="*/ 636 w 819"/>
                  <a:gd name="T29" fmla="*/ 372 h 624"/>
                  <a:gd name="T30" fmla="*/ 584 w 819"/>
                  <a:gd name="T31" fmla="*/ 362 h 624"/>
                  <a:gd name="T32" fmla="*/ 537 w 819"/>
                  <a:gd name="T33" fmla="*/ 353 h 624"/>
                  <a:gd name="T34" fmla="*/ 522 w 819"/>
                  <a:gd name="T35" fmla="*/ 353 h 624"/>
                  <a:gd name="T36" fmla="*/ 579 w 819"/>
                  <a:gd name="T37" fmla="*/ 405 h 624"/>
                  <a:gd name="T38" fmla="*/ 605 w 819"/>
                  <a:gd name="T39" fmla="*/ 472 h 624"/>
                  <a:gd name="T40" fmla="*/ 558 w 819"/>
                  <a:gd name="T41" fmla="*/ 515 h 624"/>
                  <a:gd name="T42" fmla="*/ 490 w 819"/>
                  <a:gd name="T43" fmla="*/ 505 h 624"/>
                  <a:gd name="T44" fmla="*/ 412 w 819"/>
                  <a:gd name="T45" fmla="*/ 462 h 624"/>
                  <a:gd name="T46" fmla="*/ 381 w 819"/>
                  <a:gd name="T47" fmla="*/ 443 h 624"/>
                  <a:gd name="T48" fmla="*/ 344 w 819"/>
                  <a:gd name="T49" fmla="*/ 491 h 624"/>
                  <a:gd name="T50" fmla="*/ 302 w 819"/>
                  <a:gd name="T51" fmla="*/ 524 h 624"/>
                  <a:gd name="T52" fmla="*/ 240 w 819"/>
                  <a:gd name="T53" fmla="*/ 553 h 624"/>
                  <a:gd name="T54" fmla="*/ 172 w 819"/>
                  <a:gd name="T55" fmla="*/ 557 h 624"/>
                  <a:gd name="T56" fmla="*/ 115 w 819"/>
                  <a:gd name="T57" fmla="*/ 557 h 624"/>
                  <a:gd name="T58" fmla="*/ 37 w 819"/>
                  <a:gd name="T59" fmla="*/ 553 h 624"/>
                  <a:gd name="T60" fmla="*/ 0 w 819"/>
                  <a:gd name="T61" fmla="*/ 553 h 624"/>
                  <a:gd name="T62" fmla="*/ 42 w 819"/>
                  <a:gd name="T63" fmla="*/ 624 h 624"/>
                  <a:gd name="T64" fmla="*/ 99 w 819"/>
                  <a:gd name="T65" fmla="*/ 624 h 624"/>
                  <a:gd name="T66" fmla="*/ 146 w 819"/>
                  <a:gd name="T67" fmla="*/ 619 h 624"/>
                  <a:gd name="T68" fmla="*/ 193 w 819"/>
                  <a:gd name="T69" fmla="*/ 619 h 624"/>
                  <a:gd name="T70" fmla="*/ 256 w 819"/>
                  <a:gd name="T71" fmla="*/ 615 h 624"/>
                  <a:gd name="T72" fmla="*/ 329 w 819"/>
                  <a:gd name="T73" fmla="*/ 581 h 624"/>
                  <a:gd name="T74" fmla="*/ 386 w 819"/>
                  <a:gd name="T75" fmla="*/ 529 h 624"/>
                  <a:gd name="T76" fmla="*/ 417 w 819"/>
                  <a:gd name="T77" fmla="*/ 524 h 624"/>
                  <a:gd name="T78" fmla="*/ 475 w 819"/>
                  <a:gd name="T79" fmla="*/ 548 h 624"/>
                  <a:gd name="T80" fmla="*/ 532 w 819"/>
                  <a:gd name="T81" fmla="*/ 562 h 624"/>
                  <a:gd name="T82" fmla="*/ 574 w 819"/>
                  <a:gd name="T83" fmla="*/ 567 h 624"/>
                  <a:gd name="T84" fmla="*/ 636 w 819"/>
                  <a:gd name="T85" fmla="*/ 538 h 624"/>
                  <a:gd name="T86" fmla="*/ 668 w 819"/>
                  <a:gd name="T87" fmla="*/ 496 h 624"/>
                  <a:gd name="T88" fmla="*/ 647 w 819"/>
                  <a:gd name="T89" fmla="*/ 438 h 624"/>
                  <a:gd name="T90" fmla="*/ 626 w 819"/>
                  <a:gd name="T91" fmla="*/ 400 h 624"/>
                  <a:gd name="T92" fmla="*/ 662 w 819"/>
                  <a:gd name="T93" fmla="*/ 410 h 624"/>
                  <a:gd name="T94" fmla="*/ 720 w 819"/>
                  <a:gd name="T95" fmla="*/ 410 h 624"/>
                  <a:gd name="T96" fmla="*/ 751 w 819"/>
                  <a:gd name="T97" fmla="*/ 362 h 624"/>
                  <a:gd name="T98" fmla="*/ 767 w 819"/>
                  <a:gd name="T99" fmla="*/ 319 h 624"/>
                  <a:gd name="T100" fmla="*/ 777 w 819"/>
                  <a:gd name="T101" fmla="*/ 267 h 624"/>
                  <a:gd name="T102" fmla="*/ 730 w 819"/>
                  <a:gd name="T103" fmla="*/ 229 h 624"/>
                  <a:gd name="T104" fmla="*/ 688 w 819"/>
                  <a:gd name="T105" fmla="*/ 210 h 624"/>
                  <a:gd name="T106" fmla="*/ 730 w 819"/>
                  <a:gd name="T107" fmla="*/ 205 h 624"/>
                  <a:gd name="T108" fmla="*/ 777 w 819"/>
                  <a:gd name="T109" fmla="*/ 200 h 624"/>
                  <a:gd name="T110" fmla="*/ 819 w 819"/>
                  <a:gd name="T111" fmla="*/ 186 h 624"/>
                  <a:gd name="T112" fmla="*/ 819 w 819"/>
                  <a:gd name="T113" fmla="*/ 138 h 624"/>
                  <a:gd name="T114" fmla="*/ 808 w 819"/>
                  <a:gd name="T115" fmla="*/ 96 h 624"/>
                  <a:gd name="T116" fmla="*/ 782 w 819"/>
                  <a:gd name="T117" fmla="*/ 48 h 624"/>
                  <a:gd name="T118" fmla="*/ 741 w 819"/>
                  <a:gd name="T119" fmla="*/ 29 h 624"/>
                  <a:gd name="T120" fmla="*/ 683 w 819"/>
                  <a:gd name="T121" fmla="*/ 15 h 624"/>
                  <a:gd name="T122" fmla="*/ 636 w 819"/>
                  <a:gd name="T123" fmla="*/ 5 h 624"/>
                  <a:gd name="T124" fmla="*/ 558 w 819"/>
                  <a:gd name="T125" fmla="*/ 57 h 6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9"/>
                  <a:gd name="T190" fmla="*/ 0 h 624"/>
                  <a:gd name="T191" fmla="*/ 819 w 819"/>
                  <a:gd name="T192" fmla="*/ 624 h 6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9" h="624">
                    <a:moveTo>
                      <a:pt x="558" y="57"/>
                    </a:moveTo>
                    <a:lnTo>
                      <a:pt x="563" y="53"/>
                    </a:lnTo>
                    <a:lnTo>
                      <a:pt x="579" y="53"/>
                    </a:lnTo>
                    <a:lnTo>
                      <a:pt x="584" y="48"/>
                    </a:lnTo>
                    <a:lnTo>
                      <a:pt x="600" y="48"/>
                    </a:lnTo>
                    <a:lnTo>
                      <a:pt x="610" y="48"/>
                    </a:lnTo>
                    <a:lnTo>
                      <a:pt x="626" y="48"/>
                    </a:lnTo>
                    <a:lnTo>
                      <a:pt x="636" y="48"/>
                    </a:lnTo>
                    <a:lnTo>
                      <a:pt x="652" y="48"/>
                    </a:lnTo>
                    <a:lnTo>
                      <a:pt x="662" y="53"/>
                    </a:lnTo>
                    <a:lnTo>
                      <a:pt x="683" y="57"/>
                    </a:lnTo>
                    <a:lnTo>
                      <a:pt x="694" y="57"/>
                    </a:lnTo>
                    <a:lnTo>
                      <a:pt x="709" y="67"/>
                    </a:lnTo>
                    <a:lnTo>
                      <a:pt x="720" y="72"/>
                    </a:lnTo>
                    <a:lnTo>
                      <a:pt x="735" y="86"/>
                    </a:lnTo>
                    <a:lnTo>
                      <a:pt x="751" y="100"/>
                    </a:lnTo>
                    <a:lnTo>
                      <a:pt x="767" y="115"/>
                    </a:lnTo>
                    <a:lnTo>
                      <a:pt x="772" y="129"/>
                    </a:lnTo>
                    <a:lnTo>
                      <a:pt x="777" y="143"/>
                    </a:lnTo>
                    <a:lnTo>
                      <a:pt x="777" y="148"/>
                    </a:lnTo>
                    <a:lnTo>
                      <a:pt x="772" y="157"/>
                    </a:lnTo>
                    <a:lnTo>
                      <a:pt x="767" y="167"/>
                    </a:lnTo>
                    <a:lnTo>
                      <a:pt x="756" y="172"/>
                    </a:lnTo>
                    <a:lnTo>
                      <a:pt x="741" y="172"/>
                    </a:lnTo>
                    <a:lnTo>
                      <a:pt x="730" y="176"/>
                    </a:lnTo>
                    <a:lnTo>
                      <a:pt x="720" y="181"/>
                    </a:lnTo>
                    <a:lnTo>
                      <a:pt x="704" y="181"/>
                    </a:lnTo>
                    <a:lnTo>
                      <a:pt x="688" y="186"/>
                    </a:lnTo>
                    <a:lnTo>
                      <a:pt x="673" y="191"/>
                    </a:lnTo>
                    <a:lnTo>
                      <a:pt x="657" y="191"/>
                    </a:lnTo>
                    <a:lnTo>
                      <a:pt x="641" y="196"/>
                    </a:lnTo>
                    <a:lnTo>
                      <a:pt x="626" y="196"/>
                    </a:lnTo>
                    <a:lnTo>
                      <a:pt x="610" y="200"/>
                    </a:lnTo>
                    <a:lnTo>
                      <a:pt x="600" y="200"/>
                    </a:lnTo>
                    <a:lnTo>
                      <a:pt x="589" y="205"/>
                    </a:lnTo>
                    <a:lnTo>
                      <a:pt x="568" y="210"/>
                    </a:lnTo>
                    <a:lnTo>
                      <a:pt x="563" y="210"/>
                    </a:lnTo>
                    <a:lnTo>
                      <a:pt x="568" y="210"/>
                    </a:lnTo>
                    <a:lnTo>
                      <a:pt x="584" y="210"/>
                    </a:lnTo>
                    <a:lnTo>
                      <a:pt x="595" y="215"/>
                    </a:lnTo>
                    <a:lnTo>
                      <a:pt x="605" y="215"/>
                    </a:lnTo>
                    <a:lnTo>
                      <a:pt x="615" y="219"/>
                    </a:lnTo>
                    <a:lnTo>
                      <a:pt x="631" y="224"/>
                    </a:lnTo>
                    <a:lnTo>
                      <a:pt x="647" y="229"/>
                    </a:lnTo>
                    <a:lnTo>
                      <a:pt x="657" y="234"/>
                    </a:lnTo>
                    <a:lnTo>
                      <a:pt x="668" y="238"/>
                    </a:lnTo>
                    <a:lnTo>
                      <a:pt x="683" y="243"/>
                    </a:lnTo>
                    <a:lnTo>
                      <a:pt x="699" y="257"/>
                    </a:lnTo>
                    <a:lnTo>
                      <a:pt x="709" y="276"/>
                    </a:lnTo>
                    <a:lnTo>
                      <a:pt x="714" y="291"/>
                    </a:lnTo>
                    <a:lnTo>
                      <a:pt x="720" y="305"/>
                    </a:lnTo>
                    <a:lnTo>
                      <a:pt x="720" y="319"/>
                    </a:lnTo>
                    <a:lnTo>
                      <a:pt x="714" y="338"/>
                    </a:lnTo>
                    <a:lnTo>
                      <a:pt x="704" y="348"/>
                    </a:lnTo>
                    <a:lnTo>
                      <a:pt x="694" y="362"/>
                    </a:lnTo>
                    <a:lnTo>
                      <a:pt x="683" y="367"/>
                    </a:lnTo>
                    <a:lnTo>
                      <a:pt x="668" y="372"/>
                    </a:lnTo>
                    <a:lnTo>
                      <a:pt x="657" y="372"/>
                    </a:lnTo>
                    <a:lnTo>
                      <a:pt x="647" y="372"/>
                    </a:lnTo>
                    <a:lnTo>
                      <a:pt x="636" y="372"/>
                    </a:lnTo>
                    <a:lnTo>
                      <a:pt x="626" y="372"/>
                    </a:lnTo>
                    <a:lnTo>
                      <a:pt x="610" y="367"/>
                    </a:lnTo>
                    <a:lnTo>
                      <a:pt x="600" y="367"/>
                    </a:lnTo>
                    <a:lnTo>
                      <a:pt x="584" y="362"/>
                    </a:lnTo>
                    <a:lnTo>
                      <a:pt x="574" y="362"/>
                    </a:lnTo>
                    <a:lnTo>
                      <a:pt x="558" y="357"/>
                    </a:lnTo>
                    <a:lnTo>
                      <a:pt x="548" y="357"/>
                    </a:lnTo>
                    <a:lnTo>
                      <a:pt x="537" y="353"/>
                    </a:lnTo>
                    <a:lnTo>
                      <a:pt x="532" y="353"/>
                    </a:lnTo>
                    <a:lnTo>
                      <a:pt x="522" y="353"/>
                    </a:lnTo>
                    <a:lnTo>
                      <a:pt x="516" y="353"/>
                    </a:lnTo>
                    <a:lnTo>
                      <a:pt x="522" y="353"/>
                    </a:lnTo>
                    <a:lnTo>
                      <a:pt x="532" y="362"/>
                    </a:lnTo>
                    <a:lnTo>
                      <a:pt x="542" y="372"/>
                    </a:lnTo>
                    <a:lnTo>
                      <a:pt x="563" y="391"/>
                    </a:lnTo>
                    <a:lnTo>
                      <a:pt x="579" y="405"/>
                    </a:lnTo>
                    <a:lnTo>
                      <a:pt x="595" y="424"/>
                    </a:lnTo>
                    <a:lnTo>
                      <a:pt x="605" y="438"/>
                    </a:lnTo>
                    <a:lnTo>
                      <a:pt x="605" y="457"/>
                    </a:lnTo>
                    <a:lnTo>
                      <a:pt x="605" y="472"/>
                    </a:lnTo>
                    <a:lnTo>
                      <a:pt x="595" y="481"/>
                    </a:lnTo>
                    <a:lnTo>
                      <a:pt x="584" y="496"/>
                    </a:lnTo>
                    <a:lnTo>
                      <a:pt x="574" y="505"/>
                    </a:lnTo>
                    <a:lnTo>
                      <a:pt x="558" y="515"/>
                    </a:lnTo>
                    <a:lnTo>
                      <a:pt x="542" y="519"/>
                    </a:lnTo>
                    <a:lnTo>
                      <a:pt x="522" y="519"/>
                    </a:lnTo>
                    <a:lnTo>
                      <a:pt x="511" y="519"/>
                    </a:lnTo>
                    <a:lnTo>
                      <a:pt x="490" y="505"/>
                    </a:lnTo>
                    <a:lnTo>
                      <a:pt x="475" y="496"/>
                    </a:lnTo>
                    <a:lnTo>
                      <a:pt x="449" y="481"/>
                    </a:lnTo>
                    <a:lnTo>
                      <a:pt x="433" y="472"/>
                    </a:lnTo>
                    <a:lnTo>
                      <a:pt x="412" y="462"/>
                    </a:lnTo>
                    <a:lnTo>
                      <a:pt x="396" y="453"/>
                    </a:lnTo>
                    <a:lnTo>
                      <a:pt x="386" y="443"/>
                    </a:lnTo>
                    <a:lnTo>
                      <a:pt x="381" y="443"/>
                    </a:lnTo>
                    <a:lnTo>
                      <a:pt x="376" y="453"/>
                    </a:lnTo>
                    <a:lnTo>
                      <a:pt x="365" y="467"/>
                    </a:lnTo>
                    <a:lnTo>
                      <a:pt x="355" y="486"/>
                    </a:lnTo>
                    <a:lnTo>
                      <a:pt x="344" y="491"/>
                    </a:lnTo>
                    <a:lnTo>
                      <a:pt x="339" y="500"/>
                    </a:lnTo>
                    <a:lnTo>
                      <a:pt x="323" y="510"/>
                    </a:lnTo>
                    <a:lnTo>
                      <a:pt x="313" y="519"/>
                    </a:lnTo>
                    <a:lnTo>
                      <a:pt x="302" y="524"/>
                    </a:lnTo>
                    <a:lnTo>
                      <a:pt x="287" y="534"/>
                    </a:lnTo>
                    <a:lnTo>
                      <a:pt x="276" y="538"/>
                    </a:lnTo>
                    <a:lnTo>
                      <a:pt x="261" y="548"/>
                    </a:lnTo>
                    <a:lnTo>
                      <a:pt x="240" y="553"/>
                    </a:lnTo>
                    <a:lnTo>
                      <a:pt x="224" y="557"/>
                    </a:lnTo>
                    <a:lnTo>
                      <a:pt x="203" y="557"/>
                    </a:lnTo>
                    <a:lnTo>
                      <a:pt x="183" y="557"/>
                    </a:lnTo>
                    <a:lnTo>
                      <a:pt x="172" y="557"/>
                    </a:lnTo>
                    <a:lnTo>
                      <a:pt x="162" y="557"/>
                    </a:lnTo>
                    <a:lnTo>
                      <a:pt x="146" y="557"/>
                    </a:lnTo>
                    <a:lnTo>
                      <a:pt x="136" y="557"/>
                    </a:lnTo>
                    <a:lnTo>
                      <a:pt x="115" y="557"/>
                    </a:lnTo>
                    <a:lnTo>
                      <a:pt x="99" y="562"/>
                    </a:lnTo>
                    <a:lnTo>
                      <a:pt x="73" y="557"/>
                    </a:lnTo>
                    <a:lnTo>
                      <a:pt x="57" y="557"/>
                    </a:lnTo>
                    <a:lnTo>
                      <a:pt x="37" y="553"/>
                    </a:lnTo>
                    <a:lnTo>
                      <a:pt x="26" y="553"/>
                    </a:lnTo>
                    <a:lnTo>
                      <a:pt x="16" y="553"/>
                    </a:lnTo>
                    <a:lnTo>
                      <a:pt x="5" y="553"/>
                    </a:lnTo>
                    <a:lnTo>
                      <a:pt x="0" y="553"/>
                    </a:lnTo>
                    <a:lnTo>
                      <a:pt x="5" y="624"/>
                    </a:lnTo>
                    <a:lnTo>
                      <a:pt x="16" y="624"/>
                    </a:lnTo>
                    <a:lnTo>
                      <a:pt x="26" y="624"/>
                    </a:lnTo>
                    <a:lnTo>
                      <a:pt x="42" y="624"/>
                    </a:lnTo>
                    <a:lnTo>
                      <a:pt x="57" y="624"/>
                    </a:lnTo>
                    <a:lnTo>
                      <a:pt x="78" y="624"/>
                    </a:lnTo>
                    <a:lnTo>
                      <a:pt x="89" y="624"/>
                    </a:lnTo>
                    <a:lnTo>
                      <a:pt x="99" y="624"/>
                    </a:lnTo>
                    <a:lnTo>
                      <a:pt x="110" y="624"/>
                    </a:lnTo>
                    <a:lnTo>
                      <a:pt x="125" y="624"/>
                    </a:lnTo>
                    <a:lnTo>
                      <a:pt x="136" y="619"/>
                    </a:lnTo>
                    <a:lnTo>
                      <a:pt x="146" y="619"/>
                    </a:lnTo>
                    <a:lnTo>
                      <a:pt x="156" y="619"/>
                    </a:lnTo>
                    <a:lnTo>
                      <a:pt x="172" y="619"/>
                    </a:lnTo>
                    <a:lnTo>
                      <a:pt x="183" y="619"/>
                    </a:lnTo>
                    <a:lnTo>
                      <a:pt x="193" y="619"/>
                    </a:lnTo>
                    <a:lnTo>
                      <a:pt x="203" y="619"/>
                    </a:lnTo>
                    <a:lnTo>
                      <a:pt x="219" y="619"/>
                    </a:lnTo>
                    <a:lnTo>
                      <a:pt x="240" y="615"/>
                    </a:lnTo>
                    <a:lnTo>
                      <a:pt x="256" y="615"/>
                    </a:lnTo>
                    <a:lnTo>
                      <a:pt x="276" y="610"/>
                    </a:lnTo>
                    <a:lnTo>
                      <a:pt x="287" y="610"/>
                    </a:lnTo>
                    <a:lnTo>
                      <a:pt x="308" y="596"/>
                    </a:lnTo>
                    <a:lnTo>
                      <a:pt x="329" y="581"/>
                    </a:lnTo>
                    <a:lnTo>
                      <a:pt x="344" y="567"/>
                    </a:lnTo>
                    <a:lnTo>
                      <a:pt x="365" y="553"/>
                    </a:lnTo>
                    <a:lnTo>
                      <a:pt x="376" y="538"/>
                    </a:lnTo>
                    <a:lnTo>
                      <a:pt x="386" y="529"/>
                    </a:lnTo>
                    <a:lnTo>
                      <a:pt x="391" y="519"/>
                    </a:lnTo>
                    <a:lnTo>
                      <a:pt x="396" y="519"/>
                    </a:lnTo>
                    <a:lnTo>
                      <a:pt x="402" y="519"/>
                    </a:lnTo>
                    <a:lnTo>
                      <a:pt x="417" y="524"/>
                    </a:lnTo>
                    <a:lnTo>
                      <a:pt x="428" y="529"/>
                    </a:lnTo>
                    <a:lnTo>
                      <a:pt x="443" y="534"/>
                    </a:lnTo>
                    <a:lnTo>
                      <a:pt x="459" y="538"/>
                    </a:lnTo>
                    <a:lnTo>
                      <a:pt x="475" y="548"/>
                    </a:lnTo>
                    <a:lnTo>
                      <a:pt x="485" y="548"/>
                    </a:lnTo>
                    <a:lnTo>
                      <a:pt x="501" y="553"/>
                    </a:lnTo>
                    <a:lnTo>
                      <a:pt x="516" y="557"/>
                    </a:lnTo>
                    <a:lnTo>
                      <a:pt x="532" y="562"/>
                    </a:lnTo>
                    <a:lnTo>
                      <a:pt x="542" y="567"/>
                    </a:lnTo>
                    <a:lnTo>
                      <a:pt x="558" y="567"/>
                    </a:lnTo>
                    <a:lnTo>
                      <a:pt x="568" y="567"/>
                    </a:lnTo>
                    <a:lnTo>
                      <a:pt x="574" y="567"/>
                    </a:lnTo>
                    <a:lnTo>
                      <a:pt x="584" y="557"/>
                    </a:lnTo>
                    <a:lnTo>
                      <a:pt x="600" y="553"/>
                    </a:lnTo>
                    <a:lnTo>
                      <a:pt x="615" y="543"/>
                    </a:lnTo>
                    <a:lnTo>
                      <a:pt x="636" y="538"/>
                    </a:lnTo>
                    <a:lnTo>
                      <a:pt x="647" y="524"/>
                    </a:lnTo>
                    <a:lnTo>
                      <a:pt x="657" y="515"/>
                    </a:lnTo>
                    <a:lnTo>
                      <a:pt x="662" y="505"/>
                    </a:lnTo>
                    <a:lnTo>
                      <a:pt x="668" y="496"/>
                    </a:lnTo>
                    <a:lnTo>
                      <a:pt x="662" y="481"/>
                    </a:lnTo>
                    <a:lnTo>
                      <a:pt x="662" y="472"/>
                    </a:lnTo>
                    <a:lnTo>
                      <a:pt x="652" y="453"/>
                    </a:lnTo>
                    <a:lnTo>
                      <a:pt x="647" y="438"/>
                    </a:lnTo>
                    <a:lnTo>
                      <a:pt x="636" y="419"/>
                    </a:lnTo>
                    <a:lnTo>
                      <a:pt x="631" y="410"/>
                    </a:lnTo>
                    <a:lnTo>
                      <a:pt x="626" y="405"/>
                    </a:lnTo>
                    <a:lnTo>
                      <a:pt x="626" y="400"/>
                    </a:lnTo>
                    <a:lnTo>
                      <a:pt x="636" y="405"/>
                    </a:lnTo>
                    <a:lnTo>
                      <a:pt x="647" y="410"/>
                    </a:lnTo>
                    <a:lnTo>
                      <a:pt x="662" y="410"/>
                    </a:lnTo>
                    <a:lnTo>
                      <a:pt x="683" y="415"/>
                    </a:lnTo>
                    <a:lnTo>
                      <a:pt x="699" y="415"/>
                    </a:lnTo>
                    <a:lnTo>
                      <a:pt x="709" y="415"/>
                    </a:lnTo>
                    <a:lnTo>
                      <a:pt x="720" y="410"/>
                    </a:lnTo>
                    <a:lnTo>
                      <a:pt x="730" y="400"/>
                    </a:lnTo>
                    <a:lnTo>
                      <a:pt x="741" y="386"/>
                    </a:lnTo>
                    <a:lnTo>
                      <a:pt x="746" y="372"/>
                    </a:lnTo>
                    <a:lnTo>
                      <a:pt x="751" y="362"/>
                    </a:lnTo>
                    <a:lnTo>
                      <a:pt x="756" y="353"/>
                    </a:lnTo>
                    <a:lnTo>
                      <a:pt x="761" y="343"/>
                    </a:lnTo>
                    <a:lnTo>
                      <a:pt x="761" y="329"/>
                    </a:lnTo>
                    <a:lnTo>
                      <a:pt x="767" y="319"/>
                    </a:lnTo>
                    <a:lnTo>
                      <a:pt x="772" y="305"/>
                    </a:lnTo>
                    <a:lnTo>
                      <a:pt x="777" y="296"/>
                    </a:lnTo>
                    <a:lnTo>
                      <a:pt x="777" y="281"/>
                    </a:lnTo>
                    <a:lnTo>
                      <a:pt x="777" y="267"/>
                    </a:lnTo>
                    <a:lnTo>
                      <a:pt x="767" y="257"/>
                    </a:lnTo>
                    <a:lnTo>
                      <a:pt x="756" y="248"/>
                    </a:lnTo>
                    <a:lnTo>
                      <a:pt x="741" y="238"/>
                    </a:lnTo>
                    <a:lnTo>
                      <a:pt x="730" y="229"/>
                    </a:lnTo>
                    <a:lnTo>
                      <a:pt x="709" y="219"/>
                    </a:lnTo>
                    <a:lnTo>
                      <a:pt x="699" y="215"/>
                    </a:lnTo>
                    <a:lnTo>
                      <a:pt x="688" y="210"/>
                    </a:lnTo>
                    <a:lnTo>
                      <a:pt x="694" y="210"/>
                    </a:lnTo>
                    <a:lnTo>
                      <a:pt x="709" y="210"/>
                    </a:lnTo>
                    <a:lnTo>
                      <a:pt x="714" y="205"/>
                    </a:lnTo>
                    <a:lnTo>
                      <a:pt x="730" y="205"/>
                    </a:lnTo>
                    <a:lnTo>
                      <a:pt x="741" y="205"/>
                    </a:lnTo>
                    <a:lnTo>
                      <a:pt x="751" y="205"/>
                    </a:lnTo>
                    <a:lnTo>
                      <a:pt x="761" y="200"/>
                    </a:lnTo>
                    <a:lnTo>
                      <a:pt x="777" y="200"/>
                    </a:lnTo>
                    <a:lnTo>
                      <a:pt x="782" y="196"/>
                    </a:lnTo>
                    <a:lnTo>
                      <a:pt x="798" y="196"/>
                    </a:lnTo>
                    <a:lnTo>
                      <a:pt x="808" y="191"/>
                    </a:lnTo>
                    <a:lnTo>
                      <a:pt x="819" y="186"/>
                    </a:lnTo>
                    <a:lnTo>
                      <a:pt x="819" y="172"/>
                    </a:lnTo>
                    <a:lnTo>
                      <a:pt x="819" y="157"/>
                    </a:lnTo>
                    <a:lnTo>
                      <a:pt x="819" y="148"/>
                    </a:lnTo>
                    <a:lnTo>
                      <a:pt x="819" y="138"/>
                    </a:lnTo>
                    <a:lnTo>
                      <a:pt x="814" y="124"/>
                    </a:lnTo>
                    <a:lnTo>
                      <a:pt x="814" y="115"/>
                    </a:lnTo>
                    <a:lnTo>
                      <a:pt x="808" y="105"/>
                    </a:lnTo>
                    <a:lnTo>
                      <a:pt x="808" y="96"/>
                    </a:lnTo>
                    <a:lnTo>
                      <a:pt x="803" y="81"/>
                    </a:lnTo>
                    <a:lnTo>
                      <a:pt x="803" y="72"/>
                    </a:lnTo>
                    <a:lnTo>
                      <a:pt x="793" y="57"/>
                    </a:lnTo>
                    <a:lnTo>
                      <a:pt x="782" y="48"/>
                    </a:lnTo>
                    <a:lnTo>
                      <a:pt x="777" y="38"/>
                    </a:lnTo>
                    <a:lnTo>
                      <a:pt x="767" y="34"/>
                    </a:lnTo>
                    <a:lnTo>
                      <a:pt x="751" y="29"/>
                    </a:lnTo>
                    <a:lnTo>
                      <a:pt x="741" y="29"/>
                    </a:lnTo>
                    <a:lnTo>
                      <a:pt x="725" y="19"/>
                    </a:lnTo>
                    <a:lnTo>
                      <a:pt x="714" y="19"/>
                    </a:lnTo>
                    <a:lnTo>
                      <a:pt x="699" y="15"/>
                    </a:lnTo>
                    <a:lnTo>
                      <a:pt x="683" y="15"/>
                    </a:lnTo>
                    <a:lnTo>
                      <a:pt x="668" y="10"/>
                    </a:lnTo>
                    <a:lnTo>
                      <a:pt x="657" y="5"/>
                    </a:lnTo>
                    <a:lnTo>
                      <a:pt x="641" y="5"/>
                    </a:lnTo>
                    <a:lnTo>
                      <a:pt x="636" y="5"/>
                    </a:lnTo>
                    <a:lnTo>
                      <a:pt x="615" y="0"/>
                    </a:lnTo>
                    <a:lnTo>
                      <a:pt x="55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3" name="Freeform 53"/>
              <p:cNvSpPr>
                <a:spLocks/>
              </p:cNvSpPr>
              <p:nvPr/>
            </p:nvSpPr>
            <p:spPr bwMode="auto">
              <a:xfrm>
                <a:off x="2577" y="9261"/>
                <a:ext cx="819" cy="619"/>
              </a:xfrm>
              <a:custGeom>
                <a:avLst/>
                <a:gdLst>
                  <a:gd name="T0" fmla="*/ 219 w 819"/>
                  <a:gd name="T1" fmla="*/ 43 h 619"/>
                  <a:gd name="T2" fmla="*/ 146 w 819"/>
                  <a:gd name="T3" fmla="*/ 43 h 619"/>
                  <a:gd name="T4" fmla="*/ 84 w 819"/>
                  <a:gd name="T5" fmla="*/ 76 h 619"/>
                  <a:gd name="T6" fmla="*/ 37 w 819"/>
                  <a:gd name="T7" fmla="*/ 143 h 619"/>
                  <a:gd name="T8" fmla="*/ 89 w 819"/>
                  <a:gd name="T9" fmla="*/ 172 h 619"/>
                  <a:gd name="T10" fmla="*/ 162 w 819"/>
                  <a:gd name="T11" fmla="*/ 186 h 619"/>
                  <a:gd name="T12" fmla="*/ 235 w 819"/>
                  <a:gd name="T13" fmla="*/ 200 h 619"/>
                  <a:gd name="T14" fmla="*/ 225 w 819"/>
                  <a:gd name="T15" fmla="*/ 210 h 619"/>
                  <a:gd name="T16" fmla="*/ 162 w 819"/>
                  <a:gd name="T17" fmla="*/ 224 h 619"/>
                  <a:gd name="T18" fmla="*/ 110 w 819"/>
                  <a:gd name="T19" fmla="*/ 257 h 619"/>
                  <a:gd name="T20" fmla="*/ 105 w 819"/>
                  <a:gd name="T21" fmla="*/ 333 h 619"/>
                  <a:gd name="T22" fmla="*/ 162 w 819"/>
                  <a:gd name="T23" fmla="*/ 367 h 619"/>
                  <a:gd name="T24" fmla="*/ 219 w 819"/>
                  <a:gd name="T25" fmla="*/ 362 h 619"/>
                  <a:gd name="T26" fmla="*/ 293 w 819"/>
                  <a:gd name="T27" fmla="*/ 352 h 619"/>
                  <a:gd name="T28" fmla="*/ 256 w 819"/>
                  <a:gd name="T29" fmla="*/ 386 h 619"/>
                  <a:gd name="T30" fmla="*/ 209 w 819"/>
                  <a:gd name="T31" fmla="*/ 462 h 619"/>
                  <a:gd name="T32" fmla="*/ 282 w 819"/>
                  <a:gd name="T33" fmla="*/ 519 h 619"/>
                  <a:gd name="T34" fmla="*/ 366 w 819"/>
                  <a:gd name="T35" fmla="*/ 481 h 619"/>
                  <a:gd name="T36" fmla="*/ 433 w 819"/>
                  <a:gd name="T37" fmla="*/ 443 h 619"/>
                  <a:gd name="T38" fmla="*/ 470 w 819"/>
                  <a:gd name="T39" fmla="*/ 491 h 619"/>
                  <a:gd name="T40" fmla="*/ 532 w 819"/>
                  <a:gd name="T41" fmla="*/ 529 h 619"/>
                  <a:gd name="T42" fmla="*/ 616 w 819"/>
                  <a:gd name="T43" fmla="*/ 552 h 619"/>
                  <a:gd name="T44" fmla="*/ 720 w 819"/>
                  <a:gd name="T45" fmla="*/ 552 h 619"/>
                  <a:gd name="T46" fmla="*/ 798 w 819"/>
                  <a:gd name="T47" fmla="*/ 543 h 619"/>
                  <a:gd name="T48" fmla="*/ 814 w 819"/>
                  <a:gd name="T49" fmla="*/ 619 h 619"/>
                  <a:gd name="T50" fmla="*/ 762 w 819"/>
                  <a:gd name="T51" fmla="*/ 619 h 619"/>
                  <a:gd name="T52" fmla="*/ 705 w 819"/>
                  <a:gd name="T53" fmla="*/ 619 h 619"/>
                  <a:gd name="T54" fmla="*/ 647 w 819"/>
                  <a:gd name="T55" fmla="*/ 614 h 619"/>
                  <a:gd name="T56" fmla="*/ 579 w 819"/>
                  <a:gd name="T57" fmla="*/ 610 h 619"/>
                  <a:gd name="T58" fmla="*/ 512 w 819"/>
                  <a:gd name="T59" fmla="*/ 586 h 619"/>
                  <a:gd name="T60" fmla="*/ 439 w 819"/>
                  <a:gd name="T61" fmla="*/ 529 h 619"/>
                  <a:gd name="T62" fmla="*/ 397 w 819"/>
                  <a:gd name="T63" fmla="*/ 519 h 619"/>
                  <a:gd name="T64" fmla="*/ 329 w 819"/>
                  <a:gd name="T65" fmla="*/ 543 h 619"/>
                  <a:gd name="T66" fmla="*/ 261 w 819"/>
                  <a:gd name="T67" fmla="*/ 562 h 619"/>
                  <a:gd name="T68" fmla="*/ 204 w 819"/>
                  <a:gd name="T69" fmla="*/ 543 h 619"/>
                  <a:gd name="T70" fmla="*/ 152 w 819"/>
                  <a:gd name="T71" fmla="*/ 491 h 619"/>
                  <a:gd name="T72" fmla="*/ 178 w 819"/>
                  <a:gd name="T73" fmla="*/ 419 h 619"/>
                  <a:gd name="T74" fmla="*/ 178 w 819"/>
                  <a:gd name="T75" fmla="*/ 405 h 619"/>
                  <a:gd name="T76" fmla="*/ 105 w 819"/>
                  <a:gd name="T77" fmla="*/ 410 h 619"/>
                  <a:gd name="T78" fmla="*/ 63 w 819"/>
                  <a:gd name="T79" fmla="*/ 357 h 619"/>
                  <a:gd name="T80" fmla="*/ 42 w 819"/>
                  <a:gd name="T81" fmla="*/ 300 h 619"/>
                  <a:gd name="T82" fmla="*/ 58 w 819"/>
                  <a:gd name="T83" fmla="*/ 248 h 619"/>
                  <a:gd name="T84" fmla="*/ 126 w 819"/>
                  <a:gd name="T85" fmla="*/ 205 h 619"/>
                  <a:gd name="T86" fmla="*/ 84 w 819"/>
                  <a:gd name="T87" fmla="*/ 205 h 619"/>
                  <a:gd name="T88" fmla="*/ 27 w 819"/>
                  <a:gd name="T89" fmla="*/ 195 h 619"/>
                  <a:gd name="T90" fmla="*/ 0 w 819"/>
                  <a:gd name="T91" fmla="*/ 153 h 619"/>
                  <a:gd name="T92" fmla="*/ 6 w 819"/>
                  <a:gd name="T93" fmla="*/ 100 h 619"/>
                  <a:gd name="T94" fmla="*/ 42 w 819"/>
                  <a:gd name="T95" fmla="*/ 38 h 619"/>
                  <a:gd name="T96" fmla="*/ 89 w 819"/>
                  <a:gd name="T97" fmla="*/ 14 h 619"/>
                  <a:gd name="T98" fmla="*/ 162 w 819"/>
                  <a:gd name="T99" fmla="*/ 0 h 619"/>
                  <a:gd name="T100" fmla="*/ 266 w 819"/>
                  <a:gd name="T101" fmla="*/ 48 h 6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9"/>
                  <a:gd name="T154" fmla="*/ 0 h 619"/>
                  <a:gd name="T155" fmla="*/ 819 w 819"/>
                  <a:gd name="T156" fmla="*/ 619 h 6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9" h="619">
                    <a:moveTo>
                      <a:pt x="266" y="48"/>
                    </a:moveTo>
                    <a:lnTo>
                      <a:pt x="256" y="48"/>
                    </a:lnTo>
                    <a:lnTo>
                      <a:pt x="240" y="43"/>
                    </a:lnTo>
                    <a:lnTo>
                      <a:pt x="230" y="43"/>
                    </a:lnTo>
                    <a:lnTo>
                      <a:pt x="219" y="43"/>
                    </a:lnTo>
                    <a:lnTo>
                      <a:pt x="204" y="43"/>
                    </a:lnTo>
                    <a:lnTo>
                      <a:pt x="193" y="43"/>
                    </a:lnTo>
                    <a:lnTo>
                      <a:pt x="178" y="43"/>
                    </a:lnTo>
                    <a:lnTo>
                      <a:pt x="162" y="43"/>
                    </a:lnTo>
                    <a:lnTo>
                      <a:pt x="146" y="43"/>
                    </a:lnTo>
                    <a:lnTo>
                      <a:pt x="136" y="53"/>
                    </a:lnTo>
                    <a:lnTo>
                      <a:pt x="120" y="53"/>
                    </a:lnTo>
                    <a:lnTo>
                      <a:pt x="105" y="62"/>
                    </a:lnTo>
                    <a:lnTo>
                      <a:pt x="94" y="67"/>
                    </a:lnTo>
                    <a:lnTo>
                      <a:pt x="84" y="76"/>
                    </a:lnTo>
                    <a:lnTo>
                      <a:pt x="63" y="95"/>
                    </a:lnTo>
                    <a:lnTo>
                      <a:pt x="53" y="110"/>
                    </a:lnTo>
                    <a:lnTo>
                      <a:pt x="42" y="124"/>
                    </a:lnTo>
                    <a:lnTo>
                      <a:pt x="37" y="138"/>
                    </a:lnTo>
                    <a:lnTo>
                      <a:pt x="37" y="143"/>
                    </a:lnTo>
                    <a:lnTo>
                      <a:pt x="42" y="153"/>
                    </a:lnTo>
                    <a:lnTo>
                      <a:pt x="53" y="162"/>
                    </a:lnTo>
                    <a:lnTo>
                      <a:pt x="68" y="167"/>
                    </a:lnTo>
                    <a:lnTo>
                      <a:pt x="73" y="172"/>
                    </a:lnTo>
                    <a:lnTo>
                      <a:pt x="89" y="172"/>
                    </a:lnTo>
                    <a:lnTo>
                      <a:pt x="100" y="176"/>
                    </a:lnTo>
                    <a:lnTo>
                      <a:pt x="115" y="181"/>
                    </a:lnTo>
                    <a:lnTo>
                      <a:pt x="126" y="181"/>
                    </a:lnTo>
                    <a:lnTo>
                      <a:pt x="146" y="186"/>
                    </a:lnTo>
                    <a:lnTo>
                      <a:pt x="162" y="186"/>
                    </a:lnTo>
                    <a:lnTo>
                      <a:pt x="178" y="191"/>
                    </a:lnTo>
                    <a:lnTo>
                      <a:pt x="193" y="195"/>
                    </a:lnTo>
                    <a:lnTo>
                      <a:pt x="209" y="195"/>
                    </a:lnTo>
                    <a:lnTo>
                      <a:pt x="219" y="195"/>
                    </a:lnTo>
                    <a:lnTo>
                      <a:pt x="235" y="200"/>
                    </a:lnTo>
                    <a:lnTo>
                      <a:pt x="251" y="205"/>
                    </a:lnTo>
                    <a:lnTo>
                      <a:pt x="256" y="205"/>
                    </a:lnTo>
                    <a:lnTo>
                      <a:pt x="251" y="205"/>
                    </a:lnTo>
                    <a:lnTo>
                      <a:pt x="235" y="210"/>
                    </a:lnTo>
                    <a:lnTo>
                      <a:pt x="225" y="210"/>
                    </a:lnTo>
                    <a:lnTo>
                      <a:pt x="214" y="210"/>
                    </a:lnTo>
                    <a:lnTo>
                      <a:pt x="204" y="214"/>
                    </a:lnTo>
                    <a:lnTo>
                      <a:pt x="188" y="219"/>
                    </a:lnTo>
                    <a:lnTo>
                      <a:pt x="173" y="224"/>
                    </a:lnTo>
                    <a:lnTo>
                      <a:pt x="162" y="224"/>
                    </a:lnTo>
                    <a:lnTo>
                      <a:pt x="146" y="229"/>
                    </a:lnTo>
                    <a:lnTo>
                      <a:pt x="136" y="238"/>
                    </a:lnTo>
                    <a:lnTo>
                      <a:pt x="126" y="243"/>
                    </a:lnTo>
                    <a:lnTo>
                      <a:pt x="115" y="248"/>
                    </a:lnTo>
                    <a:lnTo>
                      <a:pt x="110" y="257"/>
                    </a:lnTo>
                    <a:lnTo>
                      <a:pt x="105" y="267"/>
                    </a:lnTo>
                    <a:lnTo>
                      <a:pt x="100" y="281"/>
                    </a:lnTo>
                    <a:lnTo>
                      <a:pt x="100" y="300"/>
                    </a:lnTo>
                    <a:lnTo>
                      <a:pt x="100" y="314"/>
                    </a:lnTo>
                    <a:lnTo>
                      <a:pt x="105" y="333"/>
                    </a:lnTo>
                    <a:lnTo>
                      <a:pt x="110" y="343"/>
                    </a:lnTo>
                    <a:lnTo>
                      <a:pt x="126" y="352"/>
                    </a:lnTo>
                    <a:lnTo>
                      <a:pt x="136" y="362"/>
                    </a:lnTo>
                    <a:lnTo>
                      <a:pt x="157" y="367"/>
                    </a:lnTo>
                    <a:lnTo>
                      <a:pt x="162" y="367"/>
                    </a:lnTo>
                    <a:lnTo>
                      <a:pt x="173" y="367"/>
                    </a:lnTo>
                    <a:lnTo>
                      <a:pt x="183" y="367"/>
                    </a:lnTo>
                    <a:lnTo>
                      <a:pt x="193" y="367"/>
                    </a:lnTo>
                    <a:lnTo>
                      <a:pt x="209" y="362"/>
                    </a:lnTo>
                    <a:lnTo>
                      <a:pt x="219" y="362"/>
                    </a:lnTo>
                    <a:lnTo>
                      <a:pt x="230" y="357"/>
                    </a:lnTo>
                    <a:lnTo>
                      <a:pt x="246" y="357"/>
                    </a:lnTo>
                    <a:lnTo>
                      <a:pt x="266" y="357"/>
                    </a:lnTo>
                    <a:lnTo>
                      <a:pt x="282" y="352"/>
                    </a:lnTo>
                    <a:lnTo>
                      <a:pt x="293" y="352"/>
                    </a:lnTo>
                    <a:lnTo>
                      <a:pt x="303" y="352"/>
                    </a:lnTo>
                    <a:lnTo>
                      <a:pt x="293" y="352"/>
                    </a:lnTo>
                    <a:lnTo>
                      <a:pt x="282" y="362"/>
                    </a:lnTo>
                    <a:lnTo>
                      <a:pt x="266" y="372"/>
                    </a:lnTo>
                    <a:lnTo>
                      <a:pt x="256" y="386"/>
                    </a:lnTo>
                    <a:lnTo>
                      <a:pt x="235" y="400"/>
                    </a:lnTo>
                    <a:lnTo>
                      <a:pt x="219" y="419"/>
                    </a:lnTo>
                    <a:lnTo>
                      <a:pt x="209" y="433"/>
                    </a:lnTo>
                    <a:lnTo>
                      <a:pt x="209" y="448"/>
                    </a:lnTo>
                    <a:lnTo>
                      <a:pt x="209" y="462"/>
                    </a:lnTo>
                    <a:lnTo>
                      <a:pt x="219" y="476"/>
                    </a:lnTo>
                    <a:lnTo>
                      <a:pt x="230" y="491"/>
                    </a:lnTo>
                    <a:lnTo>
                      <a:pt x="246" y="500"/>
                    </a:lnTo>
                    <a:lnTo>
                      <a:pt x="261" y="510"/>
                    </a:lnTo>
                    <a:lnTo>
                      <a:pt x="282" y="519"/>
                    </a:lnTo>
                    <a:lnTo>
                      <a:pt x="298" y="519"/>
                    </a:lnTo>
                    <a:lnTo>
                      <a:pt x="313" y="514"/>
                    </a:lnTo>
                    <a:lnTo>
                      <a:pt x="329" y="505"/>
                    </a:lnTo>
                    <a:lnTo>
                      <a:pt x="345" y="491"/>
                    </a:lnTo>
                    <a:lnTo>
                      <a:pt x="366" y="481"/>
                    </a:lnTo>
                    <a:lnTo>
                      <a:pt x="386" y="467"/>
                    </a:lnTo>
                    <a:lnTo>
                      <a:pt x="402" y="457"/>
                    </a:lnTo>
                    <a:lnTo>
                      <a:pt x="418" y="448"/>
                    </a:lnTo>
                    <a:lnTo>
                      <a:pt x="428" y="443"/>
                    </a:lnTo>
                    <a:lnTo>
                      <a:pt x="433" y="443"/>
                    </a:lnTo>
                    <a:lnTo>
                      <a:pt x="439" y="452"/>
                    </a:lnTo>
                    <a:lnTo>
                      <a:pt x="449" y="467"/>
                    </a:lnTo>
                    <a:lnTo>
                      <a:pt x="465" y="481"/>
                    </a:lnTo>
                    <a:lnTo>
                      <a:pt x="470" y="491"/>
                    </a:lnTo>
                    <a:lnTo>
                      <a:pt x="480" y="500"/>
                    </a:lnTo>
                    <a:lnTo>
                      <a:pt x="491" y="505"/>
                    </a:lnTo>
                    <a:lnTo>
                      <a:pt x="506" y="514"/>
                    </a:lnTo>
                    <a:lnTo>
                      <a:pt x="517" y="524"/>
                    </a:lnTo>
                    <a:lnTo>
                      <a:pt x="532" y="529"/>
                    </a:lnTo>
                    <a:lnTo>
                      <a:pt x="543" y="538"/>
                    </a:lnTo>
                    <a:lnTo>
                      <a:pt x="564" y="543"/>
                    </a:lnTo>
                    <a:lnTo>
                      <a:pt x="579" y="548"/>
                    </a:lnTo>
                    <a:lnTo>
                      <a:pt x="600" y="552"/>
                    </a:lnTo>
                    <a:lnTo>
                      <a:pt x="616" y="552"/>
                    </a:lnTo>
                    <a:lnTo>
                      <a:pt x="637" y="552"/>
                    </a:lnTo>
                    <a:lnTo>
                      <a:pt x="658" y="552"/>
                    </a:lnTo>
                    <a:lnTo>
                      <a:pt x="678" y="552"/>
                    </a:lnTo>
                    <a:lnTo>
                      <a:pt x="699" y="552"/>
                    </a:lnTo>
                    <a:lnTo>
                      <a:pt x="720" y="552"/>
                    </a:lnTo>
                    <a:lnTo>
                      <a:pt x="741" y="552"/>
                    </a:lnTo>
                    <a:lnTo>
                      <a:pt x="757" y="548"/>
                    </a:lnTo>
                    <a:lnTo>
                      <a:pt x="772" y="548"/>
                    </a:lnTo>
                    <a:lnTo>
                      <a:pt x="788" y="548"/>
                    </a:lnTo>
                    <a:lnTo>
                      <a:pt x="798" y="543"/>
                    </a:lnTo>
                    <a:lnTo>
                      <a:pt x="809" y="543"/>
                    </a:lnTo>
                    <a:lnTo>
                      <a:pt x="814" y="543"/>
                    </a:lnTo>
                    <a:lnTo>
                      <a:pt x="819" y="543"/>
                    </a:lnTo>
                    <a:lnTo>
                      <a:pt x="819" y="619"/>
                    </a:lnTo>
                    <a:lnTo>
                      <a:pt x="814" y="619"/>
                    </a:lnTo>
                    <a:lnTo>
                      <a:pt x="809" y="619"/>
                    </a:lnTo>
                    <a:lnTo>
                      <a:pt x="793" y="619"/>
                    </a:lnTo>
                    <a:lnTo>
                      <a:pt x="783" y="619"/>
                    </a:lnTo>
                    <a:lnTo>
                      <a:pt x="772" y="619"/>
                    </a:lnTo>
                    <a:lnTo>
                      <a:pt x="762" y="619"/>
                    </a:lnTo>
                    <a:lnTo>
                      <a:pt x="751" y="619"/>
                    </a:lnTo>
                    <a:lnTo>
                      <a:pt x="741" y="619"/>
                    </a:lnTo>
                    <a:lnTo>
                      <a:pt x="725" y="619"/>
                    </a:lnTo>
                    <a:lnTo>
                      <a:pt x="720" y="619"/>
                    </a:lnTo>
                    <a:lnTo>
                      <a:pt x="705" y="619"/>
                    </a:lnTo>
                    <a:lnTo>
                      <a:pt x="694" y="619"/>
                    </a:lnTo>
                    <a:lnTo>
                      <a:pt x="684" y="619"/>
                    </a:lnTo>
                    <a:lnTo>
                      <a:pt x="673" y="619"/>
                    </a:lnTo>
                    <a:lnTo>
                      <a:pt x="658" y="614"/>
                    </a:lnTo>
                    <a:lnTo>
                      <a:pt x="647" y="614"/>
                    </a:lnTo>
                    <a:lnTo>
                      <a:pt x="637" y="614"/>
                    </a:lnTo>
                    <a:lnTo>
                      <a:pt x="621" y="614"/>
                    </a:lnTo>
                    <a:lnTo>
                      <a:pt x="611" y="614"/>
                    </a:lnTo>
                    <a:lnTo>
                      <a:pt x="600" y="614"/>
                    </a:lnTo>
                    <a:lnTo>
                      <a:pt x="579" y="610"/>
                    </a:lnTo>
                    <a:lnTo>
                      <a:pt x="564" y="605"/>
                    </a:lnTo>
                    <a:lnTo>
                      <a:pt x="543" y="605"/>
                    </a:lnTo>
                    <a:lnTo>
                      <a:pt x="532" y="600"/>
                    </a:lnTo>
                    <a:lnTo>
                      <a:pt x="522" y="591"/>
                    </a:lnTo>
                    <a:lnTo>
                      <a:pt x="512" y="586"/>
                    </a:lnTo>
                    <a:lnTo>
                      <a:pt x="501" y="576"/>
                    </a:lnTo>
                    <a:lnTo>
                      <a:pt x="491" y="572"/>
                    </a:lnTo>
                    <a:lnTo>
                      <a:pt x="470" y="557"/>
                    </a:lnTo>
                    <a:lnTo>
                      <a:pt x="454" y="543"/>
                    </a:lnTo>
                    <a:lnTo>
                      <a:pt x="439" y="529"/>
                    </a:lnTo>
                    <a:lnTo>
                      <a:pt x="428" y="519"/>
                    </a:lnTo>
                    <a:lnTo>
                      <a:pt x="423" y="510"/>
                    </a:lnTo>
                    <a:lnTo>
                      <a:pt x="412" y="510"/>
                    </a:lnTo>
                    <a:lnTo>
                      <a:pt x="397" y="519"/>
                    </a:lnTo>
                    <a:lnTo>
                      <a:pt x="386" y="519"/>
                    </a:lnTo>
                    <a:lnTo>
                      <a:pt x="371" y="524"/>
                    </a:lnTo>
                    <a:lnTo>
                      <a:pt x="360" y="533"/>
                    </a:lnTo>
                    <a:lnTo>
                      <a:pt x="345" y="538"/>
                    </a:lnTo>
                    <a:lnTo>
                      <a:pt x="329" y="543"/>
                    </a:lnTo>
                    <a:lnTo>
                      <a:pt x="313" y="548"/>
                    </a:lnTo>
                    <a:lnTo>
                      <a:pt x="298" y="552"/>
                    </a:lnTo>
                    <a:lnTo>
                      <a:pt x="282" y="557"/>
                    </a:lnTo>
                    <a:lnTo>
                      <a:pt x="272" y="557"/>
                    </a:lnTo>
                    <a:lnTo>
                      <a:pt x="261" y="562"/>
                    </a:lnTo>
                    <a:lnTo>
                      <a:pt x="251" y="562"/>
                    </a:lnTo>
                    <a:lnTo>
                      <a:pt x="246" y="567"/>
                    </a:lnTo>
                    <a:lnTo>
                      <a:pt x="235" y="557"/>
                    </a:lnTo>
                    <a:lnTo>
                      <a:pt x="219" y="552"/>
                    </a:lnTo>
                    <a:lnTo>
                      <a:pt x="204" y="543"/>
                    </a:lnTo>
                    <a:lnTo>
                      <a:pt x="188" y="533"/>
                    </a:lnTo>
                    <a:lnTo>
                      <a:pt x="173" y="519"/>
                    </a:lnTo>
                    <a:lnTo>
                      <a:pt x="162" y="510"/>
                    </a:lnTo>
                    <a:lnTo>
                      <a:pt x="152" y="500"/>
                    </a:lnTo>
                    <a:lnTo>
                      <a:pt x="152" y="491"/>
                    </a:lnTo>
                    <a:lnTo>
                      <a:pt x="152" y="476"/>
                    </a:lnTo>
                    <a:lnTo>
                      <a:pt x="157" y="467"/>
                    </a:lnTo>
                    <a:lnTo>
                      <a:pt x="162" y="448"/>
                    </a:lnTo>
                    <a:lnTo>
                      <a:pt x="173" y="433"/>
                    </a:lnTo>
                    <a:lnTo>
                      <a:pt x="178" y="419"/>
                    </a:lnTo>
                    <a:lnTo>
                      <a:pt x="183" y="410"/>
                    </a:lnTo>
                    <a:lnTo>
                      <a:pt x="188" y="405"/>
                    </a:lnTo>
                    <a:lnTo>
                      <a:pt x="193" y="400"/>
                    </a:lnTo>
                    <a:lnTo>
                      <a:pt x="188" y="400"/>
                    </a:lnTo>
                    <a:lnTo>
                      <a:pt x="178" y="405"/>
                    </a:lnTo>
                    <a:lnTo>
                      <a:pt x="167" y="410"/>
                    </a:lnTo>
                    <a:lnTo>
                      <a:pt x="152" y="410"/>
                    </a:lnTo>
                    <a:lnTo>
                      <a:pt x="136" y="410"/>
                    </a:lnTo>
                    <a:lnTo>
                      <a:pt x="115" y="414"/>
                    </a:lnTo>
                    <a:lnTo>
                      <a:pt x="105" y="410"/>
                    </a:lnTo>
                    <a:lnTo>
                      <a:pt x="94" y="405"/>
                    </a:lnTo>
                    <a:lnTo>
                      <a:pt x="84" y="395"/>
                    </a:lnTo>
                    <a:lnTo>
                      <a:pt x="73" y="376"/>
                    </a:lnTo>
                    <a:lnTo>
                      <a:pt x="68" y="367"/>
                    </a:lnTo>
                    <a:lnTo>
                      <a:pt x="63" y="357"/>
                    </a:lnTo>
                    <a:lnTo>
                      <a:pt x="58" y="343"/>
                    </a:lnTo>
                    <a:lnTo>
                      <a:pt x="53" y="333"/>
                    </a:lnTo>
                    <a:lnTo>
                      <a:pt x="47" y="324"/>
                    </a:lnTo>
                    <a:lnTo>
                      <a:pt x="42" y="314"/>
                    </a:lnTo>
                    <a:lnTo>
                      <a:pt x="42" y="300"/>
                    </a:lnTo>
                    <a:lnTo>
                      <a:pt x="42" y="291"/>
                    </a:lnTo>
                    <a:lnTo>
                      <a:pt x="37" y="276"/>
                    </a:lnTo>
                    <a:lnTo>
                      <a:pt x="42" y="267"/>
                    </a:lnTo>
                    <a:lnTo>
                      <a:pt x="42" y="253"/>
                    </a:lnTo>
                    <a:lnTo>
                      <a:pt x="58" y="248"/>
                    </a:lnTo>
                    <a:lnTo>
                      <a:pt x="68" y="233"/>
                    </a:lnTo>
                    <a:lnTo>
                      <a:pt x="89" y="229"/>
                    </a:lnTo>
                    <a:lnTo>
                      <a:pt x="100" y="214"/>
                    </a:lnTo>
                    <a:lnTo>
                      <a:pt x="115" y="210"/>
                    </a:lnTo>
                    <a:lnTo>
                      <a:pt x="126" y="205"/>
                    </a:lnTo>
                    <a:lnTo>
                      <a:pt x="120" y="205"/>
                    </a:lnTo>
                    <a:lnTo>
                      <a:pt x="110" y="205"/>
                    </a:lnTo>
                    <a:lnTo>
                      <a:pt x="94" y="205"/>
                    </a:lnTo>
                    <a:lnTo>
                      <a:pt x="84" y="205"/>
                    </a:lnTo>
                    <a:lnTo>
                      <a:pt x="73" y="200"/>
                    </a:lnTo>
                    <a:lnTo>
                      <a:pt x="63" y="200"/>
                    </a:lnTo>
                    <a:lnTo>
                      <a:pt x="53" y="195"/>
                    </a:lnTo>
                    <a:lnTo>
                      <a:pt x="42" y="195"/>
                    </a:lnTo>
                    <a:lnTo>
                      <a:pt x="27" y="195"/>
                    </a:lnTo>
                    <a:lnTo>
                      <a:pt x="21" y="195"/>
                    </a:lnTo>
                    <a:lnTo>
                      <a:pt x="6" y="186"/>
                    </a:lnTo>
                    <a:lnTo>
                      <a:pt x="0" y="181"/>
                    </a:lnTo>
                    <a:lnTo>
                      <a:pt x="0" y="172"/>
                    </a:lnTo>
                    <a:lnTo>
                      <a:pt x="0" y="153"/>
                    </a:lnTo>
                    <a:lnTo>
                      <a:pt x="0" y="143"/>
                    </a:lnTo>
                    <a:lnTo>
                      <a:pt x="0" y="133"/>
                    </a:lnTo>
                    <a:lnTo>
                      <a:pt x="0" y="124"/>
                    </a:lnTo>
                    <a:lnTo>
                      <a:pt x="6" y="114"/>
                    </a:lnTo>
                    <a:lnTo>
                      <a:pt x="6" y="100"/>
                    </a:lnTo>
                    <a:lnTo>
                      <a:pt x="11" y="91"/>
                    </a:lnTo>
                    <a:lnTo>
                      <a:pt x="11" y="76"/>
                    </a:lnTo>
                    <a:lnTo>
                      <a:pt x="16" y="67"/>
                    </a:lnTo>
                    <a:lnTo>
                      <a:pt x="27" y="53"/>
                    </a:lnTo>
                    <a:lnTo>
                      <a:pt x="42" y="38"/>
                    </a:lnTo>
                    <a:lnTo>
                      <a:pt x="47" y="33"/>
                    </a:lnTo>
                    <a:lnTo>
                      <a:pt x="58" y="24"/>
                    </a:lnTo>
                    <a:lnTo>
                      <a:pt x="68" y="24"/>
                    </a:lnTo>
                    <a:lnTo>
                      <a:pt x="79" y="19"/>
                    </a:lnTo>
                    <a:lnTo>
                      <a:pt x="89" y="14"/>
                    </a:lnTo>
                    <a:lnTo>
                      <a:pt x="105" y="14"/>
                    </a:lnTo>
                    <a:lnTo>
                      <a:pt x="120" y="10"/>
                    </a:lnTo>
                    <a:lnTo>
                      <a:pt x="136" y="10"/>
                    </a:lnTo>
                    <a:lnTo>
                      <a:pt x="146" y="5"/>
                    </a:lnTo>
                    <a:lnTo>
                      <a:pt x="162" y="0"/>
                    </a:lnTo>
                    <a:lnTo>
                      <a:pt x="173" y="0"/>
                    </a:lnTo>
                    <a:lnTo>
                      <a:pt x="188" y="0"/>
                    </a:lnTo>
                    <a:lnTo>
                      <a:pt x="204" y="0"/>
                    </a:lnTo>
                    <a:lnTo>
                      <a:pt x="209" y="0"/>
                    </a:lnTo>
                    <a:lnTo>
                      <a:pt x="26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4" name="Freeform 54"/>
              <p:cNvSpPr>
                <a:spLocks/>
              </p:cNvSpPr>
              <p:nvPr/>
            </p:nvSpPr>
            <p:spPr bwMode="auto">
              <a:xfrm>
                <a:off x="2510" y="12161"/>
                <a:ext cx="730" cy="919"/>
              </a:xfrm>
              <a:custGeom>
                <a:avLst/>
                <a:gdLst>
                  <a:gd name="T0" fmla="*/ 521 w 730"/>
                  <a:gd name="T1" fmla="*/ 29 h 919"/>
                  <a:gd name="T2" fmla="*/ 464 w 730"/>
                  <a:gd name="T3" fmla="*/ 38 h 919"/>
                  <a:gd name="T4" fmla="*/ 391 w 730"/>
                  <a:gd name="T5" fmla="*/ 48 h 919"/>
                  <a:gd name="T6" fmla="*/ 323 w 730"/>
                  <a:gd name="T7" fmla="*/ 62 h 919"/>
                  <a:gd name="T8" fmla="*/ 292 w 730"/>
                  <a:gd name="T9" fmla="*/ 86 h 919"/>
                  <a:gd name="T10" fmla="*/ 260 w 730"/>
                  <a:gd name="T11" fmla="*/ 138 h 919"/>
                  <a:gd name="T12" fmla="*/ 240 w 730"/>
                  <a:gd name="T13" fmla="*/ 176 h 919"/>
                  <a:gd name="T14" fmla="*/ 219 w 730"/>
                  <a:gd name="T15" fmla="*/ 224 h 919"/>
                  <a:gd name="T16" fmla="*/ 198 w 730"/>
                  <a:gd name="T17" fmla="*/ 276 h 919"/>
                  <a:gd name="T18" fmla="*/ 177 w 730"/>
                  <a:gd name="T19" fmla="*/ 329 h 919"/>
                  <a:gd name="T20" fmla="*/ 156 w 730"/>
                  <a:gd name="T21" fmla="*/ 386 h 919"/>
                  <a:gd name="T22" fmla="*/ 135 w 730"/>
                  <a:gd name="T23" fmla="*/ 438 h 919"/>
                  <a:gd name="T24" fmla="*/ 114 w 730"/>
                  <a:gd name="T25" fmla="*/ 495 h 919"/>
                  <a:gd name="T26" fmla="*/ 99 w 730"/>
                  <a:gd name="T27" fmla="*/ 548 h 919"/>
                  <a:gd name="T28" fmla="*/ 83 w 730"/>
                  <a:gd name="T29" fmla="*/ 595 h 919"/>
                  <a:gd name="T30" fmla="*/ 73 w 730"/>
                  <a:gd name="T31" fmla="*/ 643 h 919"/>
                  <a:gd name="T32" fmla="*/ 67 w 730"/>
                  <a:gd name="T33" fmla="*/ 700 h 919"/>
                  <a:gd name="T34" fmla="*/ 88 w 730"/>
                  <a:gd name="T35" fmla="*/ 743 h 919"/>
                  <a:gd name="T36" fmla="*/ 130 w 730"/>
                  <a:gd name="T37" fmla="*/ 795 h 919"/>
                  <a:gd name="T38" fmla="*/ 187 w 730"/>
                  <a:gd name="T39" fmla="*/ 838 h 919"/>
                  <a:gd name="T40" fmla="*/ 260 w 730"/>
                  <a:gd name="T41" fmla="*/ 852 h 919"/>
                  <a:gd name="T42" fmla="*/ 323 w 730"/>
                  <a:gd name="T43" fmla="*/ 819 h 919"/>
                  <a:gd name="T44" fmla="*/ 370 w 730"/>
                  <a:gd name="T45" fmla="*/ 776 h 919"/>
                  <a:gd name="T46" fmla="*/ 422 w 730"/>
                  <a:gd name="T47" fmla="*/ 724 h 919"/>
                  <a:gd name="T48" fmla="*/ 469 w 730"/>
                  <a:gd name="T49" fmla="*/ 671 h 919"/>
                  <a:gd name="T50" fmla="*/ 511 w 730"/>
                  <a:gd name="T51" fmla="*/ 619 h 919"/>
                  <a:gd name="T52" fmla="*/ 552 w 730"/>
                  <a:gd name="T53" fmla="*/ 567 h 919"/>
                  <a:gd name="T54" fmla="*/ 693 w 730"/>
                  <a:gd name="T55" fmla="*/ 410 h 919"/>
                  <a:gd name="T56" fmla="*/ 599 w 730"/>
                  <a:gd name="T57" fmla="*/ 581 h 919"/>
                  <a:gd name="T58" fmla="*/ 573 w 730"/>
                  <a:gd name="T59" fmla="*/ 619 h 919"/>
                  <a:gd name="T60" fmla="*/ 537 w 730"/>
                  <a:gd name="T61" fmla="*/ 676 h 919"/>
                  <a:gd name="T62" fmla="*/ 490 w 730"/>
                  <a:gd name="T63" fmla="*/ 743 h 919"/>
                  <a:gd name="T64" fmla="*/ 438 w 730"/>
                  <a:gd name="T65" fmla="*/ 805 h 919"/>
                  <a:gd name="T66" fmla="*/ 386 w 730"/>
                  <a:gd name="T67" fmla="*/ 862 h 919"/>
                  <a:gd name="T68" fmla="*/ 328 w 730"/>
                  <a:gd name="T69" fmla="*/ 905 h 919"/>
                  <a:gd name="T70" fmla="*/ 276 w 730"/>
                  <a:gd name="T71" fmla="*/ 919 h 919"/>
                  <a:gd name="T72" fmla="*/ 224 w 730"/>
                  <a:gd name="T73" fmla="*/ 914 h 919"/>
                  <a:gd name="T74" fmla="*/ 177 w 730"/>
                  <a:gd name="T75" fmla="*/ 905 h 919"/>
                  <a:gd name="T76" fmla="*/ 130 w 730"/>
                  <a:gd name="T77" fmla="*/ 886 h 919"/>
                  <a:gd name="T78" fmla="*/ 62 w 730"/>
                  <a:gd name="T79" fmla="*/ 833 h 919"/>
                  <a:gd name="T80" fmla="*/ 21 w 730"/>
                  <a:gd name="T81" fmla="*/ 776 h 919"/>
                  <a:gd name="T82" fmla="*/ 5 w 730"/>
                  <a:gd name="T83" fmla="*/ 733 h 919"/>
                  <a:gd name="T84" fmla="*/ 0 w 730"/>
                  <a:gd name="T85" fmla="*/ 681 h 919"/>
                  <a:gd name="T86" fmla="*/ 10 w 730"/>
                  <a:gd name="T87" fmla="*/ 624 h 919"/>
                  <a:gd name="T88" fmla="*/ 21 w 730"/>
                  <a:gd name="T89" fmla="*/ 581 h 919"/>
                  <a:gd name="T90" fmla="*/ 36 w 730"/>
                  <a:gd name="T91" fmla="*/ 529 h 919"/>
                  <a:gd name="T92" fmla="*/ 57 w 730"/>
                  <a:gd name="T93" fmla="*/ 476 h 919"/>
                  <a:gd name="T94" fmla="*/ 83 w 730"/>
                  <a:gd name="T95" fmla="*/ 424 h 919"/>
                  <a:gd name="T96" fmla="*/ 109 w 730"/>
                  <a:gd name="T97" fmla="*/ 367 h 919"/>
                  <a:gd name="T98" fmla="*/ 135 w 730"/>
                  <a:gd name="T99" fmla="*/ 310 h 919"/>
                  <a:gd name="T100" fmla="*/ 156 w 730"/>
                  <a:gd name="T101" fmla="*/ 257 h 919"/>
                  <a:gd name="T102" fmla="*/ 182 w 730"/>
                  <a:gd name="T103" fmla="*/ 205 h 919"/>
                  <a:gd name="T104" fmla="*/ 203 w 730"/>
                  <a:gd name="T105" fmla="*/ 157 h 919"/>
                  <a:gd name="T106" fmla="*/ 224 w 730"/>
                  <a:gd name="T107" fmla="*/ 119 h 919"/>
                  <a:gd name="T108" fmla="*/ 250 w 730"/>
                  <a:gd name="T109" fmla="*/ 71 h 919"/>
                  <a:gd name="T110" fmla="*/ 266 w 730"/>
                  <a:gd name="T111" fmla="*/ 48 h 919"/>
                  <a:gd name="T112" fmla="*/ 313 w 730"/>
                  <a:gd name="T113" fmla="*/ 24 h 919"/>
                  <a:gd name="T114" fmla="*/ 380 w 730"/>
                  <a:gd name="T115" fmla="*/ 14 h 919"/>
                  <a:gd name="T116" fmla="*/ 427 w 730"/>
                  <a:gd name="T117" fmla="*/ 5 h 919"/>
                  <a:gd name="T118" fmla="*/ 490 w 730"/>
                  <a:gd name="T119" fmla="*/ 0 h 919"/>
                  <a:gd name="T120" fmla="*/ 526 w 730"/>
                  <a:gd name="T121" fmla="*/ 0 h 919"/>
                  <a:gd name="T122" fmla="*/ 542 w 730"/>
                  <a:gd name="T123" fmla="*/ 29 h 9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0"/>
                  <a:gd name="T187" fmla="*/ 0 h 919"/>
                  <a:gd name="T188" fmla="*/ 730 w 730"/>
                  <a:gd name="T189" fmla="*/ 919 h 91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0" h="919">
                    <a:moveTo>
                      <a:pt x="542" y="29"/>
                    </a:moveTo>
                    <a:lnTo>
                      <a:pt x="537" y="29"/>
                    </a:lnTo>
                    <a:lnTo>
                      <a:pt x="532" y="29"/>
                    </a:lnTo>
                    <a:lnTo>
                      <a:pt x="521" y="29"/>
                    </a:lnTo>
                    <a:lnTo>
                      <a:pt x="511" y="33"/>
                    </a:lnTo>
                    <a:lnTo>
                      <a:pt x="500" y="33"/>
                    </a:lnTo>
                    <a:lnTo>
                      <a:pt x="479" y="38"/>
                    </a:lnTo>
                    <a:lnTo>
                      <a:pt x="464" y="38"/>
                    </a:lnTo>
                    <a:lnTo>
                      <a:pt x="448" y="43"/>
                    </a:lnTo>
                    <a:lnTo>
                      <a:pt x="427" y="43"/>
                    </a:lnTo>
                    <a:lnTo>
                      <a:pt x="406" y="48"/>
                    </a:lnTo>
                    <a:lnTo>
                      <a:pt x="391" y="48"/>
                    </a:lnTo>
                    <a:lnTo>
                      <a:pt x="370" y="52"/>
                    </a:lnTo>
                    <a:lnTo>
                      <a:pt x="354" y="57"/>
                    </a:lnTo>
                    <a:lnTo>
                      <a:pt x="339" y="62"/>
                    </a:lnTo>
                    <a:lnTo>
                      <a:pt x="323" y="62"/>
                    </a:lnTo>
                    <a:lnTo>
                      <a:pt x="313" y="71"/>
                    </a:lnTo>
                    <a:lnTo>
                      <a:pt x="307" y="71"/>
                    </a:lnTo>
                    <a:lnTo>
                      <a:pt x="302" y="76"/>
                    </a:lnTo>
                    <a:lnTo>
                      <a:pt x="292" y="86"/>
                    </a:lnTo>
                    <a:lnTo>
                      <a:pt x="286" y="100"/>
                    </a:lnTo>
                    <a:lnTo>
                      <a:pt x="276" y="114"/>
                    </a:lnTo>
                    <a:lnTo>
                      <a:pt x="266" y="129"/>
                    </a:lnTo>
                    <a:lnTo>
                      <a:pt x="260" y="138"/>
                    </a:lnTo>
                    <a:lnTo>
                      <a:pt x="255" y="148"/>
                    </a:lnTo>
                    <a:lnTo>
                      <a:pt x="250" y="157"/>
                    </a:lnTo>
                    <a:lnTo>
                      <a:pt x="250" y="167"/>
                    </a:lnTo>
                    <a:lnTo>
                      <a:pt x="240" y="176"/>
                    </a:lnTo>
                    <a:lnTo>
                      <a:pt x="234" y="190"/>
                    </a:lnTo>
                    <a:lnTo>
                      <a:pt x="229" y="200"/>
                    </a:lnTo>
                    <a:lnTo>
                      <a:pt x="224" y="214"/>
                    </a:lnTo>
                    <a:lnTo>
                      <a:pt x="219" y="224"/>
                    </a:lnTo>
                    <a:lnTo>
                      <a:pt x="213" y="233"/>
                    </a:lnTo>
                    <a:lnTo>
                      <a:pt x="208" y="248"/>
                    </a:lnTo>
                    <a:lnTo>
                      <a:pt x="203" y="262"/>
                    </a:lnTo>
                    <a:lnTo>
                      <a:pt x="198" y="276"/>
                    </a:lnTo>
                    <a:lnTo>
                      <a:pt x="193" y="290"/>
                    </a:lnTo>
                    <a:lnTo>
                      <a:pt x="187" y="300"/>
                    </a:lnTo>
                    <a:lnTo>
                      <a:pt x="182" y="319"/>
                    </a:lnTo>
                    <a:lnTo>
                      <a:pt x="177" y="329"/>
                    </a:lnTo>
                    <a:lnTo>
                      <a:pt x="172" y="343"/>
                    </a:lnTo>
                    <a:lnTo>
                      <a:pt x="167" y="357"/>
                    </a:lnTo>
                    <a:lnTo>
                      <a:pt x="161" y="371"/>
                    </a:lnTo>
                    <a:lnTo>
                      <a:pt x="156" y="386"/>
                    </a:lnTo>
                    <a:lnTo>
                      <a:pt x="151" y="400"/>
                    </a:lnTo>
                    <a:lnTo>
                      <a:pt x="146" y="410"/>
                    </a:lnTo>
                    <a:lnTo>
                      <a:pt x="140" y="429"/>
                    </a:lnTo>
                    <a:lnTo>
                      <a:pt x="135" y="438"/>
                    </a:lnTo>
                    <a:lnTo>
                      <a:pt x="130" y="452"/>
                    </a:lnTo>
                    <a:lnTo>
                      <a:pt x="125" y="467"/>
                    </a:lnTo>
                    <a:lnTo>
                      <a:pt x="120" y="481"/>
                    </a:lnTo>
                    <a:lnTo>
                      <a:pt x="114" y="495"/>
                    </a:lnTo>
                    <a:lnTo>
                      <a:pt x="109" y="510"/>
                    </a:lnTo>
                    <a:lnTo>
                      <a:pt x="109" y="524"/>
                    </a:lnTo>
                    <a:lnTo>
                      <a:pt x="104" y="533"/>
                    </a:lnTo>
                    <a:lnTo>
                      <a:pt x="99" y="548"/>
                    </a:lnTo>
                    <a:lnTo>
                      <a:pt x="94" y="557"/>
                    </a:lnTo>
                    <a:lnTo>
                      <a:pt x="94" y="571"/>
                    </a:lnTo>
                    <a:lnTo>
                      <a:pt x="88" y="586"/>
                    </a:lnTo>
                    <a:lnTo>
                      <a:pt x="83" y="595"/>
                    </a:lnTo>
                    <a:lnTo>
                      <a:pt x="83" y="605"/>
                    </a:lnTo>
                    <a:lnTo>
                      <a:pt x="78" y="614"/>
                    </a:lnTo>
                    <a:lnTo>
                      <a:pt x="78" y="624"/>
                    </a:lnTo>
                    <a:lnTo>
                      <a:pt x="73" y="643"/>
                    </a:lnTo>
                    <a:lnTo>
                      <a:pt x="67" y="662"/>
                    </a:lnTo>
                    <a:lnTo>
                      <a:pt x="67" y="676"/>
                    </a:lnTo>
                    <a:lnTo>
                      <a:pt x="67" y="690"/>
                    </a:lnTo>
                    <a:lnTo>
                      <a:pt x="67" y="700"/>
                    </a:lnTo>
                    <a:lnTo>
                      <a:pt x="67" y="705"/>
                    </a:lnTo>
                    <a:lnTo>
                      <a:pt x="73" y="719"/>
                    </a:lnTo>
                    <a:lnTo>
                      <a:pt x="78" y="729"/>
                    </a:lnTo>
                    <a:lnTo>
                      <a:pt x="88" y="743"/>
                    </a:lnTo>
                    <a:lnTo>
                      <a:pt x="99" y="757"/>
                    </a:lnTo>
                    <a:lnTo>
                      <a:pt x="109" y="771"/>
                    </a:lnTo>
                    <a:lnTo>
                      <a:pt x="120" y="781"/>
                    </a:lnTo>
                    <a:lnTo>
                      <a:pt x="130" y="795"/>
                    </a:lnTo>
                    <a:lnTo>
                      <a:pt x="146" y="810"/>
                    </a:lnTo>
                    <a:lnTo>
                      <a:pt x="156" y="819"/>
                    </a:lnTo>
                    <a:lnTo>
                      <a:pt x="177" y="829"/>
                    </a:lnTo>
                    <a:lnTo>
                      <a:pt x="187" y="838"/>
                    </a:lnTo>
                    <a:lnTo>
                      <a:pt x="203" y="843"/>
                    </a:lnTo>
                    <a:lnTo>
                      <a:pt x="224" y="848"/>
                    </a:lnTo>
                    <a:lnTo>
                      <a:pt x="240" y="852"/>
                    </a:lnTo>
                    <a:lnTo>
                      <a:pt x="260" y="852"/>
                    </a:lnTo>
                    <a:lnTo>
                      <a:pt x="276" y="848"/>
                    </a:lnTo>
                    <a:lnTo>
                      <a:pt x="292" y="838"/>
                    </a:lnTo>
                    <a:lnTo>
                      <a:pt x="313" y="829"/>
                    </a:lnTo>
                    <a:lnTo>
                      <a:pt x="323" y="819"/>
                    </a:lnTo>
                    <a:lnTo>
                      <a:pt x="333" y="810"/>
                    </a:lnTo>
                    <a:lnTo>
                      <a:pt x="349" y="795"/>
                    </a:lnTo>
                    <a:lnTo>
                      <a:pt x="360" y="786"/>
                    </a:lnTo>
                    <a:lnTo>
                      <a:pt x="370" y="776"/>
                    </a:lnTo>
                    <a:lnTo>
                      <a:pt x="386" y="762"/>
                    </a:lnTo>
                    <a:lnTo>
                      <a:pt x="396" y="752"/>
                    </a:lnTo>
                    <a:lnTo>
                      <a:pt x="406" y="738"/>
                    </a:lnTo>
                    <a:lnTo>
                      <a:pt x="422" y="724"/>
                    </a:lnTo>
                    <a:lnTo>
                      <a:pt x="433" y="710"/>
                    </a:lnTo>
                    <a:lnTo>
                      <a:pt x="443" y="695"/>
                    </a:lnTo>
                    <a:lnTo>
                      <a:pt x="459" y="686"/>
                    </a:lnTo>
                    <a:lnTo>
                      <a:pt x="469" y="671"/>
                    </a:lnTo>
                    <a:lnTo>
                      <a:pt x="479" y="657"/>
                    </a:lnTo>
                    <a:lnTo>
                      <a:pt x="490" y="643"/>
                    </a:lnTo>
                    <a:lnTo>
                      <a:pt x="500" y="633"/>
                    </a:lnTo>
                    <a:lnTo>
                      <a:pt x="511" y="619"/>
                    </a:lnTo>
                    <a:lnTo>
                      <a:pt x="521" y="605"/>
                    </a:lnTo>
                    <a:lnTo>
                      <a:pt x="532" y="595"/>
                    </a:lnTo>
                    <a:lnTo>
                      <a:pt x="542" y="586"/>
                    </a:lnTo>
                    <a:lnTo>
                      <a:pt x="552" y="567"/>
                    </a:lnTo>
                    <a:lnTo>
                      <a:pt x="563" y="557"/>
                    </a:lnTo>
                    <a:lnTo>
                      <a:pt x="573" y="548"/>
                    </a:lnTo>
                    <a:lnTo>
                      <a:pt x="693" y="410"/>
                    </a:lnTo>
                    <a:lnTo>
                      <a:pt x="730" y="457"/>
                    </a:lnTo>
                    <a:lnTo>
                      <a:pt x="610" y="567"/>
                    </a:lnTo>
                    <a:lnTo>
                      <a:pt x="605" y="567"/>
                    </a:lnTo>
                    <a:lnTo>
                      <a:pt x="599" y="581"/>
                    </a:lnTo>
                    <a:lnTo>
                      <a:pt x="589" y="586"/>
                    </a:lnTo>
                    <a:lnTo>
                      <a:pt x="584" y="595"/>
                    </a:lnTo>
                    <a:lnTo>
                      <a:pt x="579" y="605"/>
                    </a:lnTo>
                    <a:lnTo>
                      <a:pt x="573" y="619"/>
                    </a:lnTo>
                    <a:lnTo>
                      <a:pt x="563" y="633"/>
                    </a:lnTo>
                    <a:lnTo>
                      <a:pt x="558" y="648"/>
                    </a:lnTo>
                    <a:lnTo>
                      <a:pt x="547" y="657"/>
                    </a:lnTo>
                    <a:lnTo>
                      <a:pt x="537" y="676"/>
                    </a:lnTo>
                    <a:lnTo>
                      <a:pt x="526" y="690"/>
                    </a:lnTo>
                    <a:lnTo>
                      <a:pt x="516" y="710"/>
                    </a:lnTo>
                    <a:lnTo>
                      <a:pt x="500" y="729"/>
                    </a:lnTo>
                    <a:lnTo>
                      <a:pt x="490" y="743"/>
                    </a:lnTo>
                    <a:lnTo>
                      <a:pt x="479" y="757"/>
                    </a:lnTo>
                    <a:lnTo>
                      <a:pt x="464" y="776"/>
                    </a:lnTo>
                    <a:lnTo>
                      <a:pt x="453" y="790"/>
                    </a:lnTo>
                    <a:lnTo>
                      <a:pt x="438" y="805"/>
                    </a:lnTo>
                    <a:lnTo>
                      <a:pt x="427" y="819"/>
                    </a:lnTo>
                    <a:lnTo>
                      <a:pt x="412" y="838"/>
                    </a:lnTo>
                    <a:lnTo>
                      <a:pt x="396" y="848"/>
                    </a:lnTo>
                    <a:lnTo>
                      <a:pt x="386" y="862"/>
                    </a:lnTo>
                    <a:lnTo>
                      <a:pt x="370" y="876"/>
                    </a:lnTo>
                    <a:lnTo>
                      <a:pt x="354" y="886"/>
                    </a:lnTo>
                    <a:lnTo>
                      <a:pt x="339" y="895"/>
                    </a:lnTo>
                    <a:lnTo>
                      <a:pt x="328" y="905"/>
                    </a:lnTo>
                    <a:lnTo>
                      <a:pt x="313" y="910"/>
                    </a:lnTo>
                    <a:lnTo>
                      <a:pt x="302" y="914"/>
                    </a:lnTo>
                    <a:lnTo>
                      <a:pt x="286" y="919"/>
                    </a:lnTo>
                    <a:lnTo>
                      <a:pt x="276" y="919"/>
                    </a:lnTo>
                    <a:lnTo>
                      <a:pt x="260" y="919"/>
                    </a:lnTo>
                    <a:lnTo>
                      <a:pt x="250" y="919"/>
                    </a:lnTo>
                    <a:lnTo>
                      <a:pt x="234" y="914"/>
                    </a:lnTo>
                    <a:lnTo>
                      <a:pt x="224" y="914"/>
                    </a:lnTo>
                    <a:lnTo>
                      <a:pt x="213" y="914"/>
                    </a:lnTo>
                    <a:lnTo>
                      <a:pt x="198" y="910"/>
                    </a:lnTo>
                    <a:lnTo>
                      <a:pt x="187" y="905"/>
                    </a:lnTo>
                    <a:lnTo>
                      <a:pt x="177" y="905"/>
                    </a:lnTo>
                    <a:lnTo>
                      <a:pt x="167" y="900"/>
                    </a:lnTo>
                    <a:lnTo>
                      <a:pt x="151" y="895"/>
                    </a:lnTo>
                    <a:lnTo>
                      <a:pt x="140" y="890"/>
                    </a:lnTo>
                    <a:lnTo>
                      <a:pt x="130" y="886"/>
                    </a:lnTo>
                    <a:lnTo>
                      <a:pt x="109" y="876"/>
                    </a:lnTo>
                    <a:lnTo>
                      <a:pt x="94" y="862"/>
                    </a:lnTo>
                    <a:lnTo>
                      <a:pt x="78" y="848"/>
                    </a:lnTo>
                    <a:lnTo>
                      <a:pt x="62" y="833"/>
                    </a:lnTo>
                    <a:lnTo>
                      <a:pt x="47" y="814"/>
                    </a:lnTo>
                    <a:lnTo>
                      <a:pt x="36" y="795"/>
                    </a:lnTo>
                    <a:lnTo>
                      <a:pt x="26" y="786"/>
                    </a:lnTo>
                    <a:lnTo>
                      <a:pt x="21" y="776"/>
                    </a:lnTo>
                    <a:lnTo>
                      <a:pt x="15" y="767"/>
                    </a:lnTo>
                    <a:lnTo>
                      <a:pt x="15" y="757"/>
                    </a:lnTo>
                    <a:lnTo>
                      <a:pt x="10" y="743"/>
                    </a:lnTo>
                    <a:lnTo>
                      <a:pt x="5" y="733"/>
                    </a:lnTo>
                    <a:lnTo>
                      <a:pt x="5" y="724"/>
                    </a:lnTo>
                    <a:lnTo>
                      <a:pt x="5" y="710"/>
                    </a:lnTo>
                    <a:lnTo>
                      <a:pt x="0" y="695"/>
                    </a:lnTo>
                    <a:lnTo>
                      <a:pt x="0" y="681"/>
                    </a:lnTo>
                    <a:lnTo>
                      <a:pt x="0" y="662"/>
                    </a:lnTo>
                    <a:lnTo>
                      <a:pt x="5" y="648"/>
                    </a:lnTo>
                    <a:lnTo>
                      <a:pt x="5" y="633"/>
                    </a:lnTo>
                    <a:lnTo>
                      <a:pt x="10" y="624"/>
                    </a:lnTo>
                    <a:lnTo>
                      <a:pt x="10" y="614"/>
                    </a:lnTo>
                    <a:lnTo>
                      <a:pt x="15" y="605"/>
                    </a:lnTo>
                    <a:lnTo>
                      <a:pt x="21" y="590"/>
                    </a:lnTo>
                    <a:lnTo>
                      <a:pt x="21" y="581"/>
                    </a:lnTo>
                    <a:lnTo>
                      <a:pt x="26" y="567"/>
                    </a:lnTo>
                    <a:lnTo>
                      <a:pt x="31" y="557"/>
                    </a:lnTo>
                    <a:lnTo>
                      <a:pt x="36" y="543"/>
                    </a:lnTo>
                    <a:lnTo>
                      <a:pt x="36" y="529"/>
                    </a:lnTo>
                    <a:lnTo>
                      <a:pt x="41" y="514"/>
                    </a:lnTo>
                    <a:lnTo>
                      <a:pt x="47" y="505"/>
                    </a:lnTo>
                    <a:lnTo>
                      <a:pt x="52" y="490"/>
                    </a:lnTo>
                    <a:lnTo>
                      <a:pt x="57" y="476"/>
                    </a:lnTo>
                    <a:lnTo>
                      <a:pt x="67" y="462"/>
                    </a:lnTo>
                    <a:lnTo>
                      <a:pt x="73" y="452"/>
                    </a:lnTo>
                    <a:lnTo>
                      <a:pt x="78" y="438"/>
                    </a:lnTo>
                    <a:lnTo>
                      <a:pt x="83" y="424"/>
                    </a:lnTo>
                    <a:lnTo>
                      <a:pt x="88" y="410"/>
                    </a:lnTo>
                    <a:lnTo>
                      <a:pt x="94" y="395"/>
                    </a:lnTo>
                    <a:lnTo>
                      <a:pt x="104" y="381"/>
                    </a:lnTo>
                    <a:lnTo>
                      <a:pt x="109" y="367"/>
                    </a:lnTo>
                    <a:lnTo>
                      <a:pt x="114" y="352"/>
                    </a:lnTo>
                    <a:lnTo>
                      <a:pt x="120" y="338"/>
                    </a:lnTo>
                    <a:lnTo>
                      <a:pt x="130" y="324"/>
                    </a:lnTo>
                    <a:lnTo>
                      <a:pt x="135" y="310"/>
                    </a:lnTo>
                    <a:lnTo>
                      <a:pt x="140" y="295"/>
                    </a:lnTo>
                    <a:lnTo>
                      <a:pt x="146" y="286"/>
                    </a:lnTo>
                    <a:lnTo>
                      <a:pt x="151" y="267"/>
                    </a:lnTo>
                    <a:lnTo>
                      <a:pt x="156" y="257"/>
                    </a:lnTo>
                    <a:lnTo>
                      <a:pt x="167" y="243"/>
                    </a:lnTo>
                    <a:lnTo>
                      <a:pt x="172" y="233"/>
                    </a:lnTo>
                    <a:lnTo>
                      <a:pt x="177" y="219"/>
                    </a:lnTo>
                    <a:lnTo>
                      <a:pt x="182" y="205"/>
                    </a:lnTo>
                    <a:lnTo>
                      <a:pt x="187" y="195"/>
                    </a:lnTo>
                    <a:lnTo>
                      <a:pt x="193" y="181"/>
                    </a:lnTo>
                    <a:lnTo>
                      <a:pt x="198" y="171"/>
                    </a:lnTo>
                    <a:lnTo>
                      <a:pt x="203" y="157"/>
                    </a:lnTo>
                    <a:lnTo>
                      <a:pt x="208" y="148"/>
                    </a:lnTo>
                    <a:lnTo>
                      <a:pt x="213" y="138"/>
                    </a:lnTo>
                    <a:lnTo>
                      <a:pt x="219" y="129"/>
                    </a:lnTo>
                    <a:lnTo>
                      <a:pt x="224" y="119"/>
                    </a:lnTo>
                    <a:lnTo>
                      <a:pt x="229" y="110"/>
                    </a:lnTo>
                    <a:lnTo>
                      <a:pt x="234" y="100"/>
                    </a:lnTo>
                    <a:lnTo>
                      <a:pt x="240" y="86"/>
                    </a:lnTo>
                    <a:lnTo>
                      <a:pt x="250" y="71"/>
                    </a:lnTo>
                    <a:lnTo>
                      <a:pt x="255" y="62"/>
                    </a:lnTo>
                    <a:lnTo>
                      <a:pt x="260" y="52"/>
                    </a:lnTo>
                    <a:lnTo>
                      <a:pt x="260" y="48"/>
                    </a:lnTo>
                    <a:lnTo>
                      <a:pt x="266" y="48"/>
                    </a:lnTo>
                    <a:lnTo>
                      <a:pt x="271" y="38"/>
                    </a:lnTo>
                    <a:lnTo>
                      <a:pt x="281" y="33"/>
                    </a:lnTo>
                    <a:lnTo>
                      <a:pt x="297" y="29"/>
                    </a:lnTo>
                    <a:lnTo>
                      <a:pt x="313" y="24"/>
                    </a:lnTo>
                    <a:lnTo>
                      <a:pt x="333" y="19"/>
                    </a:lnTo>
                    <a:lnTo>
                      <a:pt x="354" y="19"/>
                    </a:lnTo>
                    <a:lnTo>
                      <a:pt x="365" y="14"/>
                    </a:lnTo>
                    <a:lnTo>
                      <a:pt x="380" y="14"/>
                    </a:lnTo>
                    <a:lnTo>
                      <a:pt x="391" y="14"/>
                    </a:lnTo>
                    <a:lnTo>
                      <a:pt x="401" y="14"/>
                    </a:lnTo>
                    <a:lnTo>
                      <a:pt x="412" y="10"/>
                    </a:lnTo>
                    <a:lnTo>
                      <a:pt x="427" y="5"/>
                    </a:lnTo>
                    <a:lnTo>
                      <a:pt x="433" y="5"/>
                    </a:lnTo>
                    <a:lnTo>
                      <a:pt x="448" y="5"/>
                    </a:lnTo>
                    <a:lnTo>
                      <a:pt x="469" y="0"/>
                    </a:lnTo>
                    <a:lnTo>
                      <a:pt x="490" y="0"/>
                    </a:lnTo>
                    <a:lnTo>
                      <a:pt x="500" y="0"/>
                    </a:lnTo>
                    <a:lnTo>
                      <a:pt x="516" y="0"/>
                    </a:lnTo>
                    <a:lnTo>
                      <a:pt x="521" y="0"/>
                    </a:lnTo>
                    <a:lnTo>
                      <a:pt x="526" y="0"/>
                    </a:lnTo>
                    <a:lnTo>
                      <a:pt x="526" y="5"/>
                    </a:lnTo>
                    <a:lnTo>
                      <a:pt x="526" y="14"/>
                    </a:lnTo>
                    <a:lnTo>
                      <a:pt x="526" y="24"/>
                    </a:lnTo>
                    <a:lnTo>
                      <a:pt x="54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5" name="Freeform 55"/>
              <p:cNvSpPr>
                <a:spLocks/>
              </p:cNvSpPr>
              <p:nvPr/>
            </p:nvSpPr>
            <p:spPr bwMode="auto">
              <a:xfrm>
                <a:off x="5415" y="11852"/>
                <a:ext cx="1220" cy="776"/>
              </a:xfrm>
              <a:custGeom>
                <a:avLst/>
                <a:gdLst>
                  <a:gd name="T0" fmla="*/ 73 w 1220"/>
                  <a:gd name="T1" fmla="*/ 628 h 776"/>
                  <a:gd name="T2" fmla="*/ 78 w 1220"/>
                  <a:gd name="T3" fmla="*/ 676 h 776"/>
                  <a:gd name="T4" fmla="*/ 109 w 1220"/>
                  <a:gd name="T5" fmla="*/ 728 h 776"/>
                  <a:gd name="T6" fmla="*/ 156 w 1220"/>
                  <a:gd name="T7" fmla="*/ 757 h 776"/>
                  <a:gd name="T8" fmla="*/ 203 w 1220"/>
                  <a:gd name="T9" fmla="*/ 771 h 776"/>
                  <a:gd name="T10" fmla="*/ 260 w 1220"/>
                  <a:gd name="T11" fmla="*/ 776 h 776"/>
                  <a:gd name="T12" fmla="*/ 307 w 1220"/>
                  <a:gd name="T13" fmla="*/ 776 h 776"/>
                  <a:gd name="T14" fmla="*/ 359 w 1220"/>
                  <a:gd name="T15" fmla="*/ 771 h 776"/>
                  <a:gd name="T16" fmla="*/ 412 w 1220"/>
                  <a:gd name="T17" fmla="*/ 757 h 776"/>
                  <a:gd name="T18" fmla="*/ 469 w 1220"/>
                  <a:gd name="T19" fmla="*/ 742 h 776"/>
                  <a:gd name="T20" fmla="*/ 531 w 1220"/>
                  <a:gd name="T21" fmla="*/ 719 h 776"/>
                  <a:gd name="T22" fmla="*/ 594 w 1220"/>
                  <a:gd name="T23" fmla="*/ 690 h 776"/>
                  <a:gd name="T24" fmla="*/ 667 w 1220"/>
                  <a:gd name="T25" fmla="*/ 657 h 776"/>
                  <a:gd name="T26" fmla="*/ 756 w 1220"/>
                  <a:gd name="T27" fmla="*/ 609 h 776"/>
                  <a:gd name="T28" fmla="*/ 803 w 1220"/>
                  <a:gd name="T29" fmla="*/ 580 h 776"/>
                  <a:gd name="T30" fmla="*/ 844 w 1220"/>
                  <a:gd name="T31" fmla="*/ 552 h 776"/>
                  <a:gd name="T32" fmla="*/ 891 w 1220"/>
                  <a:gd name="T33" fmla="*/ 519 h 776"/>
                  <a:gd name="T34" fmla="*/ 938 w 1220"/>
                  <a:gd name="T35" fmla="*/ 490 h 776"/>
                  <a:gd name="T36" fmla="*/ 985 w 1220"/>
                  <a:gd name="T37" fmla="*/ 457 h 776"/>
                  <a:gd name="T38" fmla="*/ 1069 w 1220"/>
                  <a:gd name="T39" fmla="*/ 395 h 776"/>
                  <a:gd name="T40" fmla="*/ 1142 w 1220"/>
                  <a:gd name="T41" fmla="*/ 338 h 776"/>
                  <a:gd name="T42" fmla="*/ 1194 w 1220"/>
                  <a:gd name="T43" fmla="*/ 290 h 776"/>
                  <a:gd name="T44" fmla="*/ 1220 w 1220"/>
                  <a:gd name="T45" fmla="*/ 228 h 776"/>
                  <a:gd name="T46" fmla="*/ 1194 w 1220"/>
                  <a:gd name="T47" fmla="*/ 171 h 776"/>
                  <a:gd name="T48" fmla="*/ 1168 w 1220"/>
                  <a:gd name="T49" fmla="*/ 128 h 776"/>
                  <a:gd name="T50" fmla="*/ 1126 w 1220"/>
                  <a:gd name="T51" fmla="*/ 85 h 776"/>
                  <a:gd name="T52" fmla="*/ 1069 w 1220"/>
                  <a:gd name="T53" fmla="*/ 38 h 776"/>
                  <a:gd name="T54" fmla="*/ 996 w 1220"/>
                  <a:gd name="T55" fmla="*/ 4 h 776"/>
                  <a:gd name="T56" fmla="*/ 949 w 1220"/>
                  <a:gd name="T57" fmla="*/ 0 h 776"/>
                  <a:gd name="T58" fmla="*/ 923 w 1220"/>
                  <a:gd name="T59" fmla="*/ 23 h 776"/>
                  <a:gd name="T60" fmla="*/ 959 w 1220"/>
                  <a:gd name="T61" fmla="*/ 52 h 776"/>
                  <a:gd name="T62" fmla="*/ 1037 w 1220"/>
                  <a:gd name="T63" fmla="*/ 104 h 776"/>
                  <a:gd name="T64" fmla="*/ 1110 w 1220"/>
                  <a:gd name="T65" fmla="*/ 166 h 776"/>
                  <a:gd name="T66" fmla="*/ 1142 w 1220"/>
                  <a:gd name="T67" fmla="*/ 219 h 776"/>
                  <a:gd name="T68" fmla="*/ 1121 w 1220"/>
                  <a:gd name="T69" fmla="*/ 252 h 776"/>
                  <a:gd name="T70" fmla="*/ 1063 w 1220"/>
                  <a:gd name="T71" fmla="*/ 304 h 776"/>
                  <a:gd name="T72" fmla="*/ 985 w 1220"/>
                  <a:gd name="T73" fmla="*/ 371 h 776"/>
                  <a:gd name="T74" fmla="*/ 938 w 1220"/>
                  <a:gd name="T75" fmla="*/ 404 h 776"/>
                  <a:gd name="T76" fmla="*/ 891 w 1220"/>
                  <a:gd name="T77" fmla="*/ 442 h 776"/>
                  <a:gd name="T78" fmla="*/ 844 w 1220"/>
                  <a:gd name="T79" fmla="*/ 476 h 776"/>
                  <a:gd name="T80" fmla="*/ 797 w 1220"/>
                  <a:gd name="T81" fmla="*/ 509 h 776"/>
                  <a:gd name="T82" fmla="*/ 751 w 1220"/>
                  <a:gd name="T83" fmla="*/ 542 h 776"/>
                  <a:gd name="T84" fmla="*/ 667 w 1220"/>
                  <a:gd name="T85" fmla="*/ 599 h 776"/>
                  <a:gd name="T86" fmla="*/ 615 w 1220"/>
                  <a:gd name="T87" fmla="*/ 633 h 776"/>
                  <a:gd name="T88" fmla="*/ 563 w 1220"/>
                  <a:gd name="T89" fmla="*/ 657 h 776"/>
                  <a:gd name="T90" fmla="*/ 521 w 1220"/>
                  <a:gd name="T91" fmla="*/ 671 h 776"/>
                  <a:gd name="T92" fmla="*/ 464 w 1220"/>
                  <a:gd name="T93" fmla="*/ 685 h 776"/>
                  <a:gd name="T94" fmla="*/ 401 w 1220"/>
                  <a:gd name="T95" fmla="*/ 704 h 776"/>
                  <a:gd name="T96" fmla="*/ 339 w 1220"/>
                  <a:gd name="T97" fmla="*/ 719 h 776"/>
                  <a:gd name="T98" fmla="*/ 281 w 1220"/>
                  <a:gd name="T99" fmla="*/ 728 h 776"/>
                  <a:gd name="T100" fmla="*/ 234 w 1220"/>
                  <a:gd name="T101" fmla="*/ 733 h 776"/>
                  <a:gd name="T102" fmla="*/ 166 w 1220"/>
                  <a:gd name="T103" fmla="*/ 714 h 776"/>
                  <a:gd name="T104" fmla="*/ 135 w 1220"/>
                  <a:gd name="T105" fmla="*/ 661 h 776"/>
                  <a:gd name="T106" fmla="*/ 130 w 1220"/>
                  <a:gd name="T107" fmla="*/ 614 h 776"/>
                  <a:gd name="T108" fmla="*/ 114 w 1220"/>
                  <a:gd name="T109" fmla="*/ 571 h 776"/>
                  <a:gd name="T110" fmla="*/ 0 w 1220"/>
                  <a:gd name="T111" fmla="*/ 542 h 7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20"/>
                  <a:gd name="T169" fmla="*/ 0 h 776"/>
                  <a:gd name="T170" fmla="*/ 1220 w 1220"/>
                  <a:gd name="T171" fmla="*/ 776 h 7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20" h="776">
                    <a:moveTo>
                      <a:pt x="0" y="542"/>
                    </a:moveTo>
                    <a:lnTo>
                      <a:pt x="78" y="609"/>
                    </a:lnTo>
                    <a:lnTo>
                      <a:pt x="78" y="614"/>
                    </a:lnTo>
                    <a:lnTo>
                      <a:pt x="73" y="628"/>
                    </a:lnTo>
                    <a:lnTo>
                      <a:pt x="73" y="638"/>
                    </a:lnTo>
                    <a:lnTo>
                      <a:pt x="73" y="652"/>
                    </a:lnTo>
                    <a:lnTo>
                      <a:pt x="73" y="661"/>
                    </a:lnTo>
                    <a:lnTo>
                      <a:pt x="78" y="676"/>
                    </a:lnTo>
                    <a:lnTo>
                      <a:pt x="83" y="685"/>
                    </a:lnTo>
                    <a:lnTo>
                      <a:pt x="88" y="704"/>
                    </a:lnTo>
                    <a:lnTo>
                      <a:pt x="93" y="714"/>
                    </a:lnTo>
                    <a:lnTo>
                      <a:pt x="109" y="728"/>
                    </a:lnTo>
                    <a:lnTo>
                      <a:pt x="119" y="738"/>
                    </a:lnTo>
                    <a:lnTo>
                      <a:pt x="135" y="747"/>
                    </a:lnTo>
                    <a:lnTo>
                      <a:pt x="146" y="752"/>
                    </a:lnTo>
                    <a:lnTo>
                      <a:pt x="156" y="757"/>
                    </a:lnTo>
                    <a:lnTo>
                      <a:pt x="166" y="761"/>
                    </a:lnTo>
                    <a:lnTo>
                      <a:pt x="182" y="766"/>
                    </a:lnTo>
                    <a:lnTo>
                      <a:pt x="192" y="766"/>
                    </a:lnTo>
                    <a:lnTo>
                      <a:pt x="203" y="771"/>
                    </a:lnTo>
                    <a:lnTo>
                      <a:pt x="219" y="771"/>
                    </a:lnTo>
                    <a:lnTo>
                      <a:pt x="229" y="771"/>
                    </a:lnTo>
                    <a:lnTo>
                      <a:pt x="245" y="771"/>
                    </a:lnTo>
                    <a:lnTo>
                      <a:pt x="260" y="776"/>
                    </a:lnTo>
                    <a:lnTo>
                      <a:pt x="271" y="776"/>
                    </a:lnTo>
                    <a:lnTo>
                      <a:pt x="286" y="776"/>
                    </a:lnTo>
                    <a:lnTo>
                      <a:pt x="297" y="776"/>
                    </a:lnTo>
                    <a:lnTo>
                      <a:pt x="307" y="776"/>
                    </a:lnTo>
                    <a:lnTo>
                      <a:pt x="323" y="771"/>
                    </a:lnTo>
                    <a:lnTo>
                      <a:pt x="333" y="771"/>
                    </a:lnTo>
                    <a:lnTo>
                      <a:pt x="344" y="771"/>
                    </a:lnTo>
                    <a:lnTo>
                      <a:pt x="359" y="771"/>
                    </a:lnTo>
                    <a:lnTo>
                      <a:pt x="375" y="766"/>
                    </a:lnTo>
                    <a:lnTo>
                      <a:pt x="391" y="766"/>
                    </a:lnTo>
                    <a:lnTo>
                      <a:pt x="401" y="761"/>
                    </a:lnTo>
                    <a:lnTo>
                      <a:pt x="412" y="757"/>
                    </a:lnTo>
                    <a:lnTo>
                      <a:pt x="427" y="757"/>
                    </a:lnTo>
                    <a:lnTo>
                      <a:pt x="443" y="752"/>
                    </a:lnTo>
                    <a:lnTo>
                      <a:pt x="453" y="747"/>
                    </a:lnTo>
                    <a:lnTo>
                      <a:pt x="469" y="742"/>
                    </a:lnTo>
                    <a:lnTo>
                      <a:pt x="485" y="738"/>
                    </a:lnTo>
                    <a:lnTo>
                      <a:pt x="500" y="733"/>
                    </a:lnTo>
                    <a:lnTo>
                      <a:pt x="516" y="723"/>
                    </a:lnTo>
                    <a:lnTo>
                      <a:pt x="531" y="719"/>
                    </a:lnTo>
                    <a:lnTo>
                      <a:pt x="547" y="714"/>
                    </a:lnTo>
                    <a:lnTo>
                      <a:pt x="563" y="704"/>
                    </a:lnTo>
                    <a:lnTo>
                      <a:pt x="578" y="699"/>
                    </a:lnTo>
                    <a:lnTo>
                      <a:pt x="594" y="690"/>
                    </a:lnTo>
                    <a:lnTo>
                      <a:pt x="615" y="685"/>
                    </a:lnTo>
                    <a:lnTo>
                      <a:pt x="631" y="676"/>
                    </a:lnTo>
                    <a:lnTo>
                      <a:pt x="651" y="666"/>
                    </a:lnTo>
                    <a:lnTo>
                      <a:pt x="667" y="657"/>
                    </a:lnTo>
                    <a:lnTo>
                      <a:pt x="688" y="642"/>
                    </a:lnTo>
                    <a:lnTo>
                      <a:pt x="709" y="633"/>
                    </a:lnTo>
                    <a:lnTo>
                      <a:pt x="730" y="619"/>
                    </a:lnTo>
                    <a:lnTo>
                      <a:pt x="756" y="609"/>
                    </a:lnTo>
                    <a:lnTo>
                      <a:pt x="766" y="599"/>
                    </a:lnTo>
                    <a:lnTo>
                      <a:pt x="777" y="595"/>
                    </a:lnTo>
                    <a:lnTo>
                      <a:pt x="787" y="585"/>
                    </a:lnTo>
                    <a:lnTo>
                      <a:pt x="803" y="580"/>
                    </a:lnTo>
                    <a:lnTo>
                      <a:pt x="813" y="571"/>
                    </a:lnTo>
                    <a:lnTo>
                      <a:pt x="824" y="566"/>
                    </a:lnTo>
                    <a:lnTo>
                      <a:pt x="834" y="557"/>
                    </a:lnTo>
                    <a:lnTo>
                      <a:pt x="844" y="552"/>
                    </a:lnTo>
                    <a:lnTo>
                      <a:pt x="855" y="542"/>
                    </a:lnTo>
                    <a:lnTo>
                      <a:pt x="865" y="533"/>
                    </a:lnTo>
                    <a:lnTo>
                      <a:pt x="881" y="523"/>
                    </a:lnTo>
                    <a:lnTo>
                      <a:pt x="891" y="519"/>
                    </a:lnTo>
                    <a:lnTo>
                      <a:pt x="902" y="509"/>
                    </a:lnTo>
                    <a:lnTo>
                      <a:pt x="912" y="504"/>
                    </a:lnTo>
                    <a:lnTo>
                      <a:pt x="928" y="495"/>
                    </a:lnTo>
                    <a:lnTo>
                      <a:pt x="938" y="490"/>
                    </a:lnTo>
                    <a:lnTo>
                      <a:pt x="949" y="480"/>
                    </a:lnTo>
                    <a:lnTo>
                      <a:pt x="959" y="471"/>
                    </a:lnTo>
                    <a:lnTo>
                      <a:pt x="975" y="461"/>
                    </a:lnTo>
                    <a:lnTo>
                      <a:pt x="985" y="457"/>
                    </a:lnTo>
                    <a:lnTo>
                      <a:pt x="1006" y="438"/>
                    </a:lnTo>
                    <a:lnTo>
                      <a:pt x="1027" y="423"/>
                    </a:lnTo>
                    <a:lnTo>
                      <a:pt x="1048" y="409"/>
                    </a:lnTo>
                    <a:lnTo>
                      <a:pt x="1069" y="395"/>
                    </a:lnTo>
                    <a:lnTo>
                      <a:pt x="1084" y="376"/>
                    </a:lnTo>
                    <a:lnTo>
                      <a:pt x="1105" y="366"/>
                    </a:lnTo>
                    <a:lnTo>
                      <a:pt x="1121" y="347"/>
                    </a:lnTo>
                    <a:lnTo>
                      <a:pt x="1142" y="338"/>
                    </a:lnTo>
                    <a:lnTo>
                      <a:pt x="1152" y="323"/>
                    </a:lnTo>
                    <a:lnTo>
                      <a:pt x="1168" y="314"/>
                    </a:lnTo>
                    <a:lnTo>
                      <a:pt x="1178" y="299"/>
                    </a:lnTo>
                    <a:lnTo>
                      <a:pt x="1194" y="290"/>
                    </a:lnTo>
                    <a:lnTo>
                      <a:pt x="1209" y="271"/>
                    </a:lnTo>
                    <a:lnTo>
                      <a:pt x="1220" y="261"/>
                    </a:lnTo>
                    <a:lnTo>
                      <a:pt x="1220" y="247"/>
                    </a:lnTo>
                    <a:lnTo>
                      <a:pt x="1220" y="228"/>
                    </a:lnTo>
                    <a:lnTo>
                      <a:pt x="1215" y="209"/>
                    </a:lnTo>
                    <a:lnTo>
                      <a:pt x="1209" y="195"/>
                    </a:lnTo>
                    <a:lnTo>
                      <a:pt x="1199" y="180"/>
                    </a:lnTo>
                    <a:lnTo>
                      <a:pt x="1194" y="171"/>
                    </a:lnTo>
                    <a:lnTo>
                      <a:pt x="1189" y="161"/>
                    </a:lnTo>
                    <a:lnTo>
                      <a:pt x="1183" y="152"/>
                    </a:lnTo>
                    <a:lnTo>
                      <a:pt x="1173" y="138"/>
                    </a:lnTo>
                    <a:lnTo>
                      <a:pt x="1168" y="128"/>
                    </a:lnTo>
                    <a:lnTo>
                      <a:pt x="1157" y="119"/>
                    </a:lnTo>
                    <a:lnTo>
                      <a:pt x="1152" y="109"/>
                    </a:lnTo>
                    <a:lnTo>
                      <a:pt x="1136" y="100"/>
                    </a:lnTo>
                    <a:lnTo>
                      <a:pt x="1126" y="85"/>
                    </a:lnTo>
                    <a:lnTo>
                      <a:pt x="1116" y="76"/>
                    </a:lnTo>
                    <a:lnTo>
                      <a:pt x="1110" y="66"/>
                    </a:lnTo>
                    <a:lnTo>
                      <a:pt x="1089" y="52"/>
                    </a:lnTo>
                    <a:lnTo>
                      <a:pt x="1069" y="38"/>
                    </a:lnTo>
                    <a:lnTo>
                      <a:pt x="1048" y="23"/>
                    </a:lnTo>
                    <a:lnTo>
                      <a:pt x="1027" y="14"/>
                    </a:lnTo>
                    <a:lnTo>
                      <a:pt x="1011" y="4"/>
                    </a:lnTo>
                    <a:lnTo>
                      <a:pt x="996" y="4"/>
                    </a:lnTo>
                    <a:lnTo>
                      <a:pt x="980" y="0"/>
                    </a:lnTo>
                    <a:lnTo>
                      <a:pt x="970" y="0"/>
                    </a:lnTo>
                    <a:lnTo>
                      <a:pt x="954" y="0"/>
                    </a:lnTo>
                    <a:lnTo>
                      <a:pt x="949" y="0"/>
                    </a:lnTo>
                    <a:lnTo>
                      <a:pt x="933" y="4"/>
                    </a:lnTo>
                    <a:lnTo>
                      <a:pt x="923" y="9"/>
                    </a:lnTo>
                    <a:lnTo>
                      <a:pt x="912" y="14"/>
                    </a:lnTo>
                    <a:lnTo>
                      <a:pt x="923" y="23"/>
                    </a:lnTo>
                    <a:lnTo>
                      <a:pt x="923" y="28"/>
                    </a:lnTo>
                    <a:lnTo>
                      <a:pt x="933" y="33"/>
                    </a:lnTo>
                    <a:lnTo>
                      <a:pt x="943" y="42"/>
                    </a:lnTo>
                    <a:lnTo>
                      <a:pt x="959" y="52"/>
                    </a:lnTo>
                    <a:lnTo>
                      <a:pt x="980" y="61"/>
                    </a:lnTo>
                    <a:lnTo>
                      <a:pt x="996" y="76"/>
                    </a:lnTo>
                    <a:lnTo>
                      <a:pt x="1016" y="90"/>
                    </a:lnTo>
                    <a:lnTo>
                      <a:pt x="1037" y="104"/>
                    </a:lnTo>
                    <a:lnTo>
                      <a:pt x="1053" y="119"/>
                    </a:lnTo>
                    <a:lnTo>
                      <a:pt x="1074" y="133"/>
                    </a:lnTo>
                    <a:lnTo>
                      <a:pt x="1089" y="147"/>
                    </a:lnTo>
                    <a:lnTo>
                      <a:pt x="1110" y="166"/>
                    </a:lnTo>
                    <a:lnTo>
                      <a:pt x="1121" y="180"/>
                    </a:lnTo>
                    <a:lnTo>
                      <a:pt x="1131" y="195"/>
                    </a:lnTo>
                    <a:lnTo>
                      <a:pt x="1136" y="204"/>
                    </a:lnTo>
                    <a:lnTo>
                      <a:pt x="1142" y="219"/>
                    </a:lnTo>
                    <a:lnTo>
                      <a:pt x="1142" y="223"/>
                    </a:lnTo>
                    <a:lnTo>
                      <a:pt x="1136" y="233"/>
                    </a:lnTo>
                    <a:lnTo>
                      <a:pt x="1126" y="242"/>
                    </a:lnTo>
                    <a:lnTo>
                      <a:pt x="1121" y="252"/>
                    </a:lnTo>
                    <a:lnTo>
                      <a:pt x="1110" y="261"/>
                    </a:lnTo>
                    <a:lnTo>
                      <a:pt x="1095" y="276"/>
                    </a:lnTo>
                    <a:lnTo>
                      <a:pt x="1079" y="290"/>
                    </a:lnTo>
                    <a:lnTo>
                      <a:pt x="1063" y="304"/>
                    </a:lnTo>
                    <a:lnTo>
                      <a:pt x="1043" y="319"/>
                    </a:lnTo>
                    <a:lnTo>
                      <a:pt x="1027" y="338"/>
                    </a:lnTo>
                    <a:lnTo>
                      <a:pt x="1006" y="352"/>
                    </a:lnTo>
                    <a:lnTo>
                      <a:pt x="985" y="371"/>
                    </a:lnTo>
                    <a:lnTo>
                      <a:pt x="970" y="380"/>
                    </a:lnTo>
                    <a:lnTo>
                      <a:pt x="959" y="390"/>
                    </a:lnTo>
                    <a:lnTo>
                      <a:pt x="949" y="395"/>
                    </a:lnTo>
                    <a:lnTo>
                      <a:pt x="938" y="404"/>
                    </a:lnTo>
                    <a:lnTo>
                      <a:pt x="923" y="414"/>
                    </a:lnTo>
                    <a:lnTo>
                      <a:pt x="912" y="423"/>
                    </a:lnTo>
                    <a:lnTo>
                      <a:pt x="902" y="433"/>
                    </a:lnTo>
                    <a:lnTo>
                      <a:pt x="891" y="442"/>
                    </a:lnTo>
                    <a:lnTo>
                      <a:pt x="881" y="452"/>
                    </a:lnTo>
                    <a:lnTo>
                      <a:pt x="865" y="461"/>
                    </a:lnTo>
                    <a:lnTo>
                      <a:pt x="855" y="466"/>
                    </a:lnTo>
                    <a:lnTo>
                      <a:pt x="844" y="476"/>
                    </a:lnTo>
                    <a:lnTo>
                      <a:pt x="829" y="485"/>
                    </a:lnTo>
                    <a:lnTo>
                      <a:pt x="818" y="495"/>
                    </a:lnTo>
                    <a:lnTo>
                      <a:pt x="808" y="499"/>
                    </a:lnTo>
                    <a:lnTo>
                      <a:pt x="797" y="509"/>
                    </a:lnTo>
                    <a:lnTo>
                      <a:pt x="782" y="519"/>
                    </a:lnTo>
                    <a:lnTo>
                      <a:pt x="771" y="523"/>
                    </a:lnTo>
                    <a:lnTo>
                      <a:pt x="756" y="533"/>
                    </a:lnTo>
                    <a:lnTo>
                      <a:pt x="751" y="542"/>
                    </a:lnTo>
                    <a:lnTo>
                      <a:pt x="724" y="557"/>
                    </a:lnTo>
                    <a:lnTo>
                      <a:pt x="709" y="576"/>
                    </a:lnTo>
                    <a:lnTo>
                      <a:pt x="688" y="585"/>
                    </a:lnTo>
                    <a:lnTo>
                      <a:pt x="667" y="599"/>
                    </a:lnTo>
                    <a:lnTo>
                      <a:pt x="651" y="609"/>
                    </a:lnTo>
                    <a:lnTo>
                      <a:pt x="636" y="619"/>
                    </a:lnTo>
                    <a:lnTo>
                      <a:pt x="625" y="628"/>
                    </a:lnTo>
                    <a:lnTo>
                      <a:pt x="615" y="633"/>
                    </a:lnTo>
                    <a:lnTo>
                      <a:pt x="604" y="642"/>
                    </a:lnTo>
                    <a:lnTo>
                      <a:pt x="599" y="647"/>
                    </a:lnTo>
                    <a:lnTo>
                      <a:pt x="584" y="652"/>
                    </a:lnTo>
                    <a:lnTo>
                      <a:pt x="563" y="657"/>
                    </a:lnTo>
                    <a:lnTo>
                      <a:pt x="552" y="661"/>
                    </a:lnTo>
                    <a:lnTo>
                      <a:pt x="542" y="661"/>
                    </a:lnTo>
                    <a:lnTo>
                      <a:pt x="531" y="666"/>
                    </a:lnTo>
                    <a:lnTo>
                      <a:pt x="521" y="671"/>
                    </a:lnTo>
                    <a:lnTo>
                      <a:pt x="505" y="676"/>
                    </a:lnTo>
                    <a:lnTo>
                      <a:pt x="490" y="676"/>
                    </a:lnTo>
                    <a:lnTo>
                      <a:pt x="474" y="680"/>
                    </a:lnTo>
                    <a:lnTo>
                      <a:pt x="464" y="685"/>
                    </a:lnTo>
                    <a:lnTo>
                      <a:pt x="443" y="690"/>
                    </a:lnTo>
                    <a:lnTo>
                      <a:pt x="432" y="695"/>
                    </a:lnTo>
                    <a:lnTo>
                      <a:pt x="417" y="699"/>
                    </a:lnTo>
                    <a:lnTo>
                      <a:pt x="401" y="704"/>
                    </a:lnTo>
                    <a:lnTo>
                      <a:pt x="380" y="704"/>
                    </a:lnTo>
                    <a:lnTo>
                      <a:pt x="370" y="709"/>
                    </a:lnTo>
                    <a:lnTo>
                      <a:pt x="349" y="714"/>
                    </a:lnTo>
                    <a:lnTo>
                      <a:pt x="339" y="719"/>
                    </a:lnTo>
                    <a:lnTo>
                      <a:pt x="323" y="719"/>
                    </a:lnTo>
                    <a:lnTo>
                      <a:pt x="307" y="723"/>
                    </a:lnTo>
                    <a:lnTo>
                      <a:pt x="292" y="723"/>
                    </a:lnTo>
                    <a:lnTo>
                      <a:pt x="281" y="728"/>
                    </a:lnTo>
                    <a:lnTo>
                      <a:pt x="265" y="728"/>
                    </a:lnTo>
                    <a:lnTo>
                      <a:pt x="255" y="728"/>
                    </a:lnTo>
                    <a:lnTo>
                      <a:pt x="239" y="728"/>
                    </a:lnTo>
                    <a:lnTo>
                      <a:pt x="234" y="733"/>
                    </a:lnTo>
                    <a:lnTo>
                      <a:pt x="213" y="733"/>
                    </a:lnTo>
                    <a:lnTo>
                      <a:pt x="203" y="733"/>
                    </a:lnTo>
                    <a:lnTo>
                      <a:pt x="182" y="719"/>
                    </a:lnTo>
                    <a:lnTo>
                      <a:pt x="166" y="714"/>
                    </a:lnTo>
                    <a:lnTo>
                      <a:pt x="156" y="699"/>
                    </a:lnTo>
                    <a:lnTo>
                      <a:pt x="146" y="690"/>
                    </a:lnTo>
                    <a:lnTo>
                      <a:pt x="140" y="676"/>
                    </a:lnTo>
                    <a:lnTo>
                      <a:pt x="135" y="661"/>
                    </a:lnTo>
                    <a:lnTo>
                      <a:pt x="135" y="647"/>
                    </a:lnTo>
                    <a:lnTo>
                      <a:pt x="140" y="638"/>
                    </a:lnTo>
                    <a:lnTo>
                      <a:pt x="135" y="628"/>
                    </a:lnTo>
                    <a:lnTo>
                      <a:pt x="130" y="614"/>
                    </a:lnTo>
                    <a:lnTo>
                      <a:pt x="125" y="604"/>
                    </a:lnTo>
                    <a:lnTo>
                      <a:pt x="125" y="595"/>
                    </a:lnTo>
                    <a:lnTo>
                      <a:pt x="119" y="585"/>
                    </a:lnTo>
                    <a:lnTo>
                      <a:pt x="114" y="571"/>
                    </a:lnTo>
                    <a:lnTo>
                      <a:pt x="109" y="561"/>
                    </a:lnTo>
                    <a:lnTo>
                      <a:pt x="109" y="552"/>
                    </a:lnTo>
                    <a:lnTo>
                      <a:pt x="36" y="476"/>
                    </a:lnTo>
                    <a:lnTo>
                      <a:pt x="0" y="5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6" name="Freeform 56"/>
              <p:cNvSpPr>
                <a:spLocks/>
              </p:cNvSpPr>
              <p:nvPr/>
            </p:nvSpPr>
            <p:spPr bwMode="auto">
              <a:xfrm>
                <a:off x="5811" y="11861"/>
                <a:ext cx="620" cy="110"/>
              </a:xfrm>
              <a:custGeom>
                <a:avLst/>
                <a:gdLst>
                  <a:gd name="T0" fmla="*/ 0 w 620"/>
                  <a:gd name="T1" fmla="*/ 110 h 110"/>
                  <a:gd name="T2" fmla="*/ 188 w 620"/>
                  <a:gd name="T3" fmla="*/ 110 h 110"/>
                  <a:gd name="T4" fmla="*/ 620 w 620"/>
                  <a:gd name="T5" fmla="*/ 38 h 110"/>
                  <a:gd name="T6" fmla="*/ 620 w 620"/>
                  <a:gd name="T7" fmla="*/ 33 h 110"/>
                  <a:gd name="T8" fmla="*/ 615 w 620"/>
                  <a:gd name="T9" fmla="*/ 19 h 110"/>
                  <a:gd name="T10" fmla="*/ 610 w 620"/>
                  <a:gd name="T11" fmla="*/ 14 h 110"/>
                  <a:gd name="T12" fmla="*/ 600 w 620"/>
                  <a:gd name="T13" fmla="*/ 5 h 110"/>
                  <a:gd name="T14" fmla="*/ 589 w 620"/>
                  <a:gd name="T15" fmla="*/ 5 h 110"/>
                  <a:gd name="T16" fmla="*/ 579 w 620"/>
                  <a:gd name="T17" fmla="*/ 0 h 110"/>
                  <a:gd name="T18" fmla="*/ 563 w 620"/>
                  <a:gd name="T19" fmla="*/ 0 h 110"/>
                  <a:gd name="T20" fmla="*/ 547 w 620"/>
                  <a:gd name="T21" fmla="*/ 0 h 110"/>
                  <a:gd name="T22" fmla="*/ 537 w 620"/>
                  <a:gd name="T23" fmla="*/ 0 h 110"/>
                  <a:gd name="T24" fmla="*/ 527 w 620"/>
                  <a:gd name="T25" fmla="*/ 0 h 110"/>
                  <a:gd name="T26" fmla="*/ 511 w 620"/>
                  <a:gd name="T27" fmla="*/ 5 h 110"/>
                  <a:gd name="T28" fmla="*/ 501 w 620"/>
                  <a:gd name="T29" fmla="*/ 5 h 110"/>
                  <a:gd name="T30" fmla="*/ 485 w 620"/>
                  <a:gd name="T31" fmla="*/ 5 h 110"/>
                  <a:gd name="T32" fmla="*/ 469 w 620"/>
                  <a:gd name="T33" fmla="*/ 10 h 110"/>
                  <a:gd name="T34" fmla="*/ 454 w 620"/>
                  <a:gd name="T35" fmla="*/ 14 h 110"/>
                  <a:gd name="T36" fmla="*/ 438 w 620"/>
                  <a:gd name="T37" fmla="*/ 14 h 110"/>
                  <a:gd name="T38" fmla="*/ 422 w 620"/>
                  <a:gd name="T39" fmla="*/ 19 h 110"/>
                  <a:gd name="T40" fmla="*/ 407 w 620"/>
                  <a:gd name="T41" fmla="*/ 24 h 110"/>
                  <a:gd name="T42" fmla="*/ 391 w 620"/>
                  <a:gd name="T43" fmla="*/ 24 h 110"/>
                  <a:gd name="T44" fmla="*/ 375 w 620"/>
                  <a:gd name="T45" fmla="*/ 29 h 110"/>
                  <a:gd name="T46" fmla="*/ 355 w 620"/>
                  <a:gd name="T47" fmla="*/ 29 h 110"/>
                  <a:gd name="T48" fmla="*/ 339 w 620"/>
                  <a:gd name="T49" fmla="*/ 33 h 110"/>
                  <a:gd name="T50" fmla="*/ 323 w 620"/>
                  <a:gd name="T51" fmla="*/ 33 h 110"/>
                  <a:gd name="T52" fmla="*/ 308 w 620"/>
                  <a:gd name="T53" fmla="*/ 38 h 110"/>
                  <a:gd name="T54" fmla="*/ 292 w 620"/>
                  <a:gd name="T55" fmla="*/ 43 h 110"/>
                  <a:gd name="T56" fmla="*/ 276 w 620"/>
                  <a:gd name="T57" fmla="*/ 43 h 110"/>
                  <a:gd name="T58" fmla="*/ 266 w 620"/>
                  <a:gd name="T59" fmla="*/ 48 h 110"/>
                  <a:gd name="T60" fmla="*/ 255 w 620"/>
                  <a:gd name="T61" fmla="*/ 48 h 110"/>
                  <a:gd name="T62" fmla="*/ 240 w 620"/>
                  <a:gd name="T63" fmla="*/ 48 h 110"/>
                  <a:gd name="T64" fmla="*/ 229 w 620"/>
                  <a:gd name="T65" fmla="*/ 52 h 110"/>
                  <a:gd name="T66" fmla="*/ 224 w 620"/>
                  <a:gd name="T67" fmla="*/ 52 h 110"/>
                  <a:gd name="T68" fmla="*/ 214 w 620"/>
                  <a:gd name="T69" fmla="*/ 57 h 110"/>
                  <a:gd name="T70" fmla="*/ 203 w 620"/>
                  <a:gd name="T71" fmla="*/ 57 h 110"/>
                  <a:gd name="T72" fmla="*/ 203 w 620"/>
                  <a:gd name="T73" fmla="*/ 62 h 110"/>
                  <a:gd name="T74" fmla="*/ 57 w 620"/>
                  <a:gd name="T75" fmla="*/ 52 h 110"/>
                  <a:gd name="T76" fmla="*/ 0 w 620"/>
                  <a:gd name="T77" fmla="*/ 110 h 110"/>
                  <a:gd name="T78" fmla="*/ 0 w 620"/>
                  <a:gd name="T79" fmla="*/ 110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20"/>
                  <a:gd name="T121" fmla="*/ 0 h 110"/>
                  <a:gd name="T122" fmla="*/ 620 w 620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20" h="110">
                    <a:moveTo>
                      <a:pt x="0" y="110"/>
                    </a:moveTo>
                    <a:lnTo>
                      <a:pt x="188" y="110"/>
                    </a:lnTo>
                    <a:lnTo>
                      <a:pt x="620" y="38"/>
                    </a:lnTo>
                    <a:lnTo>
                      <a:pt x="620" y="33"/>
                    </a:lnTo>
                    <a:lnTo>
                      <a:pt x="615" y="19"/>
                    </a:lnTo>
                    <a:lnTo>
                      <a:pt x="610" y="14"/>
                    </a:lnTo>
                    <a:lnTo>
                      <a:pt x="600" y="5"/>
                    </a:lnTo>
                    <a:lnTo>
                      <a:pt x="589" y="5"/>
                    </a:lnTo>
                    <a:lnTo>
                      <a:pt x="579" y="0"/>
                    </a:lnTo>
                    <a:lnTo>
                      <a:pt x="563" y="0"/>
                    </a:lnTo>
                    <a:lnTo>
                      <a:pt x="547" y="0"/>
                    </a:lnTo>
                    <a:lnTo>
                      <a:pt x="537" y="0"/>
                    </a:lnTo>
                    <a:lnTo>
                      <a:pt x="527" y="0"/>
                    </a:lnTo>
                    <a:lnTo>
                      <a:pt x="511" y="5"/>
                    </a:lnTo>
                    <a:lnTo>
                      <a:pt x="501" y="5"/>
                    </a:lnTo>
                    <a:lnTo>
                      <a:pt x="485" y="5"/>
                    </a:lnTo>
                    <a:lnTo>
                      <a:pt x="469" y="10"/>
                    </a:lnTo>
                    <a:lnTo>
                      <a:pt x="454" y="14"/>
                    </a:lnTo>
                    <a:lnTo>
                      <a:pt x="438" y="14"/>
                    </a:lnTo>
                    <a:lnTo>
                      <a:pt x="422" y="19"/>
                    </a:lnTo>
                    <a:lnTo>
                      <a:pt x="407" y="24"/>
                    </a:lnTo>
                    <a:lnTo>
                      <a:pt x="391" y="24"/>
                    </a:lnTo>
                    <a:lnTo>
                      <a:pt x="375" y="29"/>
                    </a:lnTo>
                    <a:lnTo>
                      <a:pt x="355" y="29"/>
                    </a:lnTo>
                    <a:lnTo>
                      <a:pt x="339" y="33"/>
                    </a:lnTo>
                    <a:lnTo>
                      <a:pt x="323" y="33"/>
                    </a:lnTo>
                    <a:lnTo>
                      <a:pt x="308" y="38"/>
                    </a:lnTo>
                    <a:lnTo>
                      <a:pt x="292" y="43"/>
                    </a:lnTo>
                    <a:lnTo>
                      <a:pt x="276" y="43"/>
                    </a:lnTo>
                    <a:lnTo>
                      <a:pt x="266" y="48"/>
                    </a:lnTo>
                    <a:lnTo>
                      <a:pt x="255" y="48"/>
                    </a:lnTo>
                    <a:lnTo>
                      <a:pt x="240" y="48"/>
                    </a:lnTo>
                    <a:lnTo>
                      <a:pt x="229" y="52"/>
                    </a:lnTo>
                    <a:lnTo>
                      <a:pt x="224" y="52"/>
                    </a:lnTo>
                    <a:lnTo>
                      <a:pt x="214" y="57"/>
                    </a:lnTo>
                    <a:lnTo>
                      <a:pt x="203" y="57"/>
                    </a:lnTo>
                    <a:lnTo>
                      <a:pt x="203" y="62"/>
                    </a:lnTo>
                    <a:lnTo>
                      <a:pt x="57" y="52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7" name="Freeform 57"/>
              <p:cNvSpPr>
                <a:spLocks/>
              </p:cNvSpPr>
              <p:nvPr/>
            </p:nvSpPr>
            <p:spPr bwMode="auto">
              <a:xfrm>
                <a:off x="3109" y="11647"/>
                <a:ext cx="694" cy="457"/>
              </a:xfrm>
              <a:custGeom>
                <a:avLst/>
                <a:gdLst>
                  <a:gd name="T0" fmla="*/ 26 w 694"/>
                  <a:gd name="T1" fmla="*/ 400 h 457"/>
                  <a:gd name="T2" fmla="*/ 579 w 694"/>
                  <a:gd name="T3" fmla="*/ 290 h 457"/>
                  <a:gd name="T4" fmla="*/ 543 w 694"/>
                  <a:gd name="T5" fmla="*/ 0 h 457"/>
                  <a:gd name="T6" fmla="*/ 631 w 694"/>
                  <a:gd name="T7" fmla="*/ 85 h 457"/>
                  <a:gd name="T8" fmla="*/ 652 w 694"/>
                  <a:gd name="T9" fmla="*/ 295 h 457"/>
                  <a:gd name="T10" fmla="*/ 652 w 694"/>
                  <a:gd name="T11" fmla="*/ 300 h 457"/>
                  <a:gd name="T12" fmla="*/ 658 w 694"/>
                  <a:gd name="T13" fmla="*/ 305 h 457"/>
                  <a:gd name="T14" fmla="*/ 668 w 694"/>
                  <a:gd name="T15" fmla="*/ 314 h 457"/>
                  <a:gd name="T16" fmla="*/ 678 w 694"/>
                  <a:gd name="T17" fmla="*/ 328 h 457"/>
                  <a:gd name="T18" fmla="*/ 689 w 694"/>
                  <a:gd name="T19" fmla="*/ 343 h 457"/>
                  <a:gd name="T20" fmla="*/ 694 w 694"/>
                  <a:gd name="T21" fmla="*/ 352 h 457"/>
                  <a:gd name="T22" fmla="*/ 694 w 694"/>
                  <a:gd name="T23" fmla="*/ 357 h 457"/>
                  <a:gd name="T24" fmla="*/ 689 w 694"/>
                  <a:gd name="T25" fmla="*/ 362 h 457"/>
                  <a:gd name="T26" fmla="*/ 673 w 694"/>
                  <a:gd name="T27" fmla="*/ 357 h 457"/>
                  <a:gd name="T28" fmla="*/ 658 w 694"/>
                  <a:gd name="T29" fmla="*/ 352 h 457"/>
                  <a:gd name="T30" fmla="*/ 637 w 694"/>
                  <a:gd name="T31" fmla="*/ 347 h 457"/>
                  <a:gd name="T32" fmla="*/ 621 w 694"/>
                  <a:gd name="T33" fmla="*/ 343 h 457"/>
                  <a:gd name="T34" fmla="*/ 600 w 694"/>
                  <a:gd name="T35" fmla="*/ 338 h 457"/>
                  <a:gd name="T36" fmla="*/ 585 w 694"/>
                  <a:gd name="T37" fmla="*/ 338 h 457"/>
                  <a:gd name="T38" fmla="*/ 574 w 694"/>
                  <a:gd name="T39" fmla="*/ 333 h 457"/>
                  <a:gd name="T40" fmla="*/ 574 w 694"/>
                  <a:gd name="T41" fmla="*/ 333 h 457"/>
                  <a:gd name="T42" fmla="*/ 0 w 694"/>
                  <a:gd name="T43" fmla="*/ 457 h 457"/>
                  <a:gd name="T44" fmla="*/ 26 w 694"/>
                  <a:gd name="T45" fmla="*/ 400 h 457"/>
                  <a:gd name="T46" fmla="*/ 26 w 694"/>
                  <a:gd name="T47" fmla="*/ 400 h 4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94"/>
                  <a:gd name="T73" fmla="*/ 0 h 457"/>
                  <a:gd name="T74" fmla="*/ 694 w 694"/>
                  <a:gd name="T75" fmla="*/ 457 h 4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94" h="457">
                    <a:moveTo>
                      <a:pt x="26" y="400"/>
                    </a:moveTo>
                    <a:lnTo>
                      <a:pt x="579" y="290"/>
                    </a:lnTo>
                    <a:lnTo>
                      <a:pt x="543" y="0"/>
                    </a:lnTo>
                    <a:lnTo>
                      <a:pt x="631" y="85"/>
                    </a:lnTo>
                    <a:lnTo>
                      <a:pt x="652" y="295"/>
                    </a:lnTo>
                    <a:lnTo>
                      <a:pt x="652" y="300"/>
                    </a:lnTo>
                    <a:lnTo>
                      <a:pt x="658" y="305"/>
                    </a:lnTo>
                    <a:lnTo>
                      <a:pt x="668" y="314"/>
                    </a:lnTo>
                    <a:lnTo>
                      <a:pt x="678" y="328"/>
                    </a:lnTo>
                    <a:lnTo>
                      <a:pt x="689" y="343"/>
                    </a:lnTo>
                    <a:lnTo>
                      <a:pt x="694" y="352"/>
                    </a:lnTo>
                    <a:lnTo>
                      <a:pt x="694" y="357"/>
                    </a:lnTo>
                    <a:lnTo>
                      <a:pt x="689" y="362"/>
                    </a:lnTo>
                    <a:lnTo>
                      <a:pt x="673" y="357"/>
                    </a:lnTo>
                    <a:lnTo>
                      <a:pt x="658" y="352"/>
                    </a:lnTo>
                    <a:lnTo>
                      <a:pt x="637" y="347"/>
                    </a:lnTo>
                    <a:lnTo>
                      <a:pt x="621" y="343"/>
                    </a:lnTo>
                    <a:lnTo>
                      <a:pt x="600" y="338"/>
                    </a:lnTo>
                    <a:lnTo>
                      <a:pt x="585" y="338"/>
                    </a:lnTo>
                    <a:lnTo>
                      <a:pt x="574" y="333"/>
                    </a:lnTo>
                    <a:lnTo>
                      <a:pt x="0" y="457"/>
                    </a:lnTo>
                    <a:lnTo>
                      <a:pt x="26" y="4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8" name="Oval 58"/>
              <p:cNvSpPr>
                <a:spLocks noChangeArrowheads="1"/>
              </p:cNvSpPr>
              <p:nvPr/>
            </p:nvSpPr>
            <p:spPr bwMode="auto">
              <a:xfrm>
                <a:off x="5301" y="10264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0" name="Line 59"/>
            <p:cNvSpPr>
              <a:spLocks noChangeShapeType="1"/>
            </p:cNvSpPr>
            <p:nvPr/>
          </p:nvSpPr>
          <p:spPr bwMode="auto">
            <a:xfrm>
              <a:off x="3552" y="1296"/>
              <a:ext cx="1944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208580" y="2626073"/>
            <a:ext cx="209302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= 2.3 m/s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1246680" y="3191464"/>
            <a:ext cx="114300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f</a:t>
            </a:r>
            <a:r>
              <a:rPr lang="en-US" sz="2800" dirty="0" smtClean="0">
                <a:solidFill>
                  <a:srgbClr val="000000"/>
                </a:solidFill>
              </a:rPr>
              <a:t> = 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515606" y="2626073"/>
            <a:ext cx="728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G: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515606" y="3208007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U: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15606" y="4065257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E: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515606" y="4989555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503731" y="5918156"/>
            <a:ext cx="6204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3071741" y="2626073"/>
            <a:ext cx="2816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smtClean="0">
                <a:solidFill>
                  <a:srgbClr val="000000"/>
                </a:solidFill>
              </a:rPr>
              <a:t> = 4.5 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4783328" y="2626073"/>
            <a:ext cx="2736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, a = 0.75 m/s</a:t>
            </a:r>
            <a:r>
              <a:rPr lang="en-US" sz="2800" baseline="30000" dirty="0" smtClean="0">
                <a:solidFill>
                  <a:srgbClr val="000000"/>
                </a:solidFill>
              </a:rPr>
              <a:t>2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1208581" y="5918156"/>
            <a:ext cx="77262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f</a:t>
            </a:r>
            <a:r>
              <a:rPr lang="en-US" sz="2800" dirty="0" smtClean="0">
                <a:solidFill>
                  <a:srgbClr val="000000"/>
                </a:solidFill>
              </a:rPr>
              <a:t> = 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232164" y="3852044"/>
            <a:ext cx="2976600" cy="958500"/>
            <a:chOff x="7835980" y="4392263"/>
            <a:chExt cx="2976600" cy="958500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7840352" y="463966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Rectangle 72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Rectangle 75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868651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972374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10324245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/>
          <p:cNvSpPr/>
          <p:nvPr/>
        </p:nvSpPr>
        <p:spPr>
          <a:xfrm>
            <a:off x="3028950" y="3885064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0" name="Picture 91" descr="j043466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871" y="3513162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1" descr="j043466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314" y="4405668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1" descr="j043466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595" y="4392021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91" descr="j043466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769" y="3798912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" name="Group 93"/>
          <p:cNvGrpSpPr/>
          <p:nvPr/>
        </p:nvGrpSpPr>
        <p:grpSpPr>
          <a:xfrm>
            <a:off x="1247226" y="4888991"/>
            <a:ext cx="1871131" cy="996600"/>
            <a:chOff x="890394" y="6655238"/>
            <a:chExt cx="1871131" cy="996600"/>
          </a:xfrm>
        </p:grpSpPr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890394" y="6909677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" name="Rectangle 22"/>
            <p:cNvSpPr>
              <a:spLocks noChangeArrowheads="1"/>
            </p:cNvSpPr>
            <p:nvPr/>
          </p:nvSpPr>
          <p:spPr bwMode="auto">
            <a:xfrm>
              <a:off x="1642981" y="6655238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 bwMode="auto">
            <a:xfrm>
              <a:off x="1613386" y="7184918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Rectangle 97"/>
            <p:cNvSpPr/>
            <p:nvPr/>
          </p:nvSpPr>
          <p:spPr>
            <a:xfrm>
              <a:off x="1932812" y="712861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99" name="Rectangle 2"/>
          <p:cNvSpPr>
            <a:spLocks noChangeArrowheads="1"/>
          </p:cNvSpPr>
          <p:nvPr/>
        </p:nvSpPr>
        <p:spPr bwMode="auto">
          <a:xfrm>
            <a:off x="3335528" y="5121623"/>
            <a:ext cx="2440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– v</a:t>
            </a:r>
            <a:r>
              <a:rPr lang="en-US" sz="2800" baseline="-25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</a:t>
            </a:r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100" name="Rectangle 2"/>
          <p:cNvSpPr>
            <a:spLocks noChangeArrowheads="1"/>
          </p:cNvSpPr>
          <p:nvPr/>
        </p:nvSpPr>
        <p:spPr bwMode="auto">
          <a:xfrm>
            <a:off x="5964428" y="5121623"/>
            <a:ext cx="2449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=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</a:t>
            </a:r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 + v</a:t>
            </a:r>
            <a:r>
              <a:rPr lang="en-US" sz="2800" baseline="-25000" dirty="0">
                <a:solidFill>
                  <a:srgbClr val="000000"/>
                </a:solidFill>
                <a:sym typeface="Wingdings" panose="05000000000000000000" pitchFamily="2" charset="2"/>
              </a:rPr>
              <a:t>i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760672" y="3640542"/>
            <a:ext cx="938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10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1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2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/>
      <p:bldP spid="54" grpId="0"/>
      <p:bldP spid="55" grpId="0"/>
      <p:bldP spid="63" grpId="0"/>
      <p:bldP spid="64" grpId="0"/>
      <p:bldP spid="68" grpId="0" animBg="1"/>
      <p:bldP spid="89" grpId="0" animBg="1"/>
      <p:bldP spid="99" grpId="0"/>
      <p:bldP spid="100" grpId="0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385831" y="1587546"/>
            <a:ext cx="3706431" cy="10588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487212" y="1686296"/>
            <a:ext cx="3526221" cy="863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6461080" y="5860106"/>
            <a:ext cx="1072484" cy="517634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7051465" y="2756339"/>
            <a:ext cx="1028010" cy="55441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28" name="Rectangle 5"/>
          <p:cNvSpPr>
            <a:spLocks noChangeArrowheads="1"/>
          </p:cNvSpPr>
          <p:nvPr/>
        </p:nvSpPr>
        <p:spPr bwMode="auto">
          <a:xfrm>
            <a:off x="304800" y="2032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b. How long is the driveway?</a:t>
            </a:r>
          </a:p>
        </p:txBody>
      </p:sp>
      <p:sp>
        <p:nvSpPr>
          <p:cNvPr id="13329" name="Rectangle 11"/>
          <p:cNvSpPr>
            <a:spLocks noChangeArrowheads="1"/>
          </p:cNvSpPr>
          <p:nvPr/>
        </p:nvSpPr>
        <p:spPr bwMode="auto">
          <a:xfrm>
            <a:off x="6172200" y="52705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v</a:t>
            </a:r>
            <a:r>
              <a:rPr lang="en-US" sz="2800" baseline="-25000">
                <a:solidFill>
                  <a:srgbClr val="000000"/>
                </a:solidFill>
              </a:rPr>
              <a:t>i</a:t>
            </a:r>
            <a:r>
              <a:rPr lang="en-US" sz="2800">
                <a:solidFill>
                  <a:srgbClr val="000000"/>
                </a:solidFill>
              </a:rPr>
              <a:t> = 2.3 m/s</a:t>
            </a:r>
            <a:endParaRPr lang="en-US" sz="2800" baseline="-25000">
              <a:solidFill>
                <a:srgbClr val="000000"/>
              </a:solidFill>
            </a:endParaRPr>
          </a:p>
        </p:txBody>
      </p:sp>
      <p:sp>
        <p:nvSpPr>
          <p:cNvPr id="13330" name="Rectangle 13"/>
          <p:cNvSpPr>
            <a:spLocks noChangeArrowheads="1"/>
          </p:cNvSpPr>
          <p:nvPr/>
        </p:nvSpPr>
        <p:spPr bwMode="auto">
          <a:xfrm>
            <a:off x="6096000" y="6985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t = 4.5 s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6172200" y="106045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a = 0.75 m/s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3155732" y="760242"/>
            <a:ext cx="1458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28800" y="781260"/>
            <a:ext cx="1295400" cy="331080"/>
            <a:chOff x="1828800" y="781260"/>
            <a:chExt cx="1295400" cy="331080"/>
          </a:xfrm>
        </p:grpSpPr>
        <p:sp>
          <p:nvSpPr>
            <p:cNvPr id="150549" name="Line 21"/>
            <p:cNvSpPr>
              <a:spLocks noChangeShapeType="1"/>
            </p:cNvSpPr>
            <p:nvPr/>
          </p:nvSpPr>
          <p:spPr bwMode="auto">
            <a:xfrm flipH="1">
              <a:off x="1828800" y="781260"/>
              <a:ext cx="47297" cy="3310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550" name="Line 22"/>
            <p:cNvSpPr>
              <a:spLocks noChangeShapeType="1"/>
            </p:cNvSpPr>
            <p:nvPr/>
          </p:nvSpPr>
          <p:spPr bwMode="auto">
            <a:xfrm>
              <a:off x="1828800" y="1112340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304800" y="3360676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c. Assuming same acceleration, find the time for him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  to reach the bottom if he starts at the top from rest.</a:t>
            </a:r>
          </a:p>
        </p:txBody>
      </p:sp>
      <p:graphicFrame>
        <p:nvGraphicFramePr>
          <p:cNvPr id="150558" name="Object 30"/>
          <p:cNvGraphicFramePr>
            <a:graphicFrameLocks noChangeAspect="1"/>
          </p:cNvGraphicFramePr>
          <p:nvPr>
            <p:extLst/>
          </p:nvPr>
        </p:nvGraphicFramePr>
        <p:xfrm>
          <a:off x="3543595" y="5581935"/>
          <a:ext cx="2344751" cy="104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3" imgW="990360" imgH="444240" progId="Equation.3">
                  <p:embed/>
                </p:oleObj>
              </mc:Choice>
              <mc:Fallback>
                <p:oleObj name="Equation" r:id="rId3" imgW="990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595" y="5581935"/>
                        <a:ext cx="2344751" cy="10490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2081054" y="2779984"/>
            <a:ext cx="4424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2.3(4.5) + ½ (0.75)(4.5)</a:t>
            </a:r>
            <a:r>
              <a:rPr lang="en-US" sz="2800" baseline="30000" dirty="0" smtClean="0">
                <a:solidFill>
                  <a:srgbClr val="000000"/>
                </a:solidFill>
              </a:rPr>
              <a:t>2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6463867" y="2779984"/>
            <a:ext cx="1592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   18 m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9150" y="4186899"/>
            <a:ext cx="904659" cy="1417508"/>
            <a:chOff x="2439150" y="4202665"/>
            <a:chExt cx="904659" cy="1417508"/>
          </a:xfrm>
        </p:grpSpPr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2844954" y="4202665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2439150" y="4810738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27537" y="5554639"/>
            <a:ext cx="2089429" cy="1075714"/>
            <a:chOff x="1427537" y="5554639"/>
            <a:chExt cx="2089429" cy="1075714"/>
          </a:xfrm>
        </p:grpSpPr>
        <p:graphicFrame>
          <p:nvGraphicFramePr>
            <p:cNvPr id="150557" name="Object 29"/>
            <p:cNvGraphicFramePr>
              <a:graphicFrameLocks noChangeAspect="1"/>
            </p:cNvGraphicFramePr>
            <p:nvPr>
              <p:extLst/>
            </p:nvPr>
          </p:nvGraphicFramePr>
          <p:xfrm>
            <a:off x="1427537" y="5554639"/>
            <a:ext cx="2066550" cy="1075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5" name="Equation" r:id="rId5" imgW="850680" imgH="444240" progId="Equation.3">
                    <p:embed/>
                  </p:oleObj>
                </mc:Choice>
                <mc:Fallback>
                  <p:oleObj name="Equation" r:id="rId5" imgW="85068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7537" y="5554639"/>
                          <a:ext cx="2066550" cy="107571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2670580" y="5720461"/>
              <a:ext cx="846386" cy="4462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800" u="sng" dirty="0" smtClean="0">
                  <a:solidFill>
                    <a:srgbClr val="000000"/>
                  </a:solidFill>
                  <a:latin typeface="Arial"/>
                </a:rPr>
                <a:t>2 </a:t>
              </a:r>
              <a:r>
                <a:rPr lang="en-US" sz="2800" u="sng" dirty="0" err="1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800" u="sng" dirty="0" err="1" smtClean="0">
                  <a:solidFill>
                    <a:srgbClr val="000000"/>
                  </a:solidFill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5904309" y="5878025"/>
            <a:ext cx="1571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   6.9 s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496908" y="1809905"/>
            <a:ext cx="3531736" cy="744807"/>
            <a:chOff x="358302" y="2202900"/>
            <a:chExt cx="3531736" cy="744807"/>
          </a:xfrm>
        </p:grpSpPr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sz="2800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16577" y="2202900"/>
              <a:ext cx="368135" cy="368135"/>
              <a:chOff x="1686297" y="2962909"/>
              <a:chExt cx="368135" cy="368135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1199413" y="2202900"/>
              <a:ext cx="368135" cy="368135"/>
              <a:chOff x="1686297" y="2962909"/>
              <a:chExt cx="368135" cy="368135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2636336" y="2202900"/>
              <a:ext cx="368135" cy="368135"/>
              <a:chOff x="1686297" y="2962909"/>
              <a:chExt cx="368135" cy="368135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/>
          <p:nvPr/>
        </p:nvGrpSpPr>
        <p:grpSpPr>
          <a:xfrm>
            <a:off x="1503401" y="2031492"/>
            <a:ext cx="3531736" cy="523220"/>
            <a:chOff x="358302" y="2424487"/>
            <a:chExt cx="3531736" cy="523220"/>
          </a:xfrm>
        </p:grpSpPr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sz="2800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465101" y="4913245"/>
            <a:ext cx="3531736" cy="523220"/>
            <a:chOff x="358302" y="2424487"/>
            <a:chExt cx="3531736" cy="523220"/>
          </a:xfrm>
        </p:grpSpPr>
        <p:sp>
          <p:nvSpPr>
            <p:cNvPr id="75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sz="2800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48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2000"/>
                                        <p:tgtEl>
                                          <p:spTgt spid="15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0561" grpId="0" animBg="1"/>
      <p:bldP spid="150560" grpId="0" animBg="1"/>
      <p:bldP spid="150530" grpId="0" animBg="1"/>
      <p:bldP spid="150548" grpId="0"/>
      <p:bldP spid="150554" grpId="0"/>
      <p:bldP spid="35" grpId="0"/>
      <p:bldP spid="36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14169" y="1271895"/>
            <a:ext cx="8586005" cy="53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1. Here, we went through a multi-part problem in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1-D kinematics. We started out using the formal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GUESS method, and then showed how one can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approach problems in a slightly less formal way.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2. We also met the third equation that we’ll need in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kinematics. We need only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one more to complete our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Equation Toolbox that will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get us through the rest of 1-D and 2-D kinematics,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and we’ll meet that one next time.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71461" y="430302"/>
            <a:ext cx="7563224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1-D Motion Problems, 4</a:t>
            </a:r>
          </a:p>
        </p:txBody>
      </p:sp>
      <p:sp>
        <p:nvSpPr>
          <p:cNvPr id="72" name="Rectangle 33"/>
          <p:cNvSpPr>
            <a:spLocks noChangeArrowheads="1"/>
          </p:cNvSpPr>
          <p:nvPr/>
        </p:nvSpPr>
        <p:spPr bwMode="auto">
          <a:xfrm>
            <a:off x="5076497" y="4302603"/>
            <a:ext cx="3526221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106935" y="4416130"/>
            <a:ext cx="3531736" cy="744807"/>
            <a:chOff x="358302" y="2202900"/>
            <a:chExt cx="3531736" cy="744807"/>
          </a:xfrm>
        </p:grpSpPr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sz="2800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16577" y="2202900"/>
              <a:ext cx="368135" cy="368135"/>
              <a:chOff x="1686297" y="2962909"/>
              <a:chExt cx="368135" cy="368135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199413" y="2202900"/>
              <a:ext cx="368135" cy="368135"/>
              <a:chOff x="1686297" y="2962909"/>
              <a:chExt cx="368135" cy="368135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673407" y="2202900"/>
              <a:ext cx="368135" cy="368135"/>
              <a:chOff x="1723368" y="2962909"/>
              <a:chExt cx="368135" cy="368135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1723368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16200000">
                <a:off x="1705554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45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284773" y="3467501"/>
            <a:ext cx="3096158" cy="117273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1387521" y="3605280"/>
            <a:ext cx="2884227" cy="9257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934200" y="5105400"/>
            <a:ext cx="1524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5" name="Rectangle 3"/>
          <p:cNvSpPr>
            <a:spLocks noChangeArrowheads="1"/>
          </p:cNvSpPr>
          <p:nvPr/>
        </p:nvSpPr>
        <p:spPr bwMode="auto">
          <a:xfrm>
            <a:off x="304868" y="-112224"/>
            <a:ext cx="64008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Penguin moves with initial speed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0.65 m/s. At a later time, he has speed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1.9 m/s. During this interval, penguin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travels 7.3 m.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Find his </a:t>
            </a:r>
            <a:r>
              <a:rPr lang="en-US" sz="2800" dirty="0">
                <a:solidFill>
                  <a:srgbClr val="FF0000"/>
                </a:solidFill>
              </a:rPr>
              <a:t>acceleration.</a:t>
            </a:r>
          </a:p>
        </p:txBody>
      </p:sp>
      <p:graphicFrame>
        <p:nvGraphicFramePr>
          <p:cNvPr id="151558" name="Object 6"/>
          <p:cNvGraphicFramePr>
            <a:graphicFrameLocks noChangeAspect="1"/>
          </p:cNvGraphicFramePr>
          <p:nvPr/>
        </p:nvGraphicFramePr>
        <p:xfrm>
          <a:off x="6535738" y="5181600"/>
          <a:ext cx="19224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3" imgW="863280" imgH="317160" progId="Equation.3">
                  <p:embed/>
                </p:oleObj>
              </mc:Choice>
              <mc:Fallback>
                <p:oleObj name="Equation" r:id="rId3" imgW="8632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5181600"/>
                        <a:ext cx="1922462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561" name="Picture 9" descr="an02495_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136" y="376451"/>
            <a:ext cx="2689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1562" name="Object 10"/>
          <p:cNvGraphicFramePr>
            <a:graphicFrameLocks noChangeAspect="1"/>
          </p:cNvGraphicFramePr>
          <p:nvPr/>
        </p:nvGraphicFramePr>
        <p:xfrm>
          <a:off x="2590800" y="5108575"/>
          <a:ext cx="38719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6" imgW="1739880" imgH="444240" progId="Equation.3">
                  <p:embed/>
                </p:oleObj>
              </mc:Choice>
              <mc:Fallback>
                <p:oleObj name="Equation" r:id="rId6" imgW="1739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08575"/>
                        <a:ext cx="387191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4572000" y="3485864"/>
            <a:ext cx="4073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(the “no time” equation)</a:t>
            </a:r>
          </a:p>
        </p:txBody>
      </p:sp>
      <p:sp>
        <p:nvSpPr>
          <p:cNvPr id="14359" name="Text Box 16"/>
          <p:cNvSpPr txBox="1">
            <a:spLocks noChangeArrowheads="1"/>
          </p:cNvSpPr>
          <p:nvPr/>
        </p:nvSpPr>
        <p:spPr bwMode="auto">
          <a:xfrm>
            <a:off x="633480" y="2483888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v</a:t>
            </a:r>
            <a:r>
              <a:rPr lang="en-US" sz="2800" baseline="-25000" dirty="0">
                <a:solidFill>
                  <a:srgbClr val="000000"/>
                </a:solidFill>
              </a:rPr>
              <a:t>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6280" y="959888"/>
            <a:ext cx="533400" cy="1600200"/>
            <a:chOff x="176280" y="959888"/>
            <a:chExt cx="533400" cy="1600200"/>
          </a:xfrm>
        </p:grpSpPr>
        <p:sp>
          <p:nvSpPr>
            <p:cNvPr id="14360" name="Line 19"/>
            <p:cNvSpPr>
              <a:spLocks noChangeShapeType="1"/>
            </p:cNvSpPr>
            <p:nvPr/>
          </p:nvSpPr>
          <p:spPr bwMode="auto">
            <a:xfrm flipH="1">
              <a:off x="176280" y="959888"/>
              <a:ext cx="3048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61" name="Line 20"/>
            <p:cNvSpPr>
              <a:spLocks noChangeShapeType="1"/>
            </p:cNvSpPr>
            <p:nvPr/>
          </p:nvSpPr>
          <p:spPr bwMode="auto">
            <a:xfrm>
              <a:off x="176280" y="1493288"/>
              <a:ext cx="53340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57" name="Text Box 17"/>
          <p:cNvSpPr txBox="1">
            <a:spLocks noChangeArrowheads="1"/>
          </p:cNvSpPr>
          <p:nvPr/>
        </p:nvSpPr>
        <p:spPr bwMode="auto">
          <a:xfrm>
            <a:off x="1547880" y="2483888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</a:rPr>
              <a:t>v</a:t>
            </a:r>
            <a:r>
              <a:rPr lang="en-US" sz="2800" baseline="-25000" dirty="0" err="1">
                <a:solidFill>
                  <a:srgbClr val="000000"/>
                </a:solidFill>
              </a:rPr>
              <a:t>f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1014480" y="1417088"/>
            <a:ext cx="609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413656" y="2415648"/>
            <a:ext cx="701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d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5880" y="1645688"/>
            <a:ext cx="1095236" cy="797261"/>
            <a:chOff x="4595880" y="1645688"/>
            <a:chExt cx="1095236" cy="797261"/>
          </a:xfrm>
        </p:grpSpPr>
        <p:sp>
          <p:nvSpPr>
            <p:cNvPr id="14355" name="Line 22"/>
            <p:cNvSpPr>
              <a:spLocks noChangeShapeType="1"/>
            </p:cNvSpPr>
            <p:nvPr/>
          </p:nvSpPr>
          <p:spPr bwMode="auto">
            <a:xfrm>
              <a:off x="4595880" y="1645688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6" name="Line 23"/>
            <p:cNvSpPr>
              <a:spLocks noChangeShapeType="1"/>
            </p:cNvSpPr>
            <p:nvPr/>
          </p:nvSpPr>
          <p:spPr bwMode="auto">
            <a:xfrm>
              <a:off x="5586480" y="1645688"/>
              <a:ext cx="104636" cy="797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3986922" y="2405511"/>
            <a:ext cx="1158875" cy="51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 = ?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14353" name="Line 25"/>
          <p:cNvSpPr>
            <a:spLocks noChangeShapeType="1"/>
          </p:cNvSpPr>
          <p:nvPr/>
        </p:nvSpPr>
        <p:spPr bwMode="auto">
          <a:xfrm>
            <a:off x="3879924" y="2231002"/>
            <a:ext cx="231566" cy="3112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95084" y="3730654"/>
            <a:ext cx="2765501" cy="744807"/>
            <a:chOff x="358302" y="3200451"/>
            <a:chExt cx="2765501" cy="744807"/>
          </a:xfrm>
        </p:grpSpPr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33452" y="3200451"/>
              <a:ext cx="368135" cy="368135"/>
              <a:chOff x="1686297" y="2962909"/>
              <a:chExt cx="368135" cy="368135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1199413" y="3200451"/>
              <a:ext cx="368135" cy="368135"/>
              <a:chOff x="1686297" y="2962909"/>
              <a:chExt cx="368135" cy="368135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636336" y="3200451"/>
              <a:ext cx="368135" cy="368135"/>
              <a:chOff x="1686297" y="2962909"/>
              <a:chExt cx="368135" cy="368135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2220699" y="3200451"/>
              <a:ext cx="368135" cy="368135"/>
              <a:chOff x="1686297" y="2962909"/>
              <a:chExt cx="368135" cy="368135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633078" y="5066412"/>
            <a:ext cx="1933498" cy="1037544"/>
            <a:chOff x="904042" y="6655238"/>
            <a:chExt cx="1933498" cy="1037544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904042" y="6882381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Rectangle 22"/>
            <p:cNvSpPr>
              <a:spLocks noChangeArrowheads="1"/>
            </p:cNvSpPr>
            <p:nvPr/>
          </p:nvSpPr>
          <p:spPr bwMode="auto">
            <a:xfrm>
              <a:off x="1509932" y="6655238"/>
              <a:ext cx="13276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baseline="30000" dirty="0" err="1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613386" y="7184918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>
            <a:xfrm>
              <a:off x="1782129" y="7169562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95083" y="3952241"/>
            <a:ext cx="2765501" cy="523220"/>
            <a:chOff x="358302" y="3422038"/>
            <a:chExt cx="2765501" cy="52322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33452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199413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636336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220699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0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1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2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1563" grpId="0" animBg="1"/>
      <p:bldP spid="151554" grpId="0" animBg="1"/>
      <p:bldP spid="151566" grpId="0"/>
      <p:bldP spid="14359" grpId="0"/>
      <p:bldP spid="14357" grpId="0"/>
      <p:bldP spid="14358" grpId="0" animBg="1"/>
      <p:bldP spid="14354" grpId="0"/>
      <p:bldP spid="14352" grpId="0"/>
      <p:bldP spid="143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476" y="1171500"/>
            <a:ext cx="917591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1. Here, instead of using GUESS, we simply labeled the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givens and unknowns right in the problem statement.</a:t>
            </a:r>
          </a:p>
          <a:p>
            <a:pPr marL="342900" indent="-342900">
              <a:spcBef>
                <a:spcPct val="20000"/>
              </a:spcBef>
            </a:pP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2. Our Equation Toolbox (what we need for the rest of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1-D and 2-D kinematics) is now complete.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1655" y="302590"/>
            <a:ext cx="7782836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1-D Motion Problems, 5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5386311" y="5313046"/>
            <a:ext cx="2884227" cy="9257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493874" y="5438420"/>
            <a:ext cx="2765501" cy="744807"/>
            <a:chOff x="358302" y="3200451"/>
            <a:chExt cx="2765501" cy="744807"/>
          </a:xfrm>
        </p:grpSpPr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33452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199413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2636336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220699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 33"/>
          <p:cNvSpPr>
            <a:spLocks noChangeArrowheads="1"/>
          </p:cNvSpPr>
          <p:nvPr/>
        </p:nvSpPr>
        <p:spPr bwMode="auto">
          <a:xfrm>
            <a:off x="5076568" y="3910819"/>
            <a:ext cx="3526221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107006" y="4024346"/>
            <a:ext cx="3531736" cy="744807"/>
            <a:chOff x="358302" y="2202900"/>
            <a:chExt cx="3531736" cy="744807"/>
          </a:xfrm>
        </p:grpSpPr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sz="2800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16577" y="2202900"/>
              <a:ext cx="368135" cy="368135"/>
              <a:chOff x="1686297" y="2962909"/>
              <a:chExt cx="368135" cy="368135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199413" y="2202900"/>
              <a:ext cx="368135" cy="368135"/>
              <a:chOff x="1686297" y="2962909"/>
              <a:chExt cx="368135" cy="368135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673407" y="2202900"/>
              <a:ext cx="368135" cy="368135"/>
              <a:chOff x="1723368" y="2962909"/>
              <a:chExt cx="368135" cy="368135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1723368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16200000">
                <a:off x="1705554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078115" y="5186625"/>
            <a:ext cx="3223309" cy="12699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03105" y="5288668"/>
            <a:ext cx="2976600" cy="1168730"/>
            <a:chOff x="7835980" y="4182033"/>
            <a:chExt cx="2976600" cy="1168730"/>
          </a:xfrm>
        </p:grpSpPr>
        <p:grpSp>
          <p:nvGrpSpPr>
            <p:cNvPr id="33" name="Group 32"/>
            <p:cNvGrpSpPr/>
            <p:nvPr/>
          </p:nvGrpSpPr>
          <p:grpSpPr>
            <a:xfrm>
              <a:off x="7840352" y="4414045"/>
              <a:ext cx="368135" cy="368135"/>
              <a:chOff x="1686297" y="2962909"/>
              <a:chExt cx="368135" cy="368135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68651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972374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10324245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34754" y="3735413"/>
            <a:ext cx="3862387" cy="1298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31227" y="3857088"/>
            <a:ext cx="3772558" cy="1155205"/>
            <a:chOff x="4100540" y="2547280"/>
            <a:chExt cx="3772558" cy="1155205"/>
          </a:xfrm>
        </p:grpSpPr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352293" y="2844162"/>
              <a:ext cx="368135" cy="368135"/>
              <a:chOff x="1686297" y="2962909"/>
              <a:chExt cx="368135" cy="368135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5332007" y="2547280"/>
              <a:ext cx="368135" cy="368135"/>
              <a:chOff x="1686297" y="2962909"/>
              <a:chExt cx="368135" cy="368135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6709552" y="2772912"/>
              <a:ext cx="368135" cy="368135"/>
              <a:chOff x="1686297" y="2962909"/>
              <a:chExt cx="368135" cy="368135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333007" y="2772912"/>
              <a:ext cx="368135" cy="368135"/>
              <a:chOff x="1686297" y="2962909"/>
              <a:chExt cx="368135" cy="368135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22"/>
            <p:cNvSpPr>
              <a:spLocks noChangeArrowheads="1"/>
            </p:cNvSpPr>
            <p:nvPr/>
          </p:nvSpPr>
          <p:spPr bwMode="auto">
            <a:xfrm>
              <a:off x="5852993" y="3006374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Rectangle 89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8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33400" y="8382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Consider the following position-time curve.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323975" y="228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Graphical Analysis of 1-D Motion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57200" y="51054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slope of curve is:</a:t>
            </a:r>
          </a:p>
        </p:txBody>
      </p:sp>
      <p:graphicFrame>
        <p:nvGraphicFramePr>
          <p:cNvPr id="122889" name="Object 9"/>
          <p:cNvGraphicFramePr>
            <a:graphicFrameLocks noChangeAspect="1"/>
          </p:cNvGraphicFramePr>
          <p:nvPr>
            <p:extLst/>
          </p:nvPr>
        </p:nvGraphicFramePr>
        <p:xfrm>
          <a:off x="2568978" y="5265738"/>
          <a:ext cx="1524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978" y="5265738"/>
                        <a:ext cx="15240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6172200" y="48768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Slope of a P-t curve at any time is object’s </a:t>
            </a:r>
            <a:r>
              <a:rPr lang="en-US" sz="2800" i="1">
                <a:solidFill>
                  <a:srgbClr val="000000"/>
                </a:solidFill>
              </a:rPr>
              <a:t>v</a:t>
            </a:r>
            <a:r>
              <a:rPr lang="en-US" sz="2800">
                <a:solidFill>
                  <a:srgbClr val="000000"/>
                </a:solidFill>
              </a:rPr>
              <a:t> at that time.</a:t>
            </a:r>
          </a:p>
        </p:txBody>
      </p:sp>
      <p:sp>
        <p:nvSpPr>
          <p:cNvPr id="3081" name="Rectangle 36"/>
          <p:cNvSpPr>
            <a:spLocks noChangeArrowheads="1"/>
          </p:cNvSpPr>
          <p:nvPr/>
        </p:nvSpPr>
        <p:spPr bwMode="auto">
          <a:xfrm>
            <a:off x="5638800" y="2085975"/>
            <a:ext cx="2971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17" name="Picture 3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1800225"/>
            <a:ext cx="533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Line 38"/>
          <p:cNvSpPr>
            <a:spLocks noChangeShapeType="1"/>
          </p:cNvSpPr>
          <p:nvPr/>
        </p:nvSpPr>
        <p:spPr bwMode="auto">
          <a:xfrm flipV="1">
            <a:off x="5638800" y="197167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4" name="Line 39"/>
          <p:cNvSpPr>
            <a:spLocks noChangeShapeType="1"/>
          </p:cNvSpPr>
          <p:nvPr/>
        </p:nvSpPr>
        <p:spPr bwMode="auto">
          <a:xfrm flipV="1">
            <a:off x="8610600" y="197167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5" name="Line 40"/>
          <p:cNvSpPr>
            <a:spLocks noChangeShapeType="1"/>
          </p:cNvSpPr>
          <p:nvPr/>
        </p:nvSpPr>
        <p:spPr bwMode="auto">
          <a:xfrm flipV="1">
            <a:off x="8610600" y="2314575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6" name="Line 41"/>
          <p:cNvSpPr>
            <a:spLocks noChangeShapeType="1"/>
          </p:cNvSpPr>
          <p:nvPr/>
        </p:nvSpPr>
        <p:spPr bwMode="auto">
          <a:xfrm>
            <a:off x="5715000" y="1981200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7" name="Line 42"/>
          <p:cNvSpPr>
            <a:spLocks noChangeShapeType="1"/>
          </p:cNvSpPr>
          <p:nvPr/>
        </p:nvSpPr>
        <p:spPr bwMode="auto">
          <a:xfrm>
            <a:off x="8724900" y="197167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8" name="Line 14"/>
          <p:cNvSpPr>
            <a:spLocks noChangeShapeType="1"/>
          </p:cNvSpPr>
          <p:nvPr/>
        </p:nvSpPr>
        <p:spPr bwMode="auto">
          <a:xfrm flipV="1">
            <a:off x="1577975" y="1498600"/>
            <a:ext cx="0" cy="2878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9" name="Line 15"/>
          <p:cNvSpPr>
            <a:spLocks noChangeShapeType="1"/>
          </p:cNvSpPr>
          <p:nvPr/>
        </p:nvSpPr>
        <p:spPr bwMode="auto">
          <a:xfrm>
            <a:off x="1385888" y="4184650"/>
            <a:ext cx="51831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0" name="Line 16"/>
          <p:cNvSpPr>
            <a:spLocks noChangeShapeType="1"/>
          </p:cNvSpPr>
          <p:nvPr/>
        </p:nvSpPr>
        <p:spPr bwMode="auto">
          <a:xfrm>
            <a:off x="1385888" y="3417888"/>
            <a:ext cx="384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1" name="Line 17"/>
          <p:cNvSpPr>
            <a:spLocks noChangeShapeType="1"/>
          </p:cNvSpPr>
          <p:nvPr/>
        </p:nvSpPr>
        <p:spPr bwMode="auto">
          <a:xfrm flipV="1">
            <a:off x="2154238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2" name="Line 18"/>
          <p:cNvSpPr>
            <a:spLocks noChangeShapeType="1"/>
          </p:cNvSpPr>
          <p:nvPr/>
        </p:nvSpPr>
        <p:spPr bwMode="auto">
          <a:xfrm>
            <a:off x="1385888" y="2649538"/>
            <a:ext cx="384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3" name="Line 19"/>
          <p:cNvSpPr>
            <a:spLocks noChangeShapeType="1"/>
          </p:cNvSpPr>
          <p:nvPr/>
        </p:nvSpPr>
        <p:spPr bwMode="auto">
          <a:xfrm>
            <a:off x="1385888" y="1882775"/>
            <a:ext cx="384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4" name="Line 20"/>
          <p:cNvSpPr>
            <a:spLocks noChangeShapeType="1"/>
          </p:cNvSpPr>
          <p:nvPr/>
        </p:nvSpPr>
        <p:spPr bwMode="auto">
          <a:xfrm flipV="1">
            <a:off x="2730500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5" name="Line 21"/>
          <p:cNvSpPr>
            <a:spLocks noChangeShapeType="1"/>
          </p:cNvSpPr>
          <p:nvPr/>
        </p:nvSpPr>
        <p:spPr bwMode="auto">
          <a:xfrm flipV="1">
            <a:off x="3305175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6" name="Line 22"/>
          <p:cNvSpPr>
            <a:spLocks noChangeShapeType="1"/>
          </p:cNvSpPr>
          <p:nvPr/>
        </p:nvSpPr>
        <p:spPr bwMode="auto">
          <a:xfrm flipV="1">
            <a:off x="3881438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Line 23"/>
          <p:cNvSpPr>
            <a:spLocks noChangeShapeType="1"/>
          </p:cNvSpPr>
          <p:nvPr/>
        </p:nvSpPr>
        <p:spPr bwMode="auto">
          <a:xfrm flipV="1">
            <a:off x="4457700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8" name="Line 24"/>
          <p:cNvSpPr>
            <a:spLocks noChangeShapeType="1"/>
          </p:cNvSpPr>
          <p:nvPr/>
        </p:nvSpPr>
        <p:spPr bwMode="auto">
          <a:xfrm flipV="1">
            <a:off x="5033963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9" name="Line 25"/>
          <p:cNvSpPr>
            <a:spLocks noChangeShapeType="1"/>
          </p:cNvSpPr>
          <p:nvPr/>
        </p:nvSpPr>
        <p:spPr bwMode="auto">
          <a:xfrm flipV="1">
            <a:off x="5608638" y="3994150"/>
            <a:ext cx="0" cy="382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06" name="Freeform 26"/>
          <p:cNvSpPr>
            <a:spLocks/>
          </p:cNvSpPr>
          <p:nvPr/>
        </p:nvSpPr>
        <p:spPr bwMode="auto">
          <a:xfrm>
            <a:off x="1574800" y="1885950"/>
            <a:ext cx="1768475" cy="2298700"/>
          </a:xfrm>
          <a:custGeom>
            <a:avLst/>
            <a:gdLst>
              <a:gd name="T0" fmla="*/ 0 w 1114"/>
              <a:gd name="T1" fmla="*/ 2147483647 h 1448"/>
              <a:gd name="T2" fmla="*/ 2147483647 w 1114"/>
              <a:gd name="T3" fmla="*/ 0 h 1448"/>
              <a:gd name="T4" fmla="*/ 0 60000 65536"/>
              <a:gd name="T5" fmla="*/ 0 60000 65536"/>
              <a:gd name="T6" fmla="*/ 0 w 1114"/>
              <a:gd name="T7" fmla="*/ 0 h 1448"/>
              <a:gd name="T8" fmla="*/ 1114 w 1114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448">
                <a:moveTo>
                  <a:pt x="0" y="1448"/>
                </a:moveTo>
                <a:lnTo>
                  <a:pt x="1114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07" name="Freeform 27"/>
          <p:cNvSpPr>
            <a:spLocks/>
          </p:cNvSpPr>
          <p:nvPr/>
        </p:nvSpPr>
        <p:spPr bwMode="auto">
          <a:xfrm>
            <a:off x="3338513" y="1884363"/>
            <a:ext cx="1690687" cy="3175"/>
          </a:xfrm>
          <a:custGeom>
            <a:avLst/>
            <a:gdLst>
              <a:gd name="T0" fmla="*/ 0 w 1065"/>
              <a:gd name="T1" fmla="*/ 2147483647 h 2"/>
              <a:gd name="T2" fmla="*/ 2147483647 w 1065"/>
              <a:gd name="T3" fmla="*/ 0 h 2"/>
              <a:gd name="T4" fmla="*/ 0 60000 65536"/>
              <a:gd name="T5" fmla="*/ 0 60000 65536"/>
              <a:gd name="T6" fmla="*/ 0 w 1065"/>
              <a:gd name="T7" fmla="*/ 0 h 2"/>
              <a:gd name="T8" fmla="*/ 1065 w 1065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65" h="2">
                <a:moveTo>
                  <a:pt x="0" y="2"/>
                </a:moveTo>
                <a:lnTo>
                  <a:pt x="1065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>
            <a:off x="5033963" y="1882775"/>
            <a:ext cx="574675" cy="23018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03" name="Text Box 29"/>
          <p:cNvSpPr txBox="1">
            <a:spLocks noChangeArrowheads="1"/>
          </p:cNvSpPr>
          <p:nvPr/>
        </p:nvSpPr>
        <p:spPr bwMode="auto">
          <a:xfrm>
            <a:off x="5932488" y="4249738"/>
            <a:ext cx="1535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</a:rPr>
              <a:t>time (s)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104" name="Text Box 30"/>
          <p:cNvSpPr txBox="1">
            <a:spLocks noChangeArrowheads="1"/>
          </p:cNvSpPr>
          <p:nvPr/>
        </p:nvSpPr>
        <p:spPr bwMode="auto">
          <a:xfrm rot="-5400000">
            <a:off x="-138112" y="2487612"/>
            <a:ext cx="19192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</a:rPr>
              <a:t>position (m)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105" name="Text Box 31"/>
          <p:cNvSpPr txBox="1">
            <a:spLocks noChangeArrowheads="1"/>
          </p:cNvSpPr>
          <p:nvPr/>
        </p:nvSpPr>
        <p:spPr bwMode="auto">
          <a:xfrm>
            <a:off x="1003300" y="3994150"/>
            <a:ext cx="7667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06" name="Text Box 32"/>
          <p:cNvSpPr txBox="1">
            <a:spLocks noChangeArrowheads="1"/>
          </p:cNvSpPr>
          <p:nvPr/>
        </p:nvSpPr>
        <p:spPr bwMode="auto">
          <a:xfrm>
            <a:off x="1003300" y="3225800"/>
            <a:ext cx="7667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07" name="Text Box 33"/>
          <p:cNvSpPr txBox="1">
            <a:spLocks noChangeArrowheads="1"/>
          </p:cNvSpPr>
          <p:nvPr/>
        </p:nvSpPr>
        <p:spPr bwMode="auto">
          <a:xfrm>
            <a:off x="811213" y="2457450"/>
            <a:ext cx="7667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 10</a:t>
            </a:r>
          </a:p>
        </p:txBody>
      </p:sp>
      <p:sp>
        <p:nvSpPr>
          <p:cNvPr id="3108" name="Text Box 34"/>
          <p:cNvSpPr txBox="1">
            <a:spLocks noChangeArrowheads="1"/>
          </p:cNvSpPr>
          <p:nvPr/>
        </p:nvSpPr>
        <p:spPr bwMode="auto">
          <a:xfrm>
            <a:off x="811213" y="1690688"/>
            <a:ext cx="766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 15</a:t>
            </a:r>
          </a:p>
        </p:txBody>
      </p:sp>
      <p:grpSp>
        <p:nvGrpSpPr>
          <p:cNvPr id="3109" name="Group 44"/>
          <p:cNvGrpSpPr>
            <a:grpSpLocks/>
          </p:cNvGrpSpPr>
          <p:nvPr/>
        </p:nvGrpSpPr>
        <p:grpSpPr bwMode="auto">
          <a:xfrm>
            <a:off x="1295400" y="4376738"/>
            <a:ext cx="4799013" cy="576262"/>
            <a:chOff x="2421" y="12883"/>
            <a:chExt cx="4500" cy="540"/>
          </a:xfrm>
        </p:grpSpPr>
        <p:sp>
          <p:nvSpPr>
            <p:cNvPr id="3111" name="Text Box 45"/>
            <p:cNvSpPr txBox="1">
              <a:spLocks noChangeArrowheads="1"/>
            </p:cNvSpPr>
            <p:nvPr/>
          </p:nvSpPr>
          <p:spPr bwMode="auto">
            <a:xfrm>
              <a:off x="242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0</a:t>
              </a:r>
            </a:p>
          </p:txBody>
        </p:sp>
        <p:sp>
          <p:nvSpPr>
            <p:cNvPr id="3112" name="Text Box 46"/>
            <p:cNvSpPr txBox="1">
              <a:spLocks noChangeArrowheads="1"/>
            </p:cNvSpPr>
            <p:nvPr/>
          </p:nvSpPr>
          <p:spPr bwMode="auto">
            <a:xfrm>
              <a:off x="296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1</a:t>
              </a:r>
            </a:p>
          </p:txBody>
        </p:sp>
        <p:sp>
          <p:nvSpPr>
            <p:cNvPr id="3113" name="Text Box 47"/>
            <p:cNvSpPr txBox="1">
              <a:spLocks noChangeArrowheads="1"/>
            </p:cNvSpPr>
            <p:nvPr/>
          </p:nvSpPr>
          <p:spPr bwMode="auto">
            <a:xfrm>
              <a:off x="350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2</a:t>
              </a:r>
            </a:p>
          </p:txBody>
        </p:sp>
        <p:sp>
          <p:nvSpPr>
            <p:cNvPr id="3114" name="Text Box 48"/>
            <p:cNvSpPr txBox="1">
              <a:spLocks noChangeArrowheads="1"/>
            </p:cNvSpPr>
            <p:nvPr/>
          </p:nvSpPr>
          <p:spPr bwMode="auto">
            <a:xfrm>
              <a:off x="404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3</a:t>
              </a:r>
            </a:p>
          </p:txBody>
        </p:sp>
        <p:sp>
          <p:nvSpPr>
            <p:cNvPr id="3115" name="Text Box 49"/>
            <p:cNvSpPr txBox="1">
              <a:spLocks noChangeArrowheads="1"/>
            </p:cNvSpPr>
            <p:nvPr/>
          </p:nvSpPr>
          <p:spPr bwMode="auto">
            <a:xfrm>
              <a:off x="458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4</a:t>
              </a:r>
            </a:p>
          </p:txBody>
        </p:sp>
        <p:sp>
          <p:nvSpPr>
            <p:cNvPr id="3116" name="Text Box 50"/>
            <p:cNvSpPr txBox="1">
              <a:spLocks noChangeArrowheads="1"/>
            </p:cNvSpPr>
            <p:nvPr/>
          </p:nvSpPr>
          <p:spPr bwMode="auto">
            <a:xfrm>
              <a:off x="512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5</a:t>
              </a:r>
            </a:p>
          </p:txBody>
        </p:sp>
        <p:sp>
          <p:nvSpPr>
            <p:cNvPr id="3117" name="Text Box 51"/>
            <p:cNvSpPr txBox="1">
              <a:spLocks noChangeArrowheads="1"/>
            </p:cNvSpPr>
            <p:nvPr/>
          </p:nvSpPr>
          <p:spPr bwMode="auto">
            <a:xfrm>
              <a:off x="566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6</a:t>
              </a:r>
            </a:p>
          </p:txBody>
        </p:sp>
        <p:sp>
          <p:nvSpPr>
            <p:cNvPr id="3118" name="Text Box 52"/>
            <p:cNvSpPr txBox="1">
              <a:spLocks noChangeArrowheads="1"/>
            </p:cNvSpPr>
            <p:nvPr/>
          </p:nvSpPr>
          <p:spPr bwMode="auto">
            <a:xfrm>
              <a:off x="6201" y="12883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7</a:t>
              </a:r>
            </a:p>
          </p:txBody>
        </p:sp>
      </p:grpSp>
      <p:pic>
        <p:nvPicPr>
          <p:cNvPr id="122934" name="Picture 5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1800225"/>
            <a:ext cx="533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082259" y="5201391"/>
            <a:ext cx="927151" cy="937472"/>
            <a:chOff x="4082259" y="5201391"/>
            <a:chExt cx="927151" cy="937472"/>
          </a:xfrm>
        </p:grpSpPr>
        <p:graphicFrame>
          <p:nvGraphicFramePr>
            <p:cNvPr id="122891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4082259" y="5265738"/>
            <a:ext cx="904875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1" name="Equation" r:id="rId6" imgW="406080" imgH="393480" progId="Equation.3">
                    <p:embed/>
                  </p:oleObj>
                </mc:Choice>
                <mc:Fallback>
                  <p:oleObj name="Equation" r:id="rId6" imgW="406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2259" y="5265738"/>
                          <a:ext cx="904875" cy="873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4404757" y="5201391"/>
              <a:ext cx="604653" cy="477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d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8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20809E-6 L 0.28333 8.20809E-6 " pathEditMode="relative" ptsTypes="AA">
                                      <p:cBhvr>
                                        <p:cTn id="11" dur="30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5" dur="10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12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9191E-6 L -0.26666 1.79191E-6 " pathEditMode="relative" ptsTypes="AA">
                                      <p:cBhvr>
                                        <p:cTn id="32" dur="1000" fill="hold"/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2" grpId="0"/>
      <p:bldP spid="122906" grpId="0" animBg="1"/>
      <p:bldP spid="122907" grpId="0" animBg="1"/>
      <p:bldP spid="1229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609600" y="346075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>
                <a:solidFill>
                  <a:srgbClr val="FF0000"/>
                </a:solidFill>
              </a:rPr>
              <a:t>distance</a:t>
            </a:r>
            <a:r>
              <a:rPr lang="en-US" sz="2800">
                <a:solidFill>
                  <a:srgbClr val="FF0000"/>
                </a:solidFill>
              </a:rPr>
              <a:t> (d)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343400" y="346075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 dirty="0">
                <a:solidFill>
                  <a:srgbClr val="FF0000"/>
                </a:solidFill>
              </a:rPr>
              <a:t>displacement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533400" y="879475"/>
            <a:ext cx="3657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how far an object travels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343400" y="879475"/>
            <a:ext cx="4373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the straight-line difference between the starting and ending points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609600" y="2277518"/>
            <a:ext cx="35353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-- it depends on the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  path taken</a:t>
            </a:r>
          </a:p>
        </p:txBody>
      </p:sp>
      <p:sp>
        <p:nvSpPr>
          <p:cNvPr id="29704" name="Rectangle 17"/>
          <p:cNvSpPr>
            <a:spLocks noChangeArrowheads="1"/>
          </p:cNvSpPr>
          <p:nvPr/>
        </p:nvSpPr>
        <p:spPr bwMode="auto">
          <a:xfrm>
            <a:off x="4343400" y="2201318"/>
            <a:ext cx="38750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-- it is independent of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800">
                <a:solidFill>
                  <a:srgbClr val="FF0000"/>
                </a:solidFill>
              </a:rPr>
              <a:t>   the path taken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09600" y="3247480"/>
            <a:ext cx="8842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e.g.,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397375" y="3247480"/>
            <a:ext cx="8842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e.g.,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381125" y="3247480"/>
            <a:ext cx="1525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45 miles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205413" y="3247480"/>
            <a:ext cx="23034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23 miles east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85750" y="3908425"/>
            <a:ext cx="5189538" cy="2711450"/>
            <a:chOff x="486871" y="3611804"/>
            <a:chExt cx="5189539" cy="2711519"/>
          </a:xfrm>
        </p:grpSpPr>
        <p:sp>
          <p:nvSpPr>
            <p:cNvPr id="20" name="Freeform 19"/>
            <p:cNvSpPr/>
            <p:nvPr/>
          </p:nvSpPr>
          <p:spPr>
            <a:xfrm>
              <a:off x="1342534" y="4735783"/>
              <a:ext cx="3384551" cy="1035076"/>
            </a:xfrm>
            <a:custGeom>
              <a:avLst/>
              <a:gdLst>
                <a:gd name="connsiteX0" fmla="*/ 225631 w 3182587"/>
                <a:gd name="connsiteY0" fmla="*/ 1012434 h 1012434"/>
                <a:gd name="connsiteX1" fmla="*/ 190005 w 3182587"/>
                <a:gd name="connsiteY1" fmla="*/ 1000558 h 1012434"/>
                <a:gd name="connsiteX2" fmla="*/ 106878 w 3182587"/>
                <a:gd name="connsiteY2" fmla="*/ 869930 h 1012434"/>
                <a:gd name="connsiteX3" fmla="*/ 71252 w 3182587"/>
                <a:gd name="connsiteY3" fmla="*/ 822428 h 1012434"/>
                <a:gd name="connsiteX4" fmla="*/ 47501 w 3182587"/>
                <a:gd name="connsiteY4" fmla="*/ 727426 h 1012434"/>
                <a:gd name="connsiteX5" fmla="*/ 11875 w 3182587"/>
                <a:gd name="connsiteY5" fmla="*/ 608672 h 1012434"/>
                <a:gd name="connsiteX6" fmla="*/ 0 w 3182587"/>
                <a:gd name="connsiteY6" fmla="*/ 537421 h 1012434"/>
                <a:gd name="connsiteX7" fmla="*/ 11875 w 3182587"/>
                <a:gd name="connsiteY7" fmla="*/ 418667 h 1012434"/>
                <a:gd name="connsiteX8" fmla="*/ 71252 w 3182587"/>
                <a:gd name="connsiteY8" fmla="*/ 311789 h 1012434"/>
                <a:gd name="connsiteX9" fmla="*/ 130628 w 3182587"/>
                <a:gd name="connsiteY9" fmla="*/ 252413 h 1012434"/>
                <a:gd name="connsiteX10" fmla="*/ 178130 w 3182587"/>
                <a:gd name="connsiteY10" fmla="*/ 181161 h 1012434"/>
                <a:gd name="connsiteX11" fmla="*/ 249382 w 3182587"/>
                <a:gd name="connsiteY11" fmla="*/ 133659 h 1012434"/>
                <a:gd name="connsiteX12" fmla="*/ 629392 w 3182587"/>
                <a:gd name="connsiteY12" fmla="*/ 109909 h 1012434"/>
                <a:gd name="connsiteX13" fmla="*/ 724395 w 3182587"/>
                <a:gd name="connsiteY13" fmla="*/ 121784 h 1012434"/>
                <a:gd name="connsiteX14" fmla="*/ 807522 w 3182587"/>
                <a:gd name="connsiteY14" fmla="*/ 169285 h 1012434"/>
                <a:gd name="connsiteX15" fmla="*/ 878774 w 3182587"/>
                <a:gd name="connsiteY15" fmla="*/ 193036 h 1012434"/>
                <a:gd name="connsiteX16" fmla="*/ 950026 w 3182587"/>
                <a:gd name="connsiteY16" fmla="*/ 240537 h 1012434"/>
                <a:gd name="connsiteX17" fmla="*/ 973776 w 3182587"/>
                <a:gd name="connsiteY17" fmla="*/ 276163 h 1012434"/>
                <a:gd name="connsiteX18" fmla="*/ 1045028 w 3182587"/>
                <a:gd name="connsiteY18" fmla="*/ 299914 h 1012434"/>
                <a:gd name="connsiteX19" fmla="*/ 1163782 w 3182587"/>
                <a:gd name="connsiteY19" fmla="*/ 418667 h 1012434"/>
                <a:gd name="connsiteX20" fmla="*/ 1235034 w 3182587"/>
                <a:gd name="connsiteY20" fmla="*/ 478044 h 1012434"/>
                <a:gd name="connsiteX21" fmla="*/ 1270660 w 3182587"/>
                <a:gd name="connsiteY21" fmla="*/ 489919 h 1012434"/>
                <a:gd name="connsiteX22" fmla="*/ 1341912 w 3182587"/>
                <a:gd name="connsiteY22" fmla="*/ 537421 h 1012434"/>
                <a:gd name="connsiteX23" fmla="*/ 1377538 w 3182587"/>
                <a:gd name="connsiteY23" fmla="*/ 561171 h 1012434"/>
                <a:gd name="connsiteX24" fmla="*/ 1401288 w 3182587"/>
                <a:gd name="connsiteY24" fmla="*/ 596797 h 1012434"/>
                <a:gd name="connsiteX25" fmla="*/ 1472540 w 3182587"/>
                <a:gd name="connsiteY25" fmla="*/ 620548 h 1012434"/>
                <a:gd name="connsiteX26" fmla="*/ 1579418 w 3182587"/>
                <a:gd name="connsiteY26" fmla="*/ 691800 h 1012434"/>
                <a:gd name="connsiteX27" fmla="*/ 1615044 w 3182587"/>
                <a:gd name="connsiteY27" fmla="*/ 715550 h 1012434"/>
                <a:gd name="connsiteX28" fmla="*/ 1662545 w 3182587"/>
                <a:gd name="connsiteY28" fmla="*/ 739301 h 1012434"/>
                <a:gd name="connsiteX29" fmla="*/ 1757548 w 3182587"/>
                <a:gd name="connsiteY29" fmla="*/ 786802 h 1012434"/>
                <a:gd name="connsiteX30" fmla="*/ 1840675 w 3182587"/>
                <a:gd name="connsiteY30" fmla="*/ 834304 h 1012434"/>
                <a:gd name="connsiteX31" fmla="*/ 1911927 w 3182587"/>
                <a:gd name="connsiteY31" fmla="*/ 869930 h 1012434"/>
                <a:gd name="connsiteX32" fmla="*/ 2161309 w 3182587"/>
                <a:gd name="connsiteY32" fmla="*/ 846179 h 1012434"/>
                <a:gd name="connsiteX33" fmla="*/ 2196935 w 3182587"/>
                <a:gd name="connsiteY33" fmla="*/ 834304 h 1012434"/>
                <a:gd name="connsiteX34" fmla="*/ 2244436 w 3182587"/>
                <a:gd name="connsiteY34" fmla="*/ 763052 h 1012434"/>
                <a:gd name="connsiteX35" fmla="*/ 2315688 w 3182587"/>
                <a:gd name="connsiteY35" fmla="*/ 715550 h 1012434"/>
                <a:gd name="connsiteX36" fmla="*/ 2351314 w 3182587"/>
                <a:gd name="connsiteY36" fmla="*/ 620548 h 1012434"/>
                <a:gd name="connsiteX37" fmla="*/ 2363189 w 3182587"/>
                <a:gd name="connsiteY37" fmla="*/ 584922 h 1012434"/>
                <a:gd name="connsiteX38" fmla="*/ 2410691 w 3182587"/>
                <a:gd name="connsiteY38" fmla="*/ 513670 h 1012434"/>
                <a:gd name="connsiteX39" fmla="*/ 2446317 w 3182587"/>
                <a:gd name="connsiteY39" fmla="*/ 442418 h 1012434"/>
                <a:gd name="connsiteX40" fmla="*/ 2458192 w 3182587"/>
                <a:gd name="connsiteY40" fmla="*/ 406792 h 1012434"/>
                <a:gd name="connsiteX41" fmla="*/ 2505693 w 3182587"/>
                <a:gd name="connsiteY41" fmla="*/ 335540 h 1012434"/>
                <a:gd name="connsiteX42" fmla="*/ 2529444 w 3182587"/>
                <a:gd name="connsiteY42" fmla="*/ 299914 h 1012434"/>
                <a:gd name="connsiteX43" fmla="*/ 2600696 w 3182587"/>
                <a:gd name="connsiteY43" fmla="*/ 252413 h 1012434"/>
                <a:gd name="connsiteX44" fmla="*/ 2636322 w 3182587"/>
                <a:gd name="connsiteY44" fmla="*/ 240537 h 1012434"/>
                <a:gd name="connsiteX45" fmla="*/ 2719449 w 3182587"/>
                <a:gd name="connsiteY45" fmla="*/ 193036 h 1012434"/>
                <a:gd name="connsiteX46" fmla="*/ 2838202 w 3182587"/>
                <a:gd name="connsiteY46" fmla="*/ 204911 h 1012434"/>
                <a:gd name="connsiteX47" fmla="*/ 2873828 w 3182587"/>
                <a:gd name="connsiteY47" fmla="*/ 228662 h 1012434"/>
                <a:gd name="connsiteX48" fmla="*/ 2909454 w 3182587"/>
                <a:gd name="connsiteY48" fmla="*/ 240537 h 1012434"/>
                <a:gd name="connsiteX49" fmla="*/ 3016332 w 3182587"/>
                <a:gd name="connsiteY49" fmla="*/ 264288 h 1012434"/>
                <a:gd name="connsiteX50" fmla="*/ 3040083 w 3182587"/>
                <a:gd name="connsiteY50" fmla="*/ 299914 h 1012434"/>
                <a:gd name="connsiteX51" fmla="*/ 3063834 w 3182587"/>
                <a:gd name="connsiteY51" fmla="*/ 371166 h 1012434"/>
                <a:gd name="connsiteX52" fmla="*/ 3087584 w 3182587"/>
                <a:gd name="connsiteY52" fmla="*/ 501795 h 1012434"/>
                <a:gd name="connsiteX53" fmla="*/ 3111335 w 3182587"/>
                <a:gd name="connsiteY53" fmla="*/ 537421 h 1012434"/>
                <a:gd name="connsiteX54" fmla="*/ 3123210 w 3182587"/>
                <a:gd name="connsiteY54" fmla="*/ 573046 h 1012434"/>
                <a:gd name="connsiteX55" fmla="*/ 3146961 w 3182587"/>
                <a:gd name="connsiteY55" fmla="*/ 608672 h 1012434"/>
                <a:gd name="connsiteX56" fmla="*/ 3182587 w 3182587"/>
                <a:gd name="connsiteY56" fmla="*/ 679924 h 1012434"/>
                <a:gd name="connsiteX0" fmla="*/ 225631 w 3277590"/>
                <a:gd name="connsiteY0" fmla="*/ 1012434 h 1012434"/>
                <a:gd name="connsiteX1" fmla="*/ 190005 w 3277590"/>
                <a:gd name="connsiteY1" fmla="*/ 1000558 h 1012434"/>
                <a:gd name="connsiteX2" fmla="*/ 106878 w 3277590"/>
                <a:gd name="connsiteY2" fmla="*/ 869930 h 1012434"/>
                <a:gd name="connsiteX3" fmla="*/ 71252 w 3277590"/>
                <a:gd name="connsiteY3" fmla="*/ 822428 h 1012434"/>
                <a:gd name="connsiteX4" fmla="*/ 47501 w 3277590"/>
                <a:gd name="connsiteY4" fmla="*/ 727426 h 1012434"/>
                <a:gd name="connsiteX5" fmla="*/ 11875 w 3277590"/>
                <a:gd name="connsiteY5" fmla="*/ 608672 h 1012434"/>
                <a:gd name="connsiteX6" fmla="*/ 0 w 3277590"/>
                <a:gd name="connsiteY6" fmla="*/ 537421 h 1012434"/>
                <a:gd name="connsiteX7" fmla="*/ 11875 w 3277590"/>
                <a:gd name="connsiteY7" fmla="*/ 418667 h 1012434"/>
                <a:gd name="connsiteX8" fmla="*/ 71252 w 3277590"/>
                <a:gd name="connsiteY8" fmla="*/ 311789 h 1012434"/>
                <a:gd name="connsiteX9" fmla="*/ 130628 w 3277590"/>
                <a:gd name="connsiteY9" fmla="*/ 252413 h 1012434"/>
                <a:gd name="connsiteX10" fmla="*/ 178130 w 3277590"/>
                <a:gd name="connsiteY10" fmla="*/ 181161 h 1012434"/>
                <a:gd name="connsiteX11" fmla="*/ 249382 w 3277590"/>
                <a:gd name="connsiteY11" fmla="*/ 133659 h 1012434"/>
                <a:gd name="connsiteX12" fmla="*/ 629392 w 3277590"/>
                <a:gd name="connsiteY12" fmla="*/ 109909 h 1012434"/>
                <a:gd name="connsiteX13" fmla="*/ 724395 w 3277590"/>
                <a:gd name="connsiteY13" fmla="*/ 121784 h 1012434"/>
                <a:gd name="connsiteX14" fmla="*/ 807522 w 3277590"/>
                <a:gd name="connsiteY14" fmla="*/ 169285 h 1012434"/>
                <a:gd name="connsiteX15" fmla="*/ 878774 w 3277590"/>
                <a:gd name="connsiteY15" fmla="*/ 193036 h 1012434"/>
                <a:gd name="connsiteX16" fmla="*/ 950026 w 3277590"/>
                <a:gd name="connsiteY16" fmla="*/ 240537 h 1012434"/>
                <a:gd name="connsiteX17" fmla="*/ 973776 w 3277590"/>
                <a:gd name="connsiteY17" fmla="*/ 276163 h 1012434"/>
                <a:gd name="connsiteX18" fmla="*/ 1045028 w 3277590"/>
                <a:gd name="connsiteY18" fmla="*/ 299914 h 1012434"/>
                <a:gd name="connsiteX19" fmla="*/ 1163782 w 3277590"/>
                <a:gd name="connsiteY19" fmla="*/ 418667 h 1012434"/>
                <a:gd name="connsiteX20" fmla="*/ 1235034 w 3277590"/>
                <a:gd name="connsiteY20" fmla="*/ 478044 h 1012434"/>
                <a:gd name="connsiteX21" fmla="*/ 1270660 w 3277590"/>
                <a:gd name="connsiteY21" fmla="*/ 489919 h 1012434"/>
                <a:gd name="connsiteX22" fmla="*/ 1341912 w 3277590"/>
                <a:gd name="connsiteY22" fmla="*/ 537421 h 1012434"/>
                <a:gd name="connsiteX23" fmla="*/ 1377538 w 3277590"/>
                <a:gd name="connsiteY23" fmla="*/ 561171 h 1012434"/>
                <a:gd name="connsiteX24" fmla="*/ 1401288 w 3277590"/>
                <a:gd name="connsiteY24" fmla="*/ 596797 h 1012434"/>
                <a:gd name="connsiteX25" fmla="*/ 1472540 w 3277590"/>
                <a:gd name="connsiteY25" fmla="*/ 620548 h 1012434"/>
                <a:gd name="connsiteX26" fmla="*/ 1579418 w 3277590"/>
                <a:gd name="connsiteY26" fmla="*/ 691800 h 1012434"/>
                <a:gd name="connsiteX27" fmla="*/ 1615044 w 3277590"/>
                <a:gd name="connsiteY27" fmla="*/ 715550 h 1012434"/>
                <a:gd name="connsiteX28" fmla="*/ 1662545 w 3277590"/>
                <a:gd name="connsiteY28" fmla="*/ 739301 h 1012434"/>
                <a:gd name="connsiteX29" fmla="*/ 1757548 w 3277590"/>
                <a:gd name="connsiteY29" fmla="*/ 786802 h 1012434"/>
                <a:gd name="connsiteX30" fmla="*/ 1840675 w 3277590"/>
                <a:gd name="connsiteY30" fmla="*/ 834304 h 1012434"/>
                <a:gd name="connsiteX31" fmla="*/ 1911927 w 3277590"/>
                <a:gd name="connsiteY31" fmla="*/ 869930 h 1012434"/>
                <a:gd name="connsiteX32" fmla="*/ 2161309 w 3277590"/>
                <a:gd name="connsiteY32" fmla="*/ 846179 h 1012434"/>
                <a:gd name="connsiteX33" fmla="*/ 2196935 w 3277590"/>
                <a:gd name="connsiteY33" fmla="*/ 834304 h 1012434"/>
                <a:gd name="connsiteX34" fmla="*/ 2244436 w 3277590"/>
                <a:gd name="connsiteY34" fmla="*/ 763052 h 1012434"/>
                <a:gd name="connsiteX35" fmla="*/ 2315688 w 3277590"/>
                <a:gd name="connsiteY35" fmla="*/ 715550 h 1012434"/>
                <a:gd name="connsiteX36" fmla="*/ 2351314 w 3277590"/>
                <a:gd name="connsiteY36" fmla="*/ 620548 h 1012434"/>
                <a:gd name="connsiteX37" fmla="*/ 2363189 w 3277590"/>
                <a:gd name="connsiteY37" fmla="*/ 584922 h 1012434"/>
                <a:gd name="connsiteX38" fmla="*/ 2410691 w 3277590"/>
                <a:gd name="connsiteY38" fmla="*/ 513670 h 1012434"/>
                <a:gd name="connsiteX39" fmla="*/ 2446317 w 3277590"/>
                <a:gd name="connsiteY39" fmla="*/ 442418 h 1012434"/>
                <a:gd name="connsiteX40" fmla="*/ 2458192 w 3277590"/>
                <a:gd name="connsiteY40" fmla="*/ 406792 h 1012434"/>
                <a:gd name="connsiteX41" fmla="*/ 2505693 w 3277590"/>
                <a:gd name="connsiteY41" fmla="*/ 335540 h 1012434"/>
                <a:gd name="connsiteX42" fmla="*/ 2529444 w 3277590"/>
                <a:gd name="connsiteY42" fmla="*/ 299914 h 1012434"/>
                <a:gd name="connsiteX43" fmla="*/ 2600696 w 3277590"/>
                <a:gd name="connsiteY43" fmla="*/ 252413 h 1012434"/>
                <a:gd name="connsiteX44" fmla="*/ 2636322 w 3277590"/>
                <a:gd name="connsiteY44" fmla="*/ 240537 h 1012434"/>
                <a:gd name="connsiteX45" fmla="*/ 2719449 w 3277590"/>
                <a:gd name="connsiteY45" fmla="*/ 193036 h 1012434"/>
                <a:gd name="connsiteX46" fmla="*/ 2838202 w 3277590"/>
                <a:gd name="connsiteY46" fmla="*/ 204911 h 1012434"/>
                <a:gd name="connsiteX47" fmla="*/ 2873828 w 3277590"/>
                <a:gd name="connsiteY47" fmla="*/ 228662 h 1012434"/>
                <a:gd name="connsiteX48" fmla="*/ 2909454 w 3277590"/>
                <a:gd name="connsiteY48" fmla="*/ 240537 h 1012434"/>
                <a:gd name="connsiteX49" fmla="*/ 3016332 w 3277590"/>
                <a:gd name="connsiteY49" fmla="*/ 264288 h 1012434"/>
                <a:gd name="connsiteX50" fmla="*/ 3040083 w 3277590"/>
                <a:gd name="connsiteY50" fmla="*/ 299914 h 1012434"/>
                <a:gd name="connsiteX51" fmla="*/ 3063834 w 3277590"/>
                <a:gd name="connsiteY51" fmla="*/ 371166 h 1012434"/>
                <a:gd name="connsiteX52" fmla="*/ 3087584 w 3277590"/>
                <a:gd name="connsiteY52" fmla="*/ 501795 h 1012434"/>
                <a:gd name="connsiteX53" fmla="*/ 3111335 w 3277590"/>
                <a:gd name="connsiteY53" fmla="*/ 537421 h 1012434"/>
                <a:gd name="connsiteX54" fmla="*/ 3123210 w 3277590"/>
                <a:gd name="connsiteY54" fmla="*/ 573046 h 1012434"/>
                <a:gd name="connsiteX55" fmla="*/ 3146961 w 3277590"/>
                <a:gd name="connsiteY55" fmla="*/ 608672 h 1012434"/>
                <a:gd name="connsiteX56" fmla="*/ 3277590 w 3277590"/>
                <a:gd name="connsiteY56" fmla="*/ 929306 h 1012434"/>
                <a:gd name="connsiteX0" fmla="*/ 225631 w 3384467"/>
                <a:gd name="connsiteY0" fmla="*/ 1012434 h 1036184"/>
                <a:gd name="connsiteX1" fmla="*/ 190005 w 3384467"/>
                <a:gd name="connsiteY1" fmla="*/ 1000558 h 1036184"/>
                <a:gd name="connsiteX2" fmla="*/ 106878 w 3384467"/>
                <a:gd name="connsiteY2" fmla="*/ 869930 h 1036184"/>
                <a:gd name="connsiteX3" fmla="*/ 71252 w 3384467"/>
                <a:gd name="connsiteY3" fmla="*/ 822428 h 1036184"/>
                <a:gd name="connsiteX4" fmla="*/ 47501 w 3384467"/>
                <a:gd name="connsiteY4" fmla="*/ 727426 h 1036184"/>
                <a:gd name="connsiteX5" fmla="*/ 11875 w 3384467"/>
                <a:gd name="connsiteY5" fmla="*/ 608672 h 1036184"/>
                <a:gd name="connsiteX6" fmla="*/ 0 w 3384467"/>
                <a:gd name="connsiteY6" fmla="*/ 537421 h 1036184"/>
                <a:gd name="connsiteX7" fmla="*/ 11875 w 3384467"/>
                <a:gd name="connsiteY7" fmla="*/ 418667 h 1036184"/>
                <a:gd name="connsiteX8" fmla="*/ 71252 w 3384467"/>
                <a:gd name="connsiteY8" fmla="*/ 311789 h 1036184"/>
                <a:gd name="connsiteX9" fmla="*/ 130628 w 3384467"/>
                <a:gd name="connsiteY9" fmla="*/ 252413 h 1036184"/>
                <a:gd name="connsiteX10" fmla="*/ 178130 w 3384467"/>
                <a:gd name="connsiteY10" fmla="*/ 181161 h 1036184"/>
                <a:gd name="connsiteX11" fmla="*/ 249382 w 3384467"/>
                <a:gd name="connsiteY11" fmla="*/ 133659 h 1036184"/>
                <a:gd name="connsiteX12" fmla="*/ 629392 w 3384467"/>
                <a:gd name="connsiteY12" fmla="*/ 109909 h 1036184"/>
                <a:gd name="connsiteX13" fmla="*/ 724395 w 3384467"/>
                <a:gd name="connsiteY13" fmla="*/ 121784 h 1036184"/>
                <a:gd name="connsiteX14" fmla="*/ 807522 w 3384467"/>
                <a:gd name="connsiteY14" fmla="*/ 169285 h 1036184"/>
                <a:gd name="connsiteX15" fmla="*/ 878774 w 3384467"/>
                <a:gd name="connsiteY15" fmla="*/ 193036 h 1036184"/>
                <a:gd name="connsiteX16" fmla="*/ 950026 w 3384467"/>
                <a:gd name="connsiteY16" fmla="*/ 240537 h 1036184"/>
                <a:gd name="connsiteX17" fmla="*/ 973776 w 3384467"/>
                <a:gd name="connsiteY17" fmla="*/ 276163 h 1036184"/>
                <a:gd name="connsiteX18" fmla="*/ 1045028 w 3384467"/>
                <a:gd name="connsiteY18" fmla="*/ 299914 h 1036184"/>
                <a:gd name="connsiteX19" fmla="*/ 1163782 w 3384467"/>
                <a:gd name="connsiteY19" fmla="*/ 418667 h 1036184"/>
                <a:gd name="connsiteX20" fmla="*/ 1235034 w 3384467"/>
                <a:gd name="connsiteY20" fmla="*/ 478044 h 1036184"/>
                <a:gd name="connsiteX21" fmla="*/ 1270660 w 3384467"/>
                <a:gd name="connsiteY21" fmla="*/ 489919 h 1036184"/>
                <a:gd name="connsiteX22" fmla="*/ 1341912 w 3384467"/>
                <a:gd name="connsiteY22" fmla="*/ 537421 h 1036184"/>
                <a:gd name="connsiteX23" fmla="*/ 1377538 w 3384467"/>
                <a:gd name="connsiteY23" fmla="*/ 561171 h 1036184"/>
                <a:gd name="connsiteX24" fmla="*/ 1401288 w 3384467"/>
                <a:gd name="connsiteY24" fmla="*/ 596797 h 1036184"/>
                <a:gd name="connsiteX25" fmla="*/ 1472540 w 3384467"/>
                <a:gd name="connsiteY25" fmla="*/ 620548 h 1036184"/>
                <a:gd name="connsiteX26" fmla="*/ 1579418 w 3384467"/>
                <a:gd name="connsiteY26" fmla="*/ 691800 h 1036184"/>
                <a:gd name="connsiteX27" fmla="*/ 1615044 w 3384467"/>
                <a:gd name="connsiteY27" fmla="*/ 715550 h 1036184"/>
                <a:gd name="connsiteX28" fmla="*/ 1662545 w 3384467"/>
                <a:gd name="connsiteY28" fmla="*/ 739301 h 1036184"/>
                <a:gd name="connsiteX29" fmla="*/ 1757548 w 3384467"/>
                <a:gd name="connsiteY29" fmla="*/ 786802 h 1036184"/>
                <a:gd name="connsiteX30" fmla="*/ 1840675 w 3384467"/>
                <a:gd name="connsiteY30" fmla="*/ 834304 h 1036184"/>
                <a:gd name="connsiteX31" fmla="*/ 1911927 w 3384467"/>
                <a:gd name="connsiteY31" fmla="*/ 869930 h 1036184"/>
                <a:gd name="connsiteX32" fmla="*/ 2161309 w 3384467"/>
                <a:gd name="connsiteY32" fmla="*/ 846179 h 1036184"/>
                <a:gd name="connsiteX33" fmla="*/ 2196935 w 3384467"/>
                <a:gd name="connsiteY33" fmla="*/ 834304 h 1036184"/>
                <a:gd name="connsiteX34" fmla="*/ 2244436 w 3384467"/>
                <a:gd name="connsiteY34" fmla="*/ 763052 h 1036184"/>
                <a:gd name="connsiteX35" fmla="*/ 2315688 w 3384467"/>
                <a:gd name="connsiteY35" fmla="*/ 715550 h 1036184"/>
                <a:gd name="connsiteX36" fmla="*/ 2351314 w 3384467"/>
                <a:gd name="connsiteY36" fmla="*/ 620548 h 1036184"/>
                <a:gd name="connsiteX37" fmla="*/ 2363189 w 3384467"/>
                <a:gd name="connsiteY37" fmla="*/ 584922 h 1036184"/>
                <a:gd name="connsiteX38" fmla="*/ 2410691 w 3384467"/>
                <a:gd name="connsiteY38" fmla="*/ 513670 h 1036184"/>
                <a:gd name="connsiteX39" fmla="*/ 2446317 w 3384467"/>
                <a:gd name="connsiteY39" fmla="*/ 442418 h 1036184"/>
                <a:gd name="connsiteX40" fmla="*/ 2458192 w 3384467"/>
                <a:gd name="connsiteY40" fmla="*/ 406792 h 1036184"/>
                <a:gd name="connsiteX41" fmla="*/ 2505693 w 3384467"/>
                <a:gd name="connsiteY41" fmla="*/ 335540 h 1036184"/>
                <a:gd name="connsiteX42" fmla="*/ 2529444 w 3384467"/>
                <a:gd name="connsiteY42" fmla="*/ 299914 h 1036184"/>
                <a:gd name="connsiteX43" fmla="*/ 2600696 w 3384467"/>
                <a:gd name="connsiteY43" fmla="*/ 252413 h 1036184"/>
                <a:gd name="connsiteX44" fmla="*/ 2636322 w 3384467"/>
                <a:gd name="connsiteY44" fmla="*/ 240537 h 1036184"/>
                <a:gd name="connsiteX45" fmla="*/ 2719449 w 3384467"/>
                <a:gd name="connsiteY45" fmla="*/ 193036 h 1036184"/>
                <a:gd name="connsiteX46" fmla="*/ 2838202 w 3384467"/>
                <a:gd name="connsiteY46" fmla="*/ 204911 h 1036184"/>
                <a:gd name="connsiteX47" fmla="*/ 2873828 w 3384467"/>
                <a:gd name="connsiteY47" fmla="*/ 228662 h 1036184"/>
                <a:gd name="connsiteX48" fmla="*/ 2909454 w 3384467"/>
                <a:gd name="connsiteY48" fmla="*/ 240537 h 1036184"/>
                <a:gd name="connsiteX49" fmla="*/ 3016332 w 3384467"/>
                <a:gd name="connsiteY49" fmla="*/ 264288 h 1036184"/>
                <a:gd name="connsiteX50" fmla="*/ 3040083 w 3384467"/>
                <a:gd name="connsiteY50" fmla="*/ 299914 h 1036184"/>
                <a:gd name="connsiteX51" fmla="*/ 3063834 w 3384467"/>
                <a:gd name="connsiteY51" fmla="*/ 371166 h 1036184"/>
                <a:gd name="connsiteX52" fmla="*/ 3087584 w 3384467"/>
                <a:gd name="connsiteY52" fmla="*/ 501795 h 1036184"/>
                <a:gd name="connsiteX53" fmla="*/ 3111335 w 3384467"/>
                <a:gd name="connsiteY53" fmla="*/ 537421 h 1036184"/>
                <a:gd name="connsiteX54" fmla="*/ 3123210 w 3384467"/>
                <a:gd name="connsiteY54" fmla="*/ 573046 h 1036184"/>
                <a:gd name="connsiteX55" fmla="*/ 3146961 w 3384467"/>
                <a:gd name="connsiteY55" fmla="*/ 608672 h 1036184"/>
                <a:gd name="connsiteX56" fmla="*/ 3384467 w 3384467"/>
                <a:gd name="connsiteY56" fmla="*/ 1036184 h 103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384467" h="1036184">
                  <a:moveTo>
                    <a:pt x="225631" y="1012434"/>
                  </a:moveTo>
                  <a:cubicBezTo>
                    <a:pt x="213756" y="1008475"/>
                    <a:pt x="198019" y="1010174"/>
                    <a:pt x="190005" y="1000558"/>
                  </a:cubicBezTo>
                  <a:cubicBezTo>
                    <a:pt x="156964" y="960909"/>
                    <a:pt x="135507" y="912873"/>
                    <a:pt x="106878" y="869930"/>
                  </a:cubicBezTo>
                  <a:cubicBezTo>
                    <a:pt x="95899" y="853462"/>
                    <a:pt x="83127" y="838262"/>
                    <a:pt x="71252" y="822428"/>
                  </a:cubicBezTo>
                  <a:cubicBezTo>
                    <a:pt x="63335" y="790761"/>
                    <a:pt x="57823" y="758393"/>
                    <a:pt x="47501" y="727426"/>
                  </a:cubicBezTo>
                  <a:cubicBezTo>
                    <a:pt x="32351" y="681978"/>
                    <a:pt x="20850" y="653546"/>
                    <a:pt x="11875" y="608672"/>
                  </a:cubicBezTo>
                  <a:cubicBezTo>
                    <a:pt x="7153" y="585062"/>
                    <a:pt x="3958" y="561171"/>
                    <a:pt x="0" y="537421"/>
                  </a:cubicBezTo>
                  <a:cubicBezTo>
                    <a:pt x="3958" y="497836"/>
                    <a:pt x="5826" y="457987"/>
                    <a:pt x="11875" y="418667"/>
                  </a:cubicBezTo>
                  <a:cubicBezTo>
                    <a:pt x="18146" y="377907"/>
                    <a:pt x="50170" y="343412"/>
                    <a:pt x="71252" y="311789"/>
                  </a:cubicBezTo>
                  <a:cubicBezTo>
                    <a:pt x="102920" y="264287"/>
                    <a:pt x="83125" y="284081"/>
                    <a:pt x="130628" y="252413"/>
                  </a:cubicBezTo>
                  <a:cubicBezTo>
                    <a:pt x="146462" y="228662"/>
                    <a:pt x="154379" y="196995"/>
                    <a:pt x="178130" y="181161"/>
                  </a:cubicBezTo>
                  <a:lnTo>
                    <a:pt x="249382" y="133659"/>
                  </a:lnTo>
                  <a:cubicBezTo>
                    <a:pt x="338488" y="0"/>
                    <a:pt x="263473" y="90651"/>
                    <a:pt x="629392" y="109909"/>
                  </a:cubicBezTo>
                  <a:cubicBezTo>
                    <a:pt x="661262" y="111586"/>
                    <a:pt x="692727" y="117826"/>
                    <a:pt x="724395" y="121784"/>
                  </a:cubicBezTo>
                  <a:cubicBezTo>
                    <a:pt x="854859" y="154399"/>
                    <a:pt x="691752" y="104968"/>
                    <a:pt x="807522" y="169285"/>
                  </a:cubicBezTo>
                  <a:cubicBezTo>
                    <a:pt x="829407" y="181443"/>
                    <a:pt x="878774" y="193036"/>
                    <a:pt x="878774" y="193036"/>
                  </a:cubicBezTo>
                  <a:cubicBezTo>
                    <a:pt x="938403" y="282479"/>
                    <a:pt x="858003" y="179188"/>
                    <a:pt x="950026" y="240537"/>
                  </a:cubicBezTo>
                  <a:cubicBezTo>
                    <a:pt x="961901" y="248454"/>
                    <a:pt x="961673" y="268599"/>
                    <a:pt x="973776" y="276163"/>
                  </a:cubicBezTo>
                  <a:cubicBezTo>
                    <a:pt x="995006" y="289432"/>
                    <a:pt x="1045028" y="299914"/>
                    <a:pt x="1045028" y="299914"/>
                  </a:cubicBezTo>
                  <a:cubicBezTo>
                    <a:pt x="1171703" y="489924"/>
                    <a:pt x="1005440" y="260325"/>
                    <a:pt x="1163782" y="418667"/>
                  </a:cubicBezTo>
                  <a:cubicBezTo>
                    <a:pt x="1190045" y="444930"/>
                    <a:pt x="1201969" y="461511"/>
                    <a:pt x="1235034" y="478044"/>
                  </a:cubicBezTo>
                  <a:cubicBezTo>
                    <a:pt x="1246230" y="483642"/>
                    <a:pt x="1258785" y="485961"/>
                    <a:pt x="1270660" y="489919"/>
                  </a:cubicBezTo>
                  <a:lnTo>
                    <a:pt x="1341912" y="537421"/>
                  </a:lnTo>
                  <a:lnTo>
                    <a:pt x="1377538" y="561171"/>
                  </a:lnTo>
                  <a:cubicBezTo>
                    <a:pt x="1385455" y="573046"/>
                    <a:pt x="1389185" y="589233"/>
                    <a:pt x="1401288" y="596797"/>
                  </a:cubicBezTo>
                  <a:cubicBezTo>
                    <a:pt x="1422518" y="610066"/>
                    <a:pt x="1472540" y="620548"/>
                    <a:pt x="1472540" y="620548"/>
                  </a:cubicBezTo>
                  <a:cubicBezTo>
                    <a:pt x="1551595" y="679840"/>
                    <a:pt x="1487805" y="634543"/>
                    <a:pt x="1579418" y="691800"/>
                  </a:cubicBezTo>
                  <a:cubicBezTo>
                    <a:pt x="1591521" y="699364"/>
                    <a:pt x="1602652" y="708469"/>
                    <a:pt x="1615044" y="715550"/>
                  </a:cubicBezTo>
                  <a:cubicBezTo>
                    <a:pt x="1630414" y="724333"/>
                    <a:pt x="1648140" y="729011"/>
                    <a:pt x="1662545" y="739301"/>
                  </a:cubicBezTo>
                  <a:cubicBezTo>
                    <a:pt x="1740163" y="794743"/>
                    <a:pt x="1648387" y="764971"/>
                    <a:pt x="1757548" y="786802"/>
                  </a:cubicBezTo>
                  <a:cubicBezTo>
                    <a:pt x="1872400" y="872942"/>
                    <a:pt x="1750009" y="788971"/>
                    <a:pt x="1840675" y="834304"/>
                  </a:cubicBezTo>
                  <a:cubicBezTo>
                    <a:pt x="1932758" y="880346"/>
                    <a:pt x="1822380" y="840079"/>
                    <a:pt x="1911927" y="869930"/>
                  </a:cubicBezTo>
                  <a:cubicBezTo>
                    <a:pt x="2020122" y="863167"/>
                    <a:pt x="2072134" y="868472"/>
                    <a:pt x="2161309" y="846179"/>
                  </a:cubicBezTo>
                  <a:cubicBezTo>
                    <a:pt x="2173453" y="843143"/>
                    <a:pt x="2185060" y="838262"/>
                    <a:pt x="2196935" y="834304"/>
                  </a:cubicBezTo>
                  <a:cubicBezTo>
                    <a:pt x="2212769" y="810553"/>
                    <a:pt x="2220685" y="778886"/>
                    <a:pt x="2244436" y="763052"/>
                  </a:cubicBezTo>
                  <a:lnTo>
                    <a:pt x="2315688" y="715550"/>
                  </a:lnTo>
                  <a:cubicBezTo>
                    <a:pt x="2338599" y="600993"/>
                    <a:pt x="2310542" y="702092"/>
                    <a:pt x="2351314" y="620548"/>
                  </a:cubicBezTo>
                  <a:cubicBezTo>
                    <a:pt x="2356912" y="609352"/>
                    <a:pt x="2357110" y="595864"/>
                    <a:pt x="2363189" y="584922"/>
                  </a:cubicBezTo>
                  <a:cubicBezTo>
                    <a:pt x="2377052" y="559969"/>
                    <a:pt x="2410691" y="513670"/>
                    <a:pt x="2410691" y="513670"/>
                  </a:cubicBezTo>
                  <a:cubicBezTo>
                    <a:pt x="2440539" y="424123"/>
                    <a:pt x="2400276" y="534501"/>
                    <a:pt x="2446317" y="442418"/>
                  </a:cubicBezTo>
                  <a:cubicBezTo>
                    <a:pt x="2451915" y="431222"/>
                    <a:pt x="2452113" y="417734"/>
                    <a:pt x="2458192" y="406792"/>
                  </a:cubicBezTo>
                  <a:cubicBezTo>
                    <a:pt x="2472054" y="381839"/>
                    <a:pt x="2489859" y="359291"/>
                    <a:pt x="2505693" y="335540"/>
                  </a:cubicBezTo>
                  <a:cubicBezTo>
                    <a:pt x="2513610" y="323665"/>
                    <a:pt x="2517569" y="307831"/>
                    <a:pt x="2529444" y="299914"/>
                  </a:cubicBezTo>
                  <a:cubicBezTo>
                    <a:pt x="2553195" y="284080"/>
                    <a:pt x="2573616" y="261440"/>
                    <a:pt x="2600696" y="252413"/>
                  </a:cubicBezTo>
                  <a:cubicBezTo>
                    <a:pt x="2612571" y="248454"/>
                    <a:pt x="2624816" y="245468"/>
                    <a:pt x="2636322" y="240537"/>
                  </a:cubicBezTo>
                  <a:cubicBezTo>
                    <a:pt x="2678512" y="222455"/>
                    <a:pt x="2683668" y="216891"/>
                    <a:pt x="2719449" y="193036"/>
                  </a:cubicBezTo>
                  <a:cubicBezTo>
                    <a:pt x="2759033" y="196994"/>
                    <a:pt x="2799439" y="195966"/>
                    <a:pt x="2838202" y="204911"/>
                  </a:cubicBezTo>
                  <a:cubicBezTo>
                    <a:pt x="2852109" y="208120"/>
                    <a:pt x="2861062" y="222279"/>
                    <a:pt x="2873828" y="228662"/>
                  </a:cubicBezTo>
                  <a:cubicBezTo>
                    <a:pt x="2885024" y="234260"/>
                    <a:pt x="2897234" y="237822"/>
                    <a:pt x="2909454" y="240537"/>
                  </a:cubicBezTo>
                  <a:cubicBezTo>
                    <a:pt x="3034853" y="268404"/>
                    <a:pt x="2936133" y="237556"/>
                    <a:pt x="3016332" y="264288"/>
                  </a:cubicBezTo>
                  <a:cubicBezTo>
                    <a:pt x="3024249" y="276163"/>
                    <a:pt x="3034286" y="286872"/>
                    <a:pt x="3040083" y="299914"/>
                  </a:cubicBezTo>
                  <a:cubicBezTo>
                    <a:pt x="3050251" y="322792"/>
                    <a:pt x="3063834" y="371166"/>
                    <a:pt x="3063834" y="371166"/>
                  </a:cubicBezTo>
                  <a:cubicBezTo>
                    <a:pt x="3067927" y="403911"/>
                    <a:pt x="3069278" y="465184"/>
                    <a:pt x="3087584" y="501795"/>
                  </a:cubicBezTo>
                  <a:cubicBezTo>
                    <a:pt x="3093967" y="514561"/>
                    <a:pt x="3103418" y="525546"/>
                    <a:pt x="3111335" y="537421"/>
                  </a:cubicBezTo>
                  <a:cubicBezTo>
                    <a:pt x="3115293" y="549296"/>
                    <a:pt x="3117612" y="561850"/>
                    <a:pt x="3123210" y="573046"/>
                  </a:cubicBezTo>
                  <a:cubicBezTo>
                    <a:pt x="3129593" y="585812"/>
                    <a:pt x="3141339" y="595554"/>
                    <a:pt x="3146961" y="608672"/>
                  </a:cubicBezTo>
                  <a:cubicBezTo>
                    <a:pt x="3179790" y="685274"/>
                    <a:pt x="3336663" y="988382"/>
                    <a:pt x="3384467" y="1036184"/>
                  </a:cubicBez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746" name="Group 29"/>
            <p:cNvGrpSpPr>
              <a:grpSpLocks/>
            </p:cNvGrpSpPr>
            <p:nvPr/>
          </p:nvGrpSpPr>
          <p:grpSpPr bwMode="auto">
            <a:xfrm>
              <a:off x="486871" y="4775470"/>
              <a:ext cx="724395" cy="842353"/>
              <a:chOff x="866899" y="4668592"/>
              <a:chExt cx="724395" cy="842353"/>
            </a:xfrm>
          </p:grpSpPr>
          <p:sp>
            <p:nvSpPr>
              <p:cNvPr id="30750" name="Rectangle 3"/>
              <p:cNvSpPr>
                <a:spLocks noChangeArrowheads="1"/>
              </p:cNvSpPr>
              <p:nvPr/>
            </p:nvSpPr>
            <p:spPr bwMode="auto">
              <a:xfrm>
                <a:off x="866899" y="4799322"/>
                <a:ext cx="724395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4800">
                    <a:solidFill>
                      <a:srgbClr val="000000"/>
                    </a:solidFill>
                  </a:rPr>
                  <a:t>N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rot="5400000" flipH="1" flipV="1">
                <a:off x="766876" y="5089292"/>
                <a:ext cx="842983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47" name="Rectangle 3"/>
            <p:cNvSpPr>
              <a:spLocks noChangeArrowheads="1"/>
            </p:cNvSpPr>
            <p:nvPr/>
          </p:nvSpPr>
          <p:spPr bwMode="auto">
            <a:xfrm>
              <a:off x="906472" y="5713723"/>
              <a:ext cx="1432972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>
                  <a:solidFill>
                    <a:srgbClr val="000000"/>
                  </a:solidFill>
                </a:rPr>
                <a:t>START</a:t>
              </a:r>
            </a:p>
          </p:txBody>
        </p:sp>
        <p:sp>
          <p:nvSpPr>
            <p:cNvPr id="30748" name="Rectangle 3"/>
            <p:cNvSpPr>
              <a:spLocks noChangeArrowheads="1"/>
            </p:cNvSpPr>
            <p:nvPr/>
          </p:nvSpPr>
          <p:spPr bwMode="auto">
            <a:xfrm>
              <a:off x="4124685" y="5713723"/>
              <a:ext cx="15517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>
                  <a:solidFill>
                    <a:srgbClr val="000000"/>
                  </a:solidFill>
                </a:rPr>
                <a:t>FINISH</a:t>
              </a:r>
            </a:p>
          </p:txBody>
        </p:sp>
        <p:sp>
          <p:nvSpPr>
            <p:cNvPr id="30749" name="Rectangle 3"/>
            <p:cNvSpPr>
              <a:spLocks noChangeArrowheads="1"/>
            </p:cNvSpPr>
            <p:nvPr/>
          </p:nvSpPr>
          <p:spPr bwMode="auto">
            <a:xfrm>
              <a:off x="1238980" y="3611804"/>
              <a:ext cx="399801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 b="1">
                  <a:solidFill>
                    <a:srgbClr val="000000"/>
                  </a:solidFill>
                </a:rPr>
                <a:t>Map for a bicycle race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330325" y="6056313"/>
            <a:ext cx="3217863" cy="557212"/>
            <a:chOff x="1531917" y="6080167"/>
            <a:chExt cx="3218213" cy="556319"/>
          </a:xfrm>
        </p:grpSpPr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2379734" y="6113451"/>
              <a:ext cx="1524166" cy="523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0066FF"/>
                  </a:solidFill>
                </a:rPr>
                <a:t>23 miles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531917" y="6080167"/>
              <a:ext cx="3218213" cy="0"/>
            </a:xfrm>
            <a:prstGeom prst="line">
              <a:avLst/>
            </a:prstGeom>
            <a:ln w="76200">
              <a:solidFill>
                <a:srgbClr val="0066FF"/>
              </a:solidFill>
              <a:prstDash val="sys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168400" y="4629150"/>
            <a:ext cx="3130550" cy="1271588"/>
            <a:chOff x="1262807" y="4640725"/>
            <a:chExt cx="3131885" cy="1271364"/>
          </a:xfrm>
        </p:grpSpPr>
        <p:sp>
          <p:nvSpPr>
            <p:cNvPr id="30736" name="Rectangle 7"/>
            <p:cNvSpPr>
              <a:spLocks noChangeArrowheads="1"/>
            </p:cNvSpPr>
            <p:nvPr/>
          </p:nvSpPr>
          <p:spPr bwMode="auto">
            <a:xfrm rot="-476939">
              <a:off x="1262807" y="4640725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0737" name="Rectangle 7"/>
            <p:cNvSpPr>
              <a:spLocks noChangeArrowheads="1"/>
            </p:cNvSpPr>
            <p:nvPr/>
          </p:nvSpPr>
          <p:spPr bwMode="auto">
            <a:xfrm rot="725095">
              <a:off x="1702192" y="4664474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0738" name="Rectangle 7"/>
            <p:cNvSpPr>
              <a:spLocks noChangeArrowheads="1"/>
            </p:cNvSpPr>
            <p:nvPr/>
          </p:nvSpPr>
          <p:spPr bwMode="auto">
            <a:xfrm rot="2650468">
              <a:off x="2307831" y="5020735"/>
              <a:ext cx="4844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0739" name="Rectangle 7"/>
            <p:cNvSpPr>
              <a:spLocks noChangeArrowheads="1"/>
            </p:cNvSpPr>
            <p:nvPr/>
          </p:nvSpPr>
          <p:spPr bwMode="auto">
            <a:xfrm rot="1962707">
              <a:off x="2797647" y="5293870"/>
              <a:ext cx="2648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30740" name="Rectangle 7"/>
            <p:cNvSpPr>
              <a:spLocks noChangeArrowheads="1"/>
            </p:cNvSpPr>
            <p:nvPr/>
          </p:nvSpPr>
          <p:spPr bwMode="auto">
            <a:xfrm rot="168483">
              <a:off x="3189533" y="5388869"/>
              <a:ext cx="2648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30741" name="Rectangle 7"/>
            <p:cNvSpPr>
              <a:spLocks noChangeArrowheads="1"/>
            </p:cNvSpPr>
            <p:nvPr/>
          </p:nvSpPr>
          <p:spPr bwMode="auto">
            <a:xfrm rot="-2414160">
              <a:off x="3438176" y="4937609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0742" name="Rectangle 7"/>
            <p:cNvSpPr>
              <a:spLocks noChangeArrowheads="1"/>
            </p:cNvSpPr>
            <p:nvPr/>
          </p:nvSpPr>
          <p:spPr bwMode="auto">
            <a:xfrm rot="862513">
              <a:off x="4030490" y="478323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s</a:t>
              </a:r>
            </a:p>
          </p:txBody>
        </p:sp>
      </p:grpSp>
      <p:pic>
        <p:nvPicPr>
          <p:cNvPr id="31" name="Picture 2" descr="http://readingclassic.com/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288" y="4002088"/>
            <a:ext cx="3600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/>
      <p:bldP spid="140294" grpId="0"/>
      <p:bldP spid="29702" grpId="0"/>
      <p:bldP spid="29704" grpId="0"/>
      <p:bldP spid="23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4225675" y="2911425"/>
            <a:ext cx="14478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4073275" y="4138550"/>
            <a:ext cx="17526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133725" y="38350"/>
            <a:ext cx="4524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Find armadillo’s velocity at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t = 2.0 s and at t = 6.5 s.</a:t>
            </a: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>
            <p:extLst/>
          </p:nvPr>
        </p:nvGraphicFramePr>
        <p:xfrm>
          <a:off x="1638050" y="2911425"/>
          <a:ext cx="19780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2" name="Equation" r:id="rId3" imgW="888840" imgH="393480" progId="Equation.3">
                  <p:embed/>
                </p:oleObj>
              </mc:Choice>
              <mc:Fallback>
                <p:oleObj name="Equation" r:id="rId3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050" y="2911425"/>
                        <a:ext cx="19780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>
            <p:extLst/>
          </p:nvPr>
        </p:nvGraphicFramePr>
        <p:xfrm>
          <a:off x="1558675" y="4138550"/>
          <a:ext cx="19780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3" name="Equation" r:id="rId5" imgW="888840" imgH="393480" progId="Equation.3">
                  <p:embed/>
                </p:oleObj>
              </mc:Choice>
              <mc:Fallback>
                <p:oleObj name="Equation" r:id="rId5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675" y="4138550"/>
                        <a:ext cx="19780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>
            <p:extLst/>
          </p:nvPr>
        </p:nvGraphicFramePr>
        <p:xfrm>
          <a:off x="3746250" y="2911425"/>
          <a:ext cx="1838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Equation" r:id="rId7" imgW="825480" imgH="393480" progId="Equation.3">
                  <p:embed/>
                </p:oleObj>
              </mc:Choice>
              <mc:Fallback>
                <p:oleObj name="Equation" r:id="rId7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250" y="2911425"/>
                        <a:ext cx="18383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9" name="Object 15"/>
          <p:cNvGraphicFramePr>
            <a:graphicFrameLocks noChangeAspect="1"/>
          </p:cNvGraphicFramePr>
          <p:nvPr>
            <p:extLst/>
          </p:nvPr>
        </p:nvGraphicFramePr>
        <p:xfrm>
          <a:off x="3595438" y="4138550"/>
          <a:ext cx="217646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Equation" r:id="rId9" imgW="977760" imgH="393480" progId="Equation.3">
                  <p:embed/>
                </p:oleObj>
              </mc:Choice>
              <mc:Fallback>
                <p:oleObj name="Equation" r:id="rId9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438" y="4138550"/>
                        <a:ext cx="2176462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143000" y="5100450"/>
            <a:ext cx="708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(–) sign indicates that the object is moving opposite to how it started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(which we assumed was the (+) direction).</a:t>
            </a:r>
          </a:p>
        </p:txBody>
      </p:sp>
      <p:grpSp>
        <p:nvGrpSpPr>
          <p:cNvPr id="4108" name="Group 19"/>
          <p:cNvGrpSpPr>
            <a:grpSpLocks/>
          </p:cNvGrpSpPr>
          <p:nvPr/>
        </p:nvGrpSpPr>
        <p:grpSpPr bwMode="auto">
          <a:xfrm>
            <a:off x="4344400" y="578050"/>
            <a:ext cx="4343400" cy="2162175"/>
            <a:chOff x="336" y="944"/>
            <a:chExt cx="4368" cy="2176"/>
          </a:xfrm>
        </p:grpSpPr>
        <p:sp>
          <p:nvSpPr>
            <p:cNvPr id="4110" name="Line 20"/>
            <p:cNvSpPr>
              <a:spLocks noChangeShapeType="1"/>
            </p:cNvSpPr>
            <p:nvPr/>
          </p:nvSpPr>
          <p:spPr bwMode="auto">
            <a:xfrm flipV="1">
              <a:off x="994" y="944"/>
              <a:ext cx="0" cy="1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1" name="Line 21"/>
            <p:cNvSpPr>
              <a:spLocks noChangeShapeType="1"/>
            </p:cNvSpPr>
            <p:nvPr/>
          </p:nvSpPr>
          <p:spPr bwMode="auto">
            <a:xfrm>
              <a:off x="873" y="2636"/>
              <a:ext cx="32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2" name="Line 22"/>
            <p:cNvSpPr>
              <a:spLocks noChangeShapeType="1"/>
            </p:cNvSpPr>
            <p:nvPr/>
          </p:nvSpPr>
          <p:spPr bwMode="auto">
            <a:xfrm>
              <a:off x="873" y="2153"/>
              <a:ext cx="2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3" name="Line 23"/>
            <p:cNvSpPr>
              <a:spLocks noChangeShapeType="1"/>
            </p:cNvSpPr>
            <p:nvPr/>
          </p:nvSpPr>
          <p:spPr bwMode="auto">
            <a:xfrm flipV="1">
              <a:off x="1357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4" name="Line 24"/>
            <p:cNvSpPr>
              <a:spLocks noChangeShapeType="1"/>
            </p:cNvSpPr>
            <p:nvPr/>
          </p:nvSpPr>
          <p:spPr bwMode="auto">
            <a:xfrm>
              <a:off x="873" y="1669"/>
              <a:ext cx="2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5" name="Line 25"/>
            <p:cNvSpPr>
              <a:spLocks noChangeShapeType="1"/>
            </p:cNvSpPr>
            <p:nvPr/>
          </p:nvSpPr>
          <p:spPr bwMode="auto">
            <a:xfrm>
              <a:off x="873" y="1186"/>
              <a:ext cx="2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6" name="Line 26"/>
            <p:cNvSpPr>
              <a:spLocks noChangeShapeType="1"/>
            </p:cNvSpPr>
            <p:nvPr/>
          </p:nvSpPr>
          <p:spPr bwMode="auto">
            <a:xfrm flipV="1">
              <a:off x="1720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7" name="Line 27"/>
            <p:cNvSpPr>
              <a:spLocks noChangeShapeType="1"/>
            </p:cNvSpPr>
            <p:nvPr/>
          </p:nvSpPr>
          <p:spPr bwMode="auto">
            <a:xfrm flipV="1">
              <a:off x="2082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8" name="Line 28"/>
            <p:cNvSpPr>
              <a:spLocks noChangeShapeType="1"/>
            </p:cNvSpPr>
            <p:nvPr/>
          </p:nvSpPr>
          <p:spPr bwMode="auto">
            <a:xfrm flipV="1">
              <a:off x="2445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19" name="Line 29"/>
            <p:cNvSpPr>
              <a:spLocks noChangeShapeType="1"/>
            </p:cNvSpPr>
            <p:nvPr/>
          </p:nvSpPr>
          <p:spPr bwMode="auto">
            <a:xfrm flipV="1">
              <a:off x="2808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0" name="Line 30"/>
            <p:cNvSpPr>
              <a:spLocks noChangeShapeType="1"/>
            </p:cNvSpPr>
            <p:nvPr/>
          </p:nvSpPr>
          <p:spPr bwMode="auto">
            <a:xfrm flipV="1">
              <a:off x="3171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1" name="Line 31"/>
            <p:cNvSpPr>
              <a:spLocks noChangeShapeType="1"/>
            </p:cNvSpPr>
            <p:nvPr/>
          </p:nvSpPr>
          <p:spPr bwMode="auto">
            <a:xfrm flipV="1">
              <a:off x="3533" y="2516"/>
              <a:ext cx="0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2" name="Freeform 32"/>
            <p:cNvSpPr>
              <a:spLocks/>
            </p:cNvSpPr>
            <p:nvPr/>
          </p:nvSpPr>
          <p:spPr bwMode="auto">
            <a:xfrm>
              <a:off x="992" y="1188"/>
              <a:ext cx="1114" cy="1448"/>
            </a:xfrm>
            <a:custGeom>
              <a:avLst/>
              <a:gdLst>
                <a:gd name="T0" fmla="*/ 0 w 1114"/>
                <a:gd name="T1" fmla="*/ 1448 h 1448"/>
                <a:gd name="T2" fmla="*/ 1114 w 1114"/>
                <a:gd name="T3" fmla="*/ 0 h 1448"/>
                <a:gd name="T4" fmla="*/ 0 60000 65536"/>
                <a:gd name="T5" fmla="*/ 0 60000 65536"/>
                <a:gd name="T6" fmla="*/ 0 w 1114"/>
                <a:gd name="T7" fmla="*/ 0 h 1448"/>
                <a:gd name="T8" fmla="*/ 1114 w 1114"/>
                <a:gd name="T9" fmla="*/ 1448 h 14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4" h="1448">
                  <a:moveTo>
                    <a:pt x="0" y="1448"/>
                  </a:moveTo>
                  <a:lnTo>
                    <a:pt x="111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3" name="Freeform 33"/>
            <p:cNvSpPr>
              <a:spLocks/>
            </p:cNvSpPr>
            <p:nvPr/>
          </p:nvSpPr>
          <p:spPr bwMode="auto">
            <a:xfrm>
              <a:off x="2103" y="1187"/>
              <a:ext cx="1065" cy="2"/>
            </a:xfrm>
            <a:custGeom>
              <a:avLst/>
              <a:gdLst>
                <a:gd name="T0" fmla="*/ 0 w 1065"/>
                <a:gd name="T1" fmla="*/ 2 h 2"/>
                <a:gd name="T2" fmla="*/ 1065 w 1065"/>
                <a:gd name="T3" fmla="*/ 0 h 2"/>
                <a:gd name="T4" fmla="*/ 0 60000 65536"/>
                <a:gd name="T5" fmla="*/ 0 60000 65536"/>
                <a:gd name="T6" fmla="*/ 0 w 1065"/>
                <a:gd name="T7" fmla="*/ 0 h 2"/>
                <a:gd name="T8" fmla="*/ 1065 w 106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5" h="2">
                  <a:moveTo>
                    <a:pt x="0" y="2"/>
                  </a:moveTo>
                  <a:lnTo>
                    <a:pt x="106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4" name="Line 34"/>
            <p:cNvSpPr>
              <a:spLocks noChangeShapeType="1"/>
            </p:cNvSpPr>
            <p:nvPr/>
          </p:nvSpPr>
          <p:spPr bwMode="auto">
            <a:xfrm>
              <a:off x="3171" y="1186"/>
              <a:ext cx="362" cy="1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5" name="Text Box 35"/>
            <p:cNvSpPr txBox="1">
              <a:spLocks noChangeArrowheads="1"/>
            </p:cNvSpPr>
            <p:nvPr/>
          </p:nvSpPr>
          <p:spPr bwMode="auto">
            <a:xfrm>
              <a:off x="3737" y="2677"/>
              <a:ext cx="967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solidFill>
                    <a:srgbClr val="FF0000"/>
                  </a:solidFill>
                </a:rPr>
                <a:t>time (s)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4126" name="Text Box 36"/>
            <p:cNvSpPr txBox="1">
              <a:spLocks noChangeArrowheads="1"/>
            </p:cNvSpPr>
            <p:nvPr/>
          </p:nvSpPr>
          <p:spPr bwMode="auto">
            <a:xfrm rot="-5400000">
              <a:off x="-87" y="1567"/>
              <a:ext cx="1209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solidFill>
                    <a:srgbClr val="FF0000"/>
                  </a:solidFill>
                </a:rPr>
                <a:t>position (m)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4127" name="Text Box 37"/>
            <p:cNvSpPr txBox="1">
              <a:spLocks noChangeArrowheads="1"/>
            </p:cNvSpPr>
            <p:nvPr/>
          </p:nvSpPr>
          <p:spPr bwMode="auto">
            <a:xfrm>
              <a:off x="632" y="2516"/>
              <a:ext cx="48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128" name="Text Box 38"/>
            <p:cNvSpPr txBox="1">
              <a:spLocks noChangeArrowheads="1"/>
            </p:cNvSpPr>
            <p:nvPr/>
          </p:nvSpPr>
          <p:spPr bwMode="auto">
            <a:xfrm>
              <a:off x="632" y="2032"/>
              <a:ext cx="48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4129" name="Text Box 39"/>
            <p:cNvSpPr txBox="1">
              <a:spLocks noChangeArrowheads="1"/>
            </p:cNvSpPr>
            <p:nvPr/>
          </p:nvSpPr>
          <p:spPr bwMode="auto">
            <a:xfrm>
              <a:off x="511" y="1548"/>
              <a:ext cx="48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FF0000"/>
                  </a:solidFill>
                </a:rPr>
                <a:t> 10</a:t>
              </a:r>
            </a:p>
          </p:txBody>
        </p:sp>
        <p:sp>
          <p:nvSpPr>
            <p:cNvPr id="4130" name="Text Box 40"/>
            <p:cNvSpPr txBox="1">
              <a:spLocks noChangeArrowheads="1"/>
            </p:cNvSpPr>
            <p:nvPr/>
          </p:nvSpPr>
          <p:spPr bwMode="auto">
            <a:xfrm>
              <a:off x="511" y="1065"/>
              <a:ext cx="48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FF0000"/>
                  </a:solidFill>
                </a:rPr>
                <a:t> 15</a:t>
              </a:r>
            </a:p>
          </p:txBody>
        </p:sp>
        <p:grpSp>
          <p:nvGrpSpPr>
            <p:cNvPr id="4131" name="Group 41"/>
            <p:cNvGrpSpPr>
              <a:grpSpLocks/>
            </p:cNvGrpSpPr>
            <p:nvPr/>
          </p:nvGrpSpPr>
          <p:grpSpPr bwMode="auto">
            <a:xfrm>
              <a:off x="816" y="2757"/>
              <a:ext cx="3023" cy="363"/>
              <a:chOff x="2421" y="12883"/>
              <a:chExt cx="4500" cy="540"/>
            </a:xfrm>
          </p:grpSpPr>
          <p:sp>
            <p:nvSpPr>
              <p:cNvPr id="4132" name="Text Box 42"/>
              <p:cNvSpPr txBox="1">
                <a:spLocks noChangeArrowheads="1"/>
              </p:cNvSpPr>
              <p:nvPr/>
            </p:nvSpPr>
            <p:spPr bwMode="auto">
              <a:xfrm>
                <a:off x="242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  0</a:t>
                </a:r>
              </a:p>
            </p:txBody>
          </p:sp>
          <p:sp>
            <p:nvSpPr>
              <p:cNvPr id="4133" name="Text Box 43"/>
              <p:cNvSpPr txBox="1">
                <a:spLocks noChangeArrowheads="1"/>
              </p:cNvSpPr>
              <p:nvPr/>
            </p:nvSpPr>
            <p:spPr bwMode="auto">
              <a:xfrm>
                <a:off x="296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  1</a:t>
                </a:r>
              </a:p>
            </p:txBody>
          </p:sp>
          <p:sp>
            <p:nvSpPr>
              <p:cNvPr id="4134" name="Text Box 44"/>
              <p:cNvSpPr txBox="1">
                <a:spLocks noChangeArrowheads="1"/>
              </p:cNvSpPr>
              <p:nvPr/>
            </p:nvSpPr>
            <p:spPr bwMode="auto">
              <a:xfrm>
                <a:off x="350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  2</a:t>
                </a:r>
              </a:p>
            </p:txBody>
          </p:sp>
          <p:sp>
            <p:nvSpPr>
              <p:cNvPr id="4135" name="Text Box 45"/>
              <p:cNvSpPr txBox="1">
                <a:spLocks noChangeArrowheads="1"/>
              </p:cNvSpPr>
              <p:nvPr/>
            </p:nvSpPr>
            <p:spPr bwMode="auto">
              <a:xfrm>
                <a:off x="404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  3</a:t>
                </a:r>
              </a:p>
            </p:txBody>
          </p:sp>
          <p:sp>
            <p:nvSpPr>
              <p:cNvPr id="4136" name="Text Box 46"/>
              <p:cNvSpPr txBox="1">
                <a:spLocks noChangeArrowheads="1"/>
              </p:cNvSpPr>
              <p:nvPr/>
            </p:nvSpPr>
            <p:spPr bwMode="auto">
              <a:xfrm>
                <a:off x="458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  4</a:t>
                </a:r>
              </a:p>
            </p:txBody>
          </p:sp>
          <p:sp>
            <p:nvSpPr>
              <p:cNvPr id="4137" name="Text Box 47"/>
              <p:cNvSpPr txBox="1">
                <a:spLocks noChangeArrowheads="1"/>
              </p:cNvSpPr>
              <p:nvPr/>
            </p:nvSpPr>
            <p:spPr bwMode="auto">
              <a:xfrm>
                <a:off x="512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  5</a:t>
                </a:r>
              </a:p>
            </p:txBody>
          </p:sp>
          <p:sp>
            <p:nvSpPr>
              <p:cNvPr id="4138" name="Text Box 48"/>
              <p:cNvSpPr txBox="1">
                <a:spLocks noChangeArrowheads="1"/>
              </p:cNvSpPr>
              <p:nvPr/>
            </p:nvSpPr>
            <p:spPr bwMode="auto">
              <a:xfrm>
                <a:off x="566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  6</a:t>
                </a:r>
              </a:p>
            </p:txBody>
          </p:sp>
          <p:sp>
            <p:nvSpPr>
              <p:cNvPr id="4139" name="Text Box 49"/>
              <p:cNvSpPr txBox="1">
                <a:spLocks noChangeArrowheads="1"/>
              </p:cNvSpPr>
              <p:nvPr/>
            </p:nvSpPr>
            <p:spPr bwMode="auto">
              <a:xfrm>
                <a:off x="6201" y="1288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  7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956144" y="2858873"/>
            <a:ext cx="804041" cy="113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76862" y="4028191"/>
            <a:ext cx="804041" cy="113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810186" y="1214070"/>
            <a:ext cx="27765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0000"/>
                </a:solidFill>
              </a:rPr>
              <a:t>(i.e., find </a:t>
            </a:r>
            <a:r>
              <a:rPr lang="en-US" sz="2800" dirty="0" smtClean="0">
                <a:solidFill>
                  <a:srgbClr val="000000"/>
                </a:solidFill>
              </a:rPr>
              <a:t>slope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at those times)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094" y="2838192"/>
            <a:ext cx="1369134" cy="937472"/>
            <a:chOff x="7582883" y="3135084"/>
            <a:chExt cx="1369134" cy="937472"/>
          </a:xfrm>
        </p:grpSpPr>
        <p:grpSp>
          <p:nvGrpSpPr>
            <p:cNvPr id="46" name="Group 45"/>
            <p:cNvGrpSpPr/>
            <p:nvPr/>
          </p:nvGrpSpPr>
          <p:grpSpPr>
            <a:xfrm>
              <a:off x="8024866" y="3135084"/>
              <a:ext cx="927151" cy="937472"/>
              <a:chOff x="4082259" y="5201391"/>
              <a:chExt cx="927151" cy="937472"/>
            </a:xfrm>
          </p:grpSpPr>
          <p:graphicFrame>
            <p:nvGraphicFramePr>
              <p:cNvPr id="47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82259" y="5265738"/>
              <a:ext cx="904875" cy="87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86" name="Equation" r:id="rId11" imgW="406080" imgH="393480" progId="Equation.3">
                      <p:embed/>
                    </p:oleObj>
                  </mc:Choice>
                  <mc:Fallback>
                    <p:oleObj name="Equation" r:id="rId11" imgW="4060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2259" y="5265738"/>
                            <a:ext cx="904875" cy="873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Rectangle 4"/>
              <p:cNvSpPr>
                <a:spLocks noChangeArrowheads="1"/>
              </p:cNvSpPr>
              <p:nvPr/>
            </p:nvSpPr>
            <p:spPr bwMode="auto">
              <a:xfrm>
                <a:off x="4404757" y="5201391"/>
                <a:ext cx="604653" cy="4770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bIns="0" anchor="t" anchorCtr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d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7582883" y="3346864"/>
              <a:ext cx="453970" cy="477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v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48968" y="4073235"/>
            <a:ext cx="1369134" cy="937472"/>
            <a:chOff x="7582883" y="3135084"/>
            <a:chExt cx="1369134" cy="937472"/>
          </a:xfrm>
        </p:grpSpPr>
        <p:grpSp>
          <p:nvGrpSpPr>
            <p:cNvPr id="52" name="Group 51"/>
            <p:cNvGrpSpPr/>
            <p:nvPr/>
          </p:nvGrpSpPr>
          <p:grpSpPr>
            <a:xfrm>
              <a:off x="8024866" y="3135084"/>
              <a:ext cx="927151" cy="937472"/>
              <a:chOff x="4082259" y="5201391"/>
              <a:chExt cx="927151" cy="937472"/>
            </a:xfrm>
          </p:grpSpPr>
          <p:graphicFrame>
            <p:nvGraphicFramePr>
              <p:cNvPr id="54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82259" y="5265738"/>
              <a:ext cx="904875" cy="87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87" name="Equation" r:id="rId13" imgW="406080" imgH="393480" progId="Equation.3">
                      <p:embed/>
                    </p:oleObj>
                  </mc:Choice>
                  <mc:Fallback>
                    <p:oleObj name="Equation" r:id="rId13" imgW="4060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2259" y="5265738"/>
                            <a:ext cx="904875" cy="873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Rectangle 4"/>
              <p:cNvSpPr>
                <a:spLocks noChangeArrowheads="1"/>
              </p:cNvSpPr>
              <p:nvPr/>
            </p:nvSpPr>
            <p:spPr bwMode="auto">
              <a:xfrm>
                <a:off x="4404757" y="5201391"/>
                <a:ext cx="604653" cy="4770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bIns="0" anchor="t" anchorCtr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d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7582883" y="3346864"/>
              <a:ext cx="453970" cy="477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v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388545" y="393404"/>
            <a:ext cx="140615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(3 s, 15 m)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7203632" y="594365"/>
            <a:ext cx="140615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(6 s, 15 m)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3472051" y="2050469"/>
            <a:ext cx="12634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(0 s, 0 m)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7524263" y="1824831"/>
            <a:ext cx="12634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(7 s, 0 m)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928260" y="2173184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018506" y="741294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083631" y="741294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440348" y="2168160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428" name="Picture 33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573" y="2894855"/>
            <a:ext cx="3678684" cy="215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20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1" grpId="0" animBg="1"/>
      <p:bldP spid="144400" grpId="0" animBg="1"/>
      <p:bldP spid="144402" grpId="0"/>
      <p:bldP spid="43" grpId="0"/>
      <p:bldP spid="56" grpId="0"/>
      <p:bldP spid="57" grpId="0"/>
      <p:bldP spid="58" grpId="0"/>
      <p:bldP spid="59" grpId="0"/>
      <p:bldP spid="4" grpId="0" animBg="1"/>
      <p:bldP spid="61" grpId="0" animBg="1"/>
      <p:bldP spid="62" grpId="0" animBg="1"/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14169" y="956185"/>
            <a:ext cx="864852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1. Here, we introduced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graphical analysis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of 1-D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motion. We mentally put all of our moving objects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on a balance beam in order to reinforce that their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motion was one-dimensional. (The objects are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NOT on a treasure hunt!)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2. We saw that the slope of a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position-time graph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at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any time is the velocity of the object at that time.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These velocities can be compiled for all times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shown on a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velocity-time graph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3. We saw that the sign of velocity gave information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about the direction in which the object was moving.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6840" y="302590"/>
            <a:ext cx="8072466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1-D Graphical Analysis, 1</a:t>
            </a:r>
          </a:p>
        </p:txBody>
      </p:sp>
    </p:spTree>
    <p:extLst>
      <p:ext uri="{BB962C8B-B14F-4D97-AF65-F5344CB8AC3E}">
        <p14:creationId xmlns:p14="http://schemas.microsoft.com/office/powerpoint/2010/main" val="3481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5334000" y="4572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Another P-t curve:</a:t>
            </a:r>
          </a:p>
        </p:txBody>
      </p:sp>
      <p:grpSp>
        <p:nvGrpSpPr>
          <p:cNvPr id="36867" name="Group 79"/>
          <p:cNvGrpSpPr>
            <a:grpSpLocks/>
          </p:cNvGrpSpPr>
          <p:nvPr/>
        </p:nvGrpSpPr>
        <p:grpSpPr bwMode="auto">
          <a:xfrm>
            <a:off x="5105400" y="2895600"/>
            <a:ext cx="3657600" cy="1143000"/>
            <a:chOff x="3168" y="288"/>
            <a:chExt cx="2304" cy="720"/>
          </a:xfrm>
        </p:grpSpPr>
        <p:pic>
          <p:nvPicPr>
            <p:cNvPr id="36943" name="Picture 6" descr="an04327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88"/>
              <a:ext cx="1162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944" name="Rectangle 7"/>
            <p:cNvSpPr>
              <a:spLocks noChangeArrowheads="1"/>
            </p:cNvSpPr>
            <p:nvPr/>
          </p:nvSpPr>
          <p:spPr bwMode="auto">
            <a:xfrm>
              <a:off x="3168" y="864"/>
              <a:ext cx="230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6868" name="Group 80"/>
          <p:cNvGrpSpPr>
            <a:grpSpLocks/>
          </p:cNvGrpSpPr>
          <p:nvPr/>
        </p:nvGrpSpPr>
        <p:grpSpPr bwMode="auto">
          <a:xfrm>
            <a:off x="346075" y="377825"/>
            <a:ext cx="7121525" cy="6364288"/>
            <a:chOff x="218" y="238"/>
            <a:chExt cx="4486" cy="4009"/>
          </a:xfrm>
        </p:grpSpPr>
        <p:sp>
          <p:nvSpPr>
            <p:cNvPr id="36877" name="Line 10"/>
            <p:cNvSpPr>
              <a:spLocks noChangeShapeType="1"/>
            </p:cNvSpPr>
            <p:nvPr/>
          </p:nvSpPr>
          <p:spPr bwMode="auto">
            <a:xfrm flipV="1">
              <a:off x="1072" y="238"/>
              <a:ext cx="0" cy="16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78" name="Line 11"/>
            <p:cNvSpPr>
              <a:spLocks noChangeShapeType="1"/>
            </p:cNvSpPr>
            <p:nvPr/>
          </p:nvSpPr>
          <p:spPr bwMode="auto">
            <a:xfrm>
              <a:off x="966" y="1733"/>
              <a:ext cx="28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79" name="Line 12"/>
            <p:cNvSpPr>
              <a:spLocks noChangeShapeType="1"/>
            </p:cNvSpPr>
            <p:nvPr/>
          </p:nvSpPr>
          <p:spPr bwMode="auto">
            <a:xfrm>
              <a:off x="966" y="1412"/>
              <a:ext cx="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80" name="Line 13"/>
            <p:cNvSpPr>
              <a:spLocks noChangeShapeType="1"/>
            </p:cNvSpPr>
            <p:nvPr/>
          </p:nvSpPr>
          <p:spPr bwMode="auto">
            <a:xfrm flipV="1">
              <a:off x="1393" y="1626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81" name="Line 14"/>
            <p:cNvSpPr>
              <a:spLocks noChangeShapeType="1"/>
            </p:cNvSpPr>
            <p:nvPr/>
          </p:nvSpPr>
          <p:spPr bwMode="auto">
            <a:xfrm>
              <a:off x="966" y="1092"/>
              <a:ext cx="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82" name="Line 15"/>
            <p:cNvSpPr>
              <a:spLocks noChangeShapeType="1"/>
            </p:cNvSpPr>
            <p:nvPr/>
          </p:nvSpPr>
          <p:spPr bwMode="auto">
            <a:xfrm>
              <a:off x="966" y="772"/>
              <a:ext cx="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83" name="Line 16"/>
            <p:cNvSpPr>
              <a:spLocks noChangeShapeType="1"/>
            </p:cNvSpPr>
            <p:nvPr/>
          </p:nvSpPr>
          <p:spPr bwMode="auto">
            <a:xfrm flipV="1">
              <a:off x="1713" y="1626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84" name="Line 17"/>
            <p:cNvSpPr>
              <a:spLocks noChangeShapeType="1"/>
            </p:cNvSpPr>
            <p:nvPr/>
          </p:nvSpPr>
          <p:spPr bwMode="auto">
            <a:xfrm flipV="1">
              <a:off x="2034" y="1626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85" name="Line 18"/>
            <p:cNvSpPr>
              <a:spLocks noChangeShapeType="1"/>
            </p:cNvSpPr>
            <p:nvPr/>
          </p:nvSpPr>
          <p:spPr bwMode="auto">
            <a:xfrm flipV="1">
              <a:off x="2354" y="1626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86" name="Line 19"/>
            <p:cNvSpPr>
              <a:spLocks noChangeShapeType="1"/>
            </p:cNvSpPr>
            <p:nvPr/>
          </p:nvSpPr>
          <p:spPr bwMode="auto">
            <a:xfrm flipV="1">
              <a:off x="2675" y="1626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87" name="Line 20"/>
            <p:cNvSpPr>
              <a:spLocks noChangeShapeType="1"/>
            </p:cNvSpPr>
            <p:nvPr/>
          </p:nvSpPr>
          <p:spPr bwMode="auto">
            <a:xfrm flipV="1">
              <a:off x="2995" y="1626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88" name="Line 21"/>
            <p:cNvSpPr>
              <a:spLocks noChangeShapeType="1"/>
            </p:cNvSpPr>
            <p:nvPr/>
          </p:nvSpPr>
          <p:spPr bwMode="auto">
            <a:xfrm flipV="1">
              <a:off x="3315" y="1626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89" name="Line 22"/>
            <p:cNvSpPr>
              <a:spLocks noChangeShapeType="1"/>
            </p:cNvSpPr>
            <p:nvPr/>
          </p:nvSpPr>
          <p:spPr bwMode="auto">
            <a:xfrm flipV="1">
              <a:off x="1072" y="452"/>
              <a:ext cx="641" cy="128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90" name="Line 23"/>
            <p:cNvSpPr>
              <a:spLocks noChangeShapeType="1"/>
            </p:cNvSpPr>
            <p:nvPr/>
          </p:nvSpPr>
          <p:spPr bwMode="auto">
            <a:xfrm>
              <a:off x="1713" y="452"/>
              <a:ext cx="64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91" name="Line 24"/>
            <p:cNvSpPr>
              <a:spLocks noChangeShapeType="1"/>
            </p:cNvSpPr>
            <p:nvPr/>
          </p:nvSpPr>
          <p:spPr bwMode="auto">
            <a:xfrm>
              <a:off x="2354" y="452"/>
              <a:ext cx="641" cy="64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892" name="Text Box 25"/>
            <p:cNvSpPr txBox="1">
              <a:spLocks noChangeArrowheads="1"/>
            </p:cNvSpPr>
            <p:nvPr/>
          </p:nvSpPr>
          <p:spPr bwMode="auto">
            <a:xfrm>
              <a:off x="3850" y="1544"/>
              <a:ext cx="85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t (s)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6893" name="Text Box 26"/>
            <p:cNvSpPr txBox="1">
              <a:spLocks noChangeArrowheads="1"/>
            </p:cNvSpPr>
            <p:nvPr/>
          </p:nvSpPr>
          <p:spPr bwMode="auto">
            <a:xfrm>
              <a:off x="218" y="985"/>
              <a:ext cx="641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P (m)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6894" name="Text Box 27"/>
            <p:cNvSpPr txBox="1">
              <a:spLocks noChangeArrowheads="1"/>
            </p:cNvSpPr>
            <p:nvPr/>
          </p:nvSpPr>
          <p:spPr bwMode="auto">
            <a:xfrm>
              <a:off x="859" y="1840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0</a:t>
              </a:r>
            </a:p>
          </p:txBody>
        </p:sp>
        <p:sp>
          <p:nvSpPr>
            <p:cNvPr id="36895" name="Text Box 28"/>
            <p:cNvSpPr txBox="1">
              <a:spLocks noChangeArrowheads="1"/>
            </p:cNvSpPr>
            <p:nvPr/>
          </p:nvSpPr>
          <p:spPr bwMode="auto">
            <a:xfrm>
              <a:off x="1179" y="1840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1</a:t>
              </a:r>
            </a:p>
          </p:txBody>
        </p:sp>
        <p:sp>
          <p:nvSpPr>
            <p:cNvPr id="36896" name="Text Box 29"/>
            <p:cNvSpPr txBox="1">
              <a:spLocks noChangeArrowheads="1"/>
            </p:cNvSpPr>
            <p:nvPr/>
          </p:nvSpPr>
          <p:spPr bwMode="auto">
            <a:xfrm>
              <a:off x="1500" y="1840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2</a:t>
              </a:r>
            </a:p>
          </p:txBody>
        </p:sp>
        <p:sp>
          <p:nvSpPr>
            <p:cNvPr id="36897" name="Text Box 30"/>
            <p:cNvSpPr txBox="1">
              <a:spLocks noChangeArrowheads="1"/>
            </p:cNvSpPr>
            <p:nvPr/>
          </p:nvSpPr>
          <p:spPr bwMode="auto">
            <a:xfrm>
              <a:off x="1820" y="1840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3</a:t>
              </a:r>
            </a:p>
          </p:txBody>
        </p:sp>
        <p:sp>
          <p:nvSpPr>
            <p:cNvPr id="36898" name="Text Box 31"/>
            <p:cNvSpPr txBox="1">
              <a:spLocks noChangeArrowheads="1"/>
            </p:cNvSpPr>
            <p:nvPr/>
          </p:nvSpPr>
          <p:spPr bwMode="auto">
            <a:xfrm>
              <a:off x="2141" y="1840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4</a:t>
              </a:r>
            </a:p>
          </p:txBody>
        </p:sp>
        <p:sp>
          <p:nvSpPr>
            <p:cNvPr id="36899" name="Text Box 32"/>
            <p:cNvSpPr txBox="1">
              <a:spLocks noChangeArrowheads="1"/>
            </p:cNvSpPr>
            <p:nvPr/>
          </p:nvSpPr>
          <p:spPr bwMode="auto">
            <a:xfrm>
              <a:off x="2461" y="1840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5</a:t>
              </a:r>
            </a:p>
          </p:txBody>
        </p:sp>
        <p:sp>
          <p:nvSpPr>
            <p:cNvPr id="36900" name="Text Box 33"/>
            <p:cNvSpPr txBox="1">
              <a:spLocks noChangeArrowheads="1"/>
            </p:cNvSpPr>
            <p:nvPr/>
          </p:nvSpPr>
          <p:spPr bwMode="auto">
            <a:xfrm>
              <a:off x="2781" y="1840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6</a:t>
              </a:r>
            </a:p>
          </p:txBody>
        </p:sp>
        <p:sp>
          <p:nvSpPr>
            <p:cNvPr id="36901" name="Text Box 34"/>
            <p:cNvSpPr txBox="1">
              <a:spLocks noChangeArrowheads="1"/>
            </p:cNvSpPr>
            <p:nvPr/>
          </p:nvSpPr>
          <p:spPr bwMode="auto">
            <a:xfrm>
              <a:off x="3102" y="1840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7</a:t>
              </a:r>
            </a:p>
          </p:txBody>
        </p:sp>
        <p:sp>
          <p:nvSpPr>
            <p:cNvPr id="36902" name="Text Box 35"/>
            <p:cNvSpPr txBox="1">
              <a:spLocks noChangeArrowheads="1"/>
            </p:cNvSpPr>
            <p:nvPr/>
          </p:nvSpPr>
          <p:spPr bwMode="auto">
            <a:xfrm>
              <a:off x="752" y="1626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6903" name="Text Box 36"/>
            <p:cNvSpPr txBox="1">
              <a:spLocks noChangeArrowheads="1"/>
            </p:cNvSpPr>
            <p:nvPr/>
          </p:nvSpPr>
          <p:spPr bwMode="auto">
            <a:xfrm>
              <a:off x="752" y="1306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904" name="Text Box 37"/>
            <p:cNvSpPr txBox="1">
              <a:spLocks noChangeArrowheads="1"/>
            </p:cNvSpPr>
            <p:nvPr/>
          </p:nvSpPr>
          <p:spPr bwMode="auto">
            <a:xfrm>
              <a:off x="645" y="985"/>
              <a:ext cx="427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10</a:t>
              </a:r>
            </a:p>
          </p:txBody>
        </p:sp>
        <p:sp>
          <p:nvSpPr>
            <p:cNvPr id="36905" name="Text Box 38"/>
            <p:cNvSpPr txBox="1">
              <a:spLocks noChangeArrowheads="1"/>
            </p:cNvSpPr>
            <p:nvPr/>
          </p:nvSpPr>
          <p:spPr bwMode="auto">
            <a:xfrm>
              <a:off x="645" y="665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15</a:t>
              </a:r>
            </a:p>
          </p:txBody>
        </p:sp>
        <p:sp>
          <p:nvSpPr>
            <p:cNvPr id="36906" name="Line 40"/>
            <p:cNvSpPr>
              <a:spLocks noChangeShapeType="1"/>
            </p:cNvSpPr>
            <p:nvPr/>
          </p:nvSpPr>
          <p:spPr bwMode="auto">
            <a:xfrm flipV="1">
              <a:off x="3636" y="1626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07" name="Text Box 41"/>
            <p:cNvSpPr txBox="1">
              <a:spLocks noChangeArrowheads="1"/>
            </p:cNvSpPr>
            <p:nvPr/>
          </p:nvSpPr>
          <p:spPr bwMode="auto">
            <a:xfrm>
              <a:off x="3422" y="1840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8</a:t>
              </a:r>
            </a:p>
          </p:txBody>
        </p:sp>
        <p:sp>
          <p:nvSpPr>
            <p:cNvPr id="36908" name="Line 42"/>
            <p:cNvSpPr>
              <a:spLocks noChangeShapeType="1"/>
            </p:cNvSpPr>
            <p:nvPr/>
          </p:nvSpPr>
          <p:spPr bwMode="auto">
            <a:xfrm>
              <a:off x="966" y="452"/>
              <a:ext cx="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09" name="Text Box 43"/>
            <p:cNvSpPr txBox="1">
              <a:spLocks noChangeArrowheads="1"/>
            </p:cNvSpPr>
            <p:nvPr/>
          </p:nvSpPr>
          <p:spPr bwMode="auto">
            <a:xfrm>
              <a:off x="645" y="345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20</a:t>
              </a:r>
            </a:p>
          </p:txBody>
        </p:sp>
        <p:sp>
          <p:nvSpPr>
            <p:cNvPr id="36910" name="Freeform 44"/>
            <p:cNvSpPr>
              <a:spLocks/>
            </p:cNvSpPr>
            <p:nvPr/>
          </p:nvSpPr>
          <p:spPr bwMode="auto">
            <a:xfrm>
              <a:off x="2995" y="1092"/>
              <a:ext cx="641" cy="641"/>
            </a:xfrm>
            <a:custGeom>
              <a:avLst/>
              <a:gdLst>
                <a:gd name="T0" fmla="*/ 0 w 1080"/>
                <a:gd name="T1" fmla="*/ 0 h 1080"/>
                <a:gd name="T2" fmla="*/ 1 w 1080"/>
                <a:gd name="T3" fmla="*/ 1 h 1080"/>
                <a:gd name="T4" fmla="*/ 1 w 1080"/>
                <a:gd name="T5" fmla="*/ 1 h 1080"/>
                <a:gd name="T6" fmla="*/ 1 w 1080"/>
                <a:gd name="T7" fmla="*/ 1 h 1080"/>
                <a:gd name="T8" fmla="*/ 1 w 1080"/>
                <a:gd name="T9" fmla="*/ 1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0"/>
                <a:gd name="T16" fmla="*/ 0 h 1080"/>
                <a:gd name="T17" fmla="*/ 1080 w 1080"/>
                <a:gd name="T18" fmla="*/ 1080 h 1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0" h="1080">
                  <a:moveTo>
                    <a:pt x="0" y="0"/>
                  </a:moveTo>
                  <a:cubicBezTo>
                    <a:pt x="26" y="62"/>
                    <a:pt x="100" y="262"/>
                    <a:pt x="159" y="371"/>
                  </a:cubicBezTo>
                  <a:cubicBezTo>
                    <a:pt x="218" y="480"/>
                    <a:pt x="274" y="569"/>
                    <a:pt x="354" y="656"/>
                  </a:cubicBezTo>
                  <a:cubicBezTo>
                    <a:pt x="434" y="743"/>
                    <a:pt x="518" y="825"/>
                    <a:pt x="639" y="896"/>
                  </a:cubicBezTo>
                  <a:cubicBezTo>
                    <a:pt x="760" y="967"/>
                    <a:pt x="988" y="1042"/>
                    <a:pt x="1080" y="108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1" name="Line 46"/>
            <p:cNvSpPr>
              <a:spLocks noChangeShapeType="1"/>
            </p:cNvSpPr>
            <p:nvPr/>
          </p:nvSpPr>
          <p:spPr bwMode="auto">
            <a:xfrm flipV="1">
              <a:off x="1072" y="2112"/>
              <a:ext cx="0" cy="18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2" name="Line 47"/>
            <p:cNvSpPr>
              <a:spLocks noChangeShapeType="1"/>
            </p:cNvSpPr>
            <p:nvPr/>
          </p:nvSpPr>
          <p:spPr bwMode="auto">
            <a:xfrm>
              <a:off x="966" y="3820"/>
              <a:ext cx="28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3" name="Line 48"/>
            <p:cNvSpPr>
              <a:spLocks noChangeShapeType="1"/>
            </p:cNvSpPr>
            <p:nvPr/>
          </p:nvSpPr>
          <p:spPr bwMode="auto">
            <a:xfrm>
              <a:off x="966" y="3286"/>
              <a:ext cx="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4" name="Line 49"/>
            <p:cNvSpPr>
              <a:spLocks noChangeShapeType="1"/>
            </p:cNvSpPr>
            <p:nvPr/>
          </p:nvSpPr>
          <p:spPr bwMode="auto">
            <a:xfrm flipV="1">
              <a:off x="1393" y="3713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5" name="Line 50"/>
            <p:cNvSpPr>
              <a:spLocks noChangeShapeType="1"/>
            </p:cNvSpPr>
            <p:nvPr/>
          </p:nvSpPr>
          <p:spPr bwMode="auto">
            <a:xfrm>
              <a:off x="966" y="2966"/>
              <a:ext cx="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6" name="Line 51"/>
            <p:cNvSpPr>
              <a:spLocks noChangeShapeType="1"/>
            </p:cNvSpPr>
            <p:nvPr/>
          </p:nvSpPr>
          <p:spPr bwMode="auto">
            <a:xfrm>
              <a:off x="966" y="2645"/>
              <a:ext cx="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7" name="Line 52"/>
            <p:cNvSpPr>
              <a:spLocks noChangeShapeType="1"/>
            </p:cNvSpPr>
            <p:nvPr/>
          </p:nvSpPr>
          <p:spPr bwMode="auto">
            <a:xfrm flipV="1">
              <a:off x="1713" y="3713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8" name="Line 53"/>
            <p:cNvSpPr>
              <a:spLocks noChangeShapeType="1"/>
            </p:cNvSpPr>
            <p:nvPr/>
          </p:nvSpPr>
          <p:spPr bwMode="auto">
            <a:xfrm flipV="1">
              <a:off x="2034" y="3713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9" name="Line 54"/>
            <p:cNvSpPr>
              <a:spLocks noChangeShapeType="1"/>
            </p:cNvSpPr>
            <p:nvPr/>
          </p:nvSpPr>
          <p:spPr bwMode="auto">
            <a:xfrm flipV="1">
              <a:off x="2354" y="3713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20" name="Line 55"/>
            <p:cNvSpPr>
              <a:spLocks noChangeShapeType="1"/>
            </p:cNvSpPr>
            <p:nvPr/>
          </p:nvSpPr>
          <p:spPr bwMode="auto">
            <a:xfrm flipV="1">
              <a:off x="2675" y="3713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21" name="Line 56"/>
            <p:cNvSpPr>
              <a:spLocks noChangeShapeType="1"/>
            </p:cNvSpPr>
            <p:nvPr/>
          </p:nvSpPr>
          <p:spPr bwMode="auto">
            <a:xfrm flipV="1">
              <a:off x="2995" y="3713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22" name="Line 57"/>
            <p:cNvSpPr>
              <a:spLocks noChangeShapeType="1"/>
            </p:cNvSpPr>
            <p:nvPr/>
          </p:nvSpPr>
          <p:spPr bwMode="auto">
            <a:xfrm flipV="1">
              <a:off x="3315" y="3713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23" name="Text Box 58"/>
            <p:cNvSpPr txBox="1">
              <a:spLocks noChangeArrowheads="1"/>
            </p:cNvSpPr>
            <p:nvPr/>
          </p:nvSpPr>
          <p:spPr bwMode="auto">
            <a:xfrm>
              <a:off x="3850" y="3786"/>
              <a:ext cx="85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t (s)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6924" name="Text Box 59"/>
            <p:cNvSpPr txBox="1">
              <a:spLocks noChangeArrowheads="1"/>
            </p:cNvSpPr>
            <p:nvPr/>
          </p:nvSpPr>
          <p:spPr bwMode="auto">
            <a:xfrm>
              <a:off x="218" y="2859"/>
              <a:ext cx="641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v (m/s)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6925" name="Text Box 60"/>
            <p:cNvSpPr txBox="1">
              <a:spLocks noChangeArrowheads="1"/>
            </p:cNvSpPr>
            <p:nvPr/>
          </p:nvSpPr>
          <p:spPr bwMode="auto">
            <a:xfrm>
              <a:off x="859" y="3927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0</a:t>
              </a:r>
            </a:p>
          </p:txBody>
        </p:sp>
        <p:sp>
          <p:nvSpPr>
            <p:cNvPr id="36926" name="Text Box 61"/>
            <p:cNvSpPr txBox="1">
              <a:spLocks noChangeArrowheads="1"/>
            </p:cNvSpPr>
            <p:nvPr/>
          </p:nvSpPr>
          <p:spPr bwMode="auto">
            <a:xfrm>
              <a:off x="1179" y="3927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1</a:t>
              </a:r>
            </a:p>
          </p:txBody>
        </p:sp>
        <p:sp>
          <p:nvSpPr>
            <p:cNvPr id="36927" name="Text Box 62"/>
            <p:cNvSpPr txBox="1">
              <a:spLocks noChangeArrowheads="1"/>
            </p:cNvSpPr>
            <p:nvPr/>
          </p:nvSpPr>
          <p:spPr bwMode="auto">
            <a:xfrm>
              <a:off x="1500" y="3927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2</a:t>
              </a:r>
            </a:p>
          </p:txBody>
        </p:sp>
        <p:sp>
          <p:nvSpPr>
            <p:cNvPr id="36928" name="Text Box 63"/>
            <p:cNvSpPr txBox="1">
              <a:spLocks noChangeArrowheads="1"/>
            </p:cNvSpPr>
            <p:nvPr/>
          </p:nvSpPr>
          <p:spPr bwMode="auto">
            <a:xfrm>
              <a:off x="1820" y="3927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3</a:t>
              </a:r>
            </a:p>
          </p:txBody>
        </p:sp>
        <p:sp>
          <p:nvSpPr>
            <p:cNvPr id="36929" name="Text Box 64"/>
            <p:cNvSpPr txBox="1">
              <a:spLocks noChangeArrowheads="1"/>
            </p:cNvSpPr>
            <p:nvPr/>
          </p:nvSpPr>
          <p:spPr bwMode="auto">
            <a:xfrm>
              <a:off x="2141" y="3927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4</a:t>
              </a:r>
            </a:p>
          </p:txBody>
        </p:sp>
        <p:sp>
          <p:nvSpPr>
            <p:cNvPr id="36930" name="Text Box 65"/>
            <p:cNvSpPr txBox="1">
              <a:spLocks noChangeArrowheads="1"/>
            </p:cNvSpPr>
            <p:nvPr/>
          </p:nvSpPr>
          <p:spPr bwMode="auto">
            <a:xfrm>
              <a:off x="2461" y="3927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5</a:t>
              </a:r>
            </a:p>
          </p:txBody>
        </p:sp>
        <p:sp>
          <p:nvSpPr>
            <p:cNvPr id="36931" name="Text Box 66"/>
            <p:cNvSpPr txBox="1">
              <a:spLocks noChangeArrowheads="1"/>
            </p:cNvSpPr>
            <p:nvPr/>
          </p:nvSpPr>
          <p:spPr bwMode="auto">
            <a:xfrm>
              <a:off x="2781" y="3927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6</a:t>
              </a:r>
            </a:p>
          </p:txBody>
        </p:sp>
        <p:sp>
          <p:nvSpPr>
            <p:cNvPr id="36932" name="Text Box 67"/>
            <p:cNvSpPr txBox="1">
              <a:spLocks noChangeArrowheads="1"/>
            </p:cNvSpPr>
            <p:nvPr/>
          </p:nvSpPr>
          <p:spPr bwMode="auto">
            <a:xfrm>
              <a:off x="3102" y="3927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7</a:t>
              </a:r>
            </a:p>
          </p:txBody>
        </p:sp>
        <p:sp>
          <p:nvSpPr>
            <p:cNvPr id="36933" name="Text Box 68"/>
            <p:cNvSpPr txBox="1">
              <a:spLocks noChangeArrowheads="1"/>
            </p:cNvSpPr>
            <p:nvPr/>
          </p:nvSpPr>
          <p:spPr bwMode="auto">
            <a:xfrm>
              <a:off x="645" y="3179"/>
              <a:ext cx="427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-5</a:t>
              </a:r>
            </a:p>
          </p:txBody>
        </p:sp>
        <p:sp>
          <p:nvSpPr>
            <p:cNvPr id="36934" name="Text Box 69"/>
            <p:cNvSpPr txBox="1">
              <a:spLocks noChangeArrowheads="1"/>
            </p:cNvSpPr>
            <p:nvPr/>
          </p:nvSpPr>
          <p:spPr bwMode="auto">
            <a:xfrm>
              <a:off x="752" y="2859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6935" name="Text Box 70"/>
            <p:cNvSpPr txBox="1">
              <a:spLocks noChangeArrowheads="1"/>
            </p:cNvSpPr>
            <p:nvPr/>
          </p:nvSpPr>
          <p:spPr bwMode="auto">
            <a:xfrm>
              <a:off x="752" y="2539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936" name="Line 71"/>
            <p:cNvSpPr>
              <a:spLocks noChangeShapeType="1"/>
            </p:cNvSpPr>
            <p:nvPr/>
          </p:nvSpPr>
          <p:spPr bwMode="auto">
            <a:xfrm flipV="1">
              <a:off x="3636" y="3713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37" name="Text Box 72"/>
            <p:cNvSpPr txBox="1">
              <a:spLocks noChangeArrowheads="1"/>
            </p:cNvSpPr>
            <p:nvPr/>
          </p:nvSpPr>
          <p:spPr bwMode="auto">
            <a:xfrm>
              <a:off x="3422" y="3927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8</a:t>
              </a:r>
            </a:p>
          </p:txBody>
        </p:sp>
        <p:sp>
          <p:nvSpPr>
            <p:cNvPr id="36938" name="Line 73"/>
            <p:cNvSpPr>
              <a:spLocks noChangeShapeType="1"/>
            </p:cNvSpPr>
            <p:nvPr/>
          </p:nvSpPr>
          <p:spPr bwMode="auto">
            <a:xfrm>
              <a:off x="966" y="2325"/>
              <a:ext cx="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39" name="Text Box 74"/>
            <p:cNvSpPr txBox="1">
              <a:spLocks noChangeArrowheads="1"/>
            </p:cNvSpPr>
            <p:nvPr/>
          </p:nvSpPr>
          <p:spPr bwMode="auto">
            <a:xfrm>
              <a:off x="645" y="2218"/>
              <a:ext cx="427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noProof="1">
                  <a:solidFill>
                    <a:srgbClr val="FF0000"/>
                  </a:solidFill>
                </a:rPr>
                <a:t> </a:t>
              </a:r>
              <a:r>
                <a:rPr lang="en-US" sz="200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36940" name="Line 75"/>
            <p:cNvSpPr>
              <a:spLocks noChangeShapeType="1"/>
            </p:cNvSpPr>
            <p:nvPr/>
          </p:nvSpPr>
          <p:spPr bwMode="auto">
            <a:xfrm>
              <a:off x="966" y="3606"/>
              <a:ext cx="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41" name="Text Box 76"/>
            <p:cNvSpPr txBox="1">
              <a:spLocks noChangeArrowheads="1"/>
            </p:cNvSpPr>
            <p:nvPr/>
          </p:nvSpPr>
          <p:spPr bwMode="auto">
            <a:xfrm>
              <a:off x="645" y="3500"/>
              <a:ext cx="4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-10</a:t>
              </a:r>
            </a:p>
          </p:txBody>
        </p:sp>
        <p:sp>
          <p:nvSpPr>
            <p:cNvPr id="36942" name="Line 77"/>
            <p:cNvSpPr>
              <a:spLocks noChangeShapeType="1"/>
            </p:cNvSpPr>
            <p:nvPr/>
          </p:nvSpPr>
          <p:spPr bwMode="auto">
            <a:xfrm>
              <a:off x="1072" y="2966"/>
              <a:ext cx="28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3985" name="Freeform 81"/>
          <p:cNvSpPr>
            <a:spLocks/>
          </p:cNvSpPr>
          <p:nvPr/>
        </p:nvSpPr>
        <p:spPr bwMode="auto">
          <a:xfrm>
            <a:off x="1701800" y="3695700"/>
            <a:ext cx="971550" cy="6350"/>
          </a:xfrm>
          <a:custGeom>
            <a:avLst/>
            <a:gdLst>
              <a:gd name="T0" fmla="*/ 0 w 612"/>
              <a:gd name="T1" fmla="*/ 0 h 4"/>
              <a:gd name="T2" fmla="*/ 2147483647 w 612"/>
              <a:gd name="T3" fmla="*/ 2147483647 h 4"/>
              <a:gd name="T4" fmla="*/ 0 60000 65536"/>
              <a:gd name="T5" fmla="*/ 0 60000 65536"/>
              <a:gd name="T6" fmla="*/ 0 w 612"/>
              <a:gd name="T7" fmla="*/ 0 h 4"/>
              <a:gd name="T8" fmla="*/ 612 w 612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2" h="4">
                <a:moveTo>
                  <a:pt x="0" y="0"/>
                </a:moveTo>
                <a:lnTo>
                  <a:pt x="612" y="4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986" name="Freeform 82"/>
          <p:cNvSpPr>
            <a:spLocks/>
          </p:cNvSpPr>
          <p:nvPr/>
        </p:nvSpPr>
        <p:spPr bwMode="auto">
          <a:xfrm>
            <a:off x="2667000" y="3702050"/>
            <a:ext cx="1588" cy="1003300"/>
          </a:xfrm>
          <a:custGeom>
            <a:avLst/>
            <a:gdLst>
              <a:gd name="T0" fmla="*/ 0 w 1"/>
              <a:gd name="T1" fmla="*/ 0 h 632"/>
              <a:gd name="T2" fmla="*/ 0 w 1"/>
              <a:gd name="T3" fmla="*/ 2147483647 h 632"/>
              <a:gd name="T4" fmla="*/ 0 60000 65536"/>
              <a:gd name="T5" fmla="*/ 0 60000 65536"/>
              <a:gd name="T6" fmla="*/ 0 w 1"/>
              <a:gd name="T7" fmla="*/ 0 h 632"/>
              <a:gd name="T8" fmla="*/ 1 w 1"/>
              <a:gd name="T9" fmla="*/ 632 h 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32">
                <a:moveTo>
                  <a:pt x="0" y="0"/>
                </a:moveTo>
                <a:lnTo>
                  <a:pt x="0" y="632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987" name="Freeform 83"/>
          <p:cNvSpPr>
            <a:spLocks/>
          </p:cNvSpPr>
          <p:nvPr/>
        </p:nvSpPr>
        <p:spPr bwMode="auto">
          <a:xfrm>
            <a:off x="2667000" y="4705350"/>
            <a:ext cx="1060450" cy="1588"/>
          </a:xfrm>
          <a:custGeom>
            <a:avLst/>
            <a:gdLst>
              <a:gd name="T0" fmla="*/ 0 w 668"/>
              <a:gd name="T1" fmla="*/ 0 h 1"/>
              <a:gd name="T2" fmla="*/ 2147483647 w 668"/>
              <a:gd name="T3" fmla="*/ 0 h 1"/>
              <a:gd name="T4" fmla="*/ 0 60000 65536"/>
              <a:gd name="T5" fmla="*/ 0 60000 65536"/>
              <a:gd name="T6" fmla="*/ 0 w 668"/>
              <a:gd name="T7" fmla="*/ 0 h 1"/>
              <a:gd name="T8" fmla="*/ 668 w 66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8" h="1">
                <a:moveTo>
                  <a:pt x="0" y="0"/>
                </a:moveTo>
                <a:lnTo>
                  <a:pt x="668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988" name="Line 84"/>
          <p:cNvSpPr>
            <a:spLocks noChangeShapeType="1"/>
          </p:cNvSpPr>
          <p:nvPr/>
        </p:nvSpPr>
        <p:spPr bwMode="auto">
          <a:xfrm>
            <a:off x="3733800" y="4724400"/>
            <a:ext cx="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989" name="Freeform 85"/>
          <p:cNvSpPr>
            <a:spLocks/>
          </p:cNvSpPr>
          <p:nvPr/>
        </p:nvSpPr>
        <p:spPr bwMode="auto">
          <a:xfrm>
            <a:off x="3733800" y="5181600"/>
            <a:ext cx="1009650" cy="1588"/>
          </a:xfrm>
          <a:custGeom>
            <a:avLst/>
            <a:gdLst>
              <a:gd name="T0" fmla="*/ 0 w 636"/>
              <a:gd name="T1" fmla="*/ 0 h 1"/>
              <a:gd name="T2" fmla="*/ 2147483647 w 636"/>
              <a:gd name="T3" fmla="*/ 0 h 1"/>
              <a:gd name="T4" fmla="*/ 0 60000 65536"/>
              <a:gd name="T5" fmla="*/ 0 60000 65536"/>
              <a:gd name="T6" fmla="*/ 0 w 636"/>
              <a:gd name="T7" fmla="*/ 0 h 1"/>
              <a:gd name="T8" fmla="*/ 636 w 6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">
                <a:moveTo>
                  <a:pt x="0" y="0"/>
                </a:moveTo>
                <a:lnTo>
                  <a:pt x="636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990" name="Freeform 86"/>
          <p:cNvSpPr>
            <a:spLocks/>
          </p:cNvSpPr>
          <p:nvPr/>
        </p:nvSpPr>
        <p:spPr bwMode="auto">
          <a:xfrm>
            <a:off x="4749800" y="5168900"/>
            <a:ext cx="1588" cy="685800"/>
          </a:xfrm>
          <a:custGeom>
            <a:avLst/>
            <a:gdLst>
              <a:gd name="T0" fmla="*/ 0 w 1"/>
              <a:gd name="T1" fmla="*/ 0 h 432"/>
              <a:gd name="T2" fmla="*/ 0 w 1"/>
              <a:gd name="T3" fmla="*/ 2147483647 h 432"/>
              <a:gd name="T4" fmla="*/ 0 60000 65536"/>
              <a:gd name="T5" fmla="*/ 0 60000 65536"/>
              <a:gd name="T6" fmla="*/ 0 w 1"/>
              <a:gd name="T7" fmla="*/ 0 h 432"/>
              <a:gd name="T8" fmla="*/ 1 w 1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2">
                <a:moveTo>
                  <a:pt x="0" y="0"/>
                </a:moveTo>
                <a:lnTo>
                  <a:pt x="0" y="432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991" name="Freeform 87"/>
          <p:cNvSpPr>
            <a:spLocks/>
          </p:cNvSpPr>
          <p:nvPr/>
        </p:nvSpPr>
        <p:spPr bwMode="auto">
          <a:xfrm>
            <a:off x="4749800" y="4724400"/>
            <a:ext cx="1041400" cy="1104900"/>
          </a:xfrm>
          <a:custGeom>
            <a:avLst/>
            <a:gdLst>
              <a:gd name="T0" fmla="*/ 0 w 656"/>
              <a:gd name="T1" fmla="*/ 2147483647 h 696"/>
              <a:gd name="T2" fmla="*/ 2147483647 w 656"/>
              <a:gd name="T3" fmla="*/ 0 h 696"/>
              <a:gd name="T4" fmla="*/ 0 60000 65536"/>
              <a:gd name="T5" fmla="*/ 0 60000 65536"/>
              <a:gd name="T6" fmla="*/ 0 w 656"/>
              <a:gd name="T7" fmla="*/ 0 h 696"/>
              <a:gd name="T8" fmla="*/ 656 w 656"/>
              <a:gd name="T9" fmla="*/ 696 h 6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6" h="696">
                <a:moveTo>
                  <a:pt x="0" y="696"/>
                </a:moveTo>
                <a:lnTo>
                  <a:pt x="656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992" name="Text Box 88"/>
          <p:cNvSpPr txBox="1">
            <a:spLocks noChangeArrowheads="1"/>
          </p:cNvSpPr>
          <p:nvPr/>
        </p:nvSpPr>
        <p:spPr bwMode="auto">
          <a:xfrm>
            <a:off x="4343400" y="5562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1880757" y="2276101"/>
            <a:ext cx="12634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(0 s, 0 m)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615045" y="2671948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648198" y="617516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1892632" y="245420"/>
            <a:ext cx="140615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(2 s, 20 m)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3645725" y="617516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3531426" y="245420"/>
            <a:ext cx="140615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(4 s, 20 m)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4667003" y="1638794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4707083" y="1219197"/>
            <a:ext cx="140615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(6 s, 10 m)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688281" y="2660072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5526480" y="2133597"/>
            <a:ext cx="12634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(8 s, 0 m)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906016" y="4548236"/>
            <a:ext cx="1369134" cy="937472"/>
            <a:chOff x="7582883" y="3135084"/>
            <a:chExt cx="1369134" cy="937472"/>
          </a:xfrm>
        </p:grpSpPr>
        <p:grpSp>
          <p:nvGrpSpPr>
            <p:cNvPr id="92" name="Group 91"/>
            <p:cNvGrpSpPr/>
            <p:nvPr/>
          </p:nvGrpSpPr>
          <p:grpSpPr>
            <a:xfrm>
              <a:off x="8024866" y="3135084"/>
              <a:ext cx="927151" cy="937472"/>
              <a:chOff x="4082259" y="5201391"/>
              <a:chExt cx="927151" cy="937472"/>
            </a:xfrm>
          </p:grpSpPr>
          <p:graphicFrame>
            <p:nvGraphicFramePr>
              <p:cNvPr id="94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82259" y="5265738"/>
              <a:ext cx="904875" cy="87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46" name="Equation" r:id="rId4" imgW="406080" imgH="393480" progId="Equation.3">
                      <p:embed/>
                    </p:oleObj>
                  </mc:Choice>
                  <mc:Fallback>
                    <p:oleObj name="Equation" r:id="rId4" imgW="4060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2259" y="5265738"/>
                            <a:ext cx="904875" cy="873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5" name="Rectangle 4"/>
              <p:cNvSpPr>
                <a:spLocks noChangeArrowheads="1"/>
              </p:cNvSpPr>
              <p:nvPr/>
            </p:nvSpPr>
            <p:spPr bwMode="auto">
              <a:xfrm>
                <a:off x="4404757" y="5201391"/>
                <a:ext cx="604653" cy="4770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bIns="0" anchor="t" anchorCtr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d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7582883" y="3346864"/>
              <a:ext cx="453970" cy="477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v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1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2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2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2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12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2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000"/>
                                        <p:tgtEl>
                                          <p:spTgt spid="12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0"/>
                                        <p:tgtEl>
                                          <p:spTgt spid="12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85" grpId="0" animBg="1"/>
      <p:bldP spid="123986" grpId="0" animBg="1"/>
      <p:bldP spid="123987" grpId="0" animBg="1"/>
      <p:bldP spid="123988" grpId="0" animBg="1"/>
      <p:bldP spid="123989" grpId="0" animBg="1"/>
      <p:bldP spid="123990" grpId="0" animBg="1"/>
      <p:bldP spid="123991" grpId="0" animBg="1"/>
      <p:bldP spid="123992" grpId="0"/>
      <p:bldP spid="81" grpId="0"/>
      <p:bldP spid="82" grpId="0" animBg="1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 animBg="1"/>
      <p:bldP spid="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381000" y="3048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Consider the following v-t curve.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649676" y="48768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slope of curve is:</a:t>
            </a:r>
          </a:p>
        </p:txBody>
      </p:sp>
      <p:graphicFrame>
        <p:nvGraphicFramePr>
          <p:cNvPr id="147461" name="Object 5"/>
          <p:cNvGraphicFramePr>
            <a:graphicFrameLocks noChangeAspect="1"/>
          </p:cNvGraphicFramePr>
          <p:nvPr>
            <p:extLst/>
          </p:nvPr>
        </p:nvGraphicFramePr>
        <p:xfrm>
          <a:off x="2566348" y="5037138"/>
          <a:ext cx="1524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348" y="5037138"/>
                        <a:ext cx="15240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>
            <p:extLst/>
          </p:nvPr>
        </p:nvGraphicFramePr>
        <p:xfrm>
          <a:off x="4095395" y="5037138"/>
          <a:ext cx="9048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5" imgW="406080" imgH="393480" progId="Equation.3">
                  <p:embed/>
                </p:oleObj>
              </mc:Choice>
              <mc:Fallback>
                <p:oleObj name="Equation" r:id="rId5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395" y="5037138"/>
                        <a:ext cx="9048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6172200" y="42672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Slope of a v-t curve at any time is object’s acceleration at that time.</a:t>
            </a:r>
          </a:p>
        </p:txBody>
      </p:sp>
      <p:grpSp>
        <p:nvGrpSpPr>
          <p:cNvPr id="10248" name="Group 50"/>
          <p:cNvGrpSpPr>
            <a:grpSpLocks/>
          </p:cNvGrpSpPr>
          <p:nvPr/>
        </p:nvGrpSpPr>
        <p:grpSpPr bwMode="auto">
          <a:xfrm>
            <a:off x="4038600" y="838200"/>
            <a:ext cx="4267200" cy="1219200"/>
            <a:chOff x="2880" y="240"/>
            <a:chExt cx="2688" cy="768"/>
          </a:xfrm>
        </p:grpSpPr>
        <p:pic>
          <p:nvPicPr>
            <p:cNvPr id="10285" name="Picture 9" descr="an04299_[1]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0"/>
              <a:ext cx="1140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6" name="Rectangle 10"/>
            <p:cNvSpPr>
              <a:spLocks noChangeArrowheads="1"/>
            </p:cNvSpPr>
            <p:nvPr/>
          </p:nvSpPr>
          <p:spPr bwMode="auto">
            <a:xfrm>
              <a:off x="2880" y="864"/>
              <a:ext cx="268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49" name="Group 49"/>
          <p:cNvGrpSpPr>
            <a:grpSpLocks/>
          </p:cNvGrpSpPr>
          <p:nvPr/>
        </p:nvGrpSpPr>
        <p:grpSpPr bwMode="auto">
          <a:xfrm>
            <a:off x="142875" y="1241425"/>
            <a:ext cx="7315200" cy="3482975"/>
            <a:chOff x="504" y="1152"/>
            <a:chExt cx="3024" cy="1440"/>
          </a:xfrm>
        </p:grpSpPr>
        <p:sp>
          <p:nvSpPr>
            <p:cNvPr id="10250" name="Line 12"/>
            <p:cNvSpPr>
              <a:spLocks noChangeShapeType="1"/>
            </p:cNvSpPr>
            <p:nvPr/>
          </p:nvSpPr>
          <p:spPr bwMode="auto">
            <a:xfrm flipV="1">
              <a:off x="1080" y="1152"/>
              <a:ext cx="0" cy="1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1" name="Line 13"/>
            <p:cNvSpPr>
              <a:spLocks noChangeShapeType="1"/>
            </p:cNvSpPr>
            <p:nvPr/>
          </p:nvSpPr>
          <p:spPr bwMode="auto">
            <a:xfrm>
              <a:off x="1008" y="2304"/>
              <a:ext cx="1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2" name="Line 14"/>
            <p:cNvSpPr>
              <a:spLocks noChangeShapeType="1"/>
            </p:cNvSpPr>
            <p:nvPr/>
          </p:nvSpPr>
          <p:spPr bwMode="auto">
            <a:xfrm>
              <a:off x="1008" y="194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3" name="Line 15"/>
            <p:cNvSpPr>
              <a:spLocks noChangeShapeType="1"/>
            </p:cNvSpPr>
            <p:nvPr/>
          </p:nvSpPr>
          <p:spPr bwMode="auto">
            <a:xfrm flipV="1">
              <a:off x="1296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4" name="Line 16"/>
            <p:cNvSpPr>
              <a:spLocks noChangeShapeType="1"/>
            </p:cNvSpPr>
            <p:nvPr/>
          </p:nvSpPr>
          <p:spPr bwMode="auto">
            <a:xfrm>
              <a:off x="1008" y="1728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5" name="Line 17"/>
            <p:cNvSpPr>
              <a:spLocks noChangeShapeType="1"/>
            </p:cNvSpPr>
            <p:nvPr/>
          </p:nvSpPr>
          <p:spPr bwMode="auto">
            <a:xfrm>
              <a:off x="1008" y="151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6" name="Line 18"/>
            <p:cNvSpPr>
              <a:spLocks noChangeShapeType="1"/>
            </p:cNvSpPr>
            <p:nvPr/>
          </p:nvSpPr>
          <p:spPr bwMode="auto">
            <a:xfrm flipV="1">
              <a:off x="1512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7" name="Line 19"/>
            <p:cNvSpPr>
              <a:spLocks noChangeShapeType="1"/>
            </p:cNvSpPr>
            <p:nvPr/>
          </p:nvSpPr>
          <p:spPr bwMode="auto">
            <a:xfrm flipV="1">
              <a:off x="1728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 flipV="1">
              <a:off x="1944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9" name="Line 21"/>
            <p:cNvSpPr>
              <a:spLocks noChangeShapeType="1"/>
            </p:cNvSpPr>
            <p:nvPr/>
          </p:nvSpPr>
          <p:spPr bwMode="auto">
            <a:xfrm flipV="1">
              <a:off x="2160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0" name="Line 22"/>
            <p:cNvSpPr>
              <a:spLocks noChangeShapeType="1"/>
            </p:cNvSpPr>
            <p:nvPr/>
          </p:nvSpPr>
          <p:spPr bwMode="auto">
            <a:xfrm flipV="1">
              <a:off x="2376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1" name="Line 23"/>
            <p:cNvSpPr>
              <a:spLocks noChangeShapeType="1"/>
            </p:cNvSpPr>
            <p:nvPr/>
          </p:nvSpPr>
          <p:spPr bwMode="auto">
            <a:xfrm flipV="1">
              <a:off x="2592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2" name="Text Box 24"/>
            <p:cNvSpPr txBox="1">
              <a:spLocks noChangeArrowheads="1"/>
            </p:cNvSpPr>
            <p:nvPr/>
          </p:nvSpPr>
          <p:spPr bwMode="auto">
            <a:xfrm>
              <a:off x="2952" y="2232"/>
              <a:ext cx="57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t (s)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263" name="Text Box 25"/>
            <p:cNvSpPr txBox="1">
              <a:spLocks noChangeArrowheads="1"/>
            </p:cNvSpPr>
            <p:nvPr/>
          </p:nvSpPr>
          <p:spPr bwMode="auto">
            <a:xfrm>
              <a:off x="504" y="1656"/>
              <a:ext cx="43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v (m/s)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264" name="Text Box 26"/>
            <p:cNvSpPr txBox="1">
              <a:spLocks noChangeArrowheads="1"/>
            </p:cNvSpPr>
            <p:nvPr/>
          </p:nvSpPr>
          <p:spPr bwMode="auto">
            <a:xfrm>
              <a:off x="936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0</a:t>
              </a:r>
            </a:p>
          </p:txBody>
        </p:sp>
        <p:sp>
          <p:nvSpPr>
            <p:cNvPr id="10265" name="Text Box 27"/>
            <p:cNvSpPr txBox="1">
              <a:spLocks noChangeArrowheads="1"/>
            </p:cNvSpPr>
            <p:nvPr/>
          </p:nvSpPr>
          <p:spPr bwMode="auto">
            <a:xfrm>
              <a:off x="1152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1</a:t>
              </a:r>
            </a:p>
          </p:txBody>
        </p:sp>
        <p:sp>
          <p:nvSpPr>
            <p:cNvPr id="10266" name="Text Box 28"/>
            <p:cNvSpPr txBox="1">
              <a:spLocks noChangeArrowheads="1"/>
            </p:cNvSpPr>
            <p:nvPr/>
          </p:nvSpPr>
          <p:spPr bwMode="auto">
            <a:xfrm>
              <a:off x="1368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2</a:t>
              </a:r>
            </a:p>
          </p:txBody>
        </p:sp>
        <p:sp>
          <p:nvSpPr>
            <p:cNvPr id="10267" name="Text Box 29"/>
            <p:cNvSpPr txBox="1">
              <a:spLocks noChangeArrowheads="1"/>
            </p:cNvSpPr>
            <p:nvPr/>
          </p:nvSpPr>
          <p:spPr bwMode="auto">
            <a:xfrm>
              <a:off x="1584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3</a:t>
              </a:r>
            </a:p>
          </p:txBody>
        </p:sp>
        <p:sp>
          <p:nvSpPr>
            <p:cNvPr id="10268" name="Text Box 30"/>
            <p:cNvSpPr txBox="1">
              <a:spLocks noChangeArrowheads="1"/>
            </p:cNvSpPr>
            <p:nvPr/>
          </p:nvSpPr>
          <p:spPr bwMode="auto">
            <a:xfrm>
              <a:off x="1800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4</a:t>
              </a:r>
            </a:p>
          </p:txBody>
        </p:sp>
        <p:sp>
          <p:nvSpPr>
            <p:cNvPr id="10269" name="Text Box 31"/>
            <p:cNvSpPr txBox="1">
              <a:spLocks noChangeArrowheads="1"/>
            </p:cNvSpPr>
            <p:nvPr/>
          </p:nvSpPr>
          <p:spPr bwMode="auto">
            <a:xfrm>
              <a:off x="2016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5</a:t>
              </a:r>
            </a:p>
          </p:txBody>
        </p:sp>
        <p:sp>
          <p:nvSpPr>
            <p:cNvPr id="10270" name="Text Box 32"/>
            <p:cNvSpPr txBox="1">
              <a:spLocks noChangeArrowheads="1"/>
            </p:cNvSpPr>
            <p:nvPr/>
          </p:nvSpPr>
          <p:spPr bwMode="auto">
            <a:xfrm>
              <a:off x="2232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6</a:t>
              </a:r>
            </a:p>
          </p:txBody>
        </p:sp>
        <p:sp>
          <p:nvSpPr>
            <p:cNvPr id="10271" name="Text Box 33"/>
            <p:cNvSpPr txBox="1">
              <a:spLocks noChangeArrowheads="1"/>
            </p:cNvSpPr>
            <p:nvPr/>
          </p:nvSpPr>
          <p:spPr bwMode="auto">
            <a:xfrm>
              <a:off x="2448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7</a:t>
              </a:r>
            </a:p>
          </p:txBody>
        </p:sp>
        <p:sp>
          <p:nvSpPr>
            <p:cNvPr id="10272" name="Text Box 34"/>
            <p:cNvSpPr txBox="1">
              <a:spLocks noChangeArrowheads="1"/>
            </p:cNvSpPr>
            <p:nvPr/>
          </p:nvSpPr>
          <p:spPr bwMode="auto">
            <a:xfrm>
              <a:off x="792" y="1872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-5</a:t>
              </a:r>
            </a:p>
          </p:txBody>
        </p:sp>
        <p:sp>
          <p:nvSpPr>
            <p:cNvPr id="10273" name="Text Box 35"/>
            <p:cNvSpPr txBox="1">
              <a:spLocks noChangeArrowheads="1"/>
            </p:cNvSpPr>
            <p:nvPr/>
          </p:nvSpPr>
          <p:spPr bwMode="auto">
            <a:xfrm>
              <a:off x="864" y="165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0274" name="Text Box 36"/>
            <p:cNvSpPr txBox="1">
              <a:spLocks noChangeArrowheads="1"/>
            </p:cNvSpPr>
            <p:nvPr/>
          </p:nvSpPr>
          <p:spPr bwMode="auto">
            <a:xfrm>
              <a:off x="864" y="1440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275" name="Line 37"/>
            <p:cNvSpPr>
              <a:spLocks noChangeShapeType="1"/>
            </p:cNvSpPr>
            <p:nvPr/>
          </p:nvSpPr>
          <p:spPr bwMode="auto">
            <a:xfrm flipV="1">
              <a:off x="2808" y="22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6" name="Text Box 38"/>
            <p:cNvSpPr txBox="1">
              <a:spLocks noChangeArrowheads="1"/>
            </p:cNvSpPr>
            <p:nvPr/>
          </p:nvSpPr>
          <p:spPr bwMode="auto">
            <a:xfrm>
              <a:off x="2664" y="2376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8</a:t>
              </a:r>
            </a:p>
          </p:txBody>
        </p:sp>
        <p:sp>
          <p:nvSpPr>
            <p:cNvPr id="10277" name="Line 39"/>
            <p:cNvSpPr>
              <a:spLocks noChangeShapeType="1"/>
            </p:cNvSpPr>
            <p:nvPr/>
          </p:nvSpPr>
          <p:spPr bwMode="auto">
            <a:xfrm>
              <a:off x="1008" y="129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8" name="Text Box 40"/>
            <p:cNvSpPr txBox="1">
              <a:spLocks noChangeArrowheads="1"/>
            </p:cNvSpPr>
            <p:nvPr/>
          </p:nvSpPr>
          <p:spPr bwMode="auto">
            <a:xfrm>
              <a:off x="792" y="1224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10</a:t>
              </a:r>
            </a:p>
          </p:txBody>
        </p:sp>
        <p:sp>
          <p:nvSpPr>
            <p:cNvPr id="10279" name="Line 41"/>
            <p:cNvSpPr>
              <a:spLocks noChangeShapeType="1"/>
            </p:cNvSpPr>
            <p:nvPr/>
          </p:nvSpPr>
          <p:spPr bwMode="auto">
            <a:xfrm>
              <a:off x="1008" y="216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0" name="Text Box 42"/>
            <p:cNvSpPr txBox="1">
              <a:spLocks noChangeArrowheads="1"/>
            </p:cNvSpPr>
            <p:nvPr/>
          </p:nvSpPr>
          <p:spPr bwMode="auto">
            <a:xfrm>
              <a:off x="792" y="2088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-10</a:t>
              </a:r>
            </a:p>
          </p:txBody>
        </p:sp>
        <p:sp>
          <p:nvSpPr>
            <p:cNvPr id="10281" name="Line 43"/>
            <p:cNvSpPr>
              <a:spLocks noChangeShapeType="1"/>
            </p:cNvSpPr>
            <p:nvPr/>
          </p:nvSpPr>
          <p:spPr bwMode="auto">
            <a:xfrm>
              <a:off x="1080" y="1728"/>
              <a:ext cx="1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2" name="Line 44"/>
            <p:cNvSpPr>
              <a:spLocks noChangeShapeType="1"/>
            </p:cNvSpPr>
            <p:nvPr/>
          </p:nvSpPr>
          <p:spPr bwMode="auto">
            <a:xfrm>
              <a:off x="1080" y="1296"/>
              <a:ext cx="43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3" name="Line 45"/>
            <p:cNvSpPr>
              <a:spLocks noChangeShapeType="1"/>
            </p:cNvSpPr>
            <p:nvPr/>
          </p:nvSpPr>
          <p:spPr bwMode="auto">
            <a:xfrm>
              <a:off x="1512" y="1296"/>
              <a:ext cx="648" cy="64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4" name="Line 46"/>
            <p:cNvSpPr>
              <a:spLocks noChangeShapeType="1"/>
            </p:cNvSpPr>
            <p:nvPr/>
          </p:nvSpPr>
          <p:spPr bwMode="auto">
            <a:xfrm>
              <a:off x="2160" y="1944"/>
              <a:ext cx="43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5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2286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Consider the following a-t curve.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59225" y="3762500"/>
            <a:ext cx="373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If the object starts </a:t>
            </a:r>
            <a:r>
              <a:rPr lang="en-US" sz="2800" dirty="0" smtClean="0">
                <a:solidFill>
                  <a:srgbClr val="FF0000"/>
                </a:solidFill>
              </a:rPr>
              <a:t>at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rest</a:t>
            </a:r>
            <a:r>
              <a:rPr lang="en-US" sz="2800" dirty="0">
                <a:solidFill>
                  <a:srgbClr val="FF0000"/>
                </a:solidFill>
              </a:rPr>
              <a:t>, the associated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v-t curve looks like… </a:t>
            </a:r>
          </a:p>
        </p:txBody>
      </p:sp>
      <p:grpSp>
        <p:nvGrpSpPr>
          <p:cNvPr id="39940" name="Group 75"/>
          <p:cNvGrpSpPr>
            <a:grpSpLocks/>
          </p:cNvGrpSpPr>
          <p:nvPr/>
        </p:nvGrpSpPr>
        <p:grpSpPr bwMode="auto">
          <a:xfrm>
            <a:off x="304800" y="1600200"/>
            <a:ext cx="2667000" cy="1143000"/>
            <a:chOff x="3600" y="768"/>
            <a:chExt cx="1680" cy="720"/>
          </a:xfrm>
        </p:grpSpPr>
        <p:pic>
          <p:nvPicPr>
            <p:cNvPr id="40004" name="Picture 10" descr="an04106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" y="768"/>
              <a:ext cx="45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005" name="Rectangle 9"/>
            <p:cNvSpPr>
              <a:spLocks noChangeArrowheads="1"/>
            </p:cNvSpPr>
            <p:nvPr/>
          </p:nvSpPr>
          <p:spPr bwMode="auto">
            <a:xfrm>
              <a:off x="3600" y="1392"/>
              <a:ext cx="1680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941" name="Text Box 23"/>
          <p:cNvSpPr txBox="1">
            <a:spLocks noChangeArrowheads="1"/>
          </p:cNvSpPr>
          <p:nvPr/>
        </p:nvSpPr>
        <p:spPr bwMode="auto">
          <a:xfrm>
            <a:off x="7658100" y="3576638"/>
            <a:ext cx="8001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3300"/>
                </a:solidFill>
              </a:rPr>
              <a:t>t (s)</a:t>
            </a:r>
            <a:endParaRPr lang="en-US" sz="2000">
              <a:solidFill>
                <a:srgbClr val="FF3300"/>
              </a:solidFill>
            </a:endParaRPr>
          </a:p>
        </p:txBody>
      </p:sp>
      <p:grpSp>
        <p:nvGrpSpPr>
          <p:cNvPr id="39942" name="Group 76"/>
          <p:cNvGrpSpPr>
            <a:grpSpLocks/>
          </p:cNvGrpSpPr>
          <p:nvPr/>
        </p:nvGrpSpPr>
        <p:grpSpPr bwMode="auto">
          <a:xfrm>
            <a:off x="2876550" y="852488"/>
            <a:ext cx="4895850" cy="3262312"/>
            <a:chOff x="270" y="249"/>
            <a:chExt cx="3084" cy="2055"/>
          </a:xfrm>
        </p:grpSpPr>
        <p:sp>
          <p:nvSpPr>
            <p:cNvPr id="39972" name="Line 12"/>
            <p:cNvSpPr>
              <a:spLocks noChangeShapeType="1"/>
            </p:cNvSpPr>
            <p:nvPr/>
          </p:nvSpPr>
          <p:spPr bwMode="auto">
            <a:xfrm flipV="1">
              <a:off x="1298" y="249"/>
              <a:ext cx="0" cy="17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73" name="Line 13"/>
            <p:cNvSpPr>
              <a:spLocks noChangeShapeType="1"/>
            </p:cNvSpPr>
            <p:nvPr/>
          </p:nvSpPr>
          <p:spPr bwMode="auto">
            <a:xfrm>
              <a:off x="1127" y="1893"/>
              <a:ext cx="22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74" name="Line 14"/>
            <p:cNvSpPr>
              <a:spLocks noChangeShapeType="1"/>
            </p:cNvSpPr>
            <p:nvPr/>
          </p:nvSpPr>
          <p:spPr bwMode="auto">
            <a:xfrm>
              <a:off x="1195" y="1379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75" name="Line 15"/>
            <p:cNvSpPr>
              <a:spLocks noChangeShapeType="1"/>
            </p:cNvSpPr>
            <p:nvPr/>
          </p:nvSpPr>
          <p:spPr bwMode="auto">
            <a:xfrm flipV="1">
              <a:off x="1606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76" name="Line 16"/>
            <p:cNvSpPr>
              <a:spLocks noChangeShapeType="1"/>
            </p:cNvSpPr>
            <p:nvPr/>
          </p:nvSpPr>
          <p:spPr bwMode="auto">
            <a:xfrm>
              <a:off x="1195" y="1071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77" name="Line 17"/>
            <p:cNvSpPr>
              <a:spLocks noChangeShapeType="1"/>
            </p:cNvSpPr>
            <p:nvPr/>
          </p:nvSpPr>
          <p:spPr bwMode="auto">
            <a:xfrm>
              <a:off x="1195" y="763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78" name="Line 18"/>
            <p:cNvSpPr>
              <a:spLocks noChangeShapeType="1"/>
            </p:cNvSpPr>
            <p:nvPr/>
          </p:nvSpPr>
          <p:spPr bwMode="auto">
            <a:xfrm flipV="1">
              <a:off x="1915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79" name="Line 19"/>
            <p:cNvSpPr>
              <a:spLocks noChangeShapeType="1"/>
            </p:cNvSpPr>
            <p:nvPr/>
          </p:nvSpPr>
          <p:spPr bwMode="auto">
            <a:xfrm flipV="1">
              <a:off x="2223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80" name="Line 20"/>
            <p:cNvSpPr>
              <a:spLocks noChangeShapeType="1"/>
            </p:cNvSpPr>
            <p:nvPr/>
          </p:nvSpPr>
          <p:spPr bwMode="auto">
            <a:xfrm flipV="1">
              <a:off x="2531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81" name="Line 21"/>
            <p:cNvSpPr>
              <a:spLocks noChangeShapeType="1"/>
            </p:cNvSpPr>
            <p:nvPr/>
          </p:nvSpPr>
          <p:spPr bwMode="auto">
            <a:xfrm flipV="1">
              <a:off x="2840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82" name="Line 22"/>
            <p:cNvSpPr>
              <a:spLocks noChangeShapeType="1"/>
            </p:cNvSpPr>
            <p:nvPr/>
          </p:nvSpPr>
          <p:spPr bwMode="auto">
            <a:xfrm flipV="1">
              <a:off x="3148" y="1791"/>
              <a:ext cx="0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83" name="Text Box 24"/>
            <p:cNvSpPr txBox="1">
              <a:spLocks noChangeArrowheads="1"/>
            </p:cNvSpPr>
            <p:nvPr/>
          </p:nvSpPr>
          <p:spPr bwMode="auto">
            <a:xfrm>
              <a:off x="270" y="968"/>
              <a:ext cx="754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a (m/s</a:t>
              </a:r>
              <a:r>
                <a:rPr lang="en-US" sz="2000" b="1" baseline="30000">
                  <a:solidFill>
                    <a:srgbClr val="FF0000"/>
                  </a:solidFill>
                </a:rPr>
                <a:t>2</a:t>
              </a:r>
              <a:r>
                <a:rPr lang="en-US" sz="2000" b="1">
                  <a:solidFill>
                    <a:srgbClr val="FF0000"/>
                  </a:solidFill>
                </a:rPr>
                <a:t>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9984" name="Text Box 25"/>
            <p:cNvSpPr txBox="1">
              <a:spLocks noChangeArrowheads="1"/>
            </p:cNvSpPr>
            <p:nvPr/>
          </p:nvSpPr>
          <p:spPr bwMode="auto">
            <a:xfrm>
              <a:off x="1092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0</a:t>
              </a:r>
            </a:p>
          </p:txBody>
        </p:sp>
        <p:sp>
          <p:nvSpPr>
            <p:cNvPr id="39985" name="Text Box 26"/>
            <p:cNvSpPr txBox="1">
              <a:spLocks noChangeArrowheads="1"/>
            </p:cNvSpPr>
            <p:nvPr/>
          </p:nvSpPr>
          <p:spPr bwMode="auto">
            <a:xfrm>
              <a:off x="1401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1</a:t>
              </a:r>
            </a:p>
          </p:txBody>
        </p:sp>
        <p:sp>
          <p:nvSpPr>
            <p:cNvPr id="39986" name="Text Box 27"/>
            <p:cNvSpPr txBox="1">
              <a:spLocks noChangeArrowheads="1"/>
            </p:cNvSpPr>
            <p:nvPr/>
          </p:nvSpPr>
          <p:spPr bwMode="auto">
            <a:xfrm>
              <a:off x="1709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2</a:t>
              </a:r>
            </a:p>
          </p:txBody>
        </p:sp>
        <p:sp>
          <p:nvSpPr>
            <p:cNvPr id="39987" name="Text Box 28"/>
            <p:cNvSpPr txBox="1">
              <a:spLocks noChangeArrowheads="1"/>
            </p:cNvSpPr>
            <p:nvPr/>
          </p:nvSpPr>
          <p:spPr bwMode="auto">
            <a:xfrm>
              <a:off x="2017" y="1996"/>
              <a:ext cx="4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3</a:t>
              </a:r>
            </a:p>
          </p:txBody>
        </p:sp>
        <p:sp>
          <p:nvSpPr>
            <p:cNvPr id="39988" name="Text Box 29"/>
            <p:cNvSpPr txBox="1">
              <a:spLocks noChangeArrowheads="1"/>
            </p:cNvSpPr>
            <p:nvPr/>
          </p:nvSpPr>
          <p:spPr bwMode="auto">
            <a:xfrm>
              <a:off x="2326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4</a:t>
              </a:r>
            </a:p>
          </p:txBody>
        </p:sp>
        <p:sp>
          <p:nvSpPr>
            <p:cNvPr id="39989" name="Text Box 30"/>
            <p:cNvSpPr txBox="1">
              <a:spLocks noChangeArrowheads="1"/>
            </p:cNvSpPr>
            <p:nvPr/>
          </p:nvSpPr>
          <p:spPr bwMode="auto">
            <a:xfrm>
              <a:off x="2634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5</a:t>
              </a:r>
            </a:p>
          </p:txBody>
        </p:sp>
        <p:sp>
          <p:nvSpPr>
            <p:cNvPr id="39990" name="Text Box 31"/>
            <p:cNvSpPr txBox="1">
              <a:spLocks noChangeArrowheads="1"/>
            </p:cNvSpPr>
            <p:nvPr/>
          </p:nvSpPr>
          <p:spPr bwMode="auto">
            <a:xfrm>
              <a:off x="2943" y="199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6</a:t>
              </a:r>
            </a:p>
          </p:txBody>
        </p:sp>
        <p:sp>
          <p:nvSpPr>
            <p:cNvPr id="39991" name="Text Box 32"/>
            <p:cNvSpPr txBox="1">
              <a:spLocks noChangeArrowheads="1"/>
            </p:cNvSpPr>
            <p:nvPr/>
          </p:nvSpPr>
          <p:spPr bwMode="auto">
            <a:xfrm>
              <a:off x="887" y="1277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-1</a:t>
              </a:r>
            </a:p>
          </p:txBody>
        </p:sp>
        <p:sp>
          <p:nvSpPr>
            <p:cNvPr id="39992" name="Text Box 33"/>
            <p:cNvSpPr txBox="1">
              <a:spLocks noChangeArrowheads="1"/>
            </p:cNvSpPr>
            <p:nvPr/>
          </p:nvSpPr>
          <p:spPr bwMode="auto">
            <a:xfrm>
              <a:off x="990" y="968"/>
              <a:ext cx="411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9993" name="Text Box 34"/>
            <p:cNvSpPr txBox="1">
              <a:spLocks noChangeArrowheads="1"/>
            </p:cNvSpPr>
            <p:nvPr/>
          </p:nvSpPr>
          <p:spPr bwMode="auto">
            <a:xfrm>
              <a:off x="990" y="660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9994" name="Line 35"/>
            <p:cNvSpPr>
              <a:spLocks noChangeShapeType="1"/>
            </p:cNvSpPr>
            <p:nvPr/>
          </p:nvSpPr>
          <p:spPr bwMode="auto">
            <a:xfrm>
              <a:off x="1195" y="455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5" name="Text Box 36"/>
            <p:cNvSpPr txBox="1">
              <a:spLocks noChangeArrowheads="1"/>
            </p:cNvSpPr>
            <p:nvPr/>
          </p:nvSpPr>
          <p:spPr bwMode="auto">
            <a:xfrm>
              <a:off x="950" y="352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2</a:t>
              </a:r>
            </a:p>
          </p:txBody>
        </p:sp>
        <p:sp>
          <p:nvSpPr>
            <p:cNvPr id="39996" name="Line 37"/>
            <p:cNvSpPr>
              <a:spLocks noChangeShapeType="1"/>
            </p:cNvSpPr>
            <p:nvPr/>
          </p:nvSpPr>
          <p:spPr bwMode="auto">
            <a:xfrm>
              <a:off x="1195" y="1688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7" name="Text Box 38"/>
            <p:cNvSpPr txBox="1">
              <a:spLocks noChangeArrowheads="1"/>
            </p:cNvSpPr>
            <p:nvPr/>
          </p:nvSpPr>
          <p:spPr bwMode="auto">
            <a:xfrm>
              <a:off x="887" y="1585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-2</a:t>
              </a:r>
            </a:p>
          </p:txBody>
        </p:sp>
        <p:sp>
          <p:nvSpPr>
            <p:cNvPr id="39998" name="Line 39"/>
            <p:cNvSpPr>
              <a:spLocks noChangeShapeType="1"/>
            </p:cNvSpPr>
            <p:nvPr/>
          </p:nvSpPr>
          <p:spPr bwMode="auto">
            <a:xfrm>
              <a:off x="1229" y="1071"/>
              <a:ext cx="21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99" name="Line 40"/>
            <p:cNvSpPr>
              <a:spLocks noChangeShapeType="1"/>
            </p:cNvSpPr>
            <p:nvPr/>
          </p:nvSpPr>
          <p:spPr bwMode="auto">
            <a:xfrm>
              <a:off x="1298" y="455"/>
              <a:ext cx="9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0" name="Line 41"/>
            <p:cNvSpPr>
              <a:spLocks noChangeShapeType="1"/>
            </p:cNvSpPr>
            <p:nvPr/>
          </p:nvSpPr>
          <p:spPr bwMode="auto">
            <a:xfrm>
              <a:off x="2223" y="455"/>
              <a:ext cx="0" cy="6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1" name="Line 43"/>
            <p:cNvSpPr>
              <a:spLocks noChangeShapeType="1"/>
            </p:cNvSpPr>
            <p:nvPr/>
          </p:nvSpPr>
          <p:spPr bwMode="auto">
            <a:xfrm>
              <a:off x="2223" y="1071"/>
              <a:ext cx="61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2" name="Line 44"/>
            <p:cNvSpPr>
              <a:spLocks noChangeShapeType="1"/>
            </p:cNvSpPr>
            <p:nvPr/>
          </p:nvSpPr>
          <p:spPr bwMode="auto">
            <a:xfrm>
              <a:off x="2840" y="1071"/>
              <a:ext cx="0" cy="3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003" name="Line 45"/>
            <p:cNvSpPr>
              <a:spLocks noChangeShapeType="1"/>
            </p:cNvSpPr>
            <p:nvPr/>
          </p:nvSpPr>
          <p:spPr bwMode="auto">
            <a:xfrm>
              <a:off x="2840" y="1379"/>
              <a:ext cx="3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9943" name="Group 74"/>
          <p:cNvGrpSpPr>
            <a:grpSpLocks/>
          </p:cNvGrpSpPr>
          <p:nvPr/>
        </p:nvGrpSpPr>
        <p:grpSpPr bwMode="auto">
          <a:xfrm>
            <a:off x="3124200" y="4257675"/>
            <a:ext cx="5181600" cy="2447925"/>
            <a:chOff x="2544" y="2442"/>
            <a:chExt cx="3264" cy="1542"/>
          </a:xfrm>
        </p:grpSpPr>
        <p:sp>
          <p:nvSpPr>
            <p:cNvPr id="39947" name="Text Box 58"/>
            <p:cNvSpPr txBox="1">
              <a:spLocks noChangeArrowheads="1"/>
            </p:cNvSpPr>
            <p:nvPr/>
          </p:nvSpPr>
          <p:spPr bwMode="auto">
            <a:xfrm>
              <a:off x="5370" y="3628"/>
              <a:ext cx="43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t (s)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9948" name="Line 47"/>
            <p:cNvSpPr>
              <a:spLocks noChangeShapeType="1"/>
            </p:cNvSpPr>
            <p:nvPr/>
          </p:nvSpPr>
          <p:spPr bwMode="auto">
            <a:xfrm flipV="1">
              <a:off x="3401" y="2442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49" name="Line 48"/>
            <p:cNvSpPr>
              <a:spLocks noChangeShapeType="1"/>
            </p:cNvSpPr>
            <p:nvPr/>
          </p:nvSpPr>
          <p:spPr bwMode="auto">
            <a:xfrm>
              <a:off x="3361" y="3573"/>
              <a:ext cx="20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0" name="Line 49"/>
            <p:cNvSpPr>
              <a:spLocks noChangeShapeType="1"/>
            </p:cNvSpPr>
            <p:nvPr/>
          </p:nvSpPr>
          <p:spPr bwMode="auto">
            <a:xfrm>
              <a:off x="3298" y="3573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1" name="Line 50"/>
            <p:cNvSpPr>
              <a:spLocks noChangeShapeType="1"/>
            </p:cNvSpPr>
            <p:nvPr/>
          </p:nvSpPr>
          <p:spPr bwMode="auto">
            <a:xfrm flipV="1">
              <a:off x="3709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2" name="Line 51"/>
            <p:cNvSpPr>
              <a:spLocks noChangeShapeType="1"/>
            </p:cNvSpPr>
            <p:nvPr/>
          </p:nvSpPr>
          <p:spPr bwMode="auto">
            <a:xfrm>
              <a:off x="3298" y="3265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3" name="Line 52"/>
            <p:cNvSpPr>
              <a:spLocks noChangeShapeType="1"/>
            </p:cNvSpPr>
            <p:nvPr/>
          </p:nvSpPr>
          <p:spPr bwMode="auto">
            <a:xfrm>
              <a:off x="3298" y="2956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4" name="Line 53"/>
            <p:cNvSpPr>
              <a:spLocks noChangeShapeType="1"/>
            </p:cNvSpPr>
            <p:nvPr/>
          </p:nvSpPr>
          <p:spPr bwMode="auto">
            <a:xfrm flipV="1">
              <a:off x="4018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5" name="Line 54"/>
            <p:cNvSpPr>
              <a:spLocks noChangeShapeType="1"/>
            </p:cNvSpPr>
            <p:nvPr/>
          </p:nvSpPr>
          <p:spPr bwMode="auto">
            <a:xfrm flipV="1">
              <a:off x="4326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6" name="Line 55"/>
            <p:cNvSpPr>
              <a:spLocks noChangeShapeType="1"/>
            </p:cNvSpPr>
            <p:nvPr/>
          </p:nvSpPr>
          <p:spPr bwMode="auto">
            <a:xfrm flipV="1">
              <a:off x="4634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7" name="Line 56"/>
            <p:cNvSpPr>
              <a:spLocks noChangeShapeType="1"/>
            </p:cNvSpPr>
            <p:nvPr/>
          </p:nvSpPr>
          <p:spPr bwMode="auto">
            <a:xfrm flipV="1">
              <a:off x="4943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8" name="Line 57"/>
            <p:cNvSpPr>
              <a:spLocks noChangeShapeType="1"/>
            </p:cNvSpPr>
            <p:nvPr/>
          </p:nvSpPr>
          <p:spPr bwMode="auto">
            <a:xfrm flipV="1">
              <a:off x="5251" y="3470"/>
              <a:ext cx="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59" name="Text Box 59"/>
            <p:cNvSpPr txBox="1">
              <a:spLocks noChangeArrowheads="1"/>
            </p:cNvSpPr>
            <p:nvPr/>
          </p:nvSpPr>
          <p:spPr bwMode="auto">
            <a:xfrm>
              <a:off x="2544" y="3162"/>
              <a:ext cx="75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v (m/s)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3195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0</a:t>
              </a:r>
            </a:p>
          </p:txBody>
        </p:sp>
        <p:sp>
          <p:nvSpPr>
            <p:cNvPr id="39961" name="Text Box 61"/>
            <p:cNvSpPr txBox="1">
              <a:spLocks noChangeArrowheads="1"/>
            </p:cNvSpPr>
            <p:nvPr/>
          </p:nvSpPr>
          <p:spPr bwMode="auto">
            <a:xfrm>
              <a:off x="3504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1</a:t>
              </a:r>
            </a:p>
          </p:txBody>
        </p:sp>
        <p:sp>
          <p:nvSpPr>
            <p:cNvPr id="39962" name="Text Box 62"/>
            <p:cNvSpPr txBox="1">
              <a:spLocks noChangeArrowheads="1"/>
            </p:cNvSpPr>
            <p:nvPr/>
          </p:nvSpPr>
          <p:spPr bwMode="auto">
            <a:xfrm>
              <a:off x="3812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2</a:t>
              </a:r>
            </a:p>
          </p:txBody>
        </p:sp>
        <p:sp>
          <p:nvSpPr>
            <p:cNvPr id="39963" name="Text Box 63"/>
            <p:cNvSpPr txBox="1">
              <a:spLocks noChangeArrowheads="1"/>
            </p:cNvSpPr>
            <p:nvPr/>
          </p:nvSpPr>
          <p:spPr bwMode="auto">
            <a:xfrm>
              <a:off x="4120" y="3676"/>
              <a:ext cx="4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3</a:t>
              </a:r>
            </a:p>
          </p:txBody>
        </p:sp>
        <p:sp>
          <p:nvSpPr>
            <p:cNvPr id="39964" name="Text Box 64"/>
            <p:cNvSpPr txBox="1">
              <a:spLocks noChangeArrowheads="1"/>
            </p:cNvSpPr>
            <p:nvPr/>
          </p:nvSpPr>
          <p:spPr bwMode="auto">
            <a:xfrm>
              <a:off x="4429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4</a:t>
              </a:r>
            </a:p>
          </p:txBody>
        </p:sp>
        <p:sp>
          <p:nvSpPr>
            <p:cNvPr id="39965" name="Text Box 65"/>
            <p:cNvSpPr txBox="1">
              <a:spLocks noChangeArrowheads="1"/>
            </p:cNvSpPr>
            <p:nvPr/>
          </p:nvSpPr>
          <p:spPr bwMode="auto">
            <a:xfrm>
              <a:off x="4737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5</a:t>
              </a:r>
            </a:p>
          </p:txBody>
        </p:sp>
        <p:sp>
          <p:nvSpPr>
            <p:cNvPr id="39966" name="Text Box 66"/>
            <p:cNvSpPr txBox="1">
              <a:spLocks noChangeArrowheads="1"/>
            </p:cNvSpPr>
            <p:nvPr/>
          </p:nvSpPr>
          <p:spPr bwMode="auto">
            <a:xfrm>
              <a:off x="5046" y="3676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6</a:t>
              </a:r>
            </a:p>
          </p:txBody>
        </p:sp>
        <p:sp>
          <p:nvSpPr>
            <p:cNvPr id="39967" name="Text Box 67"/>
            <p:cNvSpPr txBox="1">
              <a:spLocks noChangeArrowheads="1"/>
            </p:cNvSpPr>
            <p:nvPr/>
          </p:nvSpPr>
          <p:spPr bwMode="auto">
            <a:xfrm>
              <a:off x="3005" y="3470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 0</a:t>
              </a:r>
            </a:p>
          </p:txBody>
        </p:sp>
        <p:sp>
          <p:nvSpPr>
            <p:cNvPr id="39968" name="Text Box 68"/>
            <p:cNvSpPr txBox="1">
              <a:spLocks noChangeArrowheads="1"/>
            </p:cNvSpPr>
            <p:nvPr/>
          </p:nvSpPr>
          <p:spPr bwMode="auto">
            <a:xfrm>
              <a:off x="3093" y="3162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9969" name="Text Box 69"/>
            <p:cNvSpPr txBox="1">
              <a:spLocks noChangeArrowheads="1"/>
            </p:cNvSpPr>
            <p:nvPr/>
          </p:nvSpPr>
          <p:spPr bwMode="auto">
            <a:xfrm>
              <a:off x="3093" y="2854"/>
              <a:ext cx="41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9970" name="Line 70"/>
            <p:cNvSpPr>
              <a:spLocks noChangeShapeType="1"/>
            </p:cNvSpPr>
            <p:nvPr/>
          </p:nvSpPr>
          <p:spPr bwMode="auto">
            <a:xfrm>
              <a:off x="3298" y="2648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71" name="Text Box 71"/>
            <p:cNvSpPr txBox="1">
              <a:spLocks noChangeArrowheads="1"/>
            </p:cNvSpPr>
            <p:nvPr/>
          </p:nvSpPr>
          <p:spPr bwMode="auto">
            <a:xfrm>
              <a:off x="3058" y="2545"/>
              <a:ext cx="411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 6</a:t>
              </a:r>
            </a:p>
          </p:txBody>
        </p:sp>
      </p:grpSp>
      <p:sp>
        <p:nvSpPr>
          <p:cNvPr id="148557" name="Freeform 77"/>
          <p:cNvSpPr>
            <a:spLocks/>
          </p:cNvSpPr>
          <p:nvPr/>
        </p:nvSpPr>
        <p:spPr bwMode="auto">
          <a:xfrm>
            <a:off x="4470400" y="4572000"/>
            <a:ext cx="1473200" cy="1481138"/>
          </a:xfrm>
          <a:custGeom>
            <a:avLst/>
            <a:gdLst>
              <a:gd name="T0" fmla="*/ 0 w 928"/>
              <a:gd name="T1" fmla="*/ 2147483647 h 933"/>
              <a:gd name="T2" fmla="*/ 2147483647 w 928"/>
              <a:gd name="T3" fmla="*/ 0 h 933"/>
              <a:gd name="T4" fmla="*/ 0 60000 65536"/>
              <a:gd name="T5" fmla="*/ 0 60000 65536"/>
              <a:gd name="T6" fmla="*/ 0 w 928"/>
              <a:gd name="T7" fmla="*/ 0 h 933"/>
              <a:gd name="T8" fmla="*/ 928 w 928"/>
              <a:gd name="T9" fmla="*/ 933 h 9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8" h="933">
                <a:moveTo>
                  <a:pt x="0" y="933"/>
                </a:moveTo>
                <a:lnTo>
                  <a:pt x="928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8558" name="Line 78"/>
          <p:cNvSpPr>
            <a:spLocks noChangeShapeType="1"/>
          </p:cNvSpPr>
          <p:nvPr/>
        </p:nvSpPr>
        <p:spPr bwMode="auto">
          <a:xfrm>
            <a:off x="5943600" y="4572000"/>
            <a:ext cx="990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8559" name="Line 79"/>
          <p:cNvSpPr>
            <a:spLocks noChangeShapeType="1"/>
          </p:cNvSpPr>
          <p:nvPr/>
        </p:nvSpPr>
        <p:spPr bwMode="auto">
          <a:xfrm>
            <a:off x="6934200" y="4572000"/>
            <a:ext cx="5334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904339" y="6108271"/>
            <a:ext cx="146226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(0 s, 0 m/s)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412835" y="5974705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810483" y="276487"/>
            <a:ext cx="1348295" cy="937472"/>
            <a:chOff x="7582883" y="3135084"/>
            <a:chExt cx="1348295" cy="937472"/>
          </a:xfrm>
        </p:grpSpPr>
        <p:grpSp>
          <p:nvGrpSpPr>
            <p:cNvPr id="73" name="Group 72"/>
            <p:cNvGrpSpPr/>
            <p:nvPr/>
          </p:nvGrpSpPr>
          <p:grpSpPr>
            <a:xfrm>
              <a:off x="8024866" y="3135084"/>
              <a:ext cx="906312" cy="937472"/>
              <a:chOff x="4082259" y="5201391"/>
              <a:chExt cx="906312" cy="937472"/>
            </a:xfrm>
          </p:grpSpPr>
          <p:graphicFrame>
            <p:nvGraphicFramePr>
              <p:cNvPr id="75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82259" y="5265738"/>
              <a:ext cx="904875" cy="87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3" name="Equation" r:id="rId4" imgW="406080" imgH="393480" progId="Equation.3">
                      <p:embed/>
                    </p:oleObj>
                  </mc:Choice>
                  <mc:Fallback>
                    <p:oleObj name="Equation" r:id="rId4" imgW="4060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2259" y="5265738"/>
                            <a:ext cx="904875" cy="873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" name="Rectangle 4"/>
              <p:cNvSpPr>
                <a:spLocks noChangeArrowheads="1"/>
              </p:cNvSpPr>
              <p:nvPr/>
            </p:nvSpPr>
            <p:spPr bwMode="auto">
              <a:xfrm>
                <a:off x="4404757" y="5201391"/>
                <a:ext cx="583814" cy="4770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bIns="0" anchor="t" anchorCtr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v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7582883" y="3346864"/>
              <a:ext cx="474810" cy="477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a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6739361" y="1263316"/>
            <a:ext cx="161133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v</a:t>
            </a:r>
            <a:r>
              <a:rPr lang="en-US" sz="2800" dirty="0" smtClean="0">
                <a:solidFill>
                  <a:srgbClr val="000000"/>
                </a:solidFill>
              </a:rPr>
              <a:t> = a </a:t>
            </a:r>
            <a:r>
              <a:rPr lang="en-US" sz="2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smtClean="0">
                <a:solidFill>
                  <a:srgbClr val="000000"/>
                </a:solidFill>
              </a:rPr>
              <a:t>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859498" y="4487099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828489" y="4487099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7333456" y="4773702"/>
            <a:ext cx="166254" cy="1662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4910560" y="4102050"/>
            <a:ext cx="68159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(3 s,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483766" y="4102050"/>
            <a:ext cx="89479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6 m/s)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6602882" y="4088402"/>
            <a:ext cx="68159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(5 s,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7176088" y="4088402"/>
            <a:ext cx="89479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6 m/s)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7217031" y="5002803"/>
            <a:ext cx="68159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(6 s,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7790237" y="5002803"/>
            <a:ext cx="89479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m/s)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4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14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14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57" grpId="0" animBg="1"/>
      <p:bldP spid="148558" grpId="0" animBg="1"/>
      <p:bldP spid="148559" grpId="0" animBg="1"/>
      <p:bldP spid="70" grpId="0"/>
      <p:bldP spid="71" grpId="0" animBg="1"/>
      <p:bldP spid="77" grpId="0"/>
      <p:bldP spid="78" grpId="0" animBg="1"/>
      <p:bldP spid="79" grpId="0" animBg="1"/>
      <p:bldP spid="80" grpId="0" animBg="1"/>
      <p:bldP spid="81" grpId="0"/>
      <p:bldP spid="83" grpId="0"/>
      <p:bldP spid="84" grpId="0"/>
      <p:bldP spid="85" grpId="0"/>
      <p:bldP spid="86" grpId="0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21" name="Rectangle 21"/>
          <p:cNvSpPr>
            <a:spLocks noChangeArrowheads="1"/>
          </p:cNvSpPr>
          <p:nvPr/>
        </p:nvSpPr>
        <p:spPr bwMode="auto">
          <a:xfrm>
            <a:off x="6556616" y="5775280"/>
            <a:ext cx="1864052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9" name="Rectangle 6"/>
          <p:cNvSpPr>
            <a:spLocks noChangeArrowheads="1"/>
          </p:cNvSpPr>
          <p:nvPr/>
        </p:nvSpPr>
        <p:spPr bwMode="auto">
          <a:xfrm>
            <a:off x="152650" y="114425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Find object’s average velocity.</a:t>
            </a:r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914400" y="311624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914400" y="319244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017" name="AutoShape 17"/>
          <p:cNvSpPr>
            <a:spLocks/>
          </p:cNvSpPr>
          <p:nvPr/>
        </p:nvSpPr>
        <p:spPr bwMode="auto">
          <a:xfrm>
            <a:off x="5622877" y="3477904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00400" y="904875"/>
            <a:ext cx="5181600" cy="2447925"/>
            <a:chOff x="3200400" y="904875"/>
            <a:chExt cx="5181600" cy="2447925"/>
          </a:xfrm>
        </p:grpSpPr>
        <p:grpSp>
          <p:nvGrpSpPr>
            <p:cNvPr id="11283" name="Group 26"/>
            <p:cNvGrpSpPr>
              <a:grpSpLocks/>
            </p:cNvGrpSpPr>
            <p:nvPr/>
          </p:nvGrpSpPr>
          <p:grpSpPr bwMode="auto">
            <a:xfrm>
              <a:off x="3200400" y="904875"/>
              <a:ext cx="5181600" cy="2447925"/>
              <a:chOff x="2544" y="2442"/>
              <a:chExt cx="3264" cy="1542"/>
            </a:xfrm>
          </p:grpSpPr>
          <p:sp>
            <p:nvSpPr>
              <p:cNvPr id="11289" name="Text Box 27"/>
              <p:cNvSpPr txBox="1">
                <a:spLocks noChangeArrowheads="1"/>
              </p:cNvSpPr>
              <p:nvPr/>
            </p:nvSpPr>
            <p:spPr bwMode="auto">
              <a:xfrm>
                <a:off x="5370" y="3628"/>
                <a:ext cx="438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t (s)</a:t>
                </a:r>
                <a:endParaRPr 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90" name="Line 28"/>
              <p:cNvSpPr>
                <a:spLocks noChangeShapeType="1"/>
              </p:cNvSpPr>
              <p:nvPr/>
            </p:nvSpPr>
            <p:spPr bwMode="auto">
              <a:xfrm flipV="1">
                <a:off x="3401" y="2442"/>
                <a:ext cx="0" cy="12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1" name="Line 29"/>
              <p:cNvSpPr>
                <a:spLocks noChangeShapeType="1"/>
              </p:cNvSpPr>
              <p:nvPr/>
            </p:nvSpPr>
            <p:spPr bwMode="auto">
              <a:xfrm>
                <a:off x="3361" y="3573"/>
                <a:ext cx="20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2" name="Line 30"/>
              <p:cNvSpPr>
                <a:spLocks noChangeShapeType="1"/>
              </p:cNvSpPr>
              <p:nvPr/>
            </p:nvSpPr>
            <p:spPr bwMode="auto">
              <a:xfrm>
                <a:off x="3298" y="3573"/>
                <a:ext cx="2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3" name="Line 31"/>
              <p:cNvSpPr>
                <a:spLocks noChangeShapeType="1"/>
              </p:cNvSpPr>
              <p:nvPr/>
            </p:nvSpPr>
            <p:spPr bwMode="auto">
              <a:xfrm flipV="1">
                <a:off x="3709" y="3470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4" name="Line 32"/>
              <p:cNvSpPr>
                <a:spLocks noChangeShapeType="1"/>
              </p:cNvSpPr>
              <p:nvPr/>
            </p:nvSpPr>
            <p:spPr bwMode="auto">
              <a:xfrm>
                <a:off x="3298" y="3265"/>
                <a:ext cx="2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5" name="Line 33"/>
              <p:cNvSpPr>
                <a:spLocks noChangeShapeType="1"/>
              </p:cNvSpPr>
              <p:nvPr/>
            </p:nvSpPr>
            <p:spPr bwMode="auto">
              <a:xfrm>
                <a:off x="3298" y="2956"/>
                <a:ext cx="2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6" name="Line 34"/>
              <p:cNvSpPr>
                <a:spLocks noChangeShapeType="1"/>
              </p:cNvSpPr>
              <p:nvPr/>
            </p:nvSpPr>
            <p:spPr bwMode="auto">
              <a:xfrm flipV="1">
                <a:off x="4018" y="3470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7" name="Line 35"/>
              <p:cNvSpPr>
                <a:spLocks noChangeShapeType="1"/>
              </p:cNvSpPr>
              <p:nvPr/>
            </p:nvSpPr>
            <p:spPr bwMode="auto">
              <a:xfrm flipV="1">
                <a:off x="4326" y="3470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8" name="Line 36"/>
              <p:cNvSpPr>
                <a:spLocks noChangeShapeType="1"/>
              </p:cNvSpPr>
              <p:nvPr/>
            </p:nvSpPr>
            <p:spPr bwMode="auto">
              <a:xfrm flipV="1">
                <a:off x="4634" y="3470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9" name="Line 37"/>
              <p:cNvSpPr>
                <a:spLocks noChangeShapeType="1"/>
              </p:cNvSpPr>
              <p:nvPr/>
            </p:nvSpPr>
            <p:spPr bwMode="auto">
              <a:xfrm flipV="1">
                <a:off x="4943" y="3470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0" name="Line 38"/>
              <p:cNvSpPr>
                <a:spLocks noChangeShapeType="1"/>
              </p:cNvSpPr>
              <p:nvPr/>
            </p:nvSpPr>
            <p:spPr bwMode="auto">
              <a:xfrm flipV="1">
                <a:off x="5251" y="3470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1" name="Text Box 39"/>
              <p:cNvSpPr txBox="1">
                <a:spLocks noChangeArrowheads="1"/>
              </p:cNvSpPr>
              <p:nvPr/>
            </p:nvSpPr>
            <p:spPr bwMode="auto">
              <a:xfrm>
                <a:off x="2544" y="3162"/>
                <a:ext cx="75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v (m/s)</a:t>
                </a:r>
                <a:endParaRPr 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302" name="Text Box 40"/>
              <p:cNvSpPr txBox="1">
                <a:spLocks noChangeArrowheads="1"/>
              </p:cNvSpPr>
              <p:nvPr/>
            </p:nvSpPr>
            <p:spPr bwMode="auto">
              <a:xfrm>
                <a:off x="3195" y="3676"/>
                <a:ext cx="41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  0</a:t>
                </a:r>
              </a:p>
            </p:txBody>
          </p:sp>
          <p:sp>
            <p:nvSpPr>
              <p:cNvPr id="11303" name="Text Box 41"/>
              <p:cNvSpPr txBox="1">
                <a:spLocks noChangeArrowheads="1"/>
              </p:cNvSpPr>
              <p:nvPr/>
            </p:nvSpPr>
            <p:spPr bwMode="auto">
              <a:xfrm>
                <a:off x="3504" y="3676"/>
                <a:ext cx="41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  1</a:t>
                </a:r>
              </a:p>
            </p:txBody>
          </p:sp>
          <p:sp>
            <p:nvSpPr>
              <p:cNvPr id="11304" name="Text Box 42"/>
              <p:cNvSpPr txBox="1">
                <a:spLocks noChangeArrowheads="1"/>
              </p:cNvSpPr>
              <p:nvPr/>
            </p:nvSpPr>
            <p:spPr bwMode="auto">
              <a:xfrm>
                <a:off x="3812" y="3676"/>
                <a:ext cx="41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  2</a:t>
                </a:r>
              </a:p>
            </p:txBody>
          </p:sp>
          <p:sp>
            <p:nvSpPr>
              <p:cNvPr id="11305" name="Text Box 43"/>
              <p:cNvSpPr txBox="1">
                <a:spLocks noChangeArrowheads="1"/>
              </p:cNvSpPr>
              <p:nvPr/>
            </p:nvSpPr>
            <p:spPr bwMode="auto">
              <a:xfrm>
                <a:off x="4120" y="3676"/>
                <a:ext cx="41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  3</a:t>
                </a:r>
              </a:p>
            </p:txBody>
          </p:sp>
          <p:sp>
            <p:nvSpPr>
              <p:cNvPr id="11306" name="Text Box 44"/>
              <p:cNvSpPr txBox="1">
                <a:spLocks noChangeArrowheads="1"/>
              </p:cNvSpPr>
              <p:nvPr/>
            </p:nvSpPr>
            <p:spPr bwMode="auto">
              <a:xfrm>
                <a:off x="4429" y="3676"/>
                <a:ext cx="41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  4</a:t>
                </a:r>
              </a:p>
            </p:txBody>
          </p:sp>
          <p:sp>
            <p:nvSpPr>
              <p:cNvPr id="11307" name="Text Box 45"/>
              <p:cNvSpPr txBox="1">
                <a:spLocks noChangeArrowheads="1"/>
              </p:cNvSpPr>
              <p:nvPr/>
            </p:nvSpPr>
            <p:spPr bwMode="auto">
              <a:xfrm>
                <a:off x="4737" y="3676"/>
                <a:ext cx="41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  5</a:t>
                </a:r>
              </a:p>
            </p:txBody>
          </p:sp>
          <p:sp>
            <p:nvSpPr>
              <p:cNvPr id="11308" name="Text Box 46"/>
              <p:cNvSpPr txBox="1">
                <a:spLocks noChangeArrowheads="1"/>
              </p:cNvSpPr>
              <p:nvPr/>
            </p:nvSpPr>
            <p:spPr bwMode="auto">
              <a:xfrm>
                <a:off x="5046" y="3676"/>
                <a:ext cx="41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  6</a:t>
                </a:r>
              </a:p>
            </p:txBody>
          </p:sp>
          <p:sp>
            <p:nvSpPr>
              <p:cNvPr id="11309" name="Text Box 47"/>
              <p:cNvSpPr txBox="1">
                <a:spLocks noChangeArrowheads="1"/>
              </p:cNvSpPr>
              <p:nvPr/>
            </p:nvSpPr>
            <p:spPr bwMode="auto">
              <a:xfrm>
                <a:off x="3005" y="3470"/>
                <a:ext cx="41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  0</a:t>
                </a:r>
              </a:p>
            </p:txBody>
          </p:sp>
          <p:sp>
            <p:nvSpPr>
              <p:cNvPr id="11310" name="Text Box 48"/>
              <p:cNvSpPr txBox="1">
                <a:spLocks noChangeArrowheads="1"/>
              </p:cNvSpPr>
              <p:nvPr/>
            </p:nvSpPr>
            <p:spPr bwMode="auto">
              <a:xfrm>
                <a:off x="3093" y="3162"/>
                <a:ext cx="41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1311" name="Text Box 49"/>
              <p:cNvSpPr txBox="1">
                <a:spLocks noChangeArrowheads="1"/>
              </p:cNvSpPr>
              <p:nvPr/>
            </p:nvSpPr>
            <p:spPr bwMode="auto">
              <a:xfrm>
                <a:off x="3093" y="2854"/>
                <a:ext cx="411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1312" name="Line 50"/>
              <p:cNvSpPr>
                <a:spLocks noChangeShapeType="1"/>
              </p:cNvSpPr>
              <p:nvPr/>
            </p:nvSpPr>
            <p:spPr bwMode="auto">
              <a:xfrm>
                <a:off x="3298" y="2648"/>
                <a:ext cx="2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3" name="Text Box 51"/>
              <p:cNvSpPr txBox="1">
                <a:spLocks noChangeArrowheads="1"/>
              </p:cNvSpPr>
              <p:nvPr/>
            </p:nvSpPr>
            <p:spPr bwMode="auto">
              <a:xfrm>
                <a:off x="3058" y="2545"/>
                <a:ext cx="411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 6</a:t>
                </a:r>
              </a:p>
            </p:txBody>
          </p:sp>
        </p:grpSp>
        <p:sp>
          <p:nvSpPr>
            <p:cNvPr id="11284" name="Freeform 52"/>
            <p:cNvSpPr>
              <a:spLocks/>
            </p:cNvSpPr>
            <p:nvPr/>
          </p:nvSpPr>
          <p:spPr bwMode="auto">
            <a:xfrm>
              <a:off x="4546600" y="1219200"/>
              <a:ext cx="1473200" cy="1481138"/>
            </a:xfrm>
            <a:custGeom>
              <a:avLst/>
              <a:gdLst>
                <a:gd name="T0" fmla="*/ 0 w 928"/>
                <a:gd name="T1" fmla="*/ 2147483647 h 933"/>
                <a:gd name="T2" fmla="*/ 2147483647 w 928"/>
                <a:gd name="T3" fmla="*/ 0 h 933"/>
                <a:gd name="T4" fmla="*/ 0 60000 65536"/>
                <a:gd name="T5" fmla="*/ 0 60000 65536"/>
                <a:gd name="T6" fmla="*/ 0 w 928"/>
                <a:gd name="T7" fmla="*/ 0 h 933"/>
                <a:gd name="T8" fmla="*/ 928 w 928"/>
                <a:gd name="T9" fmla="*/ 933 h 9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8" h="933">
                  <a:moveTo>
                    <a:pt x="0" y="933"/>
                  </a:moveTo>
                  <a:lnTo>
                    <a:pt x="928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5" name="Line 53"/>
            <p:cNvSpPr>
              <a:spLocks noChangeShapeType="1"/>
            </p:cNvSpPr>
            <p:nvPr/>
          </p:nvSpPr>
          <p:spPr bwMode="auto">
            <a:xfrm>
              <a:off x="6019800" y="1219200"/>
              <a:ext cx="9906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6" name="Line 54"/>
            <p:cNvSpPr>
              <a:spLocks noChangeShapeType="1"/>
            </p:cNvSpPr>
            <p:nvPr/>
          </p:nvSpPr>
          <p:spPr bwMode="auto">
            <a:xfrm>
              <a:off x="7010400" y="1219200"/>
              <a:ext cx="478577" cy="27347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8783" y="959265"/>
            <a:ext cx="1742120" cy="1182501"/>
            <a:chOff x="5587638" y="-391865"/>
            <a:chExt cx="1742120" cy="1182501"/>
          </a:xfrm>
        </p:grpSpPr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5587638" y="67230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839391" y="-94983"/>
              <a:ext cx="368135" cy="368135"/>
              <a:chOff x="1686297" y="2962909"/>
              <a:chExt cx="368135" cy="368135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6819105" y="-391865"/>
              <a:ext cx="368135" cy="368135"/>
              <a:chOff x="1686297" y="2962909"/>
              <a:chExt cx="368135" cy="368135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>
              <a:off x="6683050" y="-163642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6676614" y="326569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6709792" y="267416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141794" y="1454386"/>
            <a:ext cx="112242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, so…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817962" y="2539101"/>
            <a:ext cx="193835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d</a:t>
            </a:r>
            <a:r>
              <a:rPr lang="en-US" sz="2800" dirty="0" smtClean="0">
                <a:solidFill>
                  <a:srgbClr val="000000"/>
                </a:solidFill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avg</a:t>
            </a:r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954439" y="3398909"/>
            <a:ext cx="349647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0</a:t>
            </a:r>
            <a:r>
              <a:rPr lang="en-US" sz="2800" baseline="-25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3</a:t>
            </a:r>
            <a:r>
              <a:rPr lang="en-US" sz="2800" baseline="-25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s</a:t>
            </a:r>
            <a:r>
              <a:rPr lang="en-US" sz="2800" dirty="0" smtClean="0">
                <a:solidFill>
                  <a:srgbClr val="000000"/>
                </a:solidFill>
              </a:rPr>
              <a:t> = 3 m/s (3 s)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954439" y="4073856"/>
            <a:ext cx="339708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3</a:t>
            </a:r>
            <a:r>
              <a:rPr lang="en-US" sz="2800" baseline="-25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sz="2800" baseline="-25000" dirty="0" err="1">
                <a:solidFill>
                  <a:srgbClr val="000000"/>
                </a:solidFill>
                <a:sym typeface="Wingdings" panose="05000000000000000000" pitchFamily="2" charset="2"/>
              </a:rPr>
              <a:t>5</a:t>
            </a:r>
            <a:r>
              <a:rPr lang="en-US" sz="2800" baseline="-25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s</a:t>
            </a:r>
            <a:r>
              <a:rPr lang="en-US" sz="2800" dirty="0" smtClean="0">
                <a:solidFill>
                  <a:srgbClr val="000000"/>
                </a:solidFill>
              </a:rPr>
              <a:t> = 6 m/s (2 s)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654184" y="4769892"/>
            <a:ext cx="369684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5</a:t>
            </a:r>
            <a:r>
              <a:rPr lang="en-US" sz="2800" baseline="-25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6</a:t>
            </a:r>
            <a:r>
              <a:rPr lang="en-US" sz="2800" baseline="-25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s</a:t>
            </a:r>
            <a:r>
              <a:rPr lang="en-US" sz="2800" dirty="0" smtClean="0">
                <a:solidFill>
                  <a:srgbClr val="000000"/>
                </a:solidFill>
              </a:rPr>
              <a:t> = 5.5 m/s (1 s)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4270840" y="3398909"/>
            <a:ext cx="109356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9 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4270840" y="4073856"/>
            <a:ext cx="129394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12 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4270841" y="4769892"/>
            <a:ext cx="139333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5.5 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6174926" y="4128447"/>
            <a:ext cx="279916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0</a:t>
            </a:r>
            <a:r>
              <a:rPr lang="en-US" sz="2800" baseline="-25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6</a:t>
            </a:r>
            <a:r>
              <a:rPr lang="en-US" sz="2800" baseline="-25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s</a:t>
            </a:r>
            <a:r>
              <a:rPr lang="en-US" sz="2800" dirty="0" smtClean="0">
                <a:solidFill>
                  <a:srgbClr val="000000"/>
                </a:solidFill>
              </a:rPr>
              <a:t> = 26.5 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5976808" y="5793476"/>
            <a:ext cx="242085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   4.4 m/s 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6564" y="5539632"/>
            <a:ext cx="3207328" cy="973596"/>
            <a:chOff x="-2109715" y="6508620"/>
            <a:chExt cx="3207328" cy="973596"/>
          </a:xfrm>
        </p:grpSpPr>
        <p:sp>
          <p:nvSpPr>
            <p:cNvPr id="79" name="Rectangle 22"/>
            <p:cNvSpPr>
              <a:spLocks noChangeArrowheads="1"/>
            </p:cNvSpPr>
            <p:nvPr/>
          </p:nvSpPr>
          <p:spPr bwMode="auto">
            <a:xfrm>
              <a:off x="-2109715" y="6712196"/>
              <a:ext cx="18774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, 0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6 s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233201" y="6508620"/>
              <a:ext cx="1330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6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 s</a:t>
              </a:r>
              <a:endParaRPr lang="en-US" sz="2800" b="1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>
              <a:off x="-239637" y="6998831"/>
              <a:ext cx="12936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/>
            <p:cNvSpPr/>
            <p:nvPr/>
          </p:nvSpPr>
          <p:spPr>
            <a:xfrm>
              <a:off x="-233201" y="6958996"/>
              <a:ext cx="11897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6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 s</a:t>
              </a:r>
              <a:endParaRPr lang="en-US" sz="2800" b="1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70845" y="5553279"/>
            <a:ext cx="1665930" cy="967926"/>
            <a:chOff x="4325437" y="5444095"/>
            <a:chExt cx="1665930" cy="967926"/>
          </a:xfrm>
        </p:grpSpPr>
        <p:grpSp>
          <p:nvGrpSpPr>
            <p:cNvPr id="7" name="Group 6"/>
            <p:cNvGrpSpPr/>
            <p:nvPr/>
          </p:nvGrpSpPr>
          <p:grpSpPr>
            <a:xfrm>
              <a:off x="4697687" y="5444095"/>
              <a:ext cx="1293680" cy="967926"/>
              <a:chOff x="1818010" y="6508620"/>
              <a:chExt cx="1293680" cy="96792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824446" y="6508620"/>
                <a:ext cx="12843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</a:rPr>
                  <a:t>26.5 m</a:t>
                </a:r>
                <a:endParaRPr lang="en-US" sz="28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 bwMode="auto">
              <a:xfrm>
                <a:off x="1818010" y="6998831"/>
                <a:ext cx="129368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Rectangle 83"/>
              <p:cNvSpPr/>
              <p:nvPr/>
            </p:nvSpPr>
            <p:spPr>
              <a:xfrm>
                <a:off x="2057647" y="6953326"/>
                <a:ext cx="663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</a:rPr>
                  <a:t>6 s</a:t>
                </a:r>
                <a:endParaRPr lang="en-US" sz="28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98" name="Rectangle 4"/>
            <p:cNvSpPr>
              <a:spLocks noChangeArrowheads="1"/>
            </p:cNvSpPr>
            <p:nvPr/>
          </p:nvSpPr>
          <p:spPr bwMode="auto">
            <a:xfrm>
              <a:off x="4325437" y="5670645"/>
              <a:ext cx="39466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=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13376" y="1201003"/>
            <a:ext cx="2896042" cy="1501254"/>
            <a:chOff x="4613376" y="1201003"/>
            <a:chExt cx="2896042" cy="150125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50675" y="1201003"/>
              <a:ext cx="696035" cy="150125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441003" y="1201003"/>
              <a:ext cx="696035" cy="150125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627193" y="1201003"/>
              <a:ext cx="696035" cy="150125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813383" y="1201003"/>
              <a:ext cx="696035" cy="150125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991298" y="1201003"/>
              <a:ext cx="490574" cy="105810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241594" y="1357119"/>
              <a:ext cx="220607" cy="47581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336324" y="1923964"/>
              <a:ext cx="360844" cy="77829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465712" y="1792526"/>
              <a:ext cx="421784" cy="9097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586232" y="1650885"/>
              <a:ext cx="487454" cy="10513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718103" y="1533725"/>
              <a:ext cx="541773" cy="11685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838092" y="1408787"/>
              <a:ext cx="599699" cy="129347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962219" y="1292773"/>
              <a:ext cx="653487" cy="140948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085173" y="1201003"/>
              <a:ext cx="696035" cy="150125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613376" y="2658171"/>
              <a:ext cx="20440" cy="440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733365" y="2515384"/>
              <a:ext cx="86641" cy="18687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4862122" y="2391508"/>
              <a:ext cx="144074" cy="31074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85756" y="2274432"/>
              <a:ext cx="198355" cy="42782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105745" y="2149493"/>
              <a:ext cx="256281" cy="55276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217459" y="2033480"/>
              <a:ext cx="310069" cy="66877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431922" y="1464696"/>
              <a:ext cx="38366" cy="827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775643" y="254977"/>
            <a:ext cx="2643962" cy="1740078"/>
            <a:chOff x="5775643" y="254977"/>
            <a:chExt cx="2643962" cy="1740078"/>
          </a:xfrm>
        </p:grpSpPr>
        <p:sp>
          <p:nvSpPr>
            <p:cNvPr id="146" name="Rectangle 4"/>
            <p:cNvSpPr>
              <a:spLocks noChangeArrowheads="1"/>
            </p:cNvSpPr>
            <p:nvPr/>
          </p:nvSpPr>
          <p:spPr bwMode="auto">
            <a:xfrm>
              <a:off x="5775643" y="254977"/>
              <a:ext cx="2228495" cy="66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Area under v-t curve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IS displacement.</a:t>
              </a:r>
              <a:endParaRPr lang="en-US" sz="20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7" name="Line 11"/>
            <p:cNvSpPr>
              <a:spLocks noChangeShapeType="1"/>
            </p:cNvSpPr>
            <p:nvPr/>
          </p:nvSpPr>
          <p:spPr bwMode="auto">
            <a:xfrm>
              <a:off x="7576457" y="769874"/>
              <a:ext cx="8431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Line 11"/>
            <p:cNvSpPr>
              <a:spLocks noChangeShapeType="1"/>
            </p:cNvSpPr>
            <p:nvPr/>
          </p:nvSpPr>
          <p:spPr bwMode="auto">
            <a:xfrm flipH="1">
              <a:off x="7576457" y="1993032"/>
              <a:ext cx="8431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Line 11"/>
            <p:cNvSpPr>
              <a:spLocks noChangeShapeType="1"/>
            </p:cNvSpPr>
            <p:nvPr/>
          </p:nvSpPr>
          <p:spPr bwMode="auto">
            <a:xfrm rot="16200000">
              <a:off x="7798602" y="1379001"/>
              <a:ext cx="1232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20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1" grpId="0" animBg="1"/>
      <p:bldP spid="128010" grpId="0" animBg="1"/>
      <p:bldP spid="128011" grpId="0" animBg="1"/>
      <p:bldP spid="128017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9794" y="1378574"/>
            <a:ext cx="8938665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1. Here, we saw that the slope of a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velocity-time graph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at any time is the acceleration at that time. These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accelerations can be compiled for all times and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shown on an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acceleration-time graph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. We also saw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that the area under each section of an a-t graph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gives the </a:t>
            </a:r>
            <a:r>
              <a:rPr lang="en-US" sz="2800" b="1" i="1" dirty="0" smtClean="0">
                <a:solidFill>
                  <a:srgbClr val="000000"/>
                </a:solidFill>
                <a:latin typeface="Arial" pitchFamily="34" charset="0"/>
              </a:rPr>
              <a:t>change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in velocity for that time interval.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2. Similarly, we saw that the area under each section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of the v-t graph yields the object’s </a:t>
            </a:r>
            <a:r>
              <a:rPr lang="en-US" sz="2800" b="1" i="1" dirty="0" smtClean="0">
                <a:solidFill>
                  <a:srgbClr val="000000"/>
                </a:solidFill>
                <a:latin typeface="Arial" pitchFamily="34" charset="0"/>
              </a:rPr>
              <a:t>change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in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position (i.e., the displacement) for that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time interval.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028" y="468230"/>
            <a:ext cx="7872091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1-D Graphical Analysis, 3</a:t>
            </a:r>
          </a:p>
        </p:txBody>
      </p:sp>
    </p:spTree>
    <p:extLst>
      <p:ext uri="{BB962C8B-B14F-4D97-AF65-F5344CB8AC3E}">
        <p14:creationId xmlns:p14="http://schemas.microsoft.com/office/powerpoint/2010/main" val="6298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84595" y="238836"/>
            <a:ext cx="2590800" cy="1009650"/>
            <a:chOff x="6172200" y="457200"/>
            <a:chExt cx="2590800" cy="1009650"/>
          </a:xfrm>
        </p:grpSpPr>
        <p:pic>
          <p:nvPicPr>
            <p:cNvPr id="40962" name="Picture 6" descr="an04125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925" y="457200"/>
              <a:ext cx="8350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3" name="Rectangle 7"/>
            <p:cNvSpPr>
              <a:spLocks noChangeArrowheads="1"/>
            </p:cNvSpPr>
            <p:nvPr/>
          </p:nvSpPr>
          <p:spPr bwMode="auto">
            <a:xfrm>
              <a:off x="6172200" y="1314450"/>
              <a:ext cx="2590800" cy="1524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00280" y="3032728"/>
            <a:ext cx="5791200" cy="1839912"/>
            <a:chOff x="1676400" y="2909888"/>
            <a:chExt cx="5791200" cy="1839912"/>
          </a:xfrm>
        </p:grpSpPr>
        <p:sp>
          <p:nvSpPr>
            <p:cNvPr id="40968" name="Line 17"/>
            <p:cNvSpPr>
              <a:spLocks noChangeShapeType="1"/>
            </p:cNvSpPr>
            <p:nvPr/>
          </p:nvSpPr>
          <p:spPr bwMode="auto">
            <a:xfrm>
              <a:off x="2251075" y="4443413"/>
              <a:ext cx="46021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69" name="Line 18"/>
            <p:cNvSpPr>
              <a:spLocks noChangeShapeType="1"/>
            </p:cNvSpPr>
            <p:nvPr/>
          </p:nvSpPr>
          <p:spPr bwMode="auto">
            <a:xfrm flipV="1">
              <a:off x="2251075" y="2909888"/>
              <a:ext cx="0" cy="1533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70" name="Text Box 19"/>
            <p:cNvSpPr txBox="1">
              <a:spLocks noChangeArrowheads="1"/>
            </p:cNvSpPr>
            <p:nvPr/>
          </p:nvSpPr>
          <p:spPr bwMode="auto">
            <a:xfrm>
              <a:off x="1790700" y="2909888"/>
              <a:ext cx="614363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0975" name="Text Box 24"/>
            <p:cNvSpPr txBox="1">
              <a:spLocks noChangeArrowheads="1"/>
            </p:cNvSpPr>
            <p:nvPr/>
          </p:nvSpPr>
          <p:spPr bwMode="auto">
            <a:xfrm>
              <a:off x="6853238" y="4289425"/>
              <a:ext cx="61436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0976" name="Line 25"/>
            <p:cNvSpPr>
              <a:spLocks noChangeShapeType="1"/>
            </p:cNvSpPr>
            <p:nvPr/>
          </p:nvSpPr>
          <p:spPr bwMode="auto">
            <a:xfrm>
              <a:off x="2251075" y="3676650"/>
              <a:ext cx="44497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78" name="Text Box 27"/>
            <p:cNvSpPr txBox="1">
              <a:spLocks noChangeArrowheads="1"/>
            </p:cNvSpPr>
            <p:nvPr/>
          </p:nvSpPr>
          <p:spPr bwMode="auto">
            <a:xfrm>
              <a:off x="1676400" y="3522663"/>
              <a:ext cx="614363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</a:rPr>
                <a:t>  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00280" y="4909725"/>
            <a:ext cx="5791200" cy="1841500"/>
            <a:chOff x="1676400" y="4595813"/>
            <a:chExt cx="5791200" cy="1841500"/>
          </a:xfrm>
        </p:grpSpPr>
        <p:sp>
          <p:nvSpPr>
            <p:cNvPr id="40971" name="Line 20"/>
            <p:cNvSpPr>
              <a:spLocks noChangeShapeType="1"/>
            </p:cNvSpPr>
            <p:nvPr/>
          </p:nvSpPr>
          <p:spPr bwMode="auto">
            <a:xfrm>
              <a:off x="2251075" y="6130925"/>
              <a:ext cx="46021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72" name="Line 21"/>
            <p:cNvSpPr>
              <a:spLocks noChangeShapeType="1"/>
            </p:cNvSpPr>
            <p:nvPr/>
          </p:nvSpPr>
          <p:spPr bwMode="auto">
            <a:xfrm flipV="1">
              <a:off x="2251075" y="4595813"/>
              <a:ext cx="0" cy="1535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73" name="Text Box 22"/>
            <p:cNvSpPr txBox="1">
              <a:spLocks noChangeArrowheads="1"/>
            </p:cNvSpPr>
            <p:nvPr/>
          </p:nvSpPr>
          <p:spPr bwMode="auto">
            <a:xfrm>
              <a:off x="1790700" y="4595813"/>
              <a:ext cx="614363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0974" name="Text Box 23"/>
            <p:cNvSpPr txBox="1">
              <a:spLocks noChangeArrowheads="1"/>
            </p:cNvSpPr>
            <p:nvPr/>
          </p:nvSpPr>
          <p:spPr bwMode="auto">
            <a:xfrm>
              <a:off x="6853238" y="5976938"/>
              <a:ext cx="61436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0977" name="Line 26"/>
            <p:cNvSpPr>
              <a:spLocks noChangeShapeType="1"/>
            </p:cNvSpPr>
            <p:nvPr/>
          </p:nvSpPr>
          <p:spPr bwMode="auto">
            <a:xfrm>
              <a:off x="2251075" y="5364163"/>
              <a:ext cx="46021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79" name="Text Box 28"/>
            <p:cNvSpPr txBox="1">
              <a:spLocks noChangeArrowheads="1"/>
            </p:cNvSpPr>
            <p:nvPr/>
          </p:nvSpPr>
          <p:spPr bwMode="auto">
            <a:xfrm>
              <a:off x="1676400" y="5210175"/>
              <a:ext cx="614363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</a:rPr>
                <a:t>  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14580" y="1082044"/>
            <a:ext cx="5676900" cy="1993900"/>
            <a:chOff x="1790700" y="1068388"/>
            <a:chExt cx="5676900" cy="1993900"/>
          </a:xfrm>
        </p:grpSpPr>
        <p:sp>
          <p:nvSpPr>
            <p:cNvPr id="40964" name="Line 13"/>
            <p:cNvSpPr>
              <a:spLocks noChangeShapeType="1"/>
            </p:cNvSpPr>
            <p:nvPr/>
          </p:nvSpPr>
          <p:spPr bwMode="auto">
            <a:xfrm>
              <a:off x="2251075" y="2755900"/>
              <a:ext cx="46021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65" name="Line 14"/>
            <p:cNvSpPr>
              <a:spLocks noChangeShapeType="1"/>
            </p:cNvSpPr>
            <p:nvPr/>
          </p:nvSpPr>
          <p:spPr bwMode="auto">
            <a:xfrm flipV="1">
              <a:off x="2251075" y="1068388"/>
              <a:ext cx="0" cy="16875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66" name="Text Box 15"/>
            <p:cNvSpPr txBox="1">
              <a:spLocks noChangeArrowheads="1"/>
            </p:cNvSpPr>
            <p:nvPr/>
          </p:nvSpPr>
          <p:spPr bwMode="auto">
            <a:xfrm>
              <a:off x="6853238" y="2601913"/>
              <a:ext cx="61436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0967" name="Text Box 16"/>
            <p:cNvSpPr txBox="1">
              <a:spLocks noChangeArrowheads="1"/>
            </p:cNvSpPr>
            <p:nvPr/>
          </p:nvSpPr>
          <p:spPr bwMode="auto">
            <a:xfrm>
              <a:off x="1790700" y="1068388"/>
              <a:ext cx="614363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40980" name="Line 29"/>
            <p:cNvSpPr>
              <a:spLocks noChangeShapeType="1"/>
            </p:cNvSpPr>
            <p:nvPr/>
          </p:nvSpPr>
          <p:spPr bwMode="auto">
            <a:xfrm flipV="1">
              <a:off x="2251075" y="1682750"/>
              <a:ext cx="1687513" cy="10731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81" name="Freeform 30"/>
            <p:cNvSpPr>
              <a:spLocks/>
            </p:cNvSpPr>
            <p:nvPr/>
          </p:nvSpPr>
          <p:spPr bwMode="auto">
            <a:xfrm>
              <a:off x="3938588" y="1682750"/>
              <a:ext cx="1687512" cy="330200"/>
            </a:xfrm>
            <a:custGeom>
              <a:avLst/>
              <a:gdLst>
                <a:gd name="T0" fmla="*/ 0 w 1980"/>
                <a:gd name="T1" fmla="*/ 0 h 388"/>
                <a:gd name="T2" fmla="*/ 2147483647 w 1980"/>
                <a:gd name="T3" fmla="*/ 2147483647 h 388"/>
                <a:gd name="T4" fmla="*/ 2147483647 w 1980"/>
                <a:gd name="T5" fmla="*/ 2147483647 h 388"/>
                <a:gd name="T6" fmla="*/ 2147483647 w 1980"/>
                <a:gd name="T7" fmla="*/ 2147483647 h 388"/>
                <a:gd name="T8" fmla="*/ 2147483647 w 1980"/>
                <a:gd name="T9" fmla="*/ 0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388"/>
                <a:gd name="T17" fmla="*/ 1980 w 1980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388">
                  <a:moveTo>
                    <a:pt x="0" y="0"/>
                  </a:moveTo>
                  <a:cubicBezTo>
                    <a:pt x="56" y="42"/>
                    <a:pt x="178" y="187"/>
                    <a:pt x="339" y="251"/>
                  </a:cubicBezTo>
                  <a:cubicBezTo>
                    <a:pt x="500" y="315"/>
                    <a:pt x="759" y="384"/>
                    <a:pt x="969" y="386"/>
                  </a:cubicBezTo>
                  <a:cubicBezTo>
                    <a:pt x="1179" y="388"/>
                    <a:pt x="1430" y="330"/>
                    <a:pt x="1599" y="266"/>
                  </a:cubicBezTo>
                  <a:cubicBezTo>
                    <a:pt x="1768" y="202"/>
                    <a:pt x="1901" y="55"/>
                    <a:pt x="198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82" name="Line 31"/>
            <p:cNvSpPr>
              <a:spLocks noChangeShapeType="1"/>
            </p:cNvSpPr>
            <p:nvPr/>
          </p:nvSpPr>
          <p:spPr bwMode="auto">
            <a:xfrm>
              <a:off x="5626100" y="1682750"/>
              <a:ext cx="122713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9060" name="Freeform 36"/>
          <p:cNvSpPr>
            <a:spLocks/>
          </p:cNvSpPr>
          <p:nvPr/>
        </p:nvSpPr>
        <p:spPr bwMode="auto">
          <a:xfrm>
            <a:off x="3576543" y="3247040"/>
            <a:ext cx="1709737" cy="1588"/>
          </a:xfrm>
          <a:custGeom>
            <a:avLst/>
            <a:gdLst>
              <a:gd name="T0" fmla="*/ 0 w 1077"/>
              <a:gd name="T1" fmla="*/ 0 h 1"/>
              <a:gd name="T2" fmla="*/ 2147483647 w 1077"/>
              <a:gd name="T3" fmla="*/ 2147483647 h 1"/>
              <a:gd name="T4" fmla="*/ 0 60000 65536"/>
              <a:gd name="T5" fmla="*/ 0 60000 65536"/>
              <a:gd name="T6" fmla="*/ 0 w 1077"/>
              <a:gd name="T7" fmla="*/ 0 h 1"/>
              <a:gd name="T8" fmla="*/ 1077 w 107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1">
                <a:moveTo>
                  <a:pt x="0" y="0"/>
                </a:moveTo>
                <a:lnTo>
                  <a:pt x="1077" y="1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061" name="Line 37"/>
          <p:cNvSpPr>
            <a:spLocks noChangeShapeType="1"/>
          </p:cNvSpPr>
          <p:nvPr/>
        </p:nvSpPr>
        <p:spPr bwMode="auto">
          <a:xfrm>
            <a:off x="5286280" y="324704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062" name="Line 38"/>
          <p:cNvSpPr>
            <a:spLocks noChangeShapeType="1"/>
          </p:cNvSpPr>
          <p:nvPr/>
        </p:nvSpPr>
        <p:spPr bwMode="auto">
          <a:xfrm flipV="1">
            <a:off x="5286280" y="3247040"/>
            <a:ext cx="16764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063" name="Freeform 39"/>
          <p:cNvSpPr>
            <a:spLocks/>
          </p:cNvSpPr>
          <p:nvPr/>
        </p:nvSpPr>
        <p:spPr bwMode="auto">
          <a:xfrm>
            <a:off x="6957918" y="3247040"/>
            <a:ext cx="4762" cy="547688"/>
          </a:xfrm>
          <a:custGeom>
            <a:avLst/>
            <a:gdLst>
              <a:gd name="T0" fmla="*/ 2147483647 w 3"/>
              <a:gd name="T1" fmla="*/ 0 h 345"/>
              <a:gd name="T2" fmla="*/ 0 w 3"/>
              <a:gd name="T3" fmla="*/ 2147483647 h 345"/>
              <a:gd name="T4" fmla="*/ 0 60000 65536"/>
              <a:gd name="T5" fmla="*/ 0 60000 65536"/>
              <a:gd name="T6" fmla="*/ 0 w 3"/>
              <a:gd name="T7" fmla="*/ 0 h 345"/>
              <a:gd name="T8" fmla="*/ 3 w 3"/>
              <a:gd name="T9" fmla="*/ 345 h 3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45">
                <a:moveTo>
                  <a:pt x="3" y="0"/>
                </a:moveTo>
                <a:lnTo>
                  <a:pt x="0" y="345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064" name="Freeform 40"/>
          <p:cNvSpPr>
            <a:spLocks/>
          </p:cNvSpPr>
          <p:nvPr/>
        </p:nvSpPr>
        <p:spPr bwMode="auto">
          <a:xfrm>
            <a:off x="6957918" y="3799490"/>
            <a:ext cx="1219200" cy="1588"/>
          </a:xfrm>
          <a:custGeom>
            <a:avLst/>
            <a:gdLst>
              <a:gd name="T0" fmla="*/ 0 w 768"/>
              <a:gd name="T1" fmla="*/ 0 h 1"/>
              <a:gd name="T2" fmla="*/ 2147483647 w 768"/>
              <a:gd name="T3" fmla="*/ 0 h 1"/>
              <a:gd name="T4" fmla="*/ 0 60000 65536"/>
              <a:gd name="T5" fmla="*/ 0 60000 65536"/>
              <a:gd name="T6" fmla="*/ 0 w 768"/>
              <a:gd name="T7" fmla="*/ 0 h 1"/>
              <a:gd name="T8" fmla="*/ 768 w 76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8" h="1">
                <a:moveTo>
                  <a:pt x="0" y="0"/>
                </a:moveTo>
                <a:lnTo>
                  <a:pt x="768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065" name="Freeform 41"/>
          <p:cNvSpPr>
            <a:spLocks/>
          </p:cNvSpPr>
          <p:nvPr/>
        </p:nvSpPr>
        <p:spPr bwMode="auto">
          <a:xfrm>
            <a:off x="3571780" y="5671725"/>
            <a:ext cx="1714500" cy="4762"/>
          </a:xfrm>
          <a:custGeom>
            <a:avLst/>
            <a:gdLst>
              <a:gd name="T0" fmla="*/ 0 w 1080"/>
              <a:gd name="T1" fmla="*/ 0 h 3"/>
              <a:gd name="T2" fmla="*/ 2147483647 w 1080"/>
              <a:gd name="T3" fmla="*/ 2147483647 h 3"/>
              <a:gd name="T4" fmla="*/ 0 60000 65536"/>
              <a:gd name="T5" fmla="*/ 0 60000 65536"/>
              <a:gd name="T6" fmla="*/ 0 w 1080"/>
              <a:gd name="T7" fmla="*/ 0 h 3"/>
              <a:gd name="T8" fmla="*/ 1080 w 1080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80" h="3">
                <a:moveTo>
                  <a:pt x="0" y="0"/>
                </a:moveTo>
                <a:lnTo>
                  <a:pt x="1080" y="3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066" name="Freeform 42"/>
          <p:cNvSpPr>
            <a:spLocks/>
          </p:cNvSpPr>
          <p:nvPr/>
        </p:nvSpPr>
        <p:spPr bwMode="auto">
          <a:xfrm>
            <a:off x="5286280" y="5343112"/>
            <a:ext cx="1588" cy="333375"/>
          </a:xfrm>
          <a:custGeom>
            <a:avLst/>
            <a:gdLst>
              <a:gd name="T0" fmla="*/ 0 w 1"/>
              <a:gd name="T1" fmla="*/ 2147483647 h 210"/>
              <a:gd name="T2" fmla="*/ 2147483647 w 1"/>
              <a:gd name="T3" fmla="*/ 0 h 210"/>
              <a:gd name="T4" fmla="*/ 0 60000 65536"/>
              <a:gd name="T5" fmla="*/ 0 60000 65536"/>
              <a:gd name="T6" fmla="*/ 0 w 1"/>
              <a:gd name="T7" fmla="*/ 0 h 210"/>
              <a:gd name="T8" fmla="*/ 1 w 1"/>
              <a:gd name="T9" fmla="*/ 210 h 2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10">
                <a:moveTo>
                  <a:pt x="0" y="210"/>
                </a:moveTo>
                <a:lnTo>
                  <a:pt x="1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067" name="Line 43"/>
          <p:cNvSpPr>
            <a:spLocks noChangeShapeType="1"/>
          </p:cNvSpPr>
          <p:nvPr/>
        </p:nvSpPr>
        <p:spPr bwMode="auto">
          <a:xfrm>
            <a:off x="5286280" y="5343112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068" name="Freeform 44"/>
          <p:cNvSpPr>
            <a:spLocks/>
          </p:cNvSpPr>
          <p:nvPr/>
        </p:nvSpPr>
        <p:spPr bwMode="auto">
          <a:xfrm>
            <a:off x="6957918" y="5343112"/>
            <a:ext cx="4762" cy="333375"/>
          </a:xfrm>
          <a:custGeom>
            <a:avLst/>
            <a:gdLst>
              <a:gd name="T0" fmla="*/ 2147483647 w 3"/>
              <a:gd name="T1" fmla="*/ 0 h 210"/>
              <a:gd name="T2" fmla="*/ 0 w 3"/>
              <a:gd name="T3" fmla="*/ 2147483647 h 210"/>
              <a:gd name="T4" fmla="*/ 0 60000 65536"/>
              <a:gd name="T5" fmla="*/ 0 60000 65536"/>
              <a:gd name="T6" fmla="*/ 0 w 3"/>
              <a:gd name="T7" fmla="*/ 0 h 210"/>
              <a:gd name="T8" fmla="*/ 3 w 3"/>
              <a:gd name="T9" fmla="*/ 210 h 2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10">
                <a:moveTo>
                  <a:pt x="3" y="0"/>
                </a:moveTo>
                <a:lnTo>
                  <a:pt x="0" y="21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069" name="Freeform 45"/>
          <p:cNvSpPr>
            <a:spLocks/>
          </p:cNvSpPr>
          <p:nvPr/>
        </p:nvSpPr>
        <p:spPr bwMode="auto">
          <a:xfrm>
            <a:off x="6953155" y="5676487"/>
            <a:ext cx="1228725" cy="1588"/>
          </a:xfrm>
          <a:custGeom>
            <a:avLst/>
            <a:gdLst>
              <a:gd name="T0" fmla="*/ 0 w 774"/>
              <a:gd name="T1" fmla="*/ 0 h 1"/>
              <a:gd name="T2" fmla="*/ 2147483647 w 774"/>
              <a:gd name="T3" fmla="*/ 0 h 1"/>
              <a:gd name="T4" fmla="*/ 0 60000 65536"/>
              <a:gd name="T5" fmla="*/ 0 60000 65536"/>
              <a:gd name="T6" fmla="*/ 0 w 774"/>
              <a:gd name="T7" fmla="*/ 0 h 1"/>
              <a:gd name="T8" fmla="*/ 774 w 77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4" h="1">
                <a:moveTo>
                  <a:pt x="0" y="0"/>
                </a:moveTo>
                <a:lnTo>
                  <a:pt x="774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4506" y="3278997"/>
            <a:ext cx="1369134" cy="937472"/>
            <a:chOff x="7582883" y="3135084"/>
            <a:chExt cx="1369134" cy="937472"/>
          </a:xfrm>
        </p:grpSpPr>
        <p:grpSp>
          <p:nvGrpSpPr>
            <p:cNvPr id="40" name="Group 39"/>
            <p:cNvGrpSpPr/>
            <p:nvPr/>
          </p:nvGrpSpPr>
          <p:grpSpPr>
            <a:xfrm>
              <a:off x="8024866" y="3135084"/>
              <a:ext cx="927151" cy="937472"/>
              <a:chOff x="4082259" y="5201391"/>
              <a:chExt cx="927151" cy="937472"/>
            </a:xfrm>
          </p:grpSpPr>
          <p:graphicFrame>
            <p:nvGraphicFramePr>
              <p:cNvPr id="42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82259" y="5265738"/>
              <a:ext cx="904875" cy="87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48" name="Equation" r:id="rId4" imgW="406080" imgH="393480" progId="Equation.3">
                      <p:embed/>
                    </p:oleObj>
                  </mc:Choice>
                  <mc:Fallback>
                    <p:oleObj name="Equation" r:id="rId4" imgW="4060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2259" y="5265738"/>
                            <a:ext cx="904875" cy="873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Rectangle 4"/>
              <p:cNvSpPr>
                <a:spLocks noChangeArrowheads="1"/>
              </p:cNvSpPr>
              <p:nvPr/>
            </p:nvSpPr>
            <p:spPr bwMode="auto">
              <a:xfrm>
                <a:off x="4404757" y="5201391"/>
                <a:ext cx="604653" cy="4770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bIns="0" anchor="t" anchorCtr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d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7582883" y="3346864"/>
              <a:ext cx="453970" cy="477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v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47208" y="5162388"/>
            <a:ext cx="1348295" cy="937472"/>
            <a:chOff x="7582883" y="3135084"/>
            <a:chExt cx="1348295" cy="937472"/>
          </a:xfrm>
        </p:grpSpPr>
        <p:grpSp>
          <p:nvGrpSpPr>
            <p:cNvPr id="45" name="Group 44"/>
            <p:cNvGrpSpPr/>
            <p:nvPr/>
          </p:nvGrpSpPr>
          <p:grpSpPr>
            <a:xfrm>
              <a:off x="8024866" y="3135084"/>
              <a:ext cx="906312" cy="937472"/>
              <a:chOff x="4082259" y="5201391"/>
              <a:chExt cx="906312" cy="937472"/>
            </a:xfrm>
          </p:grpSpPr>
          <p:graphicFrame>
            <p:nvGraphicFramePr>
              <p:cNvPr id="47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82259" y="5265738"/>
              <a:ext cx="904875" cy="87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49" name="Equation" r:id="rId6" imgW="406080" imgH="393480" progId="Equation.3">
                      <p:embed/>
                    </p:oleObj>
                  </mc:Choice>
                  <mc:Fallback>
                    <p:oleObj name="Equation" r:id="rId6" imgW="4060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2259" y="5265738"/>
                            <a:ext cx="904875" cy="873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Rectangle 4"/>
              <p:cNvSpPr>
                <a:spLocks noChangeArrowheads="1"/>
              </p:cNvSpPr>
              <p:nvPr/>
            </p:nvSpPr>
            <p:spPr bwMode="auto">
              <a:xfrm>
                <a:off x="4404757" y="5201391"/>
                <a:ext cx="583814" cy="4770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bIns="0" anchor="t" anchorCtr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v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7582883" y="3346864"/>
              <a:ext cx="474810" cy="477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a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41" y="201093"/>
            <a:ext cx="2829725" cy="28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0" grpId="0" animBg="1"/>
      <p:bldP spid="129061" grpId="0" animBg="1"/>
      <p:bldP spid="129062" grpId="0" animBg="1"/>
      <p:bldP spid="129063" grpId="0" animBg="1"/>
      <p:bldP spid="129064" grpId="0" animBg="1"/>
      <p:bldP spid="129065" grpId="0" animBg="1"/>
      <p:bldP spid="129066" grpId="0" animBg="1"/>
      <p:bldP spid="129067" grpId="0" animBg="1"/>
      <p:bldP spid="129068" grpId="0" animBg="1"/>
      <p:bldP spid="1290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7000" y="228600"/>
            <a:ext cx="2325688" cy="6248401"/>
            <a:chOff x="533400" y="228600"/>
            <a:chExt cx="2325688" cy="6248401"/>
          </a:xfrm>
        </p:grpSpPr>
        <p:sp>
          <p:nvSpPr>
            <p:cNvPr id="42034" name="Text Box 54"/>
            <p:cNvSpPr txBox="1">
              <a:spLocks noChangeArrowheads="1"/>
            </p:cNvSpPr>
            <p:nvPr/>
          </p:nvSpPr>
          <p:spPr bwMode="auto">
            <a:xfrm>
              <a:off x="533400" y="5168900"/>
              <a:ext cx="436563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2035" name="Line 8"/>
            <p:cNvSpPr>
              <a:spLocks noChangeShapeType="1"/>
            </p:cNvSpPr>
            <p:nvPr/>
          </p:nvSpPr>
          <p:spPr bwMode="auto">
            <a:xfrm flipV="1">
              <a:off x="969963" y="665163"/>
              <a:ext cx="0" cy="1452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36" name="Line 9"/>
            <p:cNvSpPr>
              <a:spLocks noChangeShapeType="1"/>
            </p:cNvSpPr>
            <p:nvPr/>
          </p:nvSpPr>
          <p:spPr bwMode="auto">
            <a:xfrm>
              <a:off x="969963" y="2117725"/>
              <a:ext cx="1889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37" name="Line 10"/>
            <p:cNvSpPr>
              <a:spLocks noChangeShapeType="1"/>
            </p:cNvSpPr>
            <p:nvPr/>
          </p:nvSpPr>
          <p:spPr bwMode="auto">
            <a:xfrm flipV="1">
              <a:off x="969963" y="955675"/>
              <a:ext cx="1792288" cy="116205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38" name="Text Box 11"/>
            <p:cNvSpPr txBox="1">
              <a:spLocks noChangeArrowheads="1"/>
            </p:cNvSpPr>
            <p:nvPr/>
          </p:nvSpPr>
          <p:spPr bwMode="auto">
            <a:xfrm>
              <a:off x="2278063" y="2117725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2039" name="Text Box 12"/>
            <p:cNvSpPr txBox="1">
              <a:spLocks noChangeArrowheads="1"/>
            </p:cNvSpPr>
            <p:nvPr/>
          </p:nvSpPr>
          <p:spPr bwMode="auto">
            <a:xfrm>
              <a:off x="533400" y="1246188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42040" name="Line 23"/>
            <p:cNvSpPr>
              <a:spLocks noChangeShapeType="1"/>
            </p:cNvSpPr>
            <p:nvPr/>
          </p:nvSpPr>
          <p:spPr bwMode="auto">
            <a:xfrm flipV="1">
              <a:off x="969963" y="2698750"/>
              <a:ext cx="0" cy="1454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41" name="Line 24"/>
            <p:cNvSpPr>
              <a:spLocks noChangeShapeType="1"/>
            </p:cNvSpPr>
            <p:nvPr/>
          </p:nvSpPr>
          <p:spPr bwMode="auto">
            <a:xfrm>
              <a:off x="969963" y="4152900"/>
              <a:ext cx="1889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42" name="Text Box 25"/>
            <p:cNvSpPr txBox="1">
              <a:spLocks noChangeArrowheads="1"/>
            </p:cNvSpPr>
            <p:nvPr/>
          </p:nvSpPr>
          <p:spPr bwMode="auto">
            <a:xfrm>
              <a:off x="2278063" y="41529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2043" name="Text Box 26"/>
            <p:cNvSpPr txBox="1">
              <a:spLocks noChangeArrowheads="1"/>
            </p:cNvSpPr>
            <p:nvPr/>
          </p:nvSpPr>
          <p:spPr bwMode="auto">
            <a:xfrm>
              <a:off x="609600" y="28448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2044" name="Line 35"/>
            <p:cNvSpPr>
              <a:spLocks noChangeShapeType="1"/>
            </p:cNvSpPr>
            <p:nvPr/>
          </p:nvSpPr>
          <p:spPr bwMode="auto">
            <a:xfrm flipV="1">
              <a:off x="969963" y="4587875"/>
              <a:ext cx="0" cy="1452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45" name="Line 36"/>
            <p:cNvSpPr>
              <a:spLocks noChangeShapeType="1"/>
            </p:cNvSpPr>
            <p:nvPr/>
          </p:nvSpPr>
          <p:spPr bwMode="auto">
            <a:xfrm>
              <a:off x="969963" y="6040438"/>
              <a:ext cx="1889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46" name="Text Box 37"/>
            <p:cNvSpPr txBox="1">
              <a:spLocks noChangeArrowheads="1"/>
            </p:cNvSpPr>
            <p:nvPr/>
          </p:nvSpPr>
          <p:spPr bwMode="auto">
            <a:xfrm>
              <a:off x="2278063" y="6040438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2047" name="Text Box 38"/>
            <p:cNvSpPr txBox="1">
              <a:spLocks noChangeArrowheads="1"/>
            </p:cNvSpPr>
            <p:nvPr/>
          </p:nvSpPr>
          <p:spPr bwMode="auto">
            <a:xfrm>
              <a:off x="533400" y="4733925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2048" name="Line 47"/>
            <p:cNvSpPr>
              <a:spLocks noChangeShapeType="1"/>
            </p:cNvSpPr>
            <p:nvPr/>
          </p:nvSpPr>
          <p:spPr bwMode="auto">
            <a:xfrm>
              <a:off x="823913" y="3425825"/>
              <a:ext cx="29051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49" name="Text Box 48"/>
            <p:cNvSpPr txBox="1">
              <a:spLocks noChangeArrowheads="1"/>
            </p:cNvSpPr>
            <p:nvPr/>
          </p:nvSpPr>
          <p:spPr bwMode="auto">
            <a:xfrm>
              <a:off x="533400" y="3279775"/>
              <a:ext cx="436563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2050" name="Line 53"/>
            <p:cNvSpPr>
              <a:spLocks noChangeShapeType="1"/>
            </p:cNvSpPr>
            <p:nvPr/>
          </p:nvSpPr>
          <p:spPr bwMode="auto">
            <a:xfrm>
              <a:off x="823913" y="5314950"/>
              <a:ext cx="29051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51" name="Text Box 59"/>
            <p:cNvSpPr txBox="1">
              <a:spLocks noChangeArrowheads="1"/>
            </p:cNvSpPr>
            <p:nvPr/>
          </p:nvSpPr>
          <p:spPr bwMode="auto">
            <a:xfrm>
              <a:off x="1550988" y="228600"/>
              <a:ext cx="581025" cy="436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A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40888" y="228600"/>
            <a:ext cx="2343150" cy="6248401"/>
            <a:chOff x="3276600" y="228600"/>
            <a:chExt cx="2343150" cy="6248401"/>
          </a:xfrm>
        </p:grpSpPr>
        <p:sp>
          <p:nvSpPr>
            <p:cNvPr id="42016" name="Line 13"/>
            <p:cNvSpPr>
              <a:spLocks noChangeShapeType="1"/>
            </p:cNvSpPr>
            <p:nvPr/>
          </p:nvSpPr>
          <p:spPr bwMode="auto">
            <a:xfrm flipV="1">
              <a:off x="3730625" y="665163"/>
              <a:ext cx="0" cy="1452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17" name="Line 14"/>
            <p:cNvSpPr>
              <a:spLocks noChangeShapeType="1"/>
            </p:cNvSpPr>
            <p:nvPr/>
          </p:nvSpPr>
          <p:spPr bwMode="auto">
            <a:xfrm>
              <a:off x="3730625" y="2117725"/>
              <a:ext cx="1889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18" name="Text Box 15"/>
            <p:cNvSpPr txBox="1">
              <a:spLocks noChangeArrowheads="1"/>
            </p:cNvSpPr>
            <p:nvPr/>
          </p:nvSpPr>
          <p:spPr bwMode="auto">
            <a:xfrm>
              <a:off x="4991100" y="2117725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2019" name="Text Box 16"/>
            <p:cNvSpPr txBox="1">
              <a:spLocks noChangeArrowheads="1"/>
            </p:cNvSpPr>
            <p:nvPr/>
          </p:nvSpPr>
          <p:spPr bwMode="auto">
            <a:xfrm>
              <a:off x="3276600" y="1246188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42020" name="Freeform 21"/>
            <p:cNvSpPr>
              <a:spLocks/>
            </p:cNvSpPr>
            <p:nvPr/>
          </p:nvSpPr>
          <p:spPr bwMode="auto">
            <a:xfrm>
              <a:off x="3730625" y="665163"/>
              <a:ext cx="1454150" cy="1452563"/>
            </a:xfrm>
            <a:custGeom>
              <a:avLst/>
              <a:gdLst>
                <a:gd name="T0" fmla="*/ 0 w 1800"/>
                <a:gd name="T1" fmla="*/ 1 h 1800"/>
                <a:gd name="T2" fmla="*/ 1 w 1800"/>
                <a:gd name="T3" fmla="*/ 1 h 1800"/>
                <a:gd name="T4" fmla="*/ 1 w 1800"/>
                <a:gd name="T5" fmla="*/ 1 h 1800"/>
                <a:gd name="T6" fmla="*/ 1 w 1800"/>
                <a:gd name="T7" fmla="*/ 0 h 18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0"/>
                <a:gd name="T13" fmla="*/ 0 h 1800"/>
                <a:gd name="T14" fmla="*/ 1800 w 1800"/>
                <a:gd name="T15" fmla="*/ 1800 h 18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0" h="1800">
                  <a:moveTo>
                    <a:pt x="0" y="1800"/>
                  </a:moveTo>
                  <a:cubicBezTo>
                    <a:pt x="139" y="1752"/>
                    <a:pt x="613" y="1627"/>
                    <a:pt x="834" y="1511"/>
                  </a:cubicBezTo>
                  <a:cubicBezTo>
                    <a:pt x="1055" y="1395"/>
                    <a:pt x="1168" y="1358"/>
                    <a:pt x="1329" y="1106"/>
                  </a:cubicBezTo>
                  <a:cubicBezTo>
                    <a:pt x="1490" y="854"/>
                    <a:pt x="1702" y="230"/>
                    <a:pt x="1800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21" name="Line 27"/>
            <p:cNvSpPr>
              <a:spLocks noChangeShapeType="1"/>
            </p:cNvSpPr>
            <p:nvPr/>
          </p:nvSpPr>
          <p:spPr bwMode="auto">
            <a:xfrm flipV="1">
              <a:off x="3730625" y="2698750"/>
              <a:ext cx="0" cy="1454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22" name="Line 28"/>
            <p:cNvSpPr>
              <a:spLocks noChangeShapeType="1"/>
            </p:cNvSpPr>
            <p:nvPr/>
          </p:nvSpPr>
          <p:spPr bwMode="auto">
            <a:xfrm>
              <a:off x="3730625" y="4152900"/>
              <a:ext cx="1889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23" name="Text Box 29"/>
            <p:cNvSpPr txBox="1">
              <a:spLocks noChangeArrowheads="1"/>
            </p:cNvSpPr>
            <p:nvPr/>
          </p:nvSpPr>
          <p:spPr bwMode="auto">
            <a:xfrm>
              <a:off x="4991100" y="41529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2024" name="Text Box 30"/>
            <p:cNvSpPr txBox="1">
              <a:spLocks noChangeArrowheads="1"/>
            </p:cNvSpPr>
            <p:nvPr/>
          </p:nvSpPr>
          <p:spPr bwMode="auto">
            <a:xfrm>
              <a:off x="3352800" y="28448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2025" name="Line 39"/>
            <p:cNvSpPr>
              <a:spLocks noChangeShapeType="1"/>
            </p:cNvSpPr>
            <p:nvPr/>
          </p:nvSpPr>
          <p:spPr bwMode="auto">
            <a:xfrm flipV="1">
              <a:off x="3730625" y="4587875"/>
              <a:ext cx="0" cy="1452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26" name="Line 40"/>
            <p:cNvSpPr>
              <a:spLocks noChangeShapeType="1"/>
            </p:cNvSpPr>
            <p:nvPr/>
          </p:nvSpPr>
          <p:spPr bwMode="auto">
            <a:xfrm>
              <a:off x="3730625" y="6040438"/>
              <a:ext cx="1889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27" name="Text Box 41"/>
            <p:cNvSpPr txBox="1">
              <a:spLocks noChangeArrowheads="1"/>
            </p:cNvSpPr>
            <p:nvPr/>
          </p:nvSpPr>
          <p:spPr bwMode="auto">
            <a:xfrm>
              <a:off x="4991100" y="6040438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2028" name="Text Box 42"/>
            <p:cNvSpPr txBox="1">
              <a:spLocks noChangeArrowheads="1"/>
            </p:cNvSpPr>
            <p:nvPr/>
          </p:nvSpPr>
          <p:spPr bwMode="auto">
            <a:xfrm>
              <a:off x="3276600" y="4733925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2029" name="Line 49"/>
            <p:cNvSpPr>
              <a:spLocks noChangeShapeType="1"/>
            </p:cNvSpPr>
            <p:nvPr/>
          </p:nvSpPr>
          <p:spPr bwMode="auto">
            <a:xfrm>
              <a:off x="3586163" y="3425825"/>
              <a:ext cx="29051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30" name="Text Box 50"/>
            <p:cNvSpPr txBox="1">
              <a:spLocks noChangeArrowheads="1"/>
            </p:cNvSpPr>
            <p:nvPr/>
          </p:nvSpPr>
          <p:spPr bwMode="auto">
            <a:xfrm>
              <a:off x="3295650" y="3279775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2031" name="Line 55"/>
            <p:cNvSpPr>
              <a:spLocks noChangeShapeType="1"/>
            </p:cNvSpPr>
            <p:nvPr/>
          </p:nvSpPr>
          <p:spPr bwMode="auto">
            <a:xfrm>
              <a:off x="3586163" y="5314950"/>
              <a:ext cx="29051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32" name="Text Box 56"/>
            <p:cNvSpPr txBox="1">
              <a:spLocks noChangeArrowheads="1"/>
            </p:cNvSpPr>
            <p:nvPr/>
          </p:nvSpPr>
          <p:spPr bwMode="auto">
            <a:xfrm>
              <a:off x="3295650" y="5168900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2033" name="Text Box 60"/>
            <p:cNvSpPr txBox="1">
              <a:spLocks noChangeArrowheads="1"/>
            </p:cNvSpPr>
            <p:nvPr/>
          </p:nvSpPr>
          <p:spPr bwMode="auto">
            <a:xfrm>
              <a:off x="4457700" y="228600"/>
              <a:ext cx="581025" cy="436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B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33993" y="228600"/>
            <a:ext cx="2325687" cy="6248401"/>
            <a:chOff x="6056313" y="228600"/>
            <a:chExt cx="2325687" cy="6248401"/>
          </a:xfrm>
        </p:grpSpPr>
        <p:sp>
          <p:nvSpPr>
            <p:cNvPr id="41998" name="Line 17"/>
            <p:cNvSpPr>
              <a:spLocks noChangeShapeType="1"/>
            </p:cNvSpPr>
            <p:nvPr/>
          </p:nvSpPr>
          <p:spPr bwMode="auto">
            <a:xfrm flipV="1">
              <a:off x="6492875" y="665163"/>
              <a:ext cx="0" cy="1452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999" name="Line 18"/>
            <p:cNvSpPr>
              <a:spLocks noChangeShapeType="1"/>
            </p:cNvSpPr>
            <p:nvPr/>
          </p:nvSpPr>
          <p:spPr bwMode="auto">
            <a:xfrm>
              <a:off x="6492875" y="2117725"/>
              <a:ext cx="1889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00" name="Text Box 19"/>
            <p:cNvSpPr txBox="1">
              <a:spLocks noChangeArrowheads="1"/>
            </p:cNvSpPr>
            <p:nvPr/>
          </p:nvSpPr>
          <p:spPr bwMode="auto">
            <a:xfrm>
              <a:off x="7800975" y="2117725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2001" name="Text Box 20"/>
            <p:cNvSpPr txBox="1">
              <a:spLocks noChangeArrowheads="1"/>
            </p:cNvSpPr>
            <p:nvPr/>
          </p:nvSpPr>
          <p:spPr bwMode="auto">
            <a:xfrm>
              <a:off x="6096000" y="1246188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42002" name="Freeform 22"/>
            <p:cNvSpPr>
              <a:spLocks/>
            </p:cNvSpPr>
            <p:nvPr/>
          </p:nvSpPr>
          <p:spPr bwMode="auto">
            <a:xfrm>
              <a:off x="6492875" y="811213"/>
              <a:ext cx="1598612" cy="1306513"/>
            </a:xfrm>
            <a:custGeom>
              <a:avLst/>
              <a:gdLst>
                <a:gd name="T0" fmla="*/ 0 w 1980"/>
                <a:gd name="T1" fmla="*/ 1 h 1620"/>
                <a:gd name="T2" fmla="*/ 1 w 1980"/>
                <a:gd name="T3" fmla="*/ 1 h 1620"/>
                <a:gd name="T4" fmla="*/ 1 w 1980"/>
                <a:gd name="T5" fmla="*/ 1 h 1620"/>
                <a:gd name="T6" fmla="*/ 1 w 1980"/>
                <a:gd name="T7" fmla="*/ 0 h 1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0"/>
                <a:gd name="T13" fmla="*/ 0 h 1620"/>
                <a:gd name="T14" fmla="*/ 1980 w 1980"/>
                <a:gd name="T15" fmla="*/ 1620 h 1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0" h="1620">
                  <a:moveTo>
                    <a:pt x="0" y="1620"/>
                  </a:moveTo>
                  <a:cubicBezTo>
                    <a:pt x="90" y="1290"/>
                    <a:pt x="180" y="960"/>
                    <a:pt x="360" y="720"/>
                  </a:cubicBezTo>
                  <a:cubicBezTo>
                    <a:pt x="540" y="480"/>
                    <a:pt x="810" y="300"/>
                    <a:pt x="1080" y="180"/>
                  </a:cubicBezTo>
                  <a:cubicBezTo>
                    <a:pt x="1350" y="60"/>
                    <a:pt x="1665" y="30"/>
                    <a:pt x="1980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03" name="Line 31"/>
            <p:cNvSpPr>
              <a:spLocks noChangeShapeType="1"/>
            </p:cNvSpPr>
            <p:nvPr/>
          </p:nvSpPr>
          <p:spPr bwMode="auto">
            <a:xfrm flipV="1">
              <a:off x="6492875" y="2698750"/>
              <a:ext cx="0" cy="1454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04" name="Line 32"/>
            <p:cNvSpPr>
              <a:spLocks noChangeShapeType="1"/>
            </p:cNvSpPr>
            <p:nvPr/>
          </p:nvSpPr>
          <p:spPr bwMode="auto">
            <a:xfrm>
              <a:off x="6492875" y="4152900"/>
              <a:ext cx="1889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05" name="Text Box 33"/>
            <p:cNvSpPr txBox="1">
              <a:spLocks noChangeArrowheads="1"/>
            </p:cNvSpPr>
            <p:nvPr/>
          </p:nvSpPr>
          <p:spPr bwMode="auto">
            <a:xfrm>
              <a:off x="7800975" y="41529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2006" name="Text Box 34"/>
            <p:cNvSpPr txBox="1">
              <a:spLocks noChangeArrowheads="1"/>
            </p:cNvSpPr>
            <p:nvPr/>
          </p:nvSpPr>
          <p:spPr bwMode="auto">
            <a:xfrm>
              <a:off x="6096000" y="2844800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2007" name="Line 43"/>
            <p:cNvSpPr>
              <a:spLocks noChangeShapeType="1"/>
            </p:cNvSpPr>
            <p:nvPr/>
          </p:nvSpPr>
          <p:spPr bwMode="auto">
            <a:xfrm flipV="1">
              <a:off x="6492875" y="4587875"/>
              <a:ext cx="0" cy="1452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08" name="Line 44"/>
            <p:cNvSpPr>
              <a:spLocks noChangeShapeType="1"/>
            </p:cNvSpPr>
            <p:nvPr/>
          </p:nvSpPr>
          <p:spPr bwMode="auto">
            <a:xfrm>
              <a:off x="6492875" y="6040438"/>
              <a:ext cx="1889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09" name="Text Box 45"/>
            <p:cNvSpPr txBox="1">
              <a:spLocks noChangeArrowheads="1"/>
            </p:cNvSpPr>
            <p:nvPr/>
          </p:nvSpPr>
          <p:spPr bwMode="auto">
            <a:xfrm>
              <a:off x="7800975" y="6040438"/>
              <a:ext cx="434975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2010" name="Text Box 46"/>
            <p:cNvSpPr txBox="1">
              <a:spLocks noChangeArrowheads="1"/>
            </p:cNvSpPr>
            <p:nvPr/>
          </p:nvSpPr>
          <p:spPr bwMode="auto">
            <a:xfrm>
              <a:off x="6096000" y="4733925"/>
              <a:ext cx="43497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2011" name="Line 51"/>
            <p:cNvSpPr>
              <a:spLocks noChangeShapeType="1"/>
            </p:cNvSpPr>
            <p:nvPr/>
          </p:nvSpPr>
          <p:spPr bwMode="auto">
            <a:xfrm>
              <a:off x="6346825" y="3425825"/>
              <a:ext cx="2905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12" name="Text Box 52"/>
            <p:cNvSpPr txBox="1">
              <a:spLocks noChangeArrowheads="1"/>
            </p:cNvSpPr>
            <p:nvPr/>
          </p:nvSpPr>
          <p:spPr bwMode="auto">
            <a:xfrm>
              <a:off x="6056313" y="3279775"/>
              <a:ext cx="436562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2013" name="Line 57"/>
            <p:cNvSpPr>
              <a:spLocks noChangeShapeType="1"/>
            </p:cNvSpPr>
            <p:nvPr/>
          </p:nvSpPr>
          <p:spPr bwMode="auto">
            <a:xfrm>
              <a:off x="6346825" y="5314950"/>
              <a:ext cx="2905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14" name="Text Box 58"/>
            <p:cNvSpPr txBox="1">
              <a:spLocks noChangeArrowheads="1"/>
            </p:cNvSpPr>
            <p:nvPr/>
          </p:nvSpPr>
          <p:spPr bwMode="auto">
            <a:xfrm>
              <a:off x="6056313" y="5168900"/>
              <a:ext cx="436562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2015" name="Text Box 61"/>
            <p:cNvSpPr txBox="1">
              <a:spLocks noChangeArrowheads="1"/>
            </p:cNvSpPr>
            <p:nvPr/>
          </p:nvSpPr>
          <p:spPr bwMode="auto">
            <a:xfrm>
              <a:off x="7219950" y="228600"/>
              <a:ext cx="581025" cy="436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C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154690" name="Freeform 66"/>
          <p:cNvSpPr>
            <a:spLocks/>
          </p:cNvSpPr>
          <p:nvPr/>
        </p:nvSpPr>
        <p:spPr bwMode="auto">
          <a:xfrm>
            <a:off x="1991975" y="3028950"/>
            <a:ext cx="1774825" cy="1588"/>
          </a:xfrm>
          <a:custGeom>
            <a:avLst/>
            <a:gdLst>
              <a:gd name="T0" fmla="*/ 0 w 1118"/>
              <a:gd name="T1" fmla="*/ 0 h 1"/>
              <a:gd name="T2" fmla="*/ 2147483647 w 1118"/>
              <a:gd name="T3" fmla="*/ 2147483647 h 1"/>
              <a:gd name="T4" fmla="*/ 0 60000 65536"/>
              <a:gd name="T5" fmla="*/ 0 60000 65536"/>
              <a:gd name="T6" fmla="*/ 0 w 1118"/>
              <a:gd name="T7" fmla="*/ 0 h 1"/>
              <a:gd name="T8" fmla="*/ 1118 w 11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8" h="1">
                <a:moveTo>
                  <a:pt x="0" y="0"/>
                </a:moveTo>
                <a:lnTo>
                  <a:pt x="1118" y="1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92" name="Freeform 68"/>
          <p:cNvSpPr>
            <a:spLocks/>
          </p:cNvSpPr>
          <p:nvPr/>
        </p:nvSpPr>
        <p:spPr bwMode="auto">
          <a:xfrm>
            <a:off x="1991975" y="5314950"/>
            <a:ext cx="1774825" cy="1588"/>
          </a:xfrm>
          <a:custGeom>
            <a:avLst/>
            <a:gdLst>
              <a:gd name="T0" fmla="*/ 0 w 1118"/>
              <a:gd name="T1" fmla="*/ 0 h 1"/>
              <a:gd name="T2" fmla="*/ 2147483647 w 1118"/>
              <a:gd name="T3" fmla="*/ 2147483647 h 1"/>
              <a:gd name="T4" fmla="*/ 0 60000 65536"/>
              <a:gd name="T5" fmla="*/ 0 60000 65536"/>
              <a:gd name="T6" fmla="*/ 0 w 1118"/>
              <a:gd name="T7" fmla="*/ 0 h 1"/>
              <a:gd name="T8" fmla="*/ 1118 w 11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8" h="1">
                <a:moveTo>
                  <a:pt x="0" y="0"/>
                </a:moveTo>
                <a:lnTo>
                  <a:pt x="1118" y="1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94" name="Line 70"/>
          <p:cNvSpPr>
            <a:spLocks noChangeShapeType="1"/>
          </p:cNvSpPr>
          <p:nvPr/>
        </p:nvSpPr>
        <p:spPr bwMode="auto">
          <a:xfrm>
            <a:off x="4498088" y="493395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96" name="Freeform 72"/>
          <p:cNvSpPr>
            <a:spLocks/>
          </p:cNvSpPr>
          <p:nvPr/>
        </p:nvSpPr>
        <p:spPr bwMode="auto">
          <a:xfrm>
            <a:off x="6970555" y="5616575"/>
            <a:ext cx="1584325" cy="4763"/>
          </a:xfrm>
          <a:custGeom>
            <a:avLst/>
            <a:gdLst>
              <a:gd name="T0" fmla="*/ 0 w 998"/>
              <a:gd name="T1" fmla="*/ 0 h 3"/>
              <a:gd name="T2" fmla="*/ 2147483647 w 998"/>
              <a:gd name="T3" fmla="*/ 2147483647 h 3"/>
              <a:gd name="T4" fmla="*/ 0 60000 65536"/>
              <a:gd name="T5" fmla="*/ 0 60000 65536"/>
              <a:gd name="T6" fmla="*/ 0 w 998"/>
              <a:gd name="T7" fmla="*/ 0 h 3"/>
              <a:gd name="T8" fmla="*/ 998 w 998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8" h="3">
                <a:moveTo>
                  <a:pt x="0" y="0"/>
                </a:moveTo>
                <a:lnTo>
                  <a:pt x="998" y="3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98" name="Line 74"/>
          <p:cNvSpPr>
            <a:spLocks noChangeShapeType="1"/>
          </p:cNvSpPr>
          <p:nvPr/>
        </p:nvSpPr>
        <p:spPr bwMode="auto">
          <a:xfrm flipV="1">
            <a:off x="4498088" y="2724150"/>
            <a:ext cx="1447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99" name="Freeform 75"/>
          <p:cNvSpPr>
            <a:spLocks/>
          </p:cNvSpPr>
          <p:nvPr/>
        </p:nvSpPr>
        <p:spPr bwMode="auto">
          <a:xfrm>
            <a:off x="6970555" y="2879725"/>
            <a:ext cx="1584325" cy="377825"/>
          </a:xfrm>
          <a:custGeom>
            <a:avLst/>
            <a:gdLst>
              <a:gd name="T0" fmla="*/ 0 w 998"/>
              <a:gd name="T1" fmla="*/ 0 h 238"/>
              <a:gd name="T2" fmla="*/ 2147483647 w 998"/>
              <a:gd name="T3" fmla="*/ 2147483647 h 238"/>
              <a:gd name="T4" fmla="*/ 0 60000 65536"/>
              <a:gd name="T5" fmla="*/ 0 60000 65536"/>
              <a:gd name="T6" fmla="*/ 0 w 998"/>
              <a:gd name="T7" fmla="*/ 0 h 238"/>
              <a:gd name="T8" fmla="*/ 998 w 99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8" h="238">
                <a:moveTo>
                  <a:pt x="0" y="0"/>
                </a:moveTo>
                <a:lnTo>
                  <a:pt x="998" y="238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700" name="Text Box 76"/>
          <p:cNvSpPr txBox="1">
            <a:spLocks noChangeArrowheads="1"/>
          </p:cNvSpPr>
          <p:nvPr/>
        </p:nvSpPr>
        <p:spPr bwMode="auto">
          <a:xfrm>
            <a:off x="1526288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constant </a:t>
            </a:r>
            <a:r>
              <a:rPr lang="en-US" sz="2400" dirty="0" smtClean="0">
                <a:solidFill>
                  <a:srgbClr val="000000"/>
                </a:solidFill>
              </a:rPr>
              <a:t>velocity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4701" name="Text Box 77"/>
          <p:cNvSpPr txBox="1">
            <a:spLocks noChangeArrowheads="1"/>
          </p:cNvSpPr>
          <p:nvPr/>
        </p:nvSpPr>
        <p:spPr bwMode="auto">
          <a:xfrm>
            <a:off x="4574288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speeding up</a:t>
            </a:r>
          </a:p>
        </p:txBody>
      </p:sp>
      <p:sp>
        <p:nvSpPr>
          <p:cNvPr id="154702" name="Text Box 78"/>
          <p:cNvSpPr txBox="1">
            <a:spLocks noChangeArrowheads="1"/>
          </p:cNvSpPr>
          <p:nvPr/>
        </p:nvSpPr>
        <p:spPr bwMode="auto">
          <a:xfrm>
            <a:off x="695468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slowing down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91175" y="2965092"/>
            <a:ext cx="1369134" cy="937472"/>
            <a:chOff x="7582883" y="3135084"/>
            <a:chExt cx="1369134" cy="937472"/>
          </a:xfrm>
        </p:grpSpPr>
        <p:grpSp>
          <p:nvGrpSpPr>
            <p:cNvPr id="72" name="Group 71"/>
            <p:cNvGrpSpPr/>
            <p:nvPr/>
          </p:nvGrpSpPr>
          <p:grpSpPr>
            <a:xfrm>
              <a:off x="8024866" y="3135084"/>
              <a:ext cx="927151" cy="937472"/>
              <a:chOff x="4082259" y="5201391"/>
              <a:chExt cx="927151" cy="937472"/>
            </a:xfrm>
          </p:grpSpPr>
          <p:graphicFrame>
            <p:nvGraphicFramePr>
              <p:cNvPr id="74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82259" y="5265738"/>
              <a:ext cx="904875" cy="87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72" name="Equation" r:id="rId3" imgW="406080" imgH="393480" progId="Equation.3">
                      <p:embed/>
                    </p:oleObj>
                  </mc:Choice>
                  <mc:Fallback>
                    <p:oleObj name="Equation" r:id="rId3" imgW="4060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2259" y="5265738"/>
                            <a:ext cx="904875" cy="873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5" name="Rectangle 4"/>
              <p:cNvSpPr>
                <a:spLocks noChangeArrowheads="1"/>
              </p:cNvSpPr>
              <p:nvPr/>
            </p:nvSpPr>
            <p:spPr bwMode="auto">
              <a:xfrm>
                <a:off x="4404757" y="5201391"/>
                <a:ext cx="604653" cy="4770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bIns="0" anchor="t" anchorCtr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d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7582883" y="3346864"/>
              <a:ext cx="453970" cy="477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v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73061" y="4838130"/>
            <a:ext cx="1348295" cy="937472"/>
            <a:chOff x="7582883" y="3135084"/>
            <a:chExt cx="1348295" cy="937472"/>
          </a:xfrm>
        </p:grpSpPr>
        <p:grpSp>
          <p:nvGrpSpPr>
            <p:cNvPr id="77" name="Group 76"/>
            <p:cNvGrpSpPr/>
            <p:nvPr/>
          </p:nvGrpSpPr>
          <p:grpSpPr>
            <a:xfrm>
              <a:off x="8024866" y="3135084"/>
              <a:ext cx="906312" cy="937472"/>
              <a:chOff x="4082259" y="5201391"/>
              <a:chExt cx="906312" cy="937472"/>
            </a:xfrm>
          </p:grpSpPr>
          <p:graphicFrame>
            <p:nvGraphicFramePr>
              <p:cNvPr id="79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82259" y="5265738"/>
              <a:ext cx="904875" cy="87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73" name="Equation" r:id="rId5" imgW="406080" imgH="393480" progId="Equation.3">
                      <p:embed/>
                    </p:oleObj>
                  </mc:Choice>
                  <mc:Fallback>
                    <p:oleObj name="Equation" r:id="rId5" imgW="4060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2259" y="5265738"/>
                            <a:ext cx="904875" cy="873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" name="Rectangle 4"/>
              <p:cNvSpPr>
                <a:spLocks noChangeArrowheads="1"/>
              </p:cNvSpPr>
              <p:nvPr/>
            </p:nvSpPr>
            <p:spPr bwMode="auto">
              <a:xfrm>
                <a:off x="4404757" y="5201391"/>
                <a:ext cx="583814" cy="4770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bIns="0" anchor="t" anchorCtr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v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7582883" y="3346864"/>
              <a:ext cx="474810" cy="477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bIns="0" anchor="t" anchorCtr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</a:rPr>
                <a:t>a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33" y="95532"/>
            <a:ext cx="1487607" cy="20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4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4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4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54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54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54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4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90" grpId="0" animBg="1"/>
      <p:bldP spid="154692" grpId="0" animBg="1"/>
      <p:bldP spid="154694" grpId="0" animBg="1"/>
      <p:bldP spid="154696" grpId="0" animBg="1"/>
      <p:bldP spid="154698" grpId="0" animBg="1"/>
      <p:bldP spid="154699" grpId="0" animBg="1"/>
      <p:bldP spid="154700" grpId="0"/>
      <p:bldP spid="154701" grpId="0"/>
      <p:bldP spid="1547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609600" y="25908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An object is in </a:t>
            </a:r>
            <a:r>
              <a:rPr lang="en-US" sz="2800" u="sng">
                <a:solidFill>
                  <a:srgbClr val="000000"/>
                </a:solidFill>
              </a:rPr>
              <a:t>free fall</a:t>
            </a:r>
            <a:r>
              <a:rPr lang="en-US" sz="2800">
                <a:solidFill>
                  <a:srgbClr val="000000"/>
                </a:solidFill>
              </a:rPr>
              <a:t> if the “only” force acting on it is gravity.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635481" y="426543"/>
            <a:ext cx="40430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Now consider </a:t>
            </a:r>
            <a:r>
              <a:rPr lang="en-US" sz="2800" dirty="0">
                <a:solidFill>
                  <a:srgbClr val="FF0000"/>
                </a:solidFill>
              </a:rPr>
              <a:t>a cat on a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balance beam…</a:t>
            </a:r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1238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8" descr="Oak"/>
          <p:cNvSpPr>
            <a:spLocks noChangeArrowheads="1"/>
          </p:cNvSpPr>
          <p:nvPr/>
        </p:nvSpPr>
        <p:spPr bwMode="auto">
          <a:xfrm>
            <a:off x="342900" y="1806575"/>
            <a:ext cx="5295900" cy="1968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91200" y="533400"/>
            <a:ext cx="2771775" cy="6000750"/>
            <a:chOff x="5791200" y="533400"/>
            <a:chExt cx="2771775" cy="6000750"/>
          </a:xfrm>
        </p:grpSpPr>
        <p:sp>
          <p:nvSpPr>
            <p:cNvPr id="44053" name="Text Box 26"/>
            <p:cNvSpPr txBox="1">
              <a:spLocks noChangeArrowheads="1"/>
            </p:cNvSpPr>
            <p:nvPr/>
          </p:nvSpPr>
          <p:spPr bwMode="auto">
            <a:xfrm>
              <a:off x="5791200" y="5013325"/>
              <a:ext cx="4889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4051" name="Text Box 24"/>
            <p:cNvSpPr txBox="1">
              <a:spLocks noChangeArrowheads="1"/>
            </p:cNvSpPr>
            <p:nvPr/>
          </p:nvSpPr>
          <p:spPr bwMode="auto">
            <a:xfrm>
              <a:off x="5791200" y="3141663"/>
              <a:ext cx="4889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4038" name="Line 11"/>
            <p:cNvSpPr>
              <a:spLocks noChangeShapeType="1"/>
            </p:cNvSpPr>
            <p:nvPr/>
          </p:nvSpPr>
          <p:spPr bwMode="auto">
            <a:xfrm flipV="1">
              <a:off x="6280150" y="533400"/>
              <a:ext cx="0" cy="1630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39" name="Line 12"/>
            <p:cNvSpPr>
              <a:spLocks noChangeShapeType="1"/>
            </p:cNvSpPr>
            <p:nvPr/>
          </p:nvSpPr>
          <p:spPr bwMode="auto">
            <a:xfrm>
              <a:off x="6280150" y="2163763"/>
              <a:ext cx="22828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40" name="Text Box 13"/>
            <p:cNvSpPr txBox="1">
              <a:spLocks noChangeArrowheads="1"/>
            </p:cNvSpPr>
            <p:nvPr/>
          </p:nvSpPr>
          <p:spPr bwMode="auto">
            <a:xfrm>
              <a:off x="7639050" y="2217738"/>
              <a:ext cx="4889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4041" name="Text Box 14"/>
            <p:cNvSpPr txBox="1">
              <a:spLocks noChangeArrowheads="1"/>
            </p:cNvSpPr>
            <p:nvPr/>
          </p:nvSpPr>
          <p:spPr bwMode="auto">
            <a:xfrm>
              <a:off x="5845175" y="1239838"/>
              <a:ext cx="4889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44042" name="Line 15"/>
            <p:cNvSpPr>
              <a:spLocks noChangeShapeType="1"/>
            </p:cNvSpPr>
            <p:nvPr/>
          </p:nvSpPr>
          <p:spPr bwMode="auto">
            <a:xfrm flipV="1">
              <a:off x="6280150" y="2489200"/>
              <a:ext cx="0" cy="1630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43" name="Line 16"/>
            <p:cNvSpPr>
              <a:spLocks noChangeShapeType="1"/>
            </p:cNvSpPr>
            <p:nvPr/>
          </p:nvSpPr>
          <p:spPr bwMode="auto">
            <a:xfrm>
              <a:off x="6280150" y="4119563"/>
              <a:ext cx="22828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44" name="Text Box 17"/>
            <p:cNvSpPr txBox="1">
              <a:spLocks noChangeArrowheads="1"/>
            </p:cNvSpPr>
            <p:nvPr/>
          </p:nvSpPr>
          <p:spPr bwMode="auto">
            <a:xfrm>
              <a:off x="7639050" y="4173538"/>
              <a:ext cx="4889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4045" name="Text Box 18"/>
            <p:cNvSpPr txBox="1">
              <a:spLocks noChangeArrowheads="1"/>
            </p:cNvSpPr>
            <p:nvPr/>
          </p:nvSpPr>
          <p:spPr bwMode="auto">
            <a:xfrm>
              <a:off x="5845175" y="2816225"/>
              <a:ext cx="4889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4046" name="Line 19"/>
            <p:cNvSpPr>
              <a:spLocks noChangeShapeType="1"/>
            </p:cNvSpPr>
            <p:nvPr/>
          </p:nvSpPr>
          <p:spPr bwMode="auto">
            <a:xfrm flipV="1">
              <a:off x="6280150" y="4360863"/>
              <a:ext cx="0" cy="1630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47" name="Line 20"/>
            <p:cNvSpPr>
              <a:spLocks noChangeShapeType="1"/>
            </p:cNvSpPr>
            <p:nvPr/>
          </p:nvSpPr>
          <p:spPr bwMode="auto">
            <a:xfrm>
              <a:off x="6280150" y="5991225"/>
              <a:ext cx="22828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48" name="Text Box 21"/>
            <p:cNvSpPr txBox="1">
              <a:spLocks noChangeArrowheads="1"/>
            </p:cNvSpPr>
            <p:nvPr/>
          </p:nvSpPr>
          <p:spPr bwMode="auto">
            <a:xfrm>
              <a:off x="7639050" y="6045200"/>
              <a:ext cx="4889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4049" name="Text Box 22"/>
            <p:cNvSpPr txBox="1">
              <a:spLocks noChangeArrowheads="1"/>
            </p:cNvSpPr>
            <p:nvPr/>
          </p:nvSpPr>
          <p:spPr bwMode="auto">
            <a:xfrm>
              <a:off x="5845175" y="4578350"/>
              <a:ext cx="4889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4050" name="Line 23"/>
            <p:cNvSpPr>
              <a:spLocks noChangeShapeType="1"/>
            </p:cNvSpPr>
            <p:nvPr/>
          </p:nvSpPr>
          <p:spPr bwMode="auto">
            <a:xfrm>
              <a:off x="6116638" y="3305175"/>
              <a:ext cx="3270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2" name="Line 25"/>
            <p:cNvSpPr>
              <a:spLocks noChangeShapeType="1"/>
            </p:cNvSpPr>
            <p:nvPr/>
          </p:nvSpPr>
          <p:spPr bwMode="auto">
            <a:xfrm>
              <a:off x="6116638" y="5175250"/>
              <a:ext cx="3270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4" name="Freeform 27"/>
            <p:cNvSpPr>
              <a:spLocks/>
            </p:cNvSpPr>
            <p:nvPr/>
          </p:nvSpPr>
          <p:spPr bwMode="auto">
            <a:xfrm>
              <a:off x="6280150" y="1185863"/>
              <a:ext cx="1897063" cy="977900"/>
            </a:xfrm>
            <a:custGeom>
              <a:avLst/>
              <a:gdLst>
                <a:gd name="T0" fmla="*/ 0 w 2094"/>
                <a:gd name="T1" fmla="*/ 2147483647 h 1080"/>
                <a:gd name="T2" fmla="*/ 2147483647 w 2094"/>
                <a:gd name="T3" fmla="*/ 2147483647 h 1080"/>
                <a:gd name="T4" fmla="*/ 2147483647 w 2094"/>
                <a:gd name="T5" fmla="*/ 2147483647 h 1080"/>
                <a:gd name="T6" fmla="*/ 2147483647 w 2094"/>
                <a:gd name="T7" fmla="*/ 0 h 1080"/>
                <a:gd name="T8" fmla="*/ 2147483647 w 2094"/>
                <a:gd name="T9" fmla="*/ 2147483647 h 1080"/>
                <a:gd name="T10" fmla="*/ 2147483647 w 2094"/>
                <a:gd name="T11" fmla="*/ 2147483647 h 1080"/>
                <a:gd name="T12" fmla="*/ 2147483647 w 2094"/>
                <a:gd name="T13" fmla="*/ 2147483647 h 10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4"/>
                <a:gd name="T22" fmla="*/ 0 h 1080"/>
                <a:gd name="T23" fmla="*/ 2094 w 2094"/>
                <a:gd name="T24" fmla="*/ 1080 h 10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4" h="1080">
                  <a:moveTo>
                    <a:pt x="0" y="1080"/>
                  </a:moveTo>
                  <a:cubicBezTo>
                    <a:pt x="59" y="974"/>
                    <a:pt x="235" y="609"/>
                    <a:pt x="354" y="446"/>
                  </a:cubicBezTo>
                  <a:cubicBezTo>
                    <a:pt x="473" y="283"/>
                    <a:pt x="593" y="175"/>
                    <a:pt x="714" y="101"/>
                  </a:cubicBezTo>
                  <a:cubicBezTo>
                    <a:pt x="835" y="27"/>
                    <a:pt x="960" y="0"/>
                    <a:pt x="1080" y="0"/>
                  </a:cubicBezTo>
                  <a:cubicBezTo>
                    <a:pt x="1200" y="0"/>
                    <a:pt x="1315" y="27"/>
                    <a:pt x="1434" y="101"/>
                  </a:cubicBezTo>
                  <a:cubicBezTo>
                    <a:pt x="1553" y="175"/>
                    <a:pt x="1684" y="286"/>
                    <a:pt x="1794" y="446"/>
                  </a:cubicBezTo>
                  <a:cubicBezTo>
                    <a:pt x="1904" y="606"/>
                    <a:pt x="2031" y="933"/>
                    <a:pt x="2094" y="106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5" name="Line 28"/>
            <p:cNvSpPr>
              <a:spLocks noChangeShapeType="1"/>
            </p:cNvSpPr>
            <p:nvPr/>
          </p:nvSpPr>
          <p:spPr bwMode="auto">
            <a:xfrm>
              <a:off x="6280150" y="3305175"/>
              <a:ext cx="22828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56" name="Line 29"/>
            <p:cNvSpPr>
              <a:spLocks noChangeShapeType="1"/>
            </p:cNvSpPr>
            <p:nvPr/>
          </p:nvSpPr>
          <p:spPr bwMode="auto">
            <a:xfrm>
              <a:off x="6280150" y="5175250"/>
              <a:ext cx="22828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151" name="Freeform 31"/>
          <p:cNvSpPr>
            <a:spLocks/>
          </p:cNvSpPr>
          <p:nvPr/>
        </p:nvSpPr>
        <p:spPr bwMode="auto">
          <a:xfrm>
            <a:off x="6276975" y="2755900"/>
            <a:ext cx="1876425" cy="1054100"/>
          </a:xfrm>
          <a:custGeom>
            <a:avLst/>
            <a:gdLst>
              <a:gd name="T0" fmla="*/ 0 w 1182"/>
              <a:gd name="T1" fmla="*/ 0 h 664"/>
              <a:gd name="T2" fmla="*/ 2147483647 w 1182"/>
              <a:gd name="T3" fmla="*/ 2147483647 h 664"/>
              <a:gd name="T4" fmla="*/ 0 60000 65536"/>
              <a:gd name="T5" fmla="*/ 0 60000 65536"/>
              <a:gd name="T6" fmla="*/ 0 w 1182"/>
              <a:gd name="T7" fmla="*/ 0 h 664"/>
              <a:gd name="T8" fmla="*/ 1182 w 1182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2" h="664">
                <a:moveTo>
                  <a:pt x="0" y="0"/>
                </a:moveTo>
                <a:lnTo>
                  <a:pt x="1182" y="664"/>
                </a:lnTo>
              </a:path>
            </a:pathLst>
          </a:custGeom>
          <a:noFill/>
          <a:ln w="57150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2" name="Freeform 32"/>
          <p:cNvSpPr>
            <a:spLocks/>
          </p:cNvSpPr>
          <p:nvPr/>
        </p:nvSpPr>
        <p:spPr bwMode="auto">
          <a:xfrm>
            <a:off x="6276975" y="5638800"/>
            <a:ext cx="1876425" cy="1588"/>
          </a:xfrm>
          <a:custGeom>
            <a:avLst/>
            <a:gdLst>
              <a:gd name="T0" fmla="*/ 0 w 1182"/>
              <a:gd name="T1" fmla="*/ 0 h 1"/>
              <a:gd name="T2" fmla="*/ 2147483647 w 1182"/>
              <a:gd name="T3" fmla="*/ 2147483647 h 1"/>
              <a:gd name="T4" fmla="*/ 0 60000 65536"/>
              <a:gd name="T5" fmla="*/ 0 60000 65536"/>
              <a:gd name="T6" fmla="*/ 0 w 1182"/>
              <a:gd name="T7" fmla="*/ 0 h 1"/>
              <a:gd name="T8" fmla="*/ 1182 w 118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2" h="1">
                <a:moveTo>
                  <a:pt x="0" y="0"/>
                </a:moveTo>
                <a:lnTo>
                  <a:pt x="1182" y="1"/>
                </a:lnTo>
              </a:path>
            </a:pathLst>
          </a:custGeom>
          <a:noFill/>
          <a:ln w="57150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5" name="Rectangle 35"/>
          <p:cNvSpPr>
            <a:spLocks noChangeArrowheads="1"/>
          </p:cNvSpPr>
          <p:nvPr/>
        </p:nvSpPr>
        <p:spPr bwMode="auto">
          <a:xfrm>
            <a:off x="609600" y="48006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a = g = –9.81 m/s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>
            <a:off x="685800" y="5347648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>
            <a:off x="685800" y="5451144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33158" name="Picture 38" descr="sl00990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2063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5"/>
          <p:cNvGrpSpPr>
            <a:grpSpLocks/>
          </p:cNvGrpSpPr>
          <p:nvPr/>
        </p:nvGrpSpPr>
        <p:grpSpPr bwMode="auto">
          <a:xfrm rot="-581700">
            <a:off x="4495800" y="3425825"/>
            <a:ext cx="568325" cy="993775"/>
            <a:chOff x="2800" y="1158"/>
            <a:chExt cx="899" cy="1571"/>
          </a:xfrm>
        </p:grpSpPr>
        <p:sp>
          <p:nvSpPr>
            <p:cNvPr id="44064" name="Freeform 42"/>
            <p:cNvSpPr>
              <a:spLocks/>
            </p:cNvSpPr>
            <p:nvPr/>
          </p:nvSpPr>
          <p:spPr bwMode="auto">
            <a:xfrm>
              <a:off x="2800" y="1158"/>
              <a:ext cx="899" cy="1360"/>
            </a:xfrm>
            <a:custGeom>
              <a:avLst/>
              <a:gdLst>
                <a:gd name="T0" fmla="*/ 1 w 1798"/>
                <a:gd name="T1" fmla="*/ 0 h 2721"/>
                <a:gd name="T2" fmla="*/ 1 w 1798"/>
                <a:gd name="T3" fmla="*/ 0 h 2721"/>
                <a:gd name="T4" fmla="*/ 1 w 1798"/>
                <a:gd name="T5" fmla="*/ 0 h 2721"/>
                <a:gd name="T6" fmla="*/ 1 w 1798"/>
                <a:gd name="T7" fmla="*/ 0 h 2721"/>
                <a:gd name="T8" fmla="*/ 1 w 1798"/>
                <a:gd name="T9" fmla="*/ 0 h 2721"/>
                <a:gd name="T10" fmla="*/ 1 w 1798"/>
                <a:gd name="T11" fmla="*/ 0 h 2721"/>
                <a:gd name="T12" fmla="*/ 1 w 1798"/>
                <a:gd name="T13" fmla="*/ 0 h 2721"/>
                <a:gd name="T14" fmla="*/ 1 w 1798"/>
                <a:gd name="T15" fmla="*/ 0 h 2721"/>
                <a:gd name="T16" fmla="*/ 1 w 1798"/>
                <a:gd name="T17" fmla="*/ 0 h 2721"/>
                <a:gd name="T18" fmla="*/ 1 w 1798"/>
                <a:gd name="T19" fmla="*/ 0 h 2721"/>
                <a:gd name="T20" fmla="*/ 1 w 1798"/>
                <a:gd name="T21" fmla="*/ 0 h 2721"/>
                <a:gd name="T22" fmla="*/ 1 w 1798"/>
                <a:gd name="T23" fmla="*/ 0 h 2721"/>
                <a:gd name="T24" fmla="*/ 1 w 1798"/>
                <a:gd name="T25" fmla="*/ 0 h 2721"/>
                <a:gd name="T26" fmla="*/ 1 w 1798"/>
                <a:gd name="T27" fmla="*/ 0 h 2721"/>
                <a:gd name="T28" fmla="*/ 1 w 1798"/>
                <a:gd name="T29" fmla="*/ 0 h 2721"/>
                <a:gd name="T30" fmla="*/ 1 w 1798"/>
                <a:gd name="T31" fmla="*/ 0 h 2721"/>
                <a:gd name="T32" fmla="*/ 1 w 1798"/>
                <a:gd name="T33" fmla="*/ 0 h 2721"/>
                <a:gd name="T34" fmla="*/ 1 w 1798"/>
                <a:gd name="T35" fmla="*/ 0 h 2721"/>
                <a:gd name="T36" fmla="*/ 1 w 1798"/>
                <a:gd name="T37" fmla="*/ 0 h 2721"/>
                <a:gd name="T38" fmla="*/ 1 w 1798"/>
                <a:gd name="T39" fmla="*/ 0 h 2721"/>
                <a:gd name="T40" fmla="*/ 1 w 1798"/>
                <a:gd name="T41" fmla="*/ 0 h 2721"/>
                <a:gd name="T42" fmla="*/ 1 w 1798"/>
                <a:gd name="T43" fmla="*/ 0 h 2721"/>
                <a:gd name="T44" fmla="*/ 1 w 1798"/>
                <a:gd name="T45" fmla="*/ 0 h 2721"/>
                <a:gd name="T46" fmla="*/ 1 w 1798"/>
                <a:gd name="T47" fmla="*/ 0 h 2721"/>
                <a:gd name="T48" fmla="*/ 1 w 1798"/>
                <a:gd name="T49" fmla="*/ 0 h 2721"/>
                <a:gd name="T50" fmla="*/ 1 w 1798"/>
                <a:gd name="T51" fmla="*/ 0 h 2721"/>
                <a:gd name="T52" fmla="*/ 1 w 1798"/>
                <a:gd name="T53" fmla="*/ 0 h 2721"/>
                <a:gd name="T54" fmla="*/ 1 w 1798"/>
                <a:gd name="T55" fmla="*/ 0 h 2721"/>
                <a:gd name="T56" fmla="*/ 1 w 1798"/>
                <a:gd name="T57" fmla="*/ 0 h 2721"/>
                <a:gd name="T58" fmla="*/ 1 w 1798"/>
                <a:gd name="T59" fmla="*/ 0 h 2721"/>
                <a:gd name="T60" fmla="*/ 1 w 1798"/>
                <a:gd name="T61" fmla="*/ 0 h 2721"/>
                <a:gd name="T62" fmla="*/ 1 w 1798"/>
                <a:gd name="T63" fmla="*/ 0 h 2721"/>
                <a:gd name="T64" fmla="*/ 1 w 1798"/>
                <a:gd name="T65" fmla="*/ 0 h 2721"/>
                <a:gd name="T66" fmla="*/ 1 w 1798"/>
                <a:gd name="T67" fmla="*/ 0 h 2721"/>
                <a:gd name="T68" fmla="*/ 1 w 1798"/>
                <a:gd name="T69" fmla="*/ 0 h 2721"/>
                <a:gd name="T70" fmla="*/ 1 w 1798"/>
                <a:gd name="T71" fmla="*/ 0 h 2721"/>
                <a:gd name="T72" fmla="*/ 1 w 1798"/>
                <a:gd name="T73" fmla="*/ 0 h 2721"/>
                <a:gd name="T74" fmla="*/ 1 w 1798"/>
                <a:gd name="T75" fmla="*/ 0 h 2721"/>
                <a:gd name="T76" fmla="*/ 1 w 1798"/>
                <a:gd name="T77" fmla="*/ 0 h 2721"/>
                <a:gd name="T78" fmla="*/ 1 w 1798"/>
                <a:gd name="T79" fmla="*/ 0 h 2721"/>
                <a:gd name="T80" fmla="*/ 1 w 1798"/>
                <a:gd name="T81" fmla="*/ 0 h 2721"/>
                <a:gd name="T82" fmla="*/ 1 w 1798"/>
                <a:gd name="T83" fmla="*/ 0 h 2721"/>
                <a:gd name="T84" fmla="*/ 1 w 1798"/>
                <a:gd name="T85" fmla="*/ 0 h 2721"/>
                <a:gd name="T86" fmla="*/ 1 w 1798"/>
                <a:gd name="T87" fmla="*/ 0 h 2721"/>
                <a:gd name="T88" fmla="*/ 1 w 1798"/>
                <a:gd name="T89" fmla="*/ 0 h 2721"/>
                <a:gd name="T90" fmla="*/ 1 w 1798"/>
                <a:gd name="T91" fmla="*/ 0 h 2721"/>
                <a:gd name="T92" fmla="*/ 1 w 1798"/>
                <a:gd name="T93" fmla="*/ 0 h 2721"/>
                <a:gd name="T94" fmla="*/ 1 w 1798"/>
                <a:gd name="T95" fmla="*/ 0 h 2721"/>
                <a:gd name="T96" fmla="*/ 1 w 1798"/>
                <a:gd name="T97" fmla="*/ 0 h 2721"/>
                <a:gd name="T98" fmla="*/ 1 w 1798"/>
                <a:gd name="T99" fmla="*/ 0 h 2721"/>
                <a:gd name="T100" fmla="*/ 1 w 1798"/>
                <a:gd name="T101" fmla="*/ 0 h 2721"/>
                <a:gd name="T102" fmla="*/ 1 w 1798"/>
                <a:gd name="T103" fmla="*/ 0 h 2721"/>
                <a:gd name="T104" fmla="*/ 1 w 1798"/>
                <a:gd name="T105" fmla="*/ 0 h 2721"/>
                <a:gd name="T106" fmla="*/ 1 w 1798"/>
                <a:gd name="T107" fmla="*/ 0 h 2721"/>
                <a:gd name="T108" fmla="*/ 1 w 1798"/>
                <a:gd name="T109" fmla="*/ 0 h 2721"/>
                <a:gd name="T110" fmla="*/ 1 w 1798"/>
                <a:gd name="T111" fmla="*/ 0 h 2721"/>
                <a:gd name="T112" fmla="*/ 1 w 1798"/>
                <a:gd name="T113" fmla="*/ 0 h 2721"/>
                <a:gd name="T114" fmla="*/ 1 w 1798"/>
                <a:gd name="T115" fmla="*/ 0 h 2721"/>
                <a:gd name="T116" fmla="*/ 1 w 1798"/>
                <a:gd name="T117" fmla="*/ 0 h 2721"/>
                <a:gd name="T118" fmla="*/ 1 w 1798"/>
                <a:gd name="T119" fmla="*/ 0 h 2721"/>
                <a:gd name="T120" fmla="*/ 1 w 1798"/>
                <a:gd name="T121" fmla="*/ 0 h 2721"/>
                <a:gd name="T122" fmla="*/ 1 w 1798"/>
                <a:gd name="T123" fmla="*/ 0 h 27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98"/>
                <a:gd name="T187" fmla="*/ 0 h 2721"/>
                <a:gd name="T188" fmla="*/ 1798 w 1798"/>
                <a:gd name="T189" fmla="*/ 2721 h 27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98" h="2721">
                  <a:moveTo>
                    <a:pt x="1681" y="12"/>
                  </a:moveTo>
                  <a:lnTo>
                    <a:pt x="1677" y="25"/>
                  </a:lnTo>
                  <a:lnTo>
                    <a:pt x="1674" y="39"/>
                  </a:lnTo>
                  <a:lnTo>
                    <a:pt x="1668" y="54"/>
                  </a:lnTo>
                  <a:lnTo>
                    <a:pt x="1660" y="68"/>
                  </a:lnTo>
                  <a:lnTo>
                    <a:pt x="1669" y="65"/>
                  </a:lnTo>
                  <a:lnTo>
                    <a:pt x="1678" y="59"/>
                  </a:lnTo>
                  <a:lnTo>
                    <a:pt x="1687" y="53"/>
                  </a:lnTo>
                  <a:lnTo>
                    <a:pt x="1697" y="49"/>
                  </a:lnTo>
                  <a:lnTo>
                    <a:pt x="1706" y="44"/>
                  </a:lnTo>
                  <a:lnTo>
                    <a:pt x="1716" y="42"/>
                  </a:lnTo>
                  <a:lnTo>
                    <a:pt x="1728" y="42"/>
                  </a:lnTo>
                  <a:lnTo>
                    <a:pt x="1739" y="45"/>
                  </a:lnTo>
                  <a:lnTo>
                    <a:pt x="1745" y="58"/>
                  </a:lnTo>
                  <a:lnTo>
                    <a:pt x="1744" y="70"/>
                  </a:lnTo>
                  <a:lnTo>
                    <a:pt x="1737" y="84"/>
                  </a:lnTo>
                  <a:lnTo>
                    <a:pt x="1730" y="97"/>
                  </a:lnTo>
                  <a:lnTo>
                    <a:pt x="1724" y="106"/>
                  </a:lnTo>
                  <a:lnTo>
                    <a:pt x="1719" y="115"/>
                  </a:lnTo>
                  <a:lnTo>
                    <a:pt x="1713" y="125"/>
                  </a:lnTo>
                  <a:lnTo>
                    <a:pt x="1708" y="135"/>
                  </a:lnTo>
                  <a:lnTo>
                    <a:pt x="1719" y="134"/>
                  </a:lnTo>
                  <a:lnTo>
                    <a:pt x="1730" y="130"/>
                  </a:lnTo>
                  <a:lnTo>
                    <a:pt x="1742" y="127"/>
                  </a:lnTo>
                  <a:lnTo>
                    <a:pt x="1753" y="123"/>
                  </a:lnTo>
                  <a:lnTo>
                    <a:pt x="1765" y="121"/>
                  </a:lnTo>
                  <a:lnTo>
                    <a:pt x="1775" y="121"/>
                  </a:lnTo>
                  <a:lnTo>
                    <a:pt x="1785" y="125"/>
                  </a:lnTo>
                  <a:lnTo>
                    <a:pt x="1795" y="133"/>
                  </a:lnTo>
                  <a:lnTo>
                    <a:pt x="1792" y="149"/>
                  </a:lnTo>
                  <a:lnTo>
                    <a:pt x="1786" y="163"/>
                  </a:lnTo>
                  <a:lnTo>
                    <a:pt x="1777" y="176"/>
                  </a:lnTo>
                  <a:lnTo>
                    <a:pt x="1768" y="189"/>
                  </a:lnTo>
                  <a:lnTo>
                    <a:pt x="1757" y="202"/>
                  </a:lnTo>
                  <a:lnTo>
                    <a:pt x="1746" y="213"/>
                  </a:lnTo>
                  <a:lnTo>
                    <a:pt x="1737" y="226"/>
                  </a:lnTo>
                  <a:lnTo>
                    <a:pt x="1729" y="240"/>
                  </a:lnTo>
                  <a:lnTo>
                    <a:pt x="1735" y="241"/>
                  </a:lnTo>
                  <a:lnTo>
                    <a:pt x="1740" y="242"/>
                  </a:lnTo>
                  <a:lnTo>
                    <a:pt x="1747" y="242"/>
                  </a:lnTo>
                  <a:lnTo>
                    <a:pt x="1753" y="242"/>
                  </a:lnTo>
                  <a:lnTo>
                    <a:pt x="1759" y="241"/>
                  </a:lnTo>
                  <a:lnTo>
                    <a:pt x="1766" y="240"/>
                  </a:lnTo>
                  <a:lnTo>
                    <a:pt x="1772" y="240"/>
                  </a:lnTo>
                  <a:lnTo>
                    <a:pt x="1777" y="241"/>
                  </a:lnTo>
                  <a:lnTo>
                    <a:pt x="1783" y="243"/>
                  </a:lnTo>
                  <a:lnTo>
                    <a:pt x="1789" y="246"/>
                  </a:lnTo>
                  <a:lnTo>
                    <a:pt x="1793" y="249"/>
                  </a:lnTo>
                  <a:lnTo>
                    <a:pt x="1798" y="252"/>
                  </a:lnTo>
                  <a:lnTo>
                    <a:pt x="1795" y="271"/>
                  </a:lnTo>
                  <a:lnTo>
                    <a:pt x="1786" y="281"/>
                  </a:lnTo>
                  <a:lnTo>
                    <a:pt x="1778" y="292"/>
                  </a:lnTo>
                  <a:lnTo>
                    <a:pt x="1768" y="301"/>
                  </a:lnTo>
                  <a:lnTo>
                    <a:pt x="1759" y="311"/>
                  </a:lnTo>
                  <a:lnTo>
                    <a:pt x="1748" y="322"/>
                  </a:lnTo>
                  <a:lnTo>
                    <a:pt x="1740" y="333"/>
                  </a:lnTo>
                  <a:lnTo>
                    <a:pt x="1732" y="345"/>
                  </a:lnTo>
                  <a:lnTo>
                    <a:pt x="1725" y="357"/>
                  </a:lnTo>
                  <a:lnTo>
                    <a:pt x="1732" y="358"/>
                  </a:lnTo>
                  <a:lnTo>
                    <a:pt x="1740" y="358"/>
                  </a:lnTo>
                  <a:lnTo>
                    <a:pt x="1747" y="357"/>
                  </a:lnTo>
                  <a:lnTo>
                    <a:pt x="1755" y="357"/>
                  </a:lnTo>
                  <a:lnTo>
                    <a:pt x="1761" y="357"/>
                  </a:lnTo>
                  <a:lnTo>
                    <a:pt x="1768" y="360"/>
                  </a:lnTo>
                  <a:lnTo>
                    <a:pt x="1773" y="363"/>
                  </a:lnTo>
                  <a:lnTo>
                    <a:pt x="1777" y="370"/>
                  </a:lnTo>
                  <a:lnTo>
                    <a:pt x="1772" y="384"/>
                  </a:lnTo>
                  <a:lnTo>
                    <a:pt x="1765" y="396"/>
                  </a:lnTo>
                  <a:lnTo>
                    <a:pt x="1755" y="408"/>
                  </a:lnTo>
                  <a:lnTo>
                    <a:pt x="1746" y="418"/>
                  </a:lnTo>
                  <a:lnTo>
                    <a:pt x="1737" y="429"/>
                  </a:lnTo>
                  <a:lnTo>
                    <a:pt x="1727" y="439"/>
                  </a:lnTo>
                  <a:lnTo>
                    <a:pt x="1717" y="451"/>
                  </a:lnTo>
                  <a:lnTo>
                    <a:pt x="1708" y="463"/>
                  </a:lnTo>
                  <a:lnTo>
                    <a:pt x="1708" y="467"/>
                  </a:lnTo>
                  <a:lnTo>
                    <a:pt x="1713" y="469"/>
                  </a:lnTo>
                  <a:lnTo>
                    <a:pt x="1720" y="470"/>
                  </a:lnTo>
                  <a:lnTo>
                    <a:pt x="1727" y="470"/>
                  </a:lnTo>
                  <a:lnTo>
                    <a:pt x="1735" y="470"/>
                  </a:lnTo>
                  <a:lnTo>
                    <a:pt x="1742" y="471"/>
                  </a:lnTo>
                  <a:lnTo>
                    <a:pt x="1747" y="472"/>
                  </a:lnTo>
                  <a:lnTo>
                    <a:pt x="1752" y="476"/>
                  </a:lnTo>
                  <a:lnTo>
                    <a:pt x="1754" y="480"/>
                  </a:lnTo>
                  <a:lnTo>
                    <a:pt x="1752" y="493"/>
                  </a:lnTo>
                  <a:lnTo>
                    <a:pt x="1746" y="506"/>
                  </a:lnTo>
                  <a:lnTo>
                    <a:pt x="1738" y="516"/>
                  </a:lnTo>
                  <a:lnTo>
                    <a:pt x="1730" y="527"/>
                  </a:lnTo>
                  <a:lnTo>
                    <a:pt x="1721" y="537"/>
                  </a:lnTo>
                  <a:lnTo>
                    <a:pt x="1712" y="547"/>
                  </a:lnTo>
                  <a:lnTo>
                    <a:pt x="1704" y="559"/>
                  </a:lnTo>
                  <a:lnTo>
                    <a:pt x="1698" y="570"/>
                  </a:lnTo>
                  <a:lnTo>
                    <a:pt x="1705" y="571"/>
                  </a:lnTo>
                  <a:lnTo>
                    <a:pt x="1713" y="571"/>
                  </a:lnTo>
                  <a:lnTo>
                    <a:pt x="1720" y="573"/>
                  </a:lnTo>
                  <a:lnTo>
                    <a:pt x="1727" y="576"/>
                  </a:lnTo>
                  <a:lnTo>
                    <a:pt x="1729" y="575"/>
                  </a:lnTo>
                  <a:lnTo>
                    <a:pt x="1735" y="580"/>
                  </a:lnTo>
                  <a:lnTo>
                    <a:pt x="1736" y="585"/>
                  </a:lnTo>
                  <a:lnTo>
                    <a:pt x="1733" y="592"/>
                  </a:lnTo>
                  <a:lnTo>
                    <a:pt x="1730" y="599"/>
                  </a:lnTo>
                  <a:lnTo>
                    <a:pt x="1723" y="609"/>
                  </a:lnTo>
                  <a:lnTo>
                    <a:pt x="1715" y="619"/>
                  </a:lnTo>
                  <a:lnTo>
                    <a:pt x="1707" y="628"/>
                  </a:lnTo>
                  <a:lnTo>
                    <a:pt x="1700" y="637"/>
                  </a:lnTo>
                  <a:lnTo>
                    <a:pt x="1692" y="646"/>
                  </a:lnTo>
                  <a:lnTo>
                    <a:pt x="1684" y="656"/>
                  </a:lnTo>
                  <a:lnTo>
                    <a:pt x="1676" y="665"/>
                  </a:lnTo>
                  <a:lnTo>
                    <a:pt x="1669" y="674"/>
                  </a:lnTo>
                  <a:lnTo>
                    <a:pt x="1672" y="681"/>
                  </a:lnTo>
                  <a:lnTo>
                    <a:pt x="1681" y="683"/>
                  </a:lnTo>
                  <a:lnTo>
                    <a:pt x="1689" y="686"/>
                  </a:lnTo>
                  <a:lnTo>
                    <a:pt x="1694" y="692"/>
                  </a:lnTo>
                  <a:lnTo>
                    <a:pt x="1689" y="705"/>
                  </a:lnTo>
                  <a:lnTo>
                    <a:pt x="1682" y="718"/>
                  </a:lnTo>
                  <a:lnTo>
                    <a:pt x="1675" y="728"/>
                  </a:lnTo>
                  <a:lnTo>
                    <a:pt x="1666" y="739"/>
                  </a:lnTo>
                  <a:lnTo>
                    <a:pt x="1656" y="749"/>
                  </a:lnTo>
                  <a:lnTo>
                    <a:pt x="1647" y="758"/>
                  </a:lnTo>
                  <a:lnTo>
                    <a:pt x="1637" y="766"/>
                  </a:lnTo>
                  <a:lnTo>
                    <a:pt x="1628" y="775"/>
                  </a:lnTo>
                  <a:lnTo>
                    <a:pt x="1634" y="778"/>
                  </a:lnTo>
                  <a:lnTo>
                    <a:pt x="1643" y="778"/>
                  </a:lnTo>
                  <a:lnTo>
                    <a:pt x="1651" y="780"/>
                  </a:lnTo>
                  <a:lnTo>
                    <a:pt x="1656" y="785"/>
                  </a:lnTo>
                  <a:lnTo>
                    <a:pt x="1654" y="798"/>
                  </a:lnTo>
                  <a:lnTo>
                    <a:pt x="1646" y="810"/>
                  </a:lnTo>
                  <a:lnTo>
                    <a:pt x="1634" y="819"/>
                  </a:lnTo>
                  <a:lnTo>
                    <a:pt x="1624" y="826"/>
                  </a:lnTo>
                  <a:lnTo>
                    <a:pt x="1619" y="831"/>
                  </a:lnTo>
                  <a:lnTo>
                    <a:pt x="1615" y="834"/>
                  </a:lnTo>
                  <a:lnTo>
                    <a:pt x="1609" y="838"/>
                  </a:lnTo>
                  <a:lnTo>
                    <a:pt x="1604" y="841"/>
                  </a:lnTo>
                  <a:lnTo>
                    <a:pt x="1600" y="844"/>
                  </a:lnTo>
                  <a:lnTo>
                    <a:pt x="1595" y="848"/>
                  </a:lnTo>
                  <a:lnTo>
                    <a:pt x="1591" y="851"/>
                  </a:lnTo>
                  <a:lnTo>
                    <a:pt x="1587" y="856"/>
                  </a:lnTo>
                  <a:lnTo>
                    <a:pt x="1593" y="858"/>
                  </a:lnTo>
                  <a:lnTo>
                    <a:pt x="1598" y="859"/>
                  </a:lnTo>
                  <a:lnTo>
                    <a:pt x="1602" y="863"/>
                  </a:lnTo>
                  <a:lnTo>
                    <a:pt x="1604" y="868"/>
                  </a:lnTo>
                  <a:lnTo>
                    <a:pt x="1598" y="878"/>
                  </a:lnTo>
                  <a:lnTo>
                    <a:pt x="1591" y="887"/>
                  </a:lnTo>
                  <a:lnTo>
                    <a:pt x="1583" y="895"/>
                  </a:lnTo>
                  <a:lnTo>
                    <a:pt x="1575" y="901"/>
                  </a:lnTo>
                  <a:lnTo>
                    <a:pt x="1565" y="908"/>
                  </a:lnTo>
                  <a:lnTo>
                    <a:pt x="1556" y="914"/>
                  </a:lnTo>
                  <a:lnTo>
                    <a:pt x="1547" y="921"/>
                  </a:lnTo>
                  <a:lnTo>
                    <a:pt x="1538" y="929"/>
                  </a:lnTo>
                  <a:lnTo>
                    <a:pt x="1541" y="933"/>
                  </a:lnTo>
                  <a:lnTo>
                    <a:pt x="1546" y="938"/>
                  </a:lnTo>
                  <a:lnTo>
                    <a:pt x="1549" y="942"/>
                  </a:lnTo>
                  <a:lnTo>
                    <a:pt x="1547" y="948"/>
                  </a:lnTo>
                  <a:lnTo>
                    <a:pt x="1547" y="952"/>
                  </a:lnTo>
                  <a:lnTo>
                    <a:pt x="1546" y="954"/>
                  </a:lnTo>
                  <a:lnTo>
                    <a:pt x="1542" y="957"/>
                  </a:lnTo>
                  <a:lnTo>
                    <a:pt x="1540" y="961"/>
                  </a:lnTo>
                  <a:lnTo>
                    <a:pt x="1538" y="959"/>
                  </a:lnTo>
                  <a:lnTo>
                    <a:pt x="1532" y="963"/>
                  </a:lnTo>
                  <a:lnTo>
                    <a:pt x="1526" y="968"/>
                  </a:lnTo>
                  <a:lnTo>
                    <a:pt x="1519" y="970"/>
                  </a:lnTo>
                  <a:lnTo>
                    <a:pt x="1514" y="973"/>
                  </a:lnTo>
                  <a:lnTo>
                    <a:pt x="1508" y="977"/>
                  </a:lnTo>
                  <a:lnTo>
                    <a:pt x="1503" y="982"/>
                  </a:lnTo>
                  <a:lnTo>
                    <a:pt x="1500" y="987"/>
                  </a:lnTo>
                  <a:lnTo>
                    <a:pt x="1499" y="995"/>
                  </a:lnTo>
                  <a:lnTo>
                    <a:pt x="1496" y="994"/>
                  </a:lnTo>
                  <a:lnTo>
                    <a:pt x="1493" y="1003"/>
                  </a:lnTo>
                  <a:lnTo>
                    <a:pt x="1488" y="1009"/>
                  </a:lnTo>
                  <a:lnTo>
                    <a:pt x="1482" y="1014"/>
                  </a:lnTo>
                  <a:lnTo>
                    <a:pt x="1473" y="1017"/>
                  </a:lnTo>
                  <a:lnTo>
                    <a:pt x="1473" y="1016"/>
                  </a:lnTo>
                  <a:lnTo>
                    <a:pt x="1473" y="1015"/>
                  </a:lnTo>
                  <a:lnTo>
                    <a:pt x="1472" y="1014"/>
                  </a:lnTo>
                  <a:lnTo>
                    <a:pt x="1470" y="1023"/>
                  </a:lnTo>
                  <a:lnTo>
                    <a:pt x="1470" y="1031"/>
                  </a:lnTo>
                  <a:lnTo>
                    <a:pt x="1471" y="1040"/>
                  </a:lnTo>
                  <a:lnTo>
                    <a:pt x="1471" y="1050"/>
                  </a:lnTo>
                  <a:lnTo>
                    <a:pt x="1469" y="1061"/>
                  </a:lnTo>
                  <a:lnTo>
                    <a:pt x="1470" y="1073"/>
                  </a:lnTo>
                  <a:lnTo>
                    <a:pt x="1471" y="1084"/>
                  </a:lnTo>
                  <a:lnTo>
                    <a:pt x="1466" y="1096"/>
                  </a:lnTo>
                  <a:lnTo>
                    <a:pt x="1469" y="1098"/>
                  </a:lnTo>
                  <a:lnTo>
                    <a:pt x="1463" y="1111"/>
                  </a:lnTo>
                  <a:lnTo>
                    <a:pt x="1457" y="1124"/>
                  </a:lnTo>
                  <a:lnTo>
                    <a:pt x="1451" y="1141"/>
                  </a:lnTo>
                  <a:lnTo>
                    <a:pt x="1447" y="1155"/>
                  </a:lnTo>
                  <a:lnTo>
                    <a:pt x="1441" y="1170"/>
                  </a:lnTo>
                  <a:lnTo>
                    <a:pt x="1435" y="1185"/>
                  </a:lnTo>
                  <a:lnTo>
                    <a:pt x="1429" y="1200"/>
                  </a:lnTo>
                  <a:lnTo>
                    <a:pt x="1421" y="1213"/>
                  </a:lnTo>
                  <a:lnTo>
                    <a:pt x="1413" y="1237"/>
                  </a:lnTo>
                  <a:lnTo>
                    <a:pt x="1404" y="1261"/>
                  </a:lnTo>
                  <a:lnTo>
                    <a:pt x="1396" y="1286"/>
                  </a:lnTo>
                  <a:lnTo>
                    <a:pt x="1389" y="1310"/>
                  </a:lnTo>
                  <a:lnTo>
                    <a:pt x="1383" y="1335"/>
                  </a:lnTo>
                  <a:lnTo>
                    <a:pt x="1382" y="1359"/>
                  </a:lnTo>
                  <a:lnTo>
                    <a:pt x="1386" y="1385"/>
                  </a:lnTo>
                  <a:lnTo>
                    <a:pt x="1395" y="1410"/>
                  </a:lnTo>
                  <a:lnTo>
                    <a:pt x="1408" y="1426"/>
                  </a:lnTo>
                  <a:lnTo>
                    <a:pt x="1416" y="1443"/>
                  </a:lnTo>
                  <a:lnTo>
                    <a:pt x="1419" y="1463"/>
                  </a:lnTo>
                  <a:lnTo>
                    <a:pt x="1413" y="1484"/>
                  </a:lnTo>
                  <a:lnTo>
                    <a:pt x="1409" y="1494"/>
                  </a:lnTo>
                  <a:lnTo>
                    <a:pt x="1403" y="1505"/>
                  </a:lnTo>
                  <a:lnTo>
                    <a:pt x="1398" y="1515"/>
                  </a:lnTo>
                  <a:lnTo>
                    <a:pt x="1393" y="1525"/>
                  </a:lnTo>
                  <a:lnTo>
                    <a:pt x="1387" y="1537"/>
                  </a:lnTo>
                  <a:lnTo>
                    <a:pt x="1381" y="1547"/>
                  </a:lnTo>
                  <a:lnTo>
                    <a:pt x="1376" y="1557"/>
                  </a:lnTo>
                  <a:lnTo>
                    <a:pt x="1371" y="1567"/>
                  </a:lnTo>
                  <a:lnTo>
                    <a:pt x="1371" y="1578"/>
                  </a:lnTo>
                  <a:lnTo>
                    <a:pt x="1366" y="1589"/>
                  </a:lnTo>
                  <a:lnTo>
                    <a:pt x="1361" y="1599"/>
                  </a:lnTo>
                  <a:lnTo>
                    <a:pt x="1361" y="1612"/>
                  </a:lnTo>
                  <a:lnTo>
                    <a:pt x="1372" y="1624"/>
                  </a:lnTo>
                  <a:lnTo>
                    <a:pt x="1379" y="1637"/>
                  </a:lnTo>
                  <a:lnTo>
                    <a:pt x="1382" y="1652"/>
                  </a:lnTo>
                  <a:lnTo>
                    <a:pt x="1381" y="1666"/>
                  </a:lnTo>
                  <a:lnTo>
                    <a:pt x="1378" y="1678"/>
                  </a:lnTo>
                  <a:lnTo>
                    <a:pt x="1372" y="1690"/>
                  </a:lnTo>
                  <a:lnTo>
                    <a:pt x="1364" y="1700"/>
                  </a:lnTo>
                  <a:lnTo>
                    <a:pt x="1356" y="1708"/>
                  </a:lnTo>
                  <a:lnTo>
                    <a:pt x="1352" y="1708"/>
                  </a:lnTo>
                  <a:lnTo>
                    <a:pt x="1351" y="1714"/>
                  </a:lnTo>
                  <a:lnTo>
                    <a:pt x="1351" y="1722"/>
                  </a:lnTo>
                  <a:lnTo>
                    <a:pt x="1350" y="1730"/>
                  </a:lnTo>
                  <a:lnTo>
                    <a:pt x="1346" y="1736"/>
                  </a:lnTo>
                  <a:lnTo>
                    <a:pt x="1343" y="1736"/>
                  </a:lnTo>
                  <a:lnTo>
                    <a:pt x="1341" y="1738"/>
                  </a:lnTo>
                  <a:lnTo>
                    <a:pt x="1337" y="1739"/>
                  </a:lnTo>
                  <a:lnTo>
                    <a:pt x="1334" y="1739"/>
                  </a:lnTo>
                  <a:lnTo>
                    <a:pt x="1334" y="1731"/>
                  </a:lnTo>
                  <a:lnTo>
                    <a:pt x="1333" y="1726"/>
                  </a:lnTo>
                  <a:lnTo>
                    <a:pt x="1328" y="1721"/>
                  </a:lnTo>
                  <a:lnTo>
                    <a:pt x="1323" y="1719"/>
                  </a:lnTo>
                  <a:lnTo>
                    <a:pt x="1318" y="1716"/>
                  </a:lnTo>
                  <a:lnTo>
                    <a:pt x="1311" y="1714"/>
                  </a:lnTo>
                  <a:lnTo>
                    <a:pt x="1305" y="1712"/>
                  </a:lnTo>
                  <a:lnTo>
                    <a:pt x="1300" y="1708"/>
                  </a:lnTo>
                  <a:lnTo>
                    <a:pt x="1287" y="1677"/>
                  </a:lnTo>
                  <a:lnTo>
                    <a:pt x="1284" y="1684"/>
                  </a:lnTo>
                  <a:lnTo>
                    <a:pt x="1284" y="1691"/>
                  </a:lnTo>
                  <a:lnTo>
                    <a:pt x="1285" y="1698"/>
                  </a:lnTo>
                  <a:lnTo>
                    <a:pt x="1283" y="1706"/>
                  </a:lnTo>
                  <a:lnTo>
                    <a:pt x="1280" y="1711"/>
                  </a:lnTo>
                  <a:lnTo>
                    <a:pt x="1275" y="1715"/>
                  </a:lnTo>
                  <a:lnTo>
                    <a:pt x="1269" y="1719"/>
                  </a:lnTo>
                  <a:lnTo>
                    <a:pt x="1265" y="1722"/>
                  </a:lnTo>
                  <a:lnTo>
                    <a:pt x="1258" y="1726"/>
                  </a:lnTo>
                  <a:lnTo>
                    <a:pt x="1252" y="1729"/>
                  </a:lnTo>
                  <a:lnTo>
                    <a:pt x="1246" y="1733"/>
                  </a:lnTo>
                  <a:lnTo>
                    <a:pt x="1242" y="1736"/>
                  </a:lnTo>
                  <a:lnTo>
                    <a:pt x="1242" y="1739"/>
                  </a:lnTo>
                  <a:lnTo>
                    <a:pt x="1236" y="1744"/>
                  </a:lnTo>
                  <a:lnTo>
                    <a:pt x="1231" y="1749"/>
                  </a:lnTo>
                  <a:lnTo>
                    <a:pt x="1226" y="1753"/>
                  </a:lnTo>
                  <a:lnTo>
                    <a:pt x="1217" y="1752"/>
                  </a:lnTo>
                  <a:lnTo>
                    <a:pt x="1212" y="1783"/>
                  </a:lnTo>
                  <a:lnTo>
                    <a:pt x="1207" y="1814"/>
                  </a:lnTo>
                  <a:lnTo>
                    <a:pt x="1201" y="1845"/>
                  </a:lnTo>
                  <a:lnTo>
                    <a:pt x="1198" y="1877"/>
                  </a:lnTo>
                  <a:lnTo>
                    <a:pt x="1193" y="1907"/>
                  </a:lnTo>
                  <a:lnTo>
                    <a:pt x="1190" y="1936"/>
                  </a:lnTo>
                  <a:lnTo>
                    <a:pt x="1186" y="1966"/>
                  </a:lnTo>
                  <a:lnTo>
                    <a:pt x="1183" y="1995"/>
                  </a:lnTo>
                  <a:lnTo>
                    <a:pt x="1183" y="1994"/>
                  </a:lnTo>
                  <a:lnTo>
                    <a:pt x="1184" y="1992"/>
                  </a:lnTo>
                  <a:lnTo>
                    <a:pt x="1183" y="1987"/>
                  </a:lnTo>
                  <a:lnTo>
                    <a:pt x="1182" y="1985"/>
                  </a:lnTo>
                  <a:lnTo>
                    <a:pt x="1178" y="2000"/>
                  </a:lnTo>
                  <a:lnTo>
                    <a:pt x="1183" y="2001"/>
                  </a:lnTo>
                  <a:lnTo>
                    <a:pt x="1182" y="2001"/>
                  </a:lnTo>
                  <a:lnTo>
                    <a:pt x="1181" y="2001"/>
                  </a:lnTo>
                  <a:lnTo>
                    <a:pt x="1179" y="2001"/>
                  </a:lnTo>
                  <a:lnTo>
                    <a:pt x="1178" y="2002"/>
                  </a:lnTo>
                  <a:lnTo>
                    <a:pt x="1182" y="2007"/>
                  </a:lnTo>
                  <a:lnTo>
                    <a:pt x="1178" y="2007"/>
                  </a:lnTo>
                  <a:lnTo>
                    <a:pt x="1178" y="2009"/>
                  </a:lnTo>
                  <a:lnTo>
                    <a:pt x="1178" y="2011"/>
                  </a:lnTo>
                  <a:lnTo>
                    <a:pt x="1177" y="2015"/>
                  </a:lnTo>
                  <a:lnTo>
                    <a:pt x="1177" y="2017"/>
                  </a:lnTo>
                  <a:lnTo>
                    <a:pt x="1177" y="2018"/>
                  </a:lnTo>
                  <a:lnTo>
                    <a:pt x="1177" y="2021"/>
                  </a:lnTo>
                  <a:lnTo>
                    <a:pt x="1178" y="2022"/>
                  </a:lnTo>
                  <a:lnTo>
                    <a:pt x="1182" y="2019"/>
                  </a:lnTo>
                  <a:lnTo>
                    <a:pt x="1182" y="2016"/>
                  </a:lnTo>
                  <a:lnTo>
                    <a:pt x="1181" y="2014"/>
                  </a:lnTo>
                  <a:lnTo>
                    <a:pt x="1182" y="2012"/>
                  </a:lnTo>
                  <a:lnTo>
                    <a:pt x="1182" y="2017"/>
                  </a:lnTo>
                  <a:lnTo>
                    <a:pt x="1179" y="2019"/>
                  </a:lnTo>
                  <a:lnTo>
                    <a:pt x="1177" y="2023"/>
                  </a:lnTo>
                  <a:lnTo>
                    <a:pt x="1177" y="2027"/>
                  </a:lnTo>
                  <a:lnTo>
                    <a:pt x="1178" y="2004"/>
                  </a:lnTo>
                  <a:lnTo>
                    <a:pt x="1179" y="1983"/>
                  </a:lnTo>
                  <a:lnTo>
                    <a:pt x="1181" y="1960"/>
                  </a:lnTo>
                  <a:lnTo>
                    <a:pt x="1183" y="1935"/>
                  </a:lnTo>
                  <a:lnTo>
                    <a:pt x="1185" y="1935"/>
                  </a:lnTo>
                  <a:lnTo>
                    <a:pt x="1185" y="1921"/>
                  </a:lnTo>
                  <a:lnTo>
                    <a:pt x="1186" y="1924"/>
                  </a:lnTo>
                  <a:lnTo>
                    <a:pt x="1190" y="1920"/>
                  </a:lnTo>
                  <a:lnTo>
                    <a:pt x="1185" y="1917"/>
                  </a:lnTo>
                  <a:lnTo>
                    <a:pt x="1194" y="1844"/>
                  </a:lnTo>
                  <a:lnTo>
                    <a:pt x="1200" y="1843"/>
                  </a:lnTo>
                  <a:lnTo>
                    <a:pt x="1196" y="1837"/>
                  </a:lnTo>
                  <a:lnTo>
                    <a:pt x="1199" y="1807"/>
                  </a:lnTo>
                  <a:lnTo>
                    <a:pt x="1204" y="1779"/>
                  </a:lnTo>
                  <a:lnTo>
                    <a:pt x="1208" y="1749"/>
                  </a:lnTo>
                  <a:lnTo>
                    <a:pt x="1213" y="1720"/>
                  </a:lnTo>
                  <a:lnTo>
                    <a:pt x="1207" y="1715"/>
                  </a:lnTo>
                  <a:lnTo>
                    <a:pt x="1205" y="1711"/>
                  </a:lnTo>
                  <a:lnTo>
                    <a:pt x="1204" y="1704"/>
                  </a:lnTo>
                  <a:lnTo>
                    <a:pt x="1201" y="1698"/>
                  </a:lnTo>
                  <a:lnTo>
                    <a:pt x="1204" y="1684"/>
                  </a:lnTo>
                  <a:lnTo>
                    <a:pt x="1211" y="1674"/>
                  </a:lnTo>
                  <a:lnTo>
                    <a:pt x="1217" y="1665"/>
                  </a:lnTo>
                  <a:lnTo>
                    <a:pt x="1222" y="1654"/>
                  </a:lnTo>
                  <a:lnTo>
                    <a:pt x="1217" y="1654"/>
                  </a:lnTo>
                  <a:lnTo>
                    <a:pt x="1213" y="1655"/>
                  </a:lnTo>
                  <a:lnTo>
                    <a:pt x="1208" y="1657"/>
                  </a:lnTo>
                  <a:lnTo>
                    <a:pt x="1203" y="1657"/>
                  </a:lnTo>
                  <a:lnTo>
                    <a:pt x="1198" y="1658"/>
                  </a:lnTo>
                  <a:lnTo>
                    <a:pt x="1192" y="1659"/>
                  </a:lnTo>
                  <a:lnTo>
                    <a:pt x="1188" y="1660"/>
                  </a:lnTo>
                  <a:lnTo>
                    <a:pt x="1182" y="1660"/>
                  </a:lnTo>
                  <a:lnTo>
                    <a:pt x="1176" y="1704"/>
                  </a:lnTo>
                  <a:lnTo>
                    <a:pt x="1170" y="1748"/>
                  </a:lnTo>
                  <a:lnTo>
                    <a:pt x="1165" y="1790"/>
                  </a:lnTo>
                  <a:lnTo>
                    <a:pt x="1159" y="1833"/>
                  </a:lnTo>
                  <a:lnTo>
                    <a:pt x="1154" y="1875"/>
                  </a:lnTo>
                  <a:lnTo>
                    <a:pt x="1148" y="1918"/>
                  </a:lnTo>
                  <a:lnTo>
                    <a:pt x="1143" y="1961"/>
                  </a:lnTo>
                  <a:lnTo>
                    <a:pt x="1137" y="2004"/>
                  </a:lnTo>
                  <a:lnTo>
                    <a:pt x="1137" y="2006"/>
                  </a:lnTo>
                  <a:lnTo>
                    <a:pt x="1137" y="2004"/>
                  </a:lnTo>
                  <a:lnTo>
                    <a:pt x="1136" y="2003"/>
                  </a:lnTo>
                  <a:lnTo>
                    <a:pt x="1133" y="2006"/>
                  </a:lnTo>
                  <a:lnTo>
                    <a:pt x="1133" y="2008"/>
                  </a:lnTo>
                  <a:lnTo>
                    <a:pt x="1135" y="2010"/>
                  </a:lnTo>
                  <a:lnTo>
                    <a:pt x="1135" y="2012"/>
                  </a:lnTo>
                  <a:lnTo>
                    <a:pt x="1139" y="2011"/>
                  </a:lnTo>
                  <a:lnTo>
                    <a:pt x="1138" y="2015"/>
                  </a:lnTo>
                  <a:lnTo>
                    <a:pt x="1135" y="2019"/>
                  </a:lnTo>
                  <a:lnTo>
                    <a:pt x="1132" y="2023"/>
                  </a:lnTo>
                  <a:lnTo>
                    <a:pt x="1135" y="2027"/>
                  </a:lnTo>
                  <a:lnTo>
                    <a:pt x="1131" y="2029"/>
                  </a:lnTo>
                  <a:lnTo>
                    <a:pt x="1131" y="2031"/>
                  </a:lnTo>
                  <a:lnTo>
                    <a:pt x="1131" y="2034"/>
                  </a:lnTo>
                  <a:lnTo>
                    <a:pt x="1130" y="2037"/>
                  </a:lnTo>
                  <a:lnTo>
                    <a:pt x="1135" y="2039"/>
                  </a:lnTo>
                  <a:lnTo>
                    <a:pt x="1135" y="2042"/>
                  </a:lnTo>
                  <a:lnTo>
                    <a:pt x="1132" y="2046"/>
                  </a:lnTo>
                  <a:lnTo>
                    <a:pt x="1131" y="2049"/>
                  </a:lnTo>
                  <a:lnTo>
                    <a:pt x="1132" y="2048"/>
                  </a:lnTo>
                  <a:lnTo>
                    <a:pt x="1133" y="2046"/>
                  </a:lnTo>
                  <a:lnTo>
                    <a:pt x="1132" y="2045"/>
                  </a:lnTo>
                  <a:lnTo>
                    <a:pt x="1132" y="2042"/>
                  </a:lnTo>
                  <a:lnTo>
                    <a:pt x="1128" y="2045"/>
                  </a:lnTo>
                  <a:lnTo>
                    <a:pt x="1132" y="2001"/>
                  </a:lnTo>
                  <a:lnTo>
                    <a:pt x="1137" y="1955"/>
                  </a:lnTo>
                  <a:lnTo>
                    <a:pt x="1141" y="1909"/>
                  </a:lnTo>
                  <a:lnTo>
                    <a:pt x="1147" y="1860"/>
                  </a:lnTo>
                  <a:lnTo>
                    <a:pt x="1152" y="1813"/>
                  </a:lnTo>
                  <a:lnTo>
                    <a:pt x="1159" y="1765"/>
                  </a:lnTo>
                  <a:lnTo>
                    <a:pt x="1166" y="1719"/>
                  </a:lnTo>
                  <a:lnTo>
                    <a:pt x="1174" y="1673"/>
                  </a:lnTo>
                  <a:lnTo>
                    <a:pt x="1175" y="1670"/>
                  </a:lnTo>
                  <a:lnTo>
                    <a:pt x="1176" y="1667"/>
                  </a:lnTo>
                  <a:lnTo>
                    <a:pt x="1176" y="1665"/>
                  </a:lnTo>
                  <a:lnTo>
                    <a:pt x="1178" y="1662"/>
                  </a:lnTo>
                  <a:lnTo>
                    <a:pt x="1173" y="1655"/>
                  </a:lnTo>
                  <a:lnTo>
                    <a:pt x="1167" y="1654"/>
                  </a:lnTo>
                  <a:lnTo>
                    <a:pt x="1162" y="1655"/>
                  </a:lnTo>
                  <a:lnTo>
                    <a:pt x="1156" y="1659"/>
                  </a:lnTo>
                  <a:lnTo>
                    <a:pt x="1151" y="1662"/>
                  </a:lnTo>
                  <a:lnTo>
                    <a:pt x="1145" y="1666"/>
                  </a:lnTo>
                  <a:lnTo>
                    <a:pt x="1139" y="1666"/>
                  </a:lnTo>
                  <a:lnTo>
                    <a:pt x="1132" y="1662"/>
                  </a:lnTo>
                  <a:lnTo>
                    <a:pt x="1135" y="1653"/>
                  </a:lnTo>
                  <a:lnTo>
                    <a:pt x="1139" y="1648"/>
                  </a:lnTo>
                  <a:lnTo>
                    <a:pt x="1145" y="1643"/>
                  </a:lnTo>
                  <a:lnTo>
                    <a:pt x="1150" y="1636"/>
                  </a:lnTo>
                  <a:lnTo>
                    <a:pt x="1145" y="1630"/>
                  </a:lnTo>
                  <a:lnTo>
                    <a:pt x="1143" y="1624"/>
                  </a:lnTo>
                  <a:lnTo>
                    <a:pt x="1143" y="1616"/>
                  </a:lnTo>
                  <a:lnTo>
                    <a:pt x="1144" y="1607"/>
                  </a:lnTo>
                  <a:lnTo>
                    <a:pt x="1147" y="1596"/>
                  </a:lnTo>
                  <a:lnTo>
                    <a:pt x="1153" y="1587"/>
                  </a:lnTo>
                  <a:lnTo>
                    <a:pt x="1162" y="1582"/>
                  </a:lnTo>
                  <a:lnTo>
                    <a:pt x="1173" y="1576"/>
                  </a:lnTo>
                  <a:lnTo>
                    <a:pt x="1181" y="1575"/>
                  </a:lnTo>
                  <a:lnTo>
                    <a:pt x="1189" y="1575"/>
                  </a:lnTo>
                  <a:lnTo>
                    <a:pt x="1197" y="1575"/>
                  </a:lnTo>
                  <a:lnTo>
                    <a:pt x="1204" y="1574"/>
                  </a:lnTo>
                  <a:lnTo>
                    <a:pt x="1212" y="1572"/>
                  </a:lnTo>
                  <a:lnTo>
                    <a:pt x="1219" y="1570"/>
                  </a:lnTo>
                  <a:lnTo>
                    <a:pt x="1226" y="1566"/>
                  </a:lnTo>
                  <a:lnTo>
                    <a:pt x="1231" y="1560"/>
                  </a:lnTo>
                  <a:lnTo>
                    <a:pt x="1250" y="1529"/>
                  </a:lnTo>
                  <a:lnTo>
                    <a:pt x="1259" y="1496"/>
                  </a:lnTo>
                  <a:lnTo>
                    <a:pt x="1259" y="1464"/>
                  </a:lnTo>
                  <a:lnTo>
                    <a:pt x="1253" y="1432"/>
                  </a:lnTo>
                  <a:lnTo>
                    <a:pt x="1243" y="1400"/>
                  </a:lnTo>
                  <a:lnTo>
                    <a:pt x="1229" y="1367"/>
                  </a:lnTo>
                  <a:lnTo>
                    <a:pt x="1214" y="1336"/>
                  </a:lnTo>
                  <a:lnTo>
                    <a:pt x="1200" y="1305"/>
                  </a:lnTo>
                  <a:lnTo>
                    <a:pt x="1196" y="1317"/>
                  </a:lnTo>
                  <a:lnTo>
                    <a:pt x="1190" y="1327"/>
                  </a:lnTo>
                  <a:lnTo>
                    <a:pt x="1185" y="1336"/>
                  </a:lnTo>
                  <a:lnTo>
                    <a:pt x="1182" y="1349"/>
                  </a:lnTo>
                  <a:lnTo>
                    <a:pt x="1174" y="1354"/>
                  </a:lnTo>
                  <a:lnTo>
                    <a:pt x="1171" y="1363"/>
                  </a:lnTo>
                  <a:lnTo>
                    <a:pt x="1169" y="1372"/>
                  </a:lnTo>
                  <a:lnTo>
                    <a:pt x="1162" y="1377"/>
                  </a:lnTo>
                  <a:lnTo>
                    <a:pt x="1153" y="1389"/>
                  </a:lnTo>
                  <a:lnTo>
                    <a:pt x="1143" y="1401"/>
                  </a:lnTo>
                  <a:lnTo>
                    <a:pt x="1132" y="1412"/>
                  </a:lnTo>
                  <a:lnTo>
                    <a:pt x="1122" y="1423"/>
                  </a:lnTo>
                  <a:lnTo>
                    <a:pt x="1113" y="1434"/>
                  </a:lnTo>
                  <a:lnTo>
                    <a:pt x="1103" y="1446"/>
                  </a:lnTo>
                  <a:lnTo>
                    <a:pt x="1097" y="1458"/>
                  </a:lnTo>
                  <a:lnTo>
                    <a:pt x="1091" y="1473"/>
                  </a:lnTo>
                  <a:lnTo>
                    <a:pt x="1097" y="1492"/>
                  </a:lnTo>
                  <a:lnTo>
                    <a:pt x="1099" y="1513"/>
                  </a:lnTo>
                  <a:lnTo>
                    <a:pt x="1095" y="1534"/>
                  </a:lnTo>
                  <a:lnTo>
                    <a:pt x="1082" y="1555"/>
                  </a:lnTo>
                  <a:lnTo>
                    <a:pt x="1077" y="1557"/>
                  </a:lnTo>
                  <a:lnTo>
                    <a:pt x="1074" y="1562"/>
                  </a:lnTo>
                  <a:lnTo>
                    <a:pt x="1069" y="1568"/>
                  </a:lnTo>
                  <a:lnTo>
                    <a:pt x="1065" y="1571"/>
                  </a:lnTo>
                  <a:lnTo>
                    <a:pt x="1061" y="1623"/>
                  </a:lnTo>
                  <a:lnTo>
                    <a:pt x="1057" y="1672"/>
                  </a:lnTo>
                  <a:lnTo>
                    <a:pt x="1053" y="1719"/>
                  </a:lnTo>
                  <a:lnTo>
                    <a:pt x="1049" y="1768"/>
                  </a:lnTo>
                  <a:lnTo>
                    <a:pt x="1048" y="1768"/>
                  </a:lnTo>
                  <a:lnTo>
                    <a:pt x="1047" y="1767"/>
                  </a:lnTo>
                  <a:lnTo>
                    <a:pt x="1047" y="1766"/>
                  </a:lnTo>
                  <a:lnTo>
                    <a:pt x="1045" y="1768"/>
                  </a:lnTo>
                  <a:lnTo>
                    <a:pt x="1049" y="1773"/>
                  </a:lnTo>
                  <a:lnTo>
                    <a:pt x="1049" y="1772"/>
                  </a:lnTo>
                  <a:lnTo>
                    <a:pt x="1048" y="1772"/>
                  </a:lnTo>
                  <a:lnTo>
                    <a:pt x="1047" y="1772"/>
                  </a:lnTo>
                  <a:lnTo>
                    <a:pt x="1046" y="1772"/>
                  </a:lnTo>
                  <a:lnTo>
                    <a:pt x="1045" y="1773"/>
                  </a:lnTo>
                  <a:lnTo>
                    <a:pt x="1045" y="1774"/>
                  </a:lnTo>
                  <a:lnTo>
                    <a:pt x="1045" y="1775"/>
                  </a:lnTo>
                  <a:lnTo>
                    <a:pt x="1046" y="1776"/>
                  </a:lnTo>
                  <a:lnTo>
                    <a:pt x="1047" y="1778"/>
                  </a:lnTo>
                  <a:lnTo>
                    <a:pt x="1048" y="1778"/>
                  </a:lnTo>
                  <a:lnTo>
                    <a:pt x="1049" y="1778"/>
                  </a:lnTo>
                  <a:lnTo>
                    <a:pt x="1048" y="1799"/>
                  </a:lnTo>
                  <a:lnTo>
                    <a:pt x="1047" y="1818"/>
                  </a:lnTo>
                  <a:lnTo>
                    <a:pt x="1046" y="1837"/>
                  </a:lnTo>
                  <a:lnTo>
                    <a:pt x="1045" y="1860"/>
                  </a:lnTo>
                  <a:lnTo>
                    <a:pt x="1044" y="1860"/>
                  </a:lnTo>
                  <a:lnTo>
                    <a:pt x="1044" y="1872"/>
                  </a:lnTo>
                  <a:lnTo>
                    <a:pt x="1042" y="1871"/>
                  </a:lnTo>
                  <a:lnTo>
                    <a:pt x="1040" y="1874"/>
                  </a:lnTo>
                  <a:lnTo>
                    <a:pt x="1040" y="1877"/>
                  </a:lnTo>
                  <a:lnTo>
                    <a:pt x="1041" y="1879"/>
                  </a:lnTo>
                  <a:lnTo>
                    <a:pt x="1044" y="1880"/>
                  </a:lnTo>
                  <a:lnTo>
                    <a:pt x="1042" y="1902"/>
                  </a:lnTo>
                  <a:lnTo>
                    <a:pt x="1041" y="1903"/>
                  </a:lnTo>
                  <a:lnTo>
                    <a:pt x="1041" y="1901"/>
                  </a:lnTo>
                  <a:lnTo>
                    <a:pt x="1042" y="1897"/>
                  </a:lnTo>
                  <a:lnTo>
                    <a:pt x="1040" y="1895"/>
                  </a:lnTo>
                  <a:lnTo>
                    <a:pt x="1038" y="1898"/>
                  </a:lnTo>
                  <a:lnTo>
                    <a:pt x="1038" y="1902"/>
                  </a:lnTo>
                  <a:lnTo>
                    <a:pt x="1038" y="1907"/>
                  </a:lnTo>
                  <a:lnTo>
                    <a:pt x="1038" y="1911"/>
                  </a:lnTo>
                  <a:lnTo>
                    <a:pt x="1039" y="1912"/>
                  </a:lnTo>
                  <a:lnTo>
                    <a:pt x="1040" y="1913"/>
                  </a:lnTo>
                  <a:lnTo>
                    <a:pt x="1041" y="1913"/>
                  </a:lnTo>
                  <a:lnTo>
                    <a:pt x="1040" y="1916"/>
                  </a:lnTo>
                  <a:lnTo>
                    <a:pt x="1042" y="1916"/>
                  </a:lnTo>
                  <a:lnTo>
                    <a:pt x="1042" y="1920"/>
                  </a:lnTo>
                  <a:lnTo>
                    <a:pt x="1040" y="1920"/>
                  </a:lnTo>
                  <a:lnTo>
                    <a:pt x="1040" y="1918"/>
                  </a:lnTo>
                  <a:lnTo>
                    <a:pt x="1041" y="1917"/>
                  </a:lnTo>
                  <a:lnTo>
                    <a:pt x="1040" y="1915"/>
                  </a:lnTo>
                  <a:lnTo>
                    <a:pt x="1039" y="1913"/>
                  </a:lnTo>
                  <a:lnTo>
                    <a:pt x="1038" y="1913"/>
                  </a:lnTo>
                  <a:lnTo>
                    <a:pt x="1038" y="1918"/>
                  </a:lnTo>
                  <a:lnTo>
                    <a:pt x="1037" y="1925"/>
                  </a:lnTo>
                  <a:lnTo>
                    <a:pt x="1037" y="1930"/>
                  </a:lnTo>
                  <a:lnTo>
                    <a:pt x="1040" y="1931"/>
                  </a:lnTo>
                  <a:lnTo>
                    <a:pt x="1040" y="1934"/>
                  </a:lnTo>
                  <a:lnTo>
                    <a:pt x="1039" y="1933"/>
                  </a:lnTo>
                  <a:lnTo>
                    <a:pt x="1039" y="1932"/>
                  </a:lnTo>
                  <a:lnTo>
                    <a:pt x="1038" y="1932"/>
                  </a:lnTo>
                  <a:lnTo>
                    <a:pt x="1037" y="1935"/>
                  </a:lnTo>
                  <a:lnTo>
                    <a:pt x="1037" y="1939"/>
                  </a:lnTo>
                  <a:lnTo>
                    <a:pt x="1037" y="1941"/>
                  </a:lnTo>
                  <a:lnTo>
                    <a:pt x="1039" y="1943"/>
                  </a:lnTo>
                  <a:lnTo>
                    <a:pt x="1039" y="1946"/>
                  </a:lnTo>
                  <a:lnTo>
                    <a:pt x="1039" y="1943"/>
                  </a:lnTo>
                  <a:lnTo>
                    <a:pt x="1038" y="1941"/>
                  </a:lnTo>
                  <a:lnTo>
                    <a:pt x="1036" y="1948"/>
                  </a:lnTo>
                  <a:lnTo>
                    <a:pt x="1034" y="1955"/>
                  </a:lnTo>
                  <a:lnTo>
                    <a:pt x="1034" y="1963"/>
                  </a:lnTo>
                  <a:lnTo>
                    <a:pt x="1034" y="1970"/>
                  </a:lnTo>
                  <a:lnTo>
                    <a:pt x="1036" y="1873"/>
                  </a:lnTo>
                  <a:lnTo>
                    <a:pt x="1042" y="1772"/>
                  </a:lnTo>
                  <a:lnTo>
                    <a:pt x="1048" y="1672"/>
                  </a:lnTo>
                  <a:lnTo>
                    <a:pt x="1053" y="1576"/>
                  </a:lnTo>
                  <a:lnTo>
                    <a:pt x="1049" y="1582"/>
                  </a:lnTo>
                  <a:lnTo>
                    <a:pt x="1046" y="1586"/>
                  </a:lnTo>
                  <a:lnTo>
                    <a:pt x="1040" y="1589"/>
                  </a:lnTo>
                  <a:lnTo>
                    <a:pt x="1034" y="1590"/>
                  </a:lnTo>
                  <a:lnTo>
                    <a:pt x="1031" y="1590"/>
                  </a:lnTo>
                  <a:lnTo>
                    <a:pt x="1031" y="1589"/>
                  </a:lnTo>
                  <a:lnTo>
                    <a:pt x="1031" y="1586"/>
                  </a:lnTo>
                  <a:lnTo>
                    <a:pt x="1030" y="1585"/>
                  </a:lnTo>
                  <a:lnTo>
                    <a:pt x="1029" y="1584"/>
                  </a:lnTo>
                  <a:lnTo>
                    <a:pt x="1031" y="1576"/>
                  </a:lnTo>
                  <a:lnTo>
                    <a:pt x="1030" y="1570"/>
                  </a:lnTo>
                  <a:lnTo>
                    <a:pt x="1025" y="1564"/>
                  </a:lnTo>
                  <a:lnTo>
                    <a:pt x="1021" y="1559"/>
                  </a:lnTo>
                  <a:lnTo>
                    <a:pt x="1014" y="1553"/>
                  </a:lnTo>
                  <a:lnTo>
                    <a:pt x="1009" y="1547"/>
                  </a:lnTo>
                  <a:lnTo>
                    <a:pt x="1007" y="1539"/>
                  </a:lnTo>
                  <a:lnTo>
                    <a:pt x="1008" y="1529"/>
                  </a:lnTo>
                  <a:lnTo>
                    <a:pt x="1002" y="1533"/>
                  </a:lnTo>
                  <a:lnTo>
                    <a:pt x="999" y="1543"/>
                  </a:lnTo>
                  <a:lnTo>
                    <a:pt x="995" y="1551"/>
                  </a:lnTo>
                  <a:lnTo>
                    <a:pt x="988" y="1553"/>
                  </a:lnTo>
                  <a:lnTo>
                    <a:pt x="984" y="1556"/>
                  </a:lnTo>
                  <a:lnTo>
                    <a:pt x="979" y="1559"/>
                  </a:lnTo>
                  <a:lnTo>
                    <a:pt x="974" y="1560"/>
                  </a:lnTo>
                  <a:lnTo>
                    <a:pt x="970" y="1560"/>
                  </a:lnTo>
                  <a:lnTo>
                    <a:pt x="965" y="1560"/>
                  </a:lnTo>
                  <a:lnTo>
                    <a:pt x="961" y="1561"/>
                  </a:lnTo>
                  <a:lnTo>
                    <a:pt x="956" y="1563"/>
                  </a:lnTo>
                  <a:lnTo>
                    <a:pt x="951" y="1567"/>
                  </a:lnTo>
                  <a:lnTo>
                    <a:pt x="946" y="1568"/>
                  </a:lnTo>
                  <a:lnTo>
                    <a:pt x="939" y="1569"/>
                  </a:lnTo>
                  <a:lnTo>
                    <a:pt x="934" y="1570"/>
                  </a:lnTo>
                  <a:lnTo>
                    <a:pt x="930" y="1567"/>
                  </a:lnTo>
                  <a:lnTo>
                    <a:pt x="928" y="1557"/>
                  </a:lnTo>
                  <a:lnTo>
                    <a:pt x="932" y="1547"/>
                  </a:lnTo>
                  <a:lnTo>
                    <a:pt x="934" y="1537"/>
                  </a:lnTo>
                  <a:lnTo>
                    <a:pt x="933" y="1526"/>
                  </a:lnTo>
                  <a:lnTo>
                    <a:pt x="934" y="1515"/>
                  </a:lnTo>
                  <a:lnTo>
                    <a:pt x="938" y="1505"/>
                  </a:lnTo>
                  <a:lnTo>
                    <a:pt x="945" y="1495"/>
                  </a:lnTo>
                  <a:lnTo>
                    <a:pt x="953" y="1487"/>
                  </a:lnTo>
                  <a:lnTo>
                    <a:pt x="947" y="1487"/>
                  </a:lnTo>
                  <a:lnTo>
                    <a:pt x="940" y="1487"/>
                  </a:lnTo>
                  <a:lnTo>
                    <a:pt x="934" y="1486"/>
                  </a:lnTo>
                  <a:lnTo>
                    <a:pt x="927" y="1485"/>
                  </a:lnTo>
                  <a:lnTo>
                    <a:pt x="920" y="1483"/>
                  </a:lnTo>
                  <a:lnTo>
                    <a:pt x="915" y="1480"/>
                  </a:lnTo>
                  <a:lnTo>
                    <a:pt x="908" y="1478"/>
                  </a:lnTo>
                  <a:lnTo>
                    <a:pt x="902" y="1476"/>
                  </a:lnTo>
                  <a:lnTo>
                    <a:pt x="900" y="1480"/>
                  </a:lnTo>
                  <a:lnTo>
                    <a:pt x="895" y="1481"/>
                  </a:lnTo>
                  <a:lnTo>
                    <a:pt x="889" y="1483"/>
                  </a:lnTo>
                  <a:lnTo>
                    <a:pt x="883" y="1481"/>
                  </a:lnTo>
                  <a:lnTo>
                    <a:pt x="885" y="1465"/>
                  </a:lnTo>
                  <a:lnTo>
                    <a:pt x="892" y="1455"/>
                  </a:lnTo>
                  <a:lnTo>
                    <a:pt x="901" y="1443"/>
                  </a:lnTo>
                  <a:lnTo>
                    <a:pt x="907" y="1428"/>
                  </a:lnTo>
                  <a:lnTo>
                    <a:pt x="911" y="1424"/>
                  </a:lnTo>
                  <a:lnTo>
                    <a:pt x="915" y="1419"/>
                  </a:lnTo>
                  <a:lnTo>
                    <a:pt x="920" y="1416"/>
                  </a:lnTo>
                  <a:lnTo>
                    <a:pt x="925" y="1414"/>
                  </a:lnTo>
                  <a:lnTo>
                    <a:pt x="931" y="1412"/>
                  </a:lnTo>
                  <a:lnTo>
                    <a:pt x="936" y="1411"/>
                  </a:lnTo>
                  <a:lnTo>
                    <a:pt x="942" y="1411"/>
                  </a:lnTo>
                  <a:lnTo>
                    <a:pt x="948" y="1411"/>
                  </a:lnTo>
                  <a:lnTo>
                    <a:pt x="953" y="1414"/>
                  </a:lnTo>
                  <a:lnTo>
                    <a:pt x="957" y="1416"/>
                  </a:lnTo>
                  <a:lnTo>
                    <a:pt x="961" y="1418"/>
                  </a:lnTo>
                  <a:lnTo>
                    <a:pt x="965" y="1417"/>
                  </a:lnTo>
                  <a:lnTo>
                    <a:pt x="969" y="1417"/>
                  </a:lnTo>
                  <a:lnTo>
                    <a:pt x="973" y="1418"/>
                  </a:lnTo>
                  <a:lnTo>
                    <a:pt x="978" y="1420"/>
                  </a:lnTo>
                  <a:lnTo>
                    <a:pt x="983" y="1420"/>
                  </a:lnTo>
                  <a:lnTo>
                    <a:pt x="995" y="1417"/>
                  </a:lnTo>
                  <a:lnTo>
                    <a:pt x="1007" y="1411"/>
                  </a:lnTo>
                  <a:lnTo>
                    <a:pt x="1016" y="1403"/>
                  </a:lnTo>
                  <a:lnTo>
                    <a:pt x="1024" y="1393"/>
                  </a:lnTo>
                  <a:lnTo>
                    <a:pt x="1030" y="1382"/>
                  </a:lnTo>
                  <a:lnTo>
                    <a:pt x="1036" y="1370"/>
                  </a:lnTo>
                  <a:lnTo>
                    <a:pt x="1039" y="1358"/>
                  </a:lnTo>
                  <a:lnTo>
                    <a:pt x="1044" y="1346"/>
                  </a:lnTo>
                  <a:lnTo>
                    <a:pt x="1049" y="1318"/>
                  </a:lnTo>
                  <a:lnTo>
                    <a:pt x="1049" y="1290"/>
                  </a:lnTo>
                  <a:lnTo>
                    <a:pt x="1045" y="1264"/>
                  </a:lnTo>
                  <a:lnTo>
                    <a:pt x="1039" y="1237"/>
                  </a:lnTo>
                  <a:lnTo>
                    <a:pt x="1033" y="1211"/>
                  </a:lnTo>
                  <a:lnTo>
                    <a:pt x="1030" y="1184"/>
                  </a:lnTo>
                  <a:lnTo>
                    <a:pt x="1029" y="1157"/>
                  </a:lnTo>
                  <a:lnTo>
                    <a:pt x="1034" y="1128"/>
                  </a:lnTo>
                  <a:lnTo>
                    <a:pt x="1038" y="1117"/>
                  </a:lnTo>
                  <a:lnTo>
                    <a:pt x="1041" y="1107"/>
                  </a:lnTo>
                  <a:lnTo>
                    <a:pt x="1046" y="1098"/>
                  </a:lnTo>
                  <a:lnTo>
                    <a:pt x="1050" y="1089"/>
                  </a:lnTo>
                  <a:lnTo>
                    <a:pt x="1055" y="1079"/>
                  </a:lnTo>
                  <a:lnTo>
                    <a:pt x="1061" y="1071"/>
                  </a:lnTo>
                  <a:lnTo>
                    <a:pt x="1067" y="1062"/>
                  </a:lnTo>
                  <a:lnTo>
                    <a:pt x="1072" y="1054"/>
                  </a:lnTo>
                  <a:lnTo>
                    <a:pt x="1067" y="1053"/>
                  </a:lnTo>
                  <a:lnTo>
                    <a:pt x="1062" y="1051"/>
                  </a:lnTo>
                  <a:lnTo>
                    <a:pt x="1056" y="1048"/>
                  </a:lnTo>
                  <a:lnTo>
                    <a:pt x="1053" y="1045"/>
                  </a:lnTo>
                  <a:lnTo>
                    <a:pt x="1048" y="1041"/>
                  </a:lnTo>
                  <a:lnTo>
                    <a:pt x="1045" y="1037"/>
                  </a:lnTo>
                  <a:lnTo>
                    <a:pt x="1041" y="1032"/>
                  </a:lnTo>
                  <a:lnTo>
                    <a:pt x="1038" y="1029"/>
                  </a:lnTo>
                  <a:lnTo>
                    <a:pt x="1030" y="1031"/>
                  </a:lnTo>
                  <a:lnTo>
                    <a:pt x="1023" y="1036"/>
                  </a:lnTo>
                  <a:lnTo>
                    <a:pt x="1016" y="1040"/>
                  </a:lnTo>
                  <a:lnTo>
                    <a:pt x="1008" y="1040"/>
                  </a:lnTo>
                  <a:lnTo>
                    <a:pt x="1002" y="1036"/>
                  </a:lnTo>
                  <a:lnTo>
                    <a:pt x="1000" y="1029"/>
                  </a:lnTo>
                  <a:lnTo>
                    <a:pt x="996" y="1023"/>
                  </a:lnTo>
                  <a:lnTo>
                    <a:pt x="992" y="1018"/>
                  </a:lnTo>
                  <a:lnTo>
                    <a:pt x="984" y="1023"/>
                  </a:lnTo>
                  <a:lnTo>
                    <a:pt x="977" y="1029"/>
                  </a:lnTo>
                  <a:lnTo>
                    <a:pt x="971" y="1035"/>
                  </a:lnTo>
                  <a:lnTo>
                    <a:pt x="965" y="1040"/>
                  </a:lnTo>
                  <a:lnTo>
                    <a:pt x="962" y="1043"/>
                  </a:lnTo>
                  <a:lnTo>
                    <a:pt x="957" y="1046"/>
                  </a:lnTo>
                  <a:lnTo>
                    <a:pt x="954" y="1050"/>
                  </a:lnTo>
                  <a:lnTo>
                    <a:pt x="949" y="1054"/>
                  </a:lnTo>
                  <a:lnTo>
                    <a:pt x="945" y="1056"/>
                  </a:lnTo>
                  <a:lnTo>
                    <a:pt x="939" y="1058"/>
                  </a:lnTo>
                  <a:lnTo>
                    <a:pt x="934" y="1058"/>
                  </a:lnTo>
                  <a:lnTo>
                    <a:pt x="928" y="1054"/>
                  </a:lnTo>
                  <a:lnTo>
                    <a:pt x="921" y="1114"/>
                  </a:lnTo>
                  <a:lnTo>
                    <a:pt x="916" y="1174"/>
                  </a:lnTo>
                  <a:lnTo>
                    <a:pt x="910" y="1235"/>
                  </a:lnTo>
                  <a:lnTo>
                    <a:pt x="905" y="1296"/>
                  </a:lnTo>
                  <a:lnTo>
                    <a:pt x="904" y="1296"/>
                  </a:lnTo>
                  <a:lnTo>
                    <a:pt x="904" y="1304"/>
                  </a:lnTo>
                  <a:lnTo>
                    <a:pt x="903" y="1310"/>
                  </a:lnTo>
                  <a:lnTo>
                    <a:pt x="901" y="1317"/>
                  </a:lnTo>
                  <a:lnTo>
                    <a:pt x="901" y="1325"/>
                  </a:lnTo>
                  <a:lnTo>
                    <a:pt x="901" y="1323"/>
                  </a:lnTo>
                  <a:lnTo>
                    <a:pt x="901" y="1319"/>
                  </a:lnTo>
                  <a:lnTo>
                    <a:pt x="901" y="1317"/>
                  </a:lnTo>
                  <a:lnTo>
                    <a:pt x="900" y="1314"/>
                  </a:lnTo>
                  <a:lnTo>
                    <a:pt x="898" y="1318"/>
                  </a:lnTo>
                  <a:lnTo>
                    <a:pt x="898" y="1321"/>
                  </a:lnTo>
                  <a:lnTo>
                    <a:pt x="898" y="1326"/>
                  </a:lnTo>
                  <a:lnTo>
                    <a:pt x="900" y="1329"/>
                  </a:lnTo>
                  <a:lnTo>
                    <a:pt x="902" y="1329"/>
                  </a:lnTo>
                  <a:lnTo>
                    <a:pt x="897" y="1331"/>
                  </a:lnTo>
                  <a:lnTo>
                    <a:pt x="896" y="1334"/>
                  </a:lnTo>
                  <a:lnTo>
                    <a:pt x="895" y="1339"/>
                  </a:lnTo>
                  <a:lnTo>
                    <a:pt x="893" y="1342"/>
                  </a:lnTo>
                  <a:lnTo>
                    <a:pt x="894" y="1344"/>
                  </a:lnTo>
                  <a:lnTo>
                    <a:pt x="894" y="1348"/>
                  </a:lnTo>
                  <a:lnTo>
                    <a:pt x="893" y="1352"/>
                  </a:lnTo>
                  <a:lnTo>
                    <a:pt x="893" y="1356"/>
                  </a:lnTo>
                  <a:lnTo>
                    <a:pt x="895" y="1324"/>
                  </a:lnTo>
                  <a:lnTo>
                    <a:pt x="897" y="1288"/>
                  </a:lnTo>
                  <a:lnTo>
                    <a:pt x="901" y="1251"/>
                  </a:lnTo>
                  <a:lnTo>
                    <a:pt x="905" y="1218"/>
                  </a:lnTo>
                  <a:lnTo>
                    <a:pt x="908" y="1175"/>
                  </a:lnTo>
                  <a:lnTo>
                    <a:pt x="910" y="1134"/>
                  </a:lnTo>
                  <a:lnTo>
                    <a:pt x="913" y="1093"/>
                  </a:lnTo>
                  <a:lnTo>
                    <a:pt x="919" y="1054"/>
                  </a:lnTo>
                  <a:lnTo>
                    <a:pt x="912" y="1058"/>
                  </a:lnTo>
                  <a:lnTo>
                    <a:pt x="908" y="1062"/>
                  </a:lnTo>
                  <a:lnTo>
                    <a:pt x="903" y="1068"/>
                  </a:lnTo>
                  <a:lnTo>
                    <a:pt x="898" y="1074"/>
                  </a:lnTo>
                  <a:lnTo>
                    <a:pt x="894" y="1081"/>
                  </a:lnTo>
                  <a:lnTo>
                    <a:pt x="889" y="1086"/>
                  </a:lnTo>
                  <a:lnTo>
                    <a:pt x="883" y="1092"/>
                  </a:lnTo>
                  <a:lnTo>
                    <a:pt x="878" y="1098"/>
                  </a:lnTo>
                  <a:lnTo>
                    <a:pt x="870" y="1155"/>
                  </a:lnTo>
                  <a:lnTo>
                    <a:pt x="863" y="1211"/>
                  </a:lnTo>
                  <a:lnTo>
                    <a:pt x="858" y="1268"/>
                  </a:lnTo>
                  <a:lnTo>
                    <a:pt x="854" y="1327"/>
                  </a:lnTo>
                  <a:lnTo>
                    <a:pt x="850" y="1327"/>
                  </a:lnTo>
                  <a:lnTo>
                    <a:pt x="852" y="1342"/>
                  </a:lnTo>
                  <a:lnTo>
                    <a:pt x="851" y="1358"/>
                  </a:lnTo>
                  <a:lnTo>
                    <a:pt x="850" y="1375"/>
                  </a:lnTo>
                  <a:lnTo>
                    <a:pt x="849" y="1392"/>
                  </a:lnTo>
                  <a:lnTo>
                    <a:pt x="848" y="1390"/>
                  </a:lnTo>
                  <a:lnTo>
                    <a:pt x="847" y="1390"/>
                  </a:lnTo>
                  <a:lnTo>
                    <a:pt x="845" y="1390"/>
                  </a:lnTo>
                  <a:lnTo>
                    <a:pt x="847" y="1396"/>
                  </a:lnTo>
                  <a:lnTo>
                    <a:pt x="845" y="1396"/>
                  </a:lnTo>
                  <a:lnTo>
                    <a:pt x="848" y="1401"/>
                  </a:lnTo>
                  <a:lnTo>
                    <a:pt x="848" y="1405"/>
                  </a:lnTo>
                  <a:lnTo>
                    <a:pt x="847" y="1411"/>
                  </a:lnTo>
                  <a:lnTo>
                    <a:pt x="845" y="1419"/>
                  </a:lnTo>
                  <a:lnTo>
                    <a:pt x="844" y="1418"/>
                  </a:lnTo>
                  <a:lnTo>
                    <a:pt x="843" y="1418"/>
                  </a:lnTo>
                  <a:lnTo>
                    <a:pt x="842" y="1419"/>
                  </a:lnTo>
                  <a:lnTo>
                    <a:pt x="842" y="1422"/>
                  </a:lnTo>
                  <a:lnTo>
                    <a:pt x="842" y="1423"/>
                  </a:lnTo>
                  <a:lnTo>
                    <a:pt x="845" y="1424"/>
                  </a:lnTo>
                  <a:lnTo>
                    <a:pt x="844" y="1427"/>
                  </a:lnTo>
                  <a:lnTo>
                    <a:pt x="844" y="1432"/>
                  </a:lnTo>
                  <a:lnTo>
                    <a:pt x="847" y="1433"/>
                  </a:lnTo>
                  <a:lnTo>
                    <a:pt x="845" y="1448"/>
                  </a:lnTo>
                  <a:lnTo>
                    <a:pt x="844" y="1464"/>
                  </a:lnTo>
                  <a:lnTo>
                    <a:pt x="842" y="1480"/>
                  </a:lnTo>
                  <a:lnTo>
                    <a:pt x="842" y="1496"/>
                  </a:lnTo>
                  <a:lnTo>
                    <a:pt x="841" y="1494"/>
                  </a:lnTo>
                  <a:lnTo>
                    <a:pt x="840" y="1496"/>
                  </a:lnTo>
                  <a:lnTo>
                    <a:pt x="839" y="1499"/>
                  </a:lnTo>
                  <a:lnTo>
                    <a:pt x="840" y="1502"/>
                  </a:lnTo>
                  <a:lnTo>
                    <a:pt x="840" y="1505"/>
                  </a:lnTo>
                  <a:lnTo>
                    <a:pt x="841" y="1506"/>
                  </a:lnTo>
                  <a:lnTo>
                    <a:pt x="842" y="1505"/>
                  </a:lnTo>
                  <a:lnTo>
                    <a:pt x="842" y="1502"/>
                  </a:lnTo>
                  <a:lnTo>
                    <a:pt x="842" y="1501"/>
                  </a:lnTo>
                  <a:lnTo>
                    <a:pt x="842" y="1499"/>
                  </a:lnTo>
                  <a:lnTo>
                    <a:pt x="842" y="1515"/>
                  </a:lnTo>
                  <a:lnTo>
                    <a:pt x="841" y="1515"/>
                  </a:lnTo>
                  <a:lnTo>
                    <a:pt x="840" y="1515"/>
                  </a:lnTo>
                  <a:lnTo>
                    <a:pt x="839" y="1515"/>
                  </a:lnTo>
                  <a:lnTo>
                    <a:pt x="837" y="1516"/>
                  </a:lnTo>
                  <a:lnTo>
                    <a:pt x="842" y="1517"/>
                  </a:lnTo>
                  <a:lnTo>
                    <a:pt x="843" y="1521"/>
                  </a:lnTo>
                  <a:lnTo>
                    <a:pt x="842" y="1526"/>
                  </a:lnTo>
                  <a:lnTo>
                    <a:pt x="841" y="1530"/>
                  </a:lnTo>
                  <a:lnTo>
                    <a:pt x="840" y="1530"/>
                  </a:lnTo>
                  <a:lnTo>
                    <a:pt x="839" y="1531"/>
                  </a:lnTo>
                  <a:lnTo>
                    <a:pt x="837" y="1532"/>
                  </a:lnTo>
                  <a:lnTo>
                    <a:pt x="837" y="1533"/>
                  </a:lnTo>
                  <a:lnTo>
                    <a:pt x="840" y="1534"/>
                  </a:lnTo>
                  <a:lnTo>
                    <a:pt x="841" y="1537"/>
                  </a:lnTo>
                  <a:lnTo>
                    <a:pt x="842" y="1538"/>
                  </a:lnTo>
                  <a:lnTo>
                    <a:pt x="840" y="1540"/>
                  </a:lnTo>
                  <a:lnTo>
                    <a:pt x="840" y="1543"/>
                  </a:lnTo>
                  <a:lnTo>
                    <a:pt x="840" y="1546"/>
                  </a:lnTo>
                  <a:lnTo>
                    <a:pt x="841" y="1548"/>
                  </a:lnTo>
                  <a:lnTo>
                    <a:pt x="841" y="1549"/>
                  </a:lnTo>
                  <a:lnTo>
                    <a:pt x="841" y="1547"/>
                  </a:lnTo>
                  <a:lnTo>
                    <a:pt x="841" y="1545"/>
                  </a:lnTo>
                  <a:lnTo>
                    <a:pt x="840" y="1544"/>
                  </a:lnTo>
                  <a:lnTo>
                    <a:pt x="839" y="1570"/>
                  </a:lnTo>
                  <a:lnTo>
                    <a:pt x="837" y="1596"/>
                  </a:lnTo>
                  <a:lnTo>
                    <a:pt x="836" y="1621"/>
                  </a:lnTo>
                  <a:lnTo>
                    <a:pt x="835" y="1645"/>
                  </a:lnTo>
                  <a:lnTo>
                    <a:pt x="835" y="1627"/>
                  </a:lnTo>
                  <a:lnTo>
                    <a:pt x="834" y="1606"/>
                  </a:lnTo>
                  <a:lnTo>
                    <a:pt x="834" y="1585"/>
                  </a:lnTo>
                  <a:lnTo>
                    <a:pt x="835" y="1567"/>
                  </a:lnTo>
                  <a:lnTo>
                    <a:pt x="834" y="1549"/>
                  </a:lnTo>
                  <a:lnTo>
                    <a:pt x="833" y="1531"/>
                  </a:lnTo>
                  <a:lnTo>
                    <a:pt x="832" y="1510"/>
                  </a:lnTo>
                  <a:lnTo>
                    <a:pt x="833" y="1488"/>
                  </a:lnTo>
                  <a:lnTo>
                    <a:pt x="835" y="1490"/>
                  </a:lnTo>
                  <a:lnTo>
                    <a:pt x="834" y="1486"/>
                  </a:lnTo>
                  <a:lnTo>
                    <a:pt x="834" y="1480"/>
                  </a:lnTo>
                  <a:lnTo>
                    <a:pt x="835" y="1476"/>
                  </a:lnTo>
                  <a:lnTo>
                    <a:pt x="836" y="1471"/>
                  </a:lnTo>
                  <a:lnTo>
                    <a:pt x="834" y="1469"/>
                  </a:lnTo>
                  <a:lnTo>
                    <a:pt x="834" y="1465"/>
                  </a:lnTo>
                  <a:lnTo>
                    <a:pt x="834" y="1462"/>
                  </a:lnTo>
                  <a:lnTo>
                    <a:pt x="835" y="1457"/>
                  </a:lnTo>
                  <a:lnTo>
                    <a:pt x="837" y="1450"/>
                  </a:lnTo>
                  <a:lnTo>
                    <a:pt x="835" y="1448"/>
                  </a:lnTo>
                  <a:lnTo>
                    <a:pt x="835" y="1442"/>
                  </a:lnTo>
                  <a:lnTo>
                    <a:pt x="837" y="1437"/>
                  </a:lnTo>
                  <a:lnTo>
                    <a:pt x="836" y="1432"/>
                  </a:lnTo>
                  <a:lnTo>
                    <a:pt x="836" y="1414"/>
                  </a:lnTo>
                  <a:lnTo>
                    <a:pt x="837" y="1414"/>
                  </a:lnTo>
                  <a:lnTo>
                    <a:pt x="839" y="1412"/>
                  </a:lnTo>
                  <a:lnTo>
                    <a:pt x="840" y="1411"/>
                  </a:lnTo>
                  <a:lnTo>
                    <a:pt x="836" y="1409"/>
                  </a:lnTo>
                  <a:lnTo>
                    <a:pt x="836" y="1403"/>
                  </a:lnTo>
                  <a:lnTo>
                    <a:pt x="836" y="1399"/>
                  </a:lnTo>
                  <a:lnTo>
                    <a:pt x="837" y="1395"/>
                  </a:lnTo>
                  <a:lnTo>
                    <a:pt x="840" y="1392"/>
                  </a:lnTo>
                  <a:lnTo>
                    <a:pt x="840" y="1388"/>
                  </a:lnTo>
                  <a:lnTo>
                    <a:pt x="840" y="1385"/>
                  </a:lnTo>
                  <a:lnTo>
                    <a:pt x="840" y="1382"/>
                  </a:lnTo>
                  <a:lnTo>
                    <a:pt x="837" y="1382"/>
                  </a:lnTo>
                  <a:lnTo>
                    <a:pt x="837" y="1380"/>
                  </a:lnTo>
                  <a:lnTo>
                    <a:pt x="840" y="1381"/>
                  </a:lnTo>
                  <a:lnTo>
                    <a:pt x="840" y="1371"/>
                  </a:lnTo>
                  <a:lnTo>
                    <a:pt x="841" y="1361"/>
                  </a:lnTo>
                  <a:lnTo>
                    <a:pt x="842" y="1352"/>
                  </a:lnTo>
                  <a:lnTo>
                    <a:pt x="844" y="1346"/>
                  </a:lnTo>
                  <a:lnTo>
                    <a:pt x="841" y="1342"/>
                  </a:lnTo>
                  <a:lnTo>
                    <a:pt x="842" y="1342"/>
                  </a:lnTo>
                  <a:lnTo>
                    <a:pt x="843" y="1342"/>
                  </a:lnTo>
                  <a:lnTo>
                    <a:pt x="844" y="1341"/>
                  </a:lnTo>
                  <a:lnTo>
                    <a:pt x="841" y="1336"/>
                  </a:lnTo>
                  <a:lnTo>
                    <a:pt x="842" y="1331"/>
                  </a:lnTo>
                  <a:lnTo>
                    <a:pt x="843" y="1325"/>
                  </a:lnTo>
                  <a:lnTo>
                    <a:pt x="842" y="1319"/>
                  </a:lnTo>
                  <a:lnTo>
                    <a:pt x="844" y="1321"/>
                  </a:lnTo>
                  <a:lnTo>
                    <a:pt x="844" y="1313"/>
                  </a:lnTo>
                  <a:lnTo>
                    <a:pt x="845" y="1304"/>
                  </a:lnTo>
                  <a:lnTo>
                    <a:pt x="845" y="1296"/>
                  </a:lnTo>
                  <a:lnTo>
                    <a:pt x="844" y="1289"/>
                  </a:lnTo>
                  <a:lnTo>
                    <a:pt x="847" y="1283"/>
                  </a:lnTo>
                  <a:lnTo>
                    <a:pt x="849" y="1278"/>
                  </a:lnTo>
                  <a:lnTo>
                    <a:pt x="849" y="1271"/>
                  </a:lnTo>
                  <a:lnTo>
                    <a:pt x="849" y="1264"/>
                  </a:lnTo>
                  <a:lnTo>
                    <a:pt x="850" y="1256"/>
                  </a:lnTo>
                  <a:lnTo>
                    <a:pt x="849" y="1249"/>
                  </a:lnTo>
                  <a:lnTo>
                    <a:pt x="849" y="1242"/>
                  </a:lnTo>
                  <a:lnTo>
                    <a:pt x="854" y="1235"/>
                  </a:lnTo>
                  <a:lnTo>
                    <a:pt x="850" y="1230"/>
                  </a:lnTo>
                  <a:lnTo>
                    <a:pt x="851" y="1230"/>
                  </a:lnTo>
                  <a:lnTo>
                    <a:pt x="852" y="1223"/>
                  </a:lnTo>
                  <a:lnTo>
                    <a:pt x="854" y="1215"/>
                  </a:lnTo>
                  <a:lnTo>
                    <a:pt x="854" y="1207"/>
                  </a:lnTo>
                  <a:lnTo>
                    <a:pt x="854" y="1198"/>
                  </a:lnTo>
                  <a:lnTo>
                    <a:pt x="855" y="1199"/>
                  </a:lnTo>
                  <a:lnTo>
                    <a:pt x="858" y="1175"/>
                  </a:lnTo>
                  <a:lnTo>
                    <a:pt x="860" y="1150"/>
                  </a:lnTo>
                  <a:lnTo>
                    <a:pt x="864" y="1124"/>
                  </a:lnTo>
                  <a:lnTo>
                    <a:pt x="869" y="1100"/>
                  </a:lnTo>
                  <a:lnTo>
                    <a:pt x="866" y="1099"/>
                  </a:lnTo>
                  <a:lnTo>
                    <a:pt x="865" y="1098"/>
                  </a:lnTo>
                  <a:lnTo>
                    <a:pt x="863" y="1097"/>
                  </a:lnTo>
                  <a:lnTo>
                    <a:pt x="860" y="1097"/>
                  </a:lnTo>
                  <a:lnTo>
                    <a:pt x="856" y="1106"/>
                  </a:lnTo>
                  <a:lnTo>
                    <a:pt x="851" y="1114"/>
                  </a:lnTo>
                  <a:lnTo>
                    <a:pt x="848" y="1123"/>
                  </a:lnTo>
                  <a:lnTo>
                    <a:pt x="845" y="1134"/>
                  </a:lnTo>
                  <a:lnTo>
                    <a:pt x="841" y="1142"/>
                  </a:lnTo>
                  <a:lnTo>
                    <a:pt x="837" y="1151"/>
                  </a:lnTo>
                  <a:lnTo>
                    <a:pt x="836" y="1160"/>
                  </a:lnTo>
                  <a:lnTo>
                    <a:pt x="836" y="1169"/>
                  </a:lnTo>
                  <a:lnTo>
                    <a:pt x="833" y="1226"/>
                  </a:lnTo>
                  <a:lnTo>
                    <a:pt x="832" y="1226"/>
                  </a:lnTo>
                  <a:lnTo>
                    <a:pt x="832" y="1227"/>
                  </a:lnTo>
                  <a:lnTo>
                    <a:pt x="830" y="1227"/>
                  </a:lnTo>
                  <a:lnTo>
                    <a:pt x="834" y="1235"/>
                  </a:lnTo>
                  <a:lnTo>
                    <a:pt x="833" y="1246"/>
                  </a:lnTo>
                  <a:lnTo>
                    <a:pt x="832" y="1258"/>
                  </a:lnTo>
                  <a:lnTo>
                    <a:pt x="830" y="1267"/>
                  </a:lnTo>
                  <a:lnTo>
                    <a:pt x="829" y="1275"/>
                  </a:lnTo>
                  <a:lnTo>
                    <a:pt x="830" y="1282"/>
                  </a:lnTo>
                  <a:lnTo>
                    <a:pt x="829" y="1290"/>
                  </a:lnTo>
                  <a:lnTo>
                    <a:pt x="827" y="1298"/>
                  </a:lnTo>
                  <a:lnTo>
                    <a:pt x="825" y="1316"/>
                  </a:lnTo>
                  <a:lnTo>
                    <a:pt x="824" y="1331"/>
                  </a:lnTo>
                  <a:lnTo>
                    <a:pt x="821" y="1346"/>
                  </a:lnTo>
                  <a:lnTo>
                    <a:pt x="814" y="1363"/>
                  </a:lnTo>
                  <a:lnTo>
                    <a:pt x="816" y="1342"/>
                  </a:lnTo>
                  <a:lnTo>
                    <a:pt x="817" y="1324"/>
                  </a:lnTo>
                  <a:lnTo>
                    <a:pt x="818" y="1305"/>
                  </a:lnTo>
                  <a:lnTo>
                    <a:pt x="818" y="1282"/>
                  </a:lnTo>
                  <a:lnTo>
                    <a:pt x="819" y="1279"/>
                  </a:lnTo>
                  <a:lnTo>
                    <a:pt x="819" y="1274"/>
                  </a:lnTo>
                  <a:lnTo>
                    <a:pt x="820" y="1271"/>
                  </a:lnTo>
                  <a:lnTo>
                    <a:pt x="822" y="1267"/>
                  </a:lnTo>
                  <a:lnTo>
                    <a:pt x="824" y="1245"/>
                  </a:lnTo>
                  <a:lnTo>
                    <a:pt x="825" y="1225"/>
                  </a:lnTo>
                  <a:lnTo>
                    <a:pt x="826" y="1205"/>
                  </a:lnTo>
                  <a:lnTo>
                    <a:pt x="826" y="1183"/>
                  </a:lnTo>
                  <a:lnTo>
                    <a:pt x="818" y="1194"/>
                  </a:lnTo>
                  <a:lnTo>
                    <a:pt x="813" y="1206"/>
                  </a:lnTo>
                  <a:lnTo>
                    <a:pt x="807" y="1217"/>
                  </a:lnTo>
                  <a:lnTo>
                    <a:pt x="795" y="1220"/>
                  </a:lnTo>
                  <a:lnTo>
                    <a:pt x="786" y="1234"/>
                  </a:lnTo>
                  <a:lnTo>
                    <a:pt x="778" y="1246"/>
                  </a:lnTo>
                  <a:lnTo>
                    <a:pt x="771" y="1261"/>
                  </a:lnTo>
                  <a:lnTo>
                    <a:pt x="765" y="1275"/>
                  </a:lnTo>
                  <a:lnTo>
                    <a:pt x="760" y="1290"/>
                  </a:lnTo>
                  <a:lnTo>
                    <a:pt x="754" y="1304"/>
                  </a:lnTo>
                  <a:lnTo>
                    <a:pt x="750" y="1319"/>
                  </a:lnTo>
                  <a:lnTo>
                    <a:pt x="744" y="1333"/>
                  </a:lnTo>
                  <a:lnTo>
                    <a:pt x="740" y="1336"/>
                  </a:lnTo>
                  <a:lnTo>
                    <a:pt x="735" y="1339"/>
                  </a:lnTo>
                  <a:lnTo>
                    <a:pt x="729" y="1339"/>
                  </a:lnTo>
                  <a:lnTo>
                    <a:pt x="725" y="1335"/>
                  </a:lnTo>
                  <a:lnTo>
                    <a:pt x="723" y="1334"/>
                  </a:lnTo>
                  <a:lnTo>
                    <a:pt x="722" y="1332"/>
                  </a:lnTo>
                  <a:lnTo>
                    <a:pt x="721" y="1331"/>
                  </a:lnTo>
                  <a:lnTo>
                    <a:pt x="720" y="1329"/>
                  </a:lnTo>
                  <a:lnTo>
                    <a:pt x="711" y="1347"/>
                  </a:lnTo>
                  <a:lnTo>
                    <a:pt x="707" y="1365"/>
                  </a:lnTo>
                  <a:lnTo>
                    <a:pt x="705" y="1384"/>
                  </a:lnTo>
                  <a:lnTo>
                    <a:pt x="703" y="1401"/>
                  </a:lnTo>
                  <a:lnTo>
                    <a:pt x="698" y="1407"/>
                  </a:lnTo>
                  <a:lnTo>
                    <a:pt x="697" y="1414"/>
                  </a:lnTo>
                  <a:lnTo>
                    <a:pt x="697" y="1423"/>
                  </a:lnTo>
                  <a:lnTo>
                    <a:pt x="698" y="1431"/>
                  </a:lnTo>
                  <a:lnTo>
                    <a:pt x="699" y="1434"/>
                  </a:lnTo>
                  <a:lnTo>
                    <a:pt x="700" y="1438"/>
                  </a:lnTo>
                  <a:lnTo>
                    <a:pt x="700" y="1442"/>
                  </a:lnTo>
                  <a:lnTo>
                    <a:pt x="701" y="1447"/>
                  </a:lnTo>
                  <a:lnTo>
                    <a:pt x="705" y="1470"/>
                  </a:lnTo>
                  <a:lnTo>
                    <a:pt x="706" y="1493"/>
                  </a:lnTo>
                  <a:lnTo>
                    <a:pt x="707" y="1517"/>
                  </a:lnTo>
                  <a:lnTo>
                    <a:pt x="707" y="1541"/>
                  </a:lnTo>
                  <a:lnTo>
                    <a:pt x="708" y="1543"/>
                  </a:lnTo>
                  <a:lnTo>
                    <a:pt x="710" y="1543"/>
                  </a:lnTo>
                  <a:lnTo>
                    <a:pt x="711" y="1543"/>
                  </a:lnTo>
                  <a:lnTo>
                    <a:pt x="712" y="1543"/>
                  </a:lnTo>
                  <a:lnTo>
                    <a:pt x="710" y="1549"/>
                  </a:lnTo>
                  <a:lnTo>
                    <a:pt x="708" y="1556"/>
                  </a:lnTo>
                  <a:lnTo>
                    <a:pt x="708" y="1564"/>
                  </a:lnTo>
                  <a:lnTo>
                    <a:pt x="711" y="1571"/>
                  </a:lnTo>
                  <a:lnTo>
                    <a:pt x="706" y="1590"/>
                  </a:lnTo>
                  <a:lnTo>
                    <a:pt x="703" y="1612"/>
                  </a:lnTo>
                  <a:lnTo>
                    <a:pt x="701" y="1634"/>
                  </a:lnTo>
                  <a:lnTo>
                    <a:pt x="703" y="1655"/>
                  </a:lnTo>
                  <a:lnTo>
                    <a:pt x="696" y="1681"/>
                  </a:lnTo>
                  <a:lnTo>
                    <a:pt x="690" y="1705"/>
                  </a:lnTo>
                  <a:lnTo>
                    <a:pt x="684" y="1730"/>
                  </a:lnTo>
                  <a:lnTo>
                    <a:pt x="680" y="1756"/>
                  </a:lnTo>
                  <a:lnTo>
                    <a:pt x="676" y="1768"/>
                  </a:lnTo>
                  <a:lnTo>
                    <a:pt x="675" y="1780"/>
                  </a:lnTo>
                  <a:lnTo>
                    <a:pt x="672" y="1792"/>
                  </a:lnTo>
                  <a:lnTo>
                    <a:pt x="666" y="1805"/>
                  </a:lnTo>
                  <a:lnTo>
                    <a:pt x="665" y="1816"/>
                  </a:lnTo>
                  <a:lnTo>
                    <a:pt x="662" y="1827"/>
                  </a:lnTo>
                  <a:lnTo>
                    <a:pt x="659" y="1839"/>
                  </a:lnTo>
                  <a:lnTo>
                    <a:pt x="657" y="1850"/>
                  </a:lnTo>
                  <a:lnTo>
                    <a:pt x="651" y="1870"/>
                  </a:lnTo>
                  <a:lnTo>
                    <a:pt x="644" y="1888"/>
                  </a:lnTo>
                  <a:lnTo>
                    <a:pt x="636" y="1908"/>
                  </a:lnTo>
                  <a:lnTo>
                    <a:pt x="628" y="1926"/>
                  </a:lnTo>
                  <a:lnTo>
                    <a:pt x="620" y="1946"/>
                  </a:lnTo>
                  <a:lnTo>
                    <a:pt x="611" y="1964"/>
                  </a:lnTo>
                  <a:lnTo>
                    <a:pt x="604" y="1983"/>
                  </a:lnTo>
                  <a:lnTo>
                    <a:pt x="597" y="2000"/>
                  </a:lnTo>
                  <a:lnTo>
                    <a:pt x="592" y="2000"/>
                  </a:lnTo>
                  <a:lnTo>
                    <a:pt x="593" y="2002"/>
                  </a:lnTo>
                  <a:lnTo>
                    <a:pt x="593" y="2004"/>
                  </a:lnTo>
                  <a:lnTo>
                    <a:pt x="592" y="2008"/>
                  </a:lnTo>
                  <a:lnTo>
                    <a:pt x="605" y="2021"/>
                  </a:lnTo>
                  <a:lnTo>
                    <a:pt x="612" y="2034"/>
                  </a:lnTo>
                  <a:lnTo>
                    <a:pt x="616" y="2050"/>
                  </a:lnTo>
                  <a:lnTo>
                    <a:pt x="620" y="2069"/>
                  </a:lnTo>
                  <a:lnTo>
                    <a:pt x="619" y="2078"/>
                  </a:lnTo>
                  <a:lnTo>
                    <a:pt x="617" y="2087"/>
                  </a:lnTo>
                  <a:lnTo>
                    <a:pt x="613" y="2097"/>
                  </a:lnTo>
                  <a:lnTo>
                    <a:pt x="607" y="2105"/>
                  </a:lnTo>
                  <a:lnTo>
                    <a:pt x="612" y="2116"/>
                  </a:lnTo>
                  <a:lnTo>
                    <a:pt x="616" y="2130"/>
                  </a:lnTo>
                  <a:lnTo>
                    <a:pt x="617" y="2141"/>
                  </a:lnTo>
                  <a:lnTo>
                    <a:pt x="607" y="2151"/>
                  </a:lnTo>
                  <a:lnTo>
                    <a:pt x="598" y="2145"/>
                  </a:lnTo>
                  <a:lnTo>
                    <a:pt x="594" y="2136"/>
                  </a:lnTo>
                  <a:lnTo>
                    <a:pt x="591" y="2125"/>
                  </a:lnTo>
                  <a:lnTo>
                    <a:pt x="587" y="2115"/>
                  </a:lnTo>
                  <a:lnTo>
                    <a:pt x="581" y="2116"/>
                  </a:lnTo>
                  <a:lnTo>
                    <a:pt x="575" y="2116"/>
                  </a:lnTo>
                  <a:lnTo>
                    <a:pt x="569" y="2115"/>
                  </a:lnTo>
                  <a:lnTo>
                    <a:pt x="563" y="2114"/>
                  </a:lnTo>
                  <a:lnTo>
                    <a:pt x="558" y="2112"/>
                  </a:lnTo>
                  <a:lnTo>
                    <a:pt x="552" y="2109"/>
                  </a:lnTo>
                  <a:lnTo>
                    <a:pt x="547" y="2105"/>
                  </a:lnTo>
                  <a:lnTo>
                    <a:pt x="541" y="2100"/>
                  </a:lnTo>
                  <a:lnTo>
                    <a:pt x="539" y="2097"/>
                  </a:lnTo>
                  <a:lnTo>
                    <a:pt x="538" y="2093"/>
                  </a:lnTo>
                  <a:lnTo>
                    <a:pt x="536" y="2090"/>
                  </a:lnTo>
                  <a:lnTo>
                    <a:pt x="532" y="2089"/>
                  </a:lnTo>
                  <a:lnTo>
                    <a:pt x="534" y="2097"/>
                  </a:lnTo>
                  <a:lnTo>
                    <a:pt x="533" y="2106"/>
                  </a:lnTo>
                  <a:lnTo>
                    <a:pt x="530" y="2114"/>
                  </a:lnTo>
                  <a:lnTo>
                    <a:pt x="526" y="2122"/>
                  </a:lnTo>
                  <a:lnTo>
                    <a:pt x="521" y="2128"/>
                  </a:lnTo>
                  <a:lnTo>
                    <a:pt x="514" y="2132"/>
                  </a:lnTo>
                  <a:lnTo>
                    <a:pt x="506" y="2136"/>
                  </a:lnTo>
                  <a:lnTo>
                    <a:pt x="500" y="2139"/>
                  </a:lnTo>
                  <a:lnTo>
                    <a:pt x="490" y="2213"/>
                  </a:lnTo>
                  <a:lnTo>
                    <a:pt x="484" y="2284"/>
                  </a:lnTo>
                  <a:lnTo>
                    <a:pt x="478" y="2356"/>
                  </a:lnTo>
                  <a:lnTo>
                    <a:pt x="472" y="2427"/>
                  </a:lnTo>
                  <a:lnTo>
                    <a:pt x="472" y="2426"/>
                  </a:lnTo>
                  <a:lnTo>
                    <a:pt x="472" y="2425"/>
                  </a:lnTo>
                  <a:lnTo>
                    <a:pt x="471" y="2425"/>
                  </a:lnTo>
                  <a:lnTo>
                    <a:pt x="471" y="2424"/>
                  </a:lnTo>
                  <a:lnTo>
                    <a:pt x="470" y="2425"/>
                  </a:lnTo>
                  <a:lnTo>
                    <a:pt x="469" y="2426"/>
                  </a:lnTo>
                  <a:lnTo>
                    <a:pt x="469" y="2428"/>
                  </a:lnTo>
                  <a:lnTo>
                    <a:pt x="469" y="2429"/>
                  </a:lnTo>
                  <a:lnTo>
                    <a:pt x="470" y="2429"/>
                  </a:lnTo>
                  <a:lnTo>
                    <a:pt x="471" y="2429"/>
                  </a:lnTo>
                  <a:lnTo>
                    <a:pt x="472" y="2429"/>
                  </a:lnTo>
                  <a:lnTo>
                    <a:pt x="473" y="2429"/>
                  </a:lnTo>
                  <a:lnTo>
                    <a:pt x="472" y="2447"/>
                  </a:lnTo>
                  <a:lnTo>
                    <a:pt x="472" y="2459"/>
                  </a:lnTo>
                  <a:lnTo>
                    <a:pt x="472" y="2472"/>
                  </a:lnTo>
                  <a:lnTo>
                    <a:pt x="471" y="2488"/>
                  </a:lnTo>
                  <a:lnTo>
                    <a:pt x="469" y="2488"/>
                  </a:lnTo>
                  <a:lnTo>
                    <a:pt x="469" y="2497"/>
                  </a:lnTo>
                  <a:lnTo>
                    <a:pt x="468" y="2497"/>
                  </a:lnTo>
                  <a:lnTo>
                    <a:pt x="468" y="2499"/>
                  </a:lnTo>
                  <a:lnTo>
                    <a:pt x="467" y="2499"/>
                  </a:lnTo>
                  <a:lnTo>
                    <a:pt x="468" y="2500"/>
                  </a:lnTo>
                  <a:lnTo>
                    <a:pt x="469" y="2501"/>
                  </a:lnTo>
                  <a:lnTo>
                    <a:pt x="470" y="2501"/>
                  </a:lnTo>
                  <a:lnTo>
                    <a:pt x="471" y="2501"/>
                  </a:lnTo>
                  <a:lnTo>
                    <a:pt x="471" y="2503"/>
                  </a:lnTo>
                  <a:lnTo>
                    <a:pt x="470" y="2503"/>
                  </a:lnTo>
                  <a:lnTo>
                    <a:pt x="470" y="2502"/>
                  </a:lnTo>
                  <a:lnTo>
                    <a:pt x="469" y="2502"/>
                  </a:lnTo>
                  <a:lnTo>
                    <a:pt x="468" y="2502"/>
                  </a:lnTo>
                  <a:lnTo>
                    <a:pt x="467" y="2503"/>
                  </a:lnTo>
                  <a:lnTo>
                    <a:pt x="467" y="2504"/>
                  </a:lnTo>
                  <a:lnTo>
                    <a:pt x="467" y="2505"/>
                  </a:lnTo>
                  <a:lnTo>
                    <a:pt x="468" y="2507"/>
                  </a:lnTo>
                  <a:lnTo>
                    <a:pt x="469" y="2507"/>
                  </a:lnTo>
                  <a:lnTo>
                    <a:pt x="470" y="2507"/>
                  </a:lnTo>
                  <a:lnTo>
                    <a:pt x="471" y="2507"/>
                  </a:lnTo>
                  <a:lnTo>
                    <a:pt x="470" y="2508"/>
                  </a:lnTo>
                  <a:lnTo>
                    <a:pt x="468" y="2509"/>
                  </a:lnTo>
                  <a:lnTo>
                    <a:pt x="467" y="2509"/>
                  </a:lnTo>
                  <a:lnTo>
                    <a:pt x="467" y="2511"/>
                  </a:lnTo>
                  <a:lnTo>
                    <a:pt x="471" y="2514"/>
                  </a:lnTo>
                  <a:lnTo>
                    <a:pt x="470" y="2515"/>
                  </a:lnTo>
                  <a:lnTo>
                    <a:pt x="471" y="2517"/>
                  </a:lnTo>
                  <a:lnTo>
                    <a:pt x="471" y="2519"/>
                  </a:lnTo>
                  <a:lnTo>
                    <a:pt x="468" y="2519"/>
                  </a:lnTo>
                  <a:lnTo>
                    <a:pt x="467" y="2520"/>
                  </a:lnTo>
                  <a:lnTo>
                    <a:pt x="470" y="2525"/>
                  </a:lnTo>
                  <a:lnTo>
                    <a:pt x="471" y="2531"/>
                  </a:lnTo>
                  <a:lnTo>
                    <a:pt x="471" y="2537"/>
                  </a:lnTo>
                  <a:lnTo>
                    <a:pt x="471" y="2544"/>
                  </a:lnTo>
                  <a:lnTo>
                    <a:pt x="469" y="2546"/>
                  </a:lnTo>
                  <a:lnTo>
                    <a:pt x="468" y="2548"/>
                  </a:lnTo>
                  <a:lnTo>
                    <a:pt x="467" y="2550"/>
                  </a:lnTo>
                  <a:lnTo>
                    <a:pt x="467" y="2554"/>
                  </a:lnTo>
                  <a:lnTo>
                    <a:pt x="469" y="2558"/>
                  </a:lnTo>
                  <a:lnTo>
                    <a:pt x="470" y="2568"/>
                  </a:lnTo>
                  <a:lnTo>
                    <a:pt x="469" y="2577"/>
                  </a:lnTo>
                  <a:lnTo>
                    <a:pt x="469" y="2583"/>
                  </a:lnTo>
                  <a:lnTo>
                    <a:pt x="469" y="2582"/>
                  </a:lnTo>
                  <a:lnTo>
                    <a:pt x="469" y="2579"/>
                  </a:lnTo>
                  <a:lnTo>
                    <a:pt x="469" y="2578"/>
                  </a:lnTo>
                  <a:lnTo>
                    <a:pt x="468" y="2577"/>
                  </a:lnTo>
                  <a:lnTo>
                    <a:pt x="465" y="2584"/>
                  </a:lnTo>
                  <a:lnTo>
                    <a:pt x="467" y="2590"/>
                  </a:lnTo>
                  <a:lnTo>
                    <a:pt x="468" y="2596"/>
                  </a:lnTo>
                  <a:lnTo>
                    <a:pt x="469" y="2606"/>
                  </a:lnTo>
                  <a:lnTo>
                    <a:pt x="468" y="2606"/>
                  </a:lnTo>
                  <a:lnTo>
                    <a:pt x="467" y="2606"/>
                  </a:lnTo>
                  <a:lnTo>
                    <a:pt x="467" y="2607"/>
                  </a:lnTo>
                  <a:lnTo>
                    <a:pt x="467" y="2608"/>
                  </a:lnTo>
                  <a:lnTo>
                    <a:pt x="468" y="2613"/>
                  </a:lnTo>
                  <a:lnTo>
                    <a:pt x="468" y="2617"/>
                  </a:lnTo>
                  <a:lnTo>
                    <a:pt x="468" y="2621"/>
                  </a:lnTo>
                  <a:lnTo>
                    <a:pt x="468" y="2626"/>
                  </a:lnTo>
                  <a:lnTo>
                    <a:pt x="467" y="2625"/>
                  </a:lnTo>
                  <a:lnTo>
                    <a:pt x="463" y="2629"/>
                  </a:lnTo>
                  <a:lnTo>
                    <a:pt x="464" y="2631"/>
                  </a:lnTo>
                  <a:lnTo>
                    <a:pt x="467" y="2630"/>
                  </a:lnTo>
                  <a:lnTo>
                    <a:pt x="468" y="2630"/>
                  </a:lnTo>
                  <a:lnTo>
                    <a:pt x="468" y="2633"/>
                  </a:lnTo>
                  <a:lnTo>
                    <a:pt x="467" y="2636"/>
                  </a:lnTo>
                  <a:lnTo>
                    <a:pt x="465" y="2637"/>
                  </a:lnTo>
                  <a:lnTo>
                    <a:pt x="464" y="2640"/>
                  </a:lnTo>
                  <a:lnTo>
                    <a:pt x="463" y="2645"/>
                  </a:lnTo>
                  <a:lnTo>
                    <a:pt x="468" y="2644"/>
                  </a:lnTo>
                  <a:lnTo>
                    <a:pt x="465" y="2646"/>
                  </a:lnTo>
                  <a:lnTo>
                    <a:pt x="465" y="2647"/>
                  </a:lnTo>
                  <a:lnTo>
                    <a:pt x="465" y="2649"/>
                  </a:lnTo>
                  <a:lnTo>
                    <a:pt x="467" y="2652"/>
                  </a:lnTo>
                  <a:lnTo>
                    <a:pt x="464" y="2649"/>
                  </a:lnTo>
                  <a:lnTo>
                    <a:pt x="463" y="2658"/>
                  </a:lnTo>
                  <a:lnTo>
                    <a:pt x="463" y="2666"/>
                  </a:lnTo>
                  <a:lnTo>
                    <a:pt x="463" y="2674"/>
                  </a:lnTo>
                  <a:lnTo>
                    <a:pt x="464" y="2679"/>
                  </a:lnTo>
                  <a:lnTo>
                    <a:pt x="462" y="2686"/>
                  </a:lnTo>
                  <a:lnTo>
                    <a:pt x="461" y="2698"/>
                  </a:lnTo>
                  <a:lnTo>
                    <a:pt x="461" y="2709"/>
                  </a:lnTo>
                  <a:lnTo>
                    <a:pt x="460" y="2721"/>
                  </a:lnTo>
                  <a:lnTo>
                    <a:pt x="461" y="2663"/>
                  </a:lnTo>
                  <a:lnTo>
                    <a:pt x="463" y="2605"/>
                  </a:lnTo>
                  <a:lnTo>
                    <a:pt x="464" y="2548"/>
                  </a:lnTo>
                  <a:lnTo>
                    <a:pt x="467" y="2493"/>
                  </a:lnTo>
                  <a:lnTo>
                    <a:pt x="468" y="2493"/>
                  </a:lnTo>
                  <a:lnTo>
                    <a:pt x="467" y="2456"/>
                  </a:lnTo>
                  <a:lnTo>
                    <a:pt x="467" y="2421"/>
                  </a:lnTo>
                  <a:lnTo>
                    <a:pt x="469" y="2386"/>
                  </a:lnTo>
                  <a:lnTo>
                    <a:pt x="471" y="2347"/>
                  </a:lnTo>
                  <a:lnTo>
                    <a:pt x="477" y="2342"/>
                  </a:lnTo>
                  <a:lnTo>
                    <a:pt x="476" y="2341"/>
                  </a:lnTo>
                  <a:lnTo>
                    <a:pt x="475" y="2341"/>
                  </a:lnTo>
                  <a:lnTo>
                    <a:pt x="472" y="2341"/>
                  </a:lnTo>
                  <a:lnTo>
                    <a:pt x="471" y="2341"/>
                  </a:lnTo>
                  <a:lnTo>
                    <a:pt x="475" y="2334"/>
                  </a:lnTo>
                  <a:lnTo>
                    <a:pt x="473" y="2326"/>
                  </a:lnTo>
                  <a:lnTo>
                    <a:pt x="472" y="2318"/>
                  </a:lnTo>
                  <a:lnTo>
                    <a:pt x="473" y="2311"/>
                  </a:lnTo>
                  <a:lnTo>
                    <a:pt x="477" y="2276"/>
                  </a:lnTo>
                  <a:lnTo>
                    <a:pt x="479" y="2238"/>
                  </a:lnTo>
                  <a:lnTo>
                    <a:pt x="482" y="2199"/>
                  </a:lnTo>
                  <a:lnTo>
                    <a:pt x="485" y="2162"/>
                  </a:lnTo>
                  <a:lnTo>
                    <a:pt x="475" y="2158"/>
                  </a:lnTo>
                  <a:lnTo>
                    <a:pt x="476" y="2146"/>
                  </a:lnTo>
                  <a:lnTo>
                    <a:pt x="476" y="2137"/>
                  </a:lnTo>
                  <a:lnTo>
                    <a:pt x="467" y="2135"/>
                  </a:lnTo>
                  <a:lnTo>
                    <a:pt x="467" y="2132"/>
                  </a:lnTo>
                  <a:lnTo>
                    <a:pt x="465" y="2130"/>
                  </a:lnTo>
                  <a:lnTo>
                    <a:pt x="462" y="2129"/>
                  </a:lnTo>
                  <a:lnTo>
                    <a:pt x="460" y="2128"/>
                  </a:lnTo>
                  <a:lnTo>
                    <a:pt x="453" y="2107"/>
                  </a:lnTo>
                  <a:lnTo>
                    <a:pt x="455" y="2102"/>
                  </a:lnTo>
                  <a:lnTo>
                    <a:pt x="457" y="2097"/>
                  </a:lnTo>
                  <a:lnTo>
                    <a:pt x="458" y="2091"/>
                  </a:lnTo>
                  <a:lnTo>
                    <a:pt x="457" y="2086"/>
                  </a:lnTo>
                  <a:lnTo>
                    <a:pt x="453" y="2089"/>
                  </a:lnTo>
                  <a:lnTo>
                    <a:pt x="448" y="2091"/>
                  </a:lnTo>
                  <a:lnTo>
                    <a:pt x="442" y="2093"/>
                  </a:lnTo>
                  <a:lnTo>
                    <a:pt x="437" y="2094"/>
                  </a:lnTo>
                  <a:lnTo>
                    <a:pt x="431" y="2095"/>
                  </a:lnTo>
                  <a:lnTo>
                    <a:pt x="426" y="2095"/>
                  </a:lnTo>
                  <a:lnTo>
                    <a:pt x="420" y="2094"/>
                  </a:lnTo>
                  <a:lnTo>
                    <a:pt x="416" y="2092"/>
                  </a:lnTo>
                  <a:lnTo>
                    <a:pt x="414" y="2095"/>
                  </a:lnTo>
                  <a:lnTo>
                    <a:pt x="411" y="2099"/>
                  </a:lnTo>
                  <a:lnTo>
                    <a:pt x="409" y="2102"/>
                  </a:lnTo>
                  <a:lnTo>
                    <a:pt x="404" y="2105"/>
                  </a:lnTo>
                  <a:lnTo>
                    <a:pt x="391" y="2103"/>
                  </a:lnTo>
                  <a:lnTo>
                    <a:pt x="392" y="2093"/>
                  </a:lnTo>
                  <a:lnTo>
                    <a:pt x="394" y="2084"/>
                  </a:lnTo>
                  <a:lnTo>
                    <a:pt x="396" y="2074"/>
                  </a:lnTo>
                  <a:lnTo>
                    <a:pt x="393" y="2064"/>
                  </a:lnTo>
                  <a:lnTo>
                    <a:pt x="394" y="2063"/>
                  </a:lnTo>
                  <a:lnTo>
                    <a:pt x="394" y="2062"/>
                  </a:lnTo>
                  <a:lnTo>
                    <a:pt x="394" y="2060"/>
                  </a:lnTo>
                  <a:lnTo>
                    <a:pt x="394" y="2059"/>
                  </a:lnTo>
                  <a:lnTo>
                    <a:pt x="391" y="2056"/>
                  </a:lnTo>
                  <a:lnTo>
                    <a:pt x="389" y="2054"/>
                  </a:lnTo>
                  <a:lnTo>
                    <a:pt x="389" y="2050"/>
                  </a:lnTo>
                  <a:lnTo>
                    <a:pt x="388" y="2047"/>
                  </a:lnTo>
                  <a:lnTo>
                    <a:pt x="389" y="2038"/>
                  </a:lnTo>
                  <a:lnTo>
                    <a:pt x="393" y="2031"/>
                  </a:lnTo>
                  <a:lnTo>
                    <a:pt x="397" y="2024"/>
                  </a:lnTo>
                  <a:lnTo>
                    <a:pt x="402" y="2018"/>
                  </a:lnTo>
                  <a:lnTo>
                    <a:pt x="409" y="2014"/>
                  </a:lnTo>
                  <a:lnTo>
                    <a:pt x="416" y="2010"/>
                  </a:lnTo>
                  <a:lnTo>
                    <a:pt x="424" y="2007"/>
                  </a:lnTo>
                  <a:lnTo>
                    <a:pt x="432" y="2004"/>
                  </a:lnTo>
                  <a:lnTo>
                    <a:pt x="438" y="2004"/>
                  </a:lnTo>
                  <a:lnTo>
                    <a:pt x="443" y="2003"/>
                  </a:lnTo>
                  <a:lnTo>
                    <a:pt x="448" y="2002"/>
                  </a:lnTo>
                  <a:lnTo>
                    <a:pt x="454" y="2001"/>
                  </a:lnTo>
                  <a:lnTo>
                    <a:pt x="458" y="1998"/>
                  </a:lnTo>
                  <a:lnTo>
                    <a:pt x="462" y="1995"/>
                  </a:lnTo>
                  <a:lnTo>
                    <a:pt x="465" y="1992"/>
                  </a:lnTo>
                  <a:lnTo>
                    <a:pt x="469" y="1987"/>
                  </a:lnTo>
                  <a:lnTo>
                    <a:pt x="473" y="1983"/>
                  </a:lnTo>
                  <a:lnTo>
                    <a:pt x="479" y="1976"/>
                  </a:lnTo>
                  <a:lnTo>
                    <a:pt x="483" y="1969"/>
                  </a:lnTo>
                  <a:lnTo>
                    <a:pt x="486" y="1961"/>
                  </a:lnTo>
                  <a:lnTo>
                    <a:pt x="501" y="1918"/>
                  </a:lnTo>
                  <a:lnTo>
                    <a:pt x="510" y="1875"/>
                  </a:lnTo>
                  <a:lnTo>
                    <a:pt x="515" y="1832"/>
                  </a:lnTo>
                  <a:lnTo>
                    <a:pt x="513" y="1786"/>
                  </a:lnTo>
                  <a:lnTo>
                    <a:pt x="499" y="1798"/>
                  </a:lnTo>
                  <a:lnTo>
                    <a:pt x="486" y="1812"/>
                  </a:lnTo>
                  <a:lnTo>
                    <a:pt x="472" y="1827"/>
                  </a:lnTo>
                  <a:lnTo>
                    <a:pt x="460" y="1841"/>
                  </a:lnTo>
                  <a:lnTo>
                    <a:pt x="446" y="1855"/>
                  </a:lnTo>
                  <a:lnTo>
                    <a:pt x="432" y="1866"/>
                  </a:lnTo>
                  <a:lnTo>
                    <a:pt x="417" y="1878"/>
                  </a:lnTo>
                  <a:lnTo>
                    <a:pt x="400" y="1886"/>
                  </a:lnTo>
                  <a:lnTo>
                    <a:pt x="394" y="1893"/>
                  </a:lnTo>
                  <a:lnTo>
                    <a:pt x="392" y="1901"/>
                  </a:lnTo>
                  <a:lnTo>
                    <a:pt x="394" y="1910"/>
                  </a:lnTo>
                  <a:lnTo>
                    <a:pt x="397" y="1919"/>
                  </a:lnTo>
                  <a:lnTo>
                    <a:pt x="402" y="1928"/>
                  </a:lnTo>
                  <a:lnTo>
                    <a:pt x="405" y="1938"/>
                  </a:lnTo>
                  <a:lnTo>
                    <a:pt x="405" y="1947"/>
                  </a:lnTo>
                  <a:lnTo>
                    <a:pt x="403" y="1956"/>
                  </a:lnTo>
                  <a:lnTo>
                    <a:pt x="399" y="1964"/>
                  </a:lnTo>
                  <a:lnTo>
                    <a:pt x="394" y="1970"/>
                  </a:lnTo>
                  <a:lnTo>
                    <a:pt x="387" y="1976"/>
                  </a:lnTo>
                  <a:lnTo>
                    <a:pt x="381" y="1981"/>
                  </a:lnTo>
                  <a:lnTo>
                    <a:pt x="384" y="1985"/>
                  </a:lnTo>
                  <a:lnTo>
                    <a:pt x="384" y="1989"/>
                  </a:lnTo>
                  <a:lnTo>
                    <a:pt x="381" y="1995"/>
                  </a:lnTo>
                  <a:lnTo>
                    <a:pt x="381" y="1999"/>
                  </a:lnTo>
                  <a:lnTo>
                    <a:pt x="382" y="2004"/>
                  </a:lnTo>
                  <a:lnTo>
                    <a:pt x="384" y="2010"/>
                  </a:lnTo>
                  <a:lnTo>
                    <a:pt x="381" y="2016"/>
                  </a:lnTo>
                  <a:lnTo>
                    <a:pt x="374" y="2019"/>
                  </a:lnTo>
                  <a:lnTo>
                    <a:pt x="367" y="2017"/>
                  </a:lnTo>
                  <a:lnTo>
                    <a:pt x="364" y="2012"/>
                  </a:lnTo>
                  <a:lnTo>
                    <a:pt x="362" y="2006"/>
                  </a:lnTo>
                  <a:lnTo>
                    <a:pt x="359" y="2000"/>
                  </a:lnTo>
                  <a:lnTo>
                    <a:pt x="357" y="1993"/>
                  </a:lnTo>
                  <a:lnTo>
                    <a:pt x="354" y="1988"/>
                  </a:lnTo>
                  <a:lnTo>
                    <a:pt x="348" y="1985"/>
                  </a:lnTo>
                  <a:lnTo>
                    <a:pt x="339" y="1985"/>
                  </a:lnTo>
                  <a:lnTo>
                    <a:pt x="329" y="1976"/>
                  </a:lnTo>
                  <a:lnTo>
                    <a:pt x="323" y="1965"/>
                  </a:lnTo>
                  <a:lnTo>
                    <a:pt x="317" y="1955"/>
                  </a:lnTo>
                  <a:lnTo>
                    <a:pt x="312" y="1943"/>
                  </a:lnTo>
                  <a:lnTo>
                    <a:pt x="312" y="1954"/>
                  </a:lnTo>
                  <a:lnTo>
                    <a:pt x="310" y="1964"/>
                  </a:lnTo>
                  <a:lnTo>
                    <a:pt x="308" y="1973"/>
                  </a:lnTo>
                  <a:lnTo>
                    <a:pt x="303" y="1983"/>
                  </a:lnTo>
                  <a:lnTo>
                    <a:pt x="298" y="1989"/>
                  </a:lnTo>
                  <a:lnTo>
                    <a:pt x="291" y="1996"/>
                  </a:lnTo>
                  <a:lnTo>
                    <a:pt x="283" y="2002"/>
                  </a:lnTo>
                  <a:lnTo>
                    <a:pt x="274" y="2007"/>
                  </a:lnTo>
                  <a:lnTo>
                    <a:pt x="264" y="2007"/>
                  </a:lnTo>
                  <a:lnTo>
                    <a:pt x="256" y="2009"/>
                  </a:lnTo>
                  <a:lnTo>
                    <a:pt x="249" y="2015"/>
                  </a:lnTo>
                  <a:lnTo>
                    <a:pt x="241" y="2023"/>
                  </a:lnTo>
                  <a:lnTo>
                    <a:pt x="236" y="2023"/>
                  </a:lnTo>
                  <a:lnTo>
                    <a:pt x="233" y="2023"/>
                  </a:lnTo>
                  <a:lnTo>
                    <a:pt x="229" y="2021"/>
                  </a:lnTo>
                  <a:lnTo>
                    <a:pt x="227" y="2016"/>
                  </a:lnTo>
                  <a:lnTo>
                    <a:pt x="227" y="2011"/>
                  </a:lnTo>
                  <a:lnTo>
                    <a:pt x="229" y="2007"/>
                  </a:lnTo>
                  <a:lnTo>
                    <a:pt x="230" y="2003"/>
                  </a:lnTo>
                  <a:lnTo>
                    <a:pt x="234" y="2000"/>
                  </a:lnTo>
                  <a:lnTo>
                    <a:pt x="228" y="1992"/>
                  </a:lnTo>
                  <a:lnTo>
                    <a:pt x="224" y="1984"/>
                  </a:lnTo>
                  <a:lnTo>
                    <a:pt x="221" y="1974"/>
                  </a:lnTo>
                  <a:lnTo>
                    <a:pt x="220" y="1964"/>
                  </a:lnTo>
                  <a:lnTo>
                    <a:pt x="224" y="1954"/>
                  </a:lnTo>
                  <a:lnTo>
                    <a:pt x="232" y="1945"/>
                  </a:lnTo>
                  <a:lnTo>
                    <a:pt x="238" y="1936"/>
                  </a:lnTo>
                  <a:lnTo>
                    <a:pt x="242" y="1925"/>
                  </a:lnTo>
                  <a:lnTo>
                    <a:pt x="234" y="1926"/>
                  </a:lnTo>
                  <a:lnTo>
                    <a:pt x="226" y="1927"/>
                  </a:lnTo>
                  <a:lnTo>
                    <a:pt x="219" y="1928"/>
                  </a:lnTo>
                  <a:lnTo>
                    <a:pt x="212" y="1928"/>
                  </a:lnTo>
                  <a:lnTo>
                    <a:pt x="205" y="1927"/>
                  </a:lnTo>
                  <a:lnTo>
                    <a:pt x="198" y="1926"/>
                  </a:lnTo>
                  <a:lnTo>
                    <a:pt x="191" y="1924"/>
                  </a:lnTo>
                  <a:lnTo>
                    <a:pt x="183" y="1920"/>
                  </a:lnTo>
                  <a:lnTo>
                    <a:pt x="179" y="1925"/>
                  </a:lnTo>
                  <a:lnTo>
                    <a:pt x="174" y="1928"/>
                  </a:lnTo>
                  <a:lnTo>
                    <a:pt x="167" y="1930"/>
                  </a:lnTo>
                  <a:lnTo>
                    <a:pt x="160" y="1930"/>
                  </a:lnTo>
                  <a:lnTo>
                    <a:pt x="158" y="1926"/>
                  </a:lnTo>
                  <a:lnTo>
                    <a:pt x="159" y="1921"/>
                  </a:lnTo>
                  <a:lnTo>
                    <a:pt x="160" y="1917"/>
                  </a:lnTo>
                  <a:lnTo>
                    <a:pt x="162" y="1912"/>
                  </a:lnTo>
                  <a:lnTo>
                    <a:pt x="165" y="1911"/>
                  </a:lnTo>
                  <a:lnTo>
                    <a:pt x="167" y="1909"/>
                  </a:lnTo>
                  <a:lnTo>
                    <a:pt x="169" y="1908"/>
                  </a:lnTo>
                  <a:lnTo>
                    <a:pt x="172" y="1905"/>
                  </a:lnTo>
                  <a:lnTo>
                    <a:pt x="169" y="1897"/>
                  </a:lnTo>
                  <a:lnTo>
                    <a:pt x="168" y="1889"/>
                  </a:lnTo>
                  <a:lnTo>
                    <a:pt x="167" y="1881"/>
                  </a:lnTo>
                  <a:lnTo>
                    <a:pt x="168" y="1874"/>
                  </a:lnTo>
                  <a:lnTo>
                    <a:pt x="177" y="1860"/>
                  </a:lnTo>
                  <a:lnTo>
                    <a:pt x="189" y="1852"/>
                  </a:lnTo>
                  <a:lnTo>
                    <a:pt x="203" y="1849"/>
                  </a:lnTo>
                  <a:lnTo>
                    <a:pt x="219" y="1848"/>
                  </a:lnTo>
                  <a:lnTo>
                    <a:pt x="234" y="1849"/>
                  </a:lnTo>
                  <a:lnTo>
                    <a:pt x="249" y="1849"/>
                  </a:lnTo>
                  <a:lnTo>
                    <a:pt x="263" y="1847"/>
                  </a:lnTo>
                  <a:lnTo>
                    <a:pt x="275" y="1842"/>
                  </a:lnTo>
                  <a:lnTo>
                    <a:pt x="290" y="1830"/>
                  </a:lnTo>
                  <a:lnTo>
                    <a:pt x="303" y="1819"/>
                  </a:lnTo>
                  <a:lnTo>
                    <a:pt x="314" y="1805"/>
                  </a:lnTo>
                  <a:lnTo>
                    <a:pt x="326" y="1790"/>
                  </a:lnTo>
                  <a:lnTo>
                    <a:pt x="336" y="1776"/>
                  </a:lnTo>
                  <a:lnTo>
                    <a:pt x="346" y="1761"/>
                  </a:lnTo>
                  <a:lnTo>
                    <a:pt x="356" y="1746"/>
                  </a:lnTo>
                  <a:lnTo>
                    <a:pt x="366" y="1731"/>
                  </a:lnTo>
                  <a:lnTo>
                    <a:pt x="379" y="1705"/>
                  </a:lnTo>
                  <a:lnTo>
                    <a:pt x="392" y="1680"/>
                  </a:lnTo>
                  <a:lnTo>
                    <a:pt x="403" y="1654"/>
                  </a:lnTo>
                  <a:lnTo>
                    <a:pt x="412" y="1629"/>
                  </a:lnTo>
                  <a:lnTo>
                    <a:pt x="420" y="1604"/>
                  </a:lnTo>
                  <a:lnTo>
                    <a:pt x="426" y="1577"/>
                  </a:lnTo>
                  <a:lnTo>
                    <a:pt x="429" y="1551"/>
                  </a:lnTo>
                  <a:lnTo>
                    <a:pt x="427" y="1522"/>
                  </a:lnTo>
                  <a:lnTo>
                    <a:pt x="426" y="1519"/>
                  </a:lnTo>
                  <a:lnTo>
                    <a:pt x="426" y="1517"/>
                  </a:lnTo>
                  <a:lnTo>
                    <a:pt x="426" y="1514"/>
                  </a:lnTo>
                  <a:lnTo>
                    <a:pt x="426" y="1511"/>
                  </a:lnTo>
                  <a:lnTo>
                    <a:pt x="430" y="1506"/>
                  </a:lnTo>
                  <a:lnTo>
                    <a:pt x="429" y="1498"/>
                  </a:lnTo>
                  <a:lnTo>
                    <a:pt x="424" y="1490"/>
                  </a:lnTo>
                  <a:lnTo>
                    <a:pt x="422" y="1483"/>
                  </a:lnTo>
                  <a:lnTo>
                    <a:pt x="420" y="1478"/>
                  </a:lnTo>
                  <a:lnTo>
                    <a:pt x="418" y="1472"/>
                  </a:lnTo>
                  <a:lnTo>
                    <a:pt x="417" y="1466"/>
                  </a:lnTo>
                  <a:lnTo>
                    <a:pt x="416" y="1460"/>
                  </a:lnTo>
                  <a:lnTo>
                    <a:pt x="409" y="1460"/>
                  </a:lnTo>
                  <a:lnTo>
                    <a:pt x="403" y="1460"/>
                  </a:lnTo>
                  <a:lnTo>
                    <a:pt x="396" y="1460"/>
                  </a:lnTo>
                  <a:lnTo>
                    <a:pt x="391" y="1458"/>
                  </a:lnTo>
                  <a:lnTo>
                    <a:pt x="385" y="1457"/>
                  </a:lnTo>
                  <a:lnTo>
                    <a:pt x="379" y="1455"/>
                  </a:lnTo>
                  <a:lnTo>
                    <a:pt x="374" y="1453"/>
                  </a:lnTo>
                  <a:lnTo>
                    <a:pt x="370" y="1450"/>
                  </a:lnTo>
                  <a:lnTo>
                    <a:pt x="367" y="1452"/>
                  </a:lnTo>
                  <a:lnTo>
                    <a:pt x="363" y="1447"/>
                  </a:lnTo>
                  <a:lnTo>
                    <a:pt x="358" y="1446"/>
                  </a:lnTo>
                  <a:lnTo>
                    <a:pt x="354" y="1445"/>
                  </a:lnTo>
                  <a:lnTo>
                    <a:pt x="349" y="1443"/>
                  </a:lnTo>
                  <a:lnTo>
                    <a:pt x="344" y="1440"/>
                  </a:lnTo>
                  <a:lnTo>
                    <a:pt x="339" y="1446"/>
                  </a:lnTo>
                  <a:lnTo>
                    <a:pt x="333" y="1450"/>
                  </a:lnTo>
                  <a:lnTo>
                    <a:pt x="327" y="1454"/>
                  </a:lnTo>
                  <a:lnTo>
                    <a:pt x="321" y="1457"/>
                  </a:lnTo>
                  <a:lnTo>
                    <a:pt x="314" y="1460"/>
                  </a:lnTo>
                  <a:lnTo>
                    <a:pt x="308" y="1462"/>
                  </a:lnTo>
                  <a:lnTo>
                    <a:pt x="300" y="1462"/>
                  </a:lnTo>
                  <a:lnTo>
                    <a:pt x="291" y="1461"/>
                  </a:lnTo>
                  <a:lnTo>
                    <a:pt x="281" y="1450"/>
                  </a:lnTo>
                  <a:lnTo>
                    <a:pt x="275" y="1439"/>
                  </a:lnTo>
                  <a:lnTo>
                    <a:pt x="274" y="1425"/>
                  </a:lnTo>
                  <a:lnTo>
                    <a:pt x="275" y="1411"/>
                  </a:lnTo>
                  <a:lnTo>
                    <a:pt x="279" y="1408"/>
                  </a:lnTo>
                  <a:lnTo>
                    <a:pt x="282" y="1404"/>
                  </a:lnTo>
                  <a:lnTo>
                    <a:pt x="285" y="1401"/>
                  </a:lnTo>
                  <a:lnTo>
                    <a:pt x="283" y="1395"/>
                  </a:lnTo>
                  <a:lnTo>
                    <a:pt x="280" y="1386"/>
                  </a:lnTo>
                  <a:lnTo>
                    <a:pt x="279" y="1375"/>
                  </a:lnTo>
                  <a:lnTo>
                    <a:pt x="280" y="1364"/>
                  </a:lnTo>
                  <a:lnTo>
                    <a:pt x="282" y="1354"/>
                  </a:lnTo>
                  <a:lnTo>
                    <a:pt x="287" y="1350"/>
                  </a:lnTo>
                  <a:lnTo>
                    <a:pt x="293" y="1346"/>
                  </a:lnTo>
                  <a:lnTo>
                    <a:pt x="298" y="1343"/>
                  </a:lnTo>
                  <a:lnTo>
                    <a:pt x="305" y="1344"/>
                  </a:lnTo>
                  <a:lnTo>
                    <a:pt x="309" y="1347"/>
                  </a:lnTo>
                  <a:lnTo>
                    <a:pt x="313" y="1350"/>
                  </a:lnTo>
                  <a:lnTo>
                    <a:pt x="319" y="1352"/>
                  </a:lnTo>
                  <a:lnTo>
                    <a:pt x="324" y="1356"/>
                  </a:lnTo>
                  <a:lnTo>
                    <a:pt x="326" y="1343"/>
                  </a:lnTo>
                  <a:lnTo>
                    <a:pt x="327" y="1331"/>
                  </a:lnTo>
                  <a:lnTo>
                    <a:pt x="329" y="1319"/>
                  </a:lnTo>
                  <a:lnTo>
                    <a:pt x="340" y="1310"/>
                  </a:lnTo>
                  <a:lnTo>
                    <a:pt x="343" y="1311"/>
                  </a:lnTo>
                  <a:lnTo>
                    <a:pt x="347" y="1312"/>
                  </a:lnTo>
                  <a:lnTo>
                    <a:pt x="349" y="1313"/>
                  </a:lnTo>
                  <a:lnTo>
                    <a:pt x="353" y="1313"/>
                  </a:lnTo>
                  <a:lnTo>
                    <a:pt x="353" y="1309"/>
                  </a:lnTo>
                  <a:lnTo>
                    <a:pt x="353" y="1303"/>
                  </a:lnTo>
                  <a:lnTo>
                    <a:pt x="350" y="1298"/>
                  </a:lnTo>
                  <a:lnTo>
                    <a:pt x="348" y="1294"/>
                  </a:lnTo>
                  <a:lnTo>
                    <a:pt x="342" y="1287"/>
                  </a:lnTo>
                  <a:lnTo>
                    <a:pt x="335" y="1284"/>
                  </a:lnTo>
                  <a:lnTo>
                    <a:pt x="328" y="1283"/>
                  </a:lnTo>
                  <a:lnTo>
                    <a:pt x="321" y="1282"/>
                  </a:lnTo>
                  <a:lnTo>
                    <a:pt x="317" y="1283"/>
                  </a:lnTo>
                  <a:lnTo>
                    <a:pt x="312" y="1284"/>
                  </a:lnTo>
                  <a:lnTo>
                    <a:pt x="308" y="1283"/>
                  </a:lnTo>
                  <a:lnTo>
                    <a:pt x="303" y="1283"/>
                  </a:lnTo>
                  <a:lnTo>
                    <a:pt x="297" y="1281"/>
                  </a:lnTo>
                  <a:lnTo>
                    <a:pt x="293" y="1280"/>
                  </a:lnTo>
                  <a:lnTo>
                    <a:pt x="288" y="1276"/>
                  </a:lnTo>
                  <a:lnTo>
                    <a:pt x="283" y="1274"/>
                  </a:lnTo>
                  <a:lnTo>
                    <a:pt x="279" y="1281"/>
                  </a:lnTo>
                  <a:lnTo>
                    <a:pt x="278" y="1290"/>
                  </a:lnTo>
                  <a:lnTo>
                    <a:pt x="276" y="1299"/>
                  </a:lnTo>
                  <a:lnTo>
                    <a:pt x="273" y="1308"/>
                  </a:lnTo>
                  <a:lnTo>
                    <a:pt x="271" y="1317"/>
                  </a:lnTo>
                  <a:lnTo>
                    <a:pt x="267" y="1325"/>
                  </a:lnTo>
                  <a:lnTo>
                    <a:pt x="262" y="1333"/>
                  </a:lnTo>
                  <a:lnTo>
                    <a:pt x="252" y="1340"/>
                  </a:lnTo>
                  <a:lnTo>
                    <a:pt x="232" y="1336"/>
                  </a:lnTo>
                  <a:lnTo>
                    <a:pt x="232" y="1335"/>
                  </a:lnTo>
                  <a:lnTo>
                    <a:pt x="230" y="1334"/>
                  </a:lnTo>
                  <a:lnTo>
                    <a:pt x="229" y="1333"/>
                  </a:lnTo>
                  <a:lnTo>
                    <a:pt x="228" y="1332"/>
                  </a:lnTo>
                  <a:lnTo>
                    <a:pt x="225" y="1334"/>
                  </a:lnTo>
                  <a:lnTo>
                    <a:pt x="222" y="1336"/>
                  </a:lnTo>
                  <a:lnTo>
                    <a:pt x="220" y="1341"/>
                  </a:lnTo>
                  <a:lnTo>
                    <a:pt x="219" y="1346"/>
                  </a:lnTo>
                  <a:lnTo>
                    <a:pt x="214" y="1359"/>
                  </a:lnTo>
                  <a:lnTo>
                    <a:pt x="210" y="1375"/>
                  </a:lnTo>
                  <a:lnTo>
                    <a:pt x="204" y="1388"/>
                  </a:lnTo>
                  <a:lnTo>
                    <a:pt x="190" y="1396"/>
                  </a:lnTo>
                  <a:lnTo>
                    <a:pt x="182" y="1396"/>
                  </a:lnTo>
                  <a:lnTo>
                    <a:pt x="175" y="1394"/>
                  </a:lnTo>
                  <a:lnTo>
                    <a:pt x="169" y="1389"/>
                  </a:lnTo>
                  <a:lnTo>
                    <a:pt x="166" y="1384"/>
                  </a:lnTo>
                  <a:lnTo>
                    <a:pt x="162" y="1377"/>
                  </a:lnTo>
                  <a:lnTo>
                    <a:pt x="158" y="1371"/>
                  </a:lnTo>
                  <a:lnTo>
                    <a:pt x="154" y="1365"/>
                  </a:lnTo>
                  <a:lnTo>
                    <a:pt x="150" y="1361"/>
                  </a:lnTo>
                  <a:lnTo>
                    <a:pt x="147" y="1354"/>
                  </a:lnTo>
                  <a:lnTo>
                    <a:pt x="143" y="1356"/>
                  </a:lnTo>
                  <a:lnTo>
                    <a:pt x="138" y="1357"/>
                  </a:lnTo>
                  <a:lnTo>
                    <a:pt x="134" y="1357"/>
                  </a:lnTo>
                  <a:lnTo>
                    <a:pt x="129" y="1356"/>
                  </a:lnTo>
                  <a:lnTo>
                    <a:pt x="124" y="1354"/>
                  </a:lnTo>
                  <a:lnTo>
                    <a:pt x="120" y="1352"/>
                  </a:lnTo>
                  <a:lnTo>
                    <a:pt x="115" y="1351"/>
                  </a:lnTo>
                  <a:lnTo>
                    <a:pt x="111" y="1350"/>
                  </a:lnTo>
                  <a:lnTo>
                    <a:pt x="105" y="1344"/>
                  </a:lnTo>
                  <a:lnTo>
                    <a:pt x="99" y="1342"/>
                  </a:lnTo>
                  <a:lnTo>
                    <a:pt x="91" y="1341"/>
                  </a:lnTo>
                  <a:lnTo>
                    <a:pt x="83" y="1344"/>
                  </a:lnTo>
                  <a:lnTo>
                    <a:pt x="76" y="1347"/>
                  </a:lnTo>
                  <a:lnTo>
                    <a:pt x="67" y="1348"/>
                  </a:lnTo>
                  <a:lnTo>
                    <a:pt x="58" y="1348"/>
                  </a:lnTo>
                  <a:lnTo>
                    <a:pt x="50" y="1346"/>
                  </a:lnTo>
                  <a:lnTo>
                    <a:pt x="42" y="1337"/>
                  </a:lnTo>
                  <a:lnTo>
                    <a:pt x="35" y="1328"/>
                  </a:lnTo>
                  <a:lnTo>
                    <a:pt x="29" y="1319"/>
                  </a:lnTo>
                  <a:lnTo>
                    <a:pt x="24" y="1313"/>
                  </a:lnTo>
                  <a:lnTo>
                    <a:pt x="22" y="1304"/>
                  </a:lnTo>
                  <a:lnTo>
                    <a:pt x="15" y="1297"/>
                  </a:lnTo>
                  <a:lnTo>
                    <a:pt x="9" y="1291"/>
                  </a:lnTo>
                  <a:lnTo>
                    <a:pt x="9" y="1282"/>
                  </a:lnTo>
                  <a:lnTo>
                    <a:pt x="6" y="1280"/>
                  </a:lnTo>
                  <a:lnTo>
                    <a:pt x="6" y="1276"/>
                  </a:lnTo>
                  <a:lnTo>
                    <a:pt x="6" y="1273"/>
                  </a:lnTo>
                  <a:lnTo>
                    <a:pt x="4" y="1268"/>
                  </a:lnTo>
                  <a:lnTo>
                    <a:pt x="0" y="1250"/>
                  </a:lnTo>
                  <a:lnTo>
                    <a:pt x="0" y="1232"/>
                  </a:lnTo>
                  <a:lnTo>
                    <a:pt x="6" y="1212"/>
                  </a:lnTo>
                  <a:lnTo>
                    <a:pt x="14" y="1195"/>
                  </a:lnTo>
                  <a:lnTo>
                    <a:pt x="22" y="1187"/>
                  </a:lnTo>
                  <a:lnTo>
                    <a:pt x="29" y="1177"/>
                  </a:lnTo>
                  <a:lnTo>
                    <a:pt x="37" y="1170"/>
                  </a:lnTo>
                  <a:lnTo>
                    <a:pt x="47" y="1167"/>
                  </a:lnTo>
                  <a:lnTo>
                    <a:pt x="44" y="1160"/>
                  </a:lnTo>
                  <a:lnTo>
                    <a:pt x="42" y="1153"/>
                  </a:lnTo>
                  <a:lnTo>
                    <a:pt x="39" y="1146"/>
                  </a:lnTo>
                  <a:lnTo>
                    <a:pt x="39" y="1137"/>
                  </a:lnTo>
                  <a:lnTo>
                    <a:pt x="39" y="1128"/>
                  </a:lnTo>
                  <a:lnTo>
                    <a:pt x="42" y="1119"/>
                  </a:lnTo>
                  <a:lnTo>
                    <a:pt x="45" y="1111"/>
                  </a:lnTo>
                  <a:lnTo>
                    <a:pt x="48" y="1101"/>
                  </a:lnTo>
                  <a:lnTo>
                    <a:pt x="54" y="1094"/>
                  </a:lnTo>
                  <a:lnTo>
                    <a:pt x="60" y="1091"/>
                  </a:lnTo>
                  <a:lnTo>
                    <a:pt x="66" y="1089"/>
                  </a:lnTo>
                  <a:lnTo>
                    <a:pt x="71" y="1084"/>
                  </a:lnTo>
                  <a:lnTo>
                    <a:pt x="71" y="1070"/>
                  </a:lnTo>
                  <a:lnTo>
                    <a:pt x="69" y="1056"/>
                  </a:lnTo>
                  <a:lnTo>
                    <a:pt x="67" y="1043"/>
                  </a:lnTo>
                  <a:lnTo>
                    <a:pt x="73" y="1028"/>
                  </a:lnTo>
                  <a:lnTo>
                    <a:pt x="76" y="1018"/>
                  </a:lnTo>
                  <a:lnTo>
                    <a:pt x="81" y="1010"/>
                  </a:lnTo>
                  <a:lnTo>
                    <a:pt x="86" y="1003"/>
                  </a:lnTo>
                  <a:lnTo>
                    <a:pt x="92" y="997"/>
                  </a:lnTo>
                  <a:lnTo>
                    <a:pt x="100" y="991"/>
                  </a:lnTo>
                  <a:lnTo>
                    <a:pt x="108" y="985"/>
                  </a:lnTo>
                  <a:lnTo>
                    <a:pt x="116" y="980"/>
                  </a:lnTo>
                  <a:lnTo>
                    <a:pt x="126" y="977"/>
                  </a:lnTo>
                  <a:lnTo>
                    <a:pt x="128" y="969"/>
                  </a:lnTo>
                  <a:lnTo>
                    <a:pt x="133" y="963"/>
                  </a:lnTo>
                  <a:lnTo>
                    <a:pt x="138" y="959"/>
                  </a:lnTo>
                  <a:lnTo>
                    <a:pt x="145" y="955"/>
                  </a:lnTo>
                  <a:lnTo>
                    <a:pt x="151" y="950"/>
                  </a:lnTo>
                  <a:lnTo>
                    <a:pt x="157" y="947"/>
                  </a:lnTo>
                  <a:lnTo>
                    <a:pt x="160" y="941"/>
                  </a:lnTo>
                  <a:lnTo>
                    <a:pt x="160" y="933"/>
                  </a:lnTo>
                  <a:lnTo>
                    <a:pt x="179" y="916"/>
                  </a:lnTo>
                  <a:lnTo>
                    <a:pt x="177" y="912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6"/>
                  </a:lnTo>
                  <a:lnTo>
                    <a:pt x="173" y="876"/>
                  </a:lnTo>
                  <a:lnTo>
                    <a:pt x="168" y="843"/>
                  </a:lnTo>
                  <a:lnTo>
                    <a:pt x="165" y="811"/>
                  </a:lnTo>
                  <a:lnTo>
                    <a:pt x="162" y="782"/>
                  </a:lnTo>
                  <a:lnTo>
                    <a:pt x="167" y="777"/>
                  </a:lnTo>
                  <a:lnTo>
                    <a:pt x="173" y="775"/>
                  </a:lnTo>
                  <a:lnTo>
                    <a:pt x="179" y="775"/>
                  </a:lnTo>
                  <a:lnTo>
                    <a:pt x="187" y="775"/>
                  </a:lnTo>
                  <a:lnTo>
                    <a:pt x="196" y="780"/>
                  </a:lnTo>
                  <a:lnTo>
                    <a:pt x="206" y="783"/>
                  </a:lnTo>
                  <a:lnTo>
                    <a:pt x="214" y="787"/>
                  </a:lnTo>
                  <a:lnTo>
                    <a:pt x="224" y="791"/>
                  </a:lnTo>
                  <a:lnTo>
                    <a:pt x="232" y="796"/>
                  </a:lnTo>
                  <a:lnTo>
                    <a:pt x="240" y="802"/>
                  </a:lnTo>
                  <a:lnTo>
                    <a:pt x="248" y="809"/>
                  </a:lnTo>
                  <a:lnTo>
                    <a:pt x="255" y="818"/>
                  </a:lnTo>
                  <a:lnTo>
                    <a:pt x="263" y="825"/>
                  </a:lnTo>
                  <a:lnTo>
                    <a:pt x="270" y="832"/>
                  </a:lnTo>
                  <a:lnTo>
                    <a:pt x="278" y="839"/>
                  </a:lnTo>
                  <a:lnTo>
                    <a:pt x="283" y="846"/>
                  </a:lnTo>
                  <a:lnTo>
                    <a:pt x="289" y="854"/>
                  </a:lnTo>
                  <a:lnTo>
                    <a:pt x="294" y="862"/>
                  </a:lnTo>
                  <a:lnTo>
                    <a:pt x="297" y="870"/>
                  </a:lnTo>
                  <a:lnTo>
                    <a:pt x="298" y="880"/>
                  </a:lnTo>
                  <a:lnTo>
                    <a:pt x="318" y="877"/>
                  </a:lnTo>
                  <a:lnTo>
                    <a:pt x="339" y="874"/>
                  </a:lnTo>
                  <a:lnTo>
                    <a:pt x="358" y="874"/>
                  </a:lnTo>
                  <a:lnTo>
                    <a:pt x="378" y="876"/>
                  </a:lnTo>
                  <a:lnTo>
                    <a:pt x="397" y="879"/>
                  </a:lnTo>
                  <a:lnTo>
                    <a:pt x="416" y="884"/>
                  </a:lnTo>
                  <a:lnTo>
                    <a:pt x="435" y="888"/>
                  </a:lnTo>
                  <a:lnTo>
                    <a:pt x="455" y="895"/>
                  </a:lnTo>
                  <a:lnTo>
                    <a:pt x="468" y="880"/>
                  </a:lnTo>
                  <a:lnTo>
                    <a:pt x="480" y="865"/>
                  </a:lnTo>
                  <a:lnTo>
                    <a:pt x="491" y="849"/>
                  </a:lnTo>
                  <a:lnTo>
                    <a:pt x="502" y="834"/>
                  </a:lnTo>
                  <a:lnTo>
                    <a:pt x="515" y="820"/>
                  </a:lnTo>
                  <a:lnTo>
                    <a:pt x="528" y="806"/>
                  </a:lnTo>
                  <a:lnTo>
                    <a:pt x="541" y="795"/>
                  </a:lnTo>
                  <a:lnTo>
                    <a:pt x="559" y="785"/>
                  </a:lnTo>
                  <a:lnTo>
                    <a:pt x="568" y="785"/>
                  </a:lnTo>
                  <a:lnTo>
                    <a:pt x="575" y="787"/>
                  </a:lnTo>
                  <a:lnTo>
                    <a:pt x="581" y="793"/>
                  </a:lnTo>
                  <a:lnTo>
                    <a:pt x="585" y="800"/>
                  </a:lnTo>
                  <a:lnTo>
                    <a:pt x="589" y="808"/>
                  </a:lnTo>
                  <a:lnTo>
                    <a:pt x="592" y="816"/>
                  </a:lnTo>
                  <a:lnTo>
                    <a:pt x="597" y="824"/>
                  </a:lnTo>
                  <a:lnTo>
                    <a:pt x="600" y="831"/>
                  </a:lnTo>
                  <a:lnTo>
                    <a:pt x="606" y="815"/>
                  </a:lnTo>
                  <a:lnTo>
                    <a:pt x="614" y="797"/>
                  </a:lnTo>
                  <a:lnTo>
                    <a:pt x="622" y="779"/>
                  </a:lnTo>
                  <a:lnTo>
                    <a:pt x="630" y="760"/>
                  </a:lnTo>
                  <a:lnTo>
                    <a:pt x="635" y="755"/>
                  </a:lnTo>
                  <a:lnTo>
                    <a:pt x="639" y="752"/>
                  </a:lnTo>
                  <a:lnTo>
                    <a:pt x="645" y="753"/>
                  </a:lnTo>
                  <a:lnTo>
                    <a:pt x="650" y="755"/>
                  </a:lnTo>
                  <a:lnTo>
                    <a:pt x="654" y="756"/>
                  </a:lnTo>
                  <a:lnTo>
                    <a:pt x="659" y="755"/>
                  </a:lnTo>
                  <a:lnTo>
                    <a:pt x="662" y="751"/>
                  </a:lnTo>
                  <a:lnTo>
                    <a:pt x="665" y="743"/>
                  </a:lnTo>
                  <a:lnTo>
                    <a:pt x="670" y="730"/>
                  </a:lnTo>
                  <a:lnTo>
                    <a:pt x="677" y="717"/>
                  </a:lnTo>
                  <a:lnTo>
                    <a:pt x="683" y="704"/>
                  </a:lnTo>
                  <a:lnTo>
                    <a:pt x="690" y="691"/>
                  </a:lnTo>
                  <a:lnTo>
                    <a:pt x="698" y="680"/>
                  </a:lnTo>
                  <a:lnTo>
                    <a:pt x="707" y="668"/>
                  </a:lnTo>
                  <a:lnTo>
                    <a:pt x="718" y="658"/>
                  </a:lnTo>
                  <a:lnTo>
                    <a:pt x="729" y="650"/>
                  </a:lnTo>
                  <a:lnTo>
                    <a:pt x="731" y="652"/>
                  </a:lnTo>
                  <a:lnTo>
                    <a:pt x="735" y="653"/>
                  </a:lnTo>
                  <a:lnTo>
                    <a:pt x="737" y="656"/>
                  </a:lnTo>
                  <a:lnTo>
                    <a:pt x="741" y="658"/>
                  </a:lnTo>
                  <a:lnTo>
                    <a:pt x="749" y="644"/>
                  </a:lnTo>
                  <a:lnTo>
                    <a:pt x="758" y="630"/>
                  </a:lnTo>
                  <a:lnTo>
                    <a:pt x="767" y="616"/>
                  </a:lnTo>
                  <a:lnTo>
                    <a:pt x="776" y="603"/>
                  </a:lnTo>
                  <a:lnTo>
                    <a:pt x="787" y="589"/>
                  </a:lnTo>
                  <a:lnTo>
                    <a:pt x="797" y="576"/>
                  </a:lnTo>
                  <a:lnTo>
                    <a:pt x="809" y="563"/>
                  </a:lnTo>
                  <a:lnTo>
                    <a:pt x="821" y="553"/>
                  </a:lnTo>
                  <a:lnTo>
                    <a:pt x="827" y="552"/>
                  </a:lnTo>
                  <a:lnTo>
                    <a:pt x="830" y="554"/>
                  </a:lnTo>
                  <a:lnTo>
                    <a:pt x="835" y="558"/>
                  </a:lnTo>
                  <a:lnTo>
                    <a:pt x="840" y="561"/>
                  </a:lnTo>
                  <a:lnTo>
                    <a:pt x="844" y="554"/>
                  </a:lnTo>
                  <a:lnTo>
                    <a:pt x="849" y="546"/>
                  </a:lnTo>
                  <a:lnTo>
                    <a:pt x="855" y="539"/>
                  </a:lnTo>
                  <a:lnTo>
                    <a:pt x="859" y="531"/>
                  </a:lnTo>
                  <a:lnTo>
                    <a:pt x="865" y="523"/>
                  </a:lnTo>
                  <a:lnTo>
                    <a:pt x="871" y="516"/>
                  </a:lnTo>
                  <a:lnTo>
                    <a:pt x="877" y="509"/>
                  </a:lnTo>
                  <a:lnTo>
                    <a:pt x="882" y="504"/>
                  </a:lnTo>
                  <a:lnTo>
                    <a:pt x="887" y="498"/>
                  </a:lnTo>
                  <a:lnTo>
                    <a:pt x="893" y="493"/>
                  </a:lnTo>
                  <a:lnTo>
                    <a:pt x="901" y="490"/>
                  </a:lnTo>
                  <a:lnTo>
                    <a:pt x="909" y="486"/>
                  </a:lnTo>
                  <a:lnTo>
                    <a:pt x="915" y="487"/>
                  </a:lnTo>
                  <a:lnTo>
                    <a:pt x="918" y="490"/>
                  </a:lnTo>
                  <a:lnTo>
                    <a:pt x="921" y="493"/>
                  </a:lnTo>
                  <a:lnTo>
                    <a:pt x="924" y="498"/>
                  </a:lnTo>
                  <a:lnTo>
                    <a:pt x="923" y="499"/>
                  </a:lnTo>
                  <a:lnTo>
                    <a:pt x="923" y="500"/>
                  </a:lnTo>
                  <a:lnTo>
                    <a:pt x="923" y="501"/>
                  </a:lnTo>
                  <a:lnTo>
                    <a:pt x="923" y="502"/>
                  </a:lnTo>
                  <a:lnTo>
                    <a:pt x="925" y="506"/>
                  </a:lnTo>
                  <a:lnTo>
                    <a:pt x="933" y="494"/>
                  </a:lnTo>
                  <a:lnTo>
                    <a:pt x="940" y="483"/>
                  </a:lnTo>
                  <a:lnTo>
                    <a:pt x="948" y="471"/>
                  </a:lnTo>
                  <a:lnTo>
                    <a:pt x="956" y="460"/>
                  </a:lnTo>
                  <a:lnTo>
                    <a:pt x="965" y="451"/>
                  </a:lnTo>
                  <a:lnTo>
                    <a:pt x="976" y="444"/>
                  </a:lnTo>
                  <a:lnTo>
                    <a:pt x="988" y="439"/>
                  </a:lnTo>
                  <a:lnTo>
                    <a:pt x="1003" y="440"/>
                  </a:lnTo>
                  <a:lnTo>
                    <a:pt x="1012" y="448"/>
                  </a:lnTo>
                  <a:lnTo>
                    <a:pt x="1017" y="457"/>
                  </a:lnTo>
                  <a:lnTo>
                    <a:pt x="1019" y="469"/>
                  </a:lnTo>
                  <a:lnTo>
                    <a:pt x="1022" y="479"/>
                  </a:lnTo>
                  <a:lnTo>
                    <a:pt x="1029" y="472"/>
                  </a:lnTo>
                  <a:lnTo>
                    <a:pt x="1034" y="464"/>
                  </a:lnTo>
                  <a:lnTo>
                    <a:pt x="1039" y="456"/>
                  </a:lnTo>
                  <a:lnTo>
                    <a:pt x="1046" y="447"/>
                  </a:lnTo>
                  <a:lnTo>
                    <a:pt x="1052" y="440"/>
                  </a:lnTo>
                  <a:lnTo>
                    <a:pt x="1060" y="434"/>
                  </a:lnTo>
                  <a:lnTo>
                    <a:pt x="1068" y="432"/>
                  </a:lnTo>
                  <a:lnTo>
                    <a:pt x="1079" y="433"/>
                  </a:lnTo>
                  <a:lnTo>
                    <a:pt x="1088" y="453"/>
                  </a:lnTo>
                  <a:lnTo>
                    <a:pt x="1092" y="476"/>
                  </a:lnTo>
                  <a:lnTo>
                    <a:pt x="1097" y="498"/>
                  </a:lnTo>
                  <a:lnTo>
                    <a:pt x="1107" y="515"/>
                  </a:lnTo>
                  <a:lnTo>
                    <a:pt x="1114" y="509"/>
                  </a:lnTo>
                  <a:lnTo>
                    <a:pt x="1118" y="502"/>
                  </a:lnTo>
                  <a:lnTo>
                    <a:pt x="1122" y="494"/>
                  </a:lnTo>
                  <a:lnTo>
                    <a:pt x="1127" y="487"/>
                  </a:lnTo>
                  <a:lnTo>
                    <a:pt x="1131" y="480"/>
                  </a:lnTo>
                  <a:lnTo>
                    <a:pt x="1137" y="475"/>
                  </a:lnTo>
                  <a:lnTo>
                    <a:pt x="1144" y="472"/>
                  </a:lnTo>
                  <a:lnTo>
                    <a:pt x="1154" y="474"/>
                  </a:lnTo>
                  <a:lnTo>
                    <a:pt x="1159" y="482"/>
                  </a:lnTo>
                  <a:lnTo>
                    <a:pt x="1159" y="491"/>
                  </a:lnTo>
                  <a:lnTo>
                    <a:pt x="1159" y="499"/>
                  </a:lnTo>
                  <a:lnTo>
                    <a:pt x="1160" y="508"/>
                  </a:lnTo>
                  <a:lnTo>
                    <a:pt x="1161" y="522"/>
                  </a:lnTo>
                  <a:lnTo>
                    <a:pt x="1163" y="537"/>
                  </a:lnTo>
                  <a:lnTo>
                    <a:pt x="1166" y="552"/>
                  </a:lnTo>
                  <a:lnTo>
                    <a:pt x="1171" y="566"/>
                  </a:lnTo>
                  <a:lnTo>
                    <a:pt x="1177" y="563"/>
                  </a:lnTo>
                  <a:lnTo>
                    <a:pt x="1182" y="558"/>
                  </a:lnTo>
                  <a:lnTo>
                    <a:pt x="1186" y="551"/>
                  </a:lnTo>
                  <a:lnTo>
                    <a:pt x="1191" y="544"/>
                  </a:lnTo>
                  <a:lnTo>
                    <a:pt x="1196" y="538"/>
                  </a:lnTo>
                  <a:lnTo>
                    <a:pt x="1201" y="533"/>
                  </a:lnTo>
                  <a:lnTo>
                    <a:pt x="1208" y="533"/>
                  </a:lnTo>
                  <a:lnTo>
                    <a:pt x="1217" y="537"/>
                  </a:lnTo>
                  <a:lnTo>
                    <a:pt x="1222" y="555"/>
                  </a:lnTo>
                  <a:lnTo>
                    <a:pt x="1226" y="576"/>
                  </a:lnTo>
                  <a:lnTo>
                    <a:pt x="1227" y="597"/>
                  </a:lnTo>
                  <a:lnTo>
                    <a:pt x="1229" y="616"/>
                  </a:lnTo>
                  <a:lnTo>
                    <a:pt x="1231" y="626"/>
                  </a:lnTo>
                  <a:lnTo>
                    <a:pt x="1234" y="635"/>
                  </a:lnTo>
                  <a:lnTo>
                    <a:pt x="1237" y="644"/>
                  </a:lnTo>
                  <a:lnTo>
                    <a:pt x="1242" y="651"/>
                  </a:lnTo>
                  <a:lnTo>
                    <a:pt x="1247" y="643"/>
                  </a:lnTo>
                  <a:lnTo>
                    <a:pt x="1252" y="633"/>
                  </a:lnTo>
                  <a:lnTo>
                    <a:pt x="1257" y="623"/>
                  </a:lnTo>
                  <a:lnTo>
                    <a:pt x="1266" y="618"/>
                  </a:lnTo>
                  <a:lnTo>
                    <a:pt x="1264" y="585"/>
                  </a:lnTo>
                  <a:lnTo>
                    <a:pt x="1264" y="553"/>
                  </a:lnTo>
                  <a:lnTo>
                    <a:pt x="1264" y="522"/>
                  </a:lnTo>
                  <a:lnTo>
                    <a:pt x="1264" y="491"/>
                  </a:lnTo>
                  <a:lnTo>
                    <a:pt x="1264" y="489"/>
                  </a:lnTo>
                  <a:lnTo>
                    <a:pt x="1268" y="486"/>
                  </a:lnTo>
                  <a:lnTo>
                    <a:pt x="1273" y="485"/>
                  </a:lnTo>
                  <a:lnTo>
                    <a:pt x="1277" y="484"/>
                  </a:lnTo>
                  <a:lnTo>
                    <a:pt x="1281" y="483"/>
                  </a:lnTo>
                  <a:lnTo>
                    <a:pt x="1283" y="480"/>
                  </a:lnTo>
                  <a:lnTo>
                    <a:pt x="1283" y="477"/>
                  </a:lnTo>
                  <a:lnTo>
                    <a:pt x="1284" y="474"/>
                  </a:lnTo>
                  <a:lnTo>
                    <a:pt x="1287" y="442"/>
                  </a:lnTo>
                  <a:lnTo>
                    <a:pt x="1290" y="414"/>
                  </a:lnTo>
                  <a:lnTo>
                    <a:pt x="1294" y="385"/>
                  </a:lnTo>
                  <a:lnTo>
                    <a:pt x="1300" y="354"/>
                  </a:lnTo>
                  <a:lnTo>
                    <a:pt x="1305" y="349"/>
                  </a:lnTo>
                  <a:lnTo>
                    <a:pt x="1310" y="348"/>
                  </a:lnTo>
                  <a:lnTo>
                    <a:pt x="1315" y="348"/>
                  </a:lnTo>
                  <a:lnTo>
                    <a:pt x="1321" y="349"/>
                  </a:lnTo>
                  <a:lnTo>
                    <a:pt x="1321" y="350"/>
                  </a:lnTo>
                  <a:lnTo>
                    <a:pt x="1322" y="351"/>
                  </a:lnTo>
                  <a:lnTo>
                    <a:pt x="1323" y="353"/>
                  </a:lnTo>
                  <a:lnTo>
                    <a:pt x="1325" y="354"/>
                  </a:lnTo>
                  <a:lnTo>
                    <a:pt x="1330" y="328"/>
                  </a:lnTo>
                  <a:lnTo>
                    <a:pt x="1335" y="300"/>
                  </a:lnTo>
                  <a:lnTo>
                    <a:pt x="1341" y="270"/>
                  </a:lnTo>
                  <a:lnTo>
                    <a:pt x="1348" y="240"/>
                  </a:lnTo>
                  <a:lnTo>
                    <a:pt x="1353" y="235"/>
                  </a:lnTo>
                  <a:lnTo>
                    <a:pt x="1360" y="233"/>
                  </a:lnTo>
                  <a:lnTo>
                    <a:pt x="1367" y="233"/>
                  </a:lnTo>
                  <a:lnTo>
                    <a:pt x="1374" y="234"/>
                  </a:lnTo>
                  <a:lnTo>
                    <a:pt x="1373" y="236"/>
                  </a:lnTo>
                  <a:lnTo>
                    <a:pt x="1374" y="239"/>
                  </a:lnTo>
                  <a:lnTo>
                    <a:pt x="1376" y="242"/>
                  </a:lnTo>
                  <a:lnTo>
                    <a:pt x="1375" y="244"/>
                  </a:lnTo>
                  <a:lnTo>
                    <a:pt x="1379" y="242"/>
                  </a:lnTo>
                  <a:lnTo>
                    <a:pt x="1381" y="239"/>
                  </a:lnTo>
                  <a:lnTo>
                    <a:pt x="1382" y="234"/>
                  </a:lnTo>
                  <a:lnTo>
                    <a:pt x="1385" y="229"/>
                  </a:lnTo>
                  <a:lnTo>
                    <a:pt x="1389" y="210"/>
                  </a:lnTo>
                  <a:lnTo>
                    <a:pt x="1395" y="188"/>
                  </a:lnTo>
                  <a:lnTo>
                    <a:pt x="1402" y="166"/>
                  </a:lnTo>
                  <a:lnTo>
                    <a:pt x="1408" y="143"/>
                  </a:lnTo>
                  <a:lnTo>
                    <a:pt x="1413" y="140"/>
                  </a:lnTo>
                  <a:lnTo>
                    <a:pt x="1419" y="138"/>
                  </a:lnTo>
                  <a:lnTo>
                    <a:pt x="1425" y="140"/>
                  </a:lnTo>
                  <a:lnTo>
                    <a:pt x="1431" y="142"/>
                  </a:lnTo>
                  <a:lnTo>
                    <a:pt x="1429" y="145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6"/>
                  </a:lnTo>
                  <a:lnTo>
                    <a:pt x="1437" y="145"/>
                  </a:lnTo>
                  <a:lnTo>
                    <a:pt x="1443" y="134"/>
                  </a:lnTo>
                  <a:lnTo>
                    <a:pt x="1448" y="121"/>
                  </a:lnTo>
                  <a:lnTo>
                    <a:pt x="1452" y="110"/>
                  </a:lnTo>
                  <a:lnTo>
                    <a:pt x="1457" y="97"/>
                  </a:lnTo>
                  <a:lnTo>
                    <a:pt x="1462" y="85"/>
                  </a:lnTo>
                  <a:lnTo>
                    <a:pt x="1466" y="74"/>
                  </a:lnTo>
                  <a:lnTo>
                    <a:pt x="1471" y="64"/>
                  </a:lnTo>
                  <a:lnTo>
                    <a:pt x="1475" y="61"/>
                  </a:lnTo>
                  <a:lnTo>
                    <a:pt x="1481" y="59"/>
                  </a:lnTo>
                  <a:lnTo>
                    <a:pt x="1487" y="59"/>
                  </a:lnTo>
                  <a:lnTo>
                    <a:pt x="1494" y="59"/>
                  </a:lnTo>
                  <a:lnTo>
                    <a:pt x="1501" y="64"/>
                  </a:lnTo>
                  <a:lnTo>
                    <a:pt x="1503" y="72"/>
                  </a:lnTo>
                  <a:lnTo>
                    <a:pt x="1503" y="81"/>
                  </a:lnTo>
                  <a:lnTo>
                    <a:pt x="1504" y="89"/>
                  </a:lnTo>
                  <a:lnTo>
                    <a:pt x="1572" y="12"/>
                  </a:lnTo>
                  <a:lnTo>
                    <a:pt x="1577" y="9"/>
                  </a:lnTo>
                  <a:lnTo>
                    <a:pt x="1581" y="8"/>
                  </a:lnTo>
                  <a:lnTo>
                    <a:pt x="1587" y="8"/>
                  </a:lnTo>
                  <a:lnTo>
                    <a:pt x="1592" y="9"/>
                  </a:lnTo>
                  <a:lnTo>
                    <a:pt x="1595" y="16"/>
                  </a:lnTo>
                  <a:lnTo>
                    <a:pt x="1595" y="21"/>
                  </a:lnTo>
                  <a:lnTo>
                    <a:pt x="1593" y="27"/>
                  </a:lnTo>
                  <a:lnTo>
                    <a:pt x="1591" y="32"/>
                  </a:lnTo>
                  <a:lnTo>
                    <a:pt x="1586" y="55"/>
                  </a:lnTo>
                  <a:lnTo>
                    <a:pt x="1660" y="0"/>
                  </a:lnTo>
                  <a:lnTo>
                    <a:pt x="1667" y="0"/>
                  </a:lnTo>
                  <a:lnTo>
                    <a:pt x="1674" y="1"/>
                  </a:lnTo>
                  <a:lnTo>
                    <a:pt x="1678" y="5"/>
                  </a:lnTo>
                  <a:lnTo>
                    <a:pt x="168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5" name="Freeform 43"/>
            <p:cNvSpPr>
              <a:spLocks/>
            </p:cNvSpPr>
            <p:nvPr/>
          </p:nvSpPr>
          <p:spPr bwMode="auto">
            <a:xfrm>
              <a:off x="3009" y="1171"/>
              <a:ext cx="677" cy="1044"/>
            </a:xfrm>
            <a:custGeom>
              <a:avLst/>
              <a:gdLst>
                <a:gd name="T0" fmla="*/ 0 w 1356"/>
                <a:gd name="T1" fmla="*/ 1 h 2088"/>
                <a:gd name="T2" fmla="*/ 0 w 1356"/>
                <a:gd name="T3" fmla="*/ 1 h 2088"/>
                <a:gd name="T4" fmla="*/ 0 w 1356"/>
                <a:gd name="T5" fmla="*/ 1 h 2088"/>
                <a:gd name="T6" fmla="*/ 0 w 1356"/>
                <a:gd name="T7" fmla="*/ 1 h 2088"/>
                <a:gd name="T8" fmla="*/ 0 w 1356"/>
                <a:gd name="T9" fmla="*/ 1 h 2088"/>
                <a:gd name="T10" fmla="*/ 0 w 1356"/>
                <a:gd name="T11" fmla="*/ 1 h 2088"/>
                <a:gd name="T12" fmla="*/ 0 w 1356"/>
                <a:gd name="T13" fmla="*/ 1 h 2088"/>
                <a:gd name="T14" fmla="*/ 0 w 1356"/>
                <a:gd name="T15" fmla="*/ 1 h 2088"/>
                <a:gd name="T16" fmla="*/ 0 w 1356"/>
                <a:gd name="T17" fmla="*/ 1 h 2088"/>
                <a:gd name="T18" fmla="*/ 0 w 1356"/>
                <a:gd name="T19" fmla="*/ 1 h 2088"/>
                <a:gd name="T20" fmla="*/ 0 w 1356"/>
                <a:gd name="T21" fmla="*/ 1 h 2088"/>
                <a:gd name="T22" fmla="*/ 0 w 1356"/>
                <a:gd name="T23" fmla="*/ 1 h 2088"/>
                <a:gd name="T24" fmla="*/ 0 w 1356"/>
                <a:gd name="T25" fmla="*/ 1 h 2088"/>
                <a:gd name="T26" fmla="*/ 0 w 1356"/>
                <a:gd name="T27" fmla="*/ 1 h 2088"/>
                <a:gd name="T28" fmla="*/ 0 w 1356"/>
                <a:gd name="T29" fmla="*/ 1 h 2088"/>
                <a:gd name="T30" fmla="*/ 0 w 1356"/>
                <a:gd name="T31" fmla="*/ 1 h 2088"/>
                <a:gd name="T32" fmla="*/ 0 w 1356"/>
                <a:gd name="T33" fmla="*/ 1 h 2088"/>
                <a:gd name="T34" fmla="*/ 0 w 1356"/>
                <a:gd name="T35" fmla="*/ 1 h 2088"/>
                <a:gd name="T36" fmla="*/ 0 w 1356"/>
                <a:gd name="T37" fmla="*/ 1 h 2088"/>
                <a:gd name="T38" fmla="*/ 0 w 1356"/>
                <a:gd name="T39" fmla="*/ 1 h 2088"/>
                <a:gd name="T40" fmla="*/ 0 w 1356"/>
                <a:gd name="T41" fmla="*/ 1 h 2088"/>
                <a:gd name="T42" fmla="*/ 0 w 1356"/>
                <a:gd name="T43" fmla="*/ 1 h 2088"/>
                <a:gd name="T44" fmla="*/ 0 w 1356"/>
                <a:gd name="T45" fmla="*/ 1 h 2088"/>
                <a:gd name="T46" fmla="*/ 0 w 1356"/>
                <a:gd name="T47" fmla="*/ 1 h 2088"/>
                <a:gd name="T48" fmla="*/ 0 w 1356"/>
                <a:gd name="T49" fmla="*/ 1 h 2088"/>
                <a:gd name="T50" fmla="*/ 0 w 1356"/>
                <a:gd name="T51" fmla="*/ 1 h 2088"/>
                <a:gd name="T52" fmla="*/ 0 w 1356"/>
                <a:gd name="T53" fmla="*/ 1 h 2088"/>
                <a:gd name="T54" fmla="*/ 0 w 1356"/>
                <a:gd name="T55" fmla="*/ 1 h 2088"/>
                <a:gd name="T56" fmla="*/ 0 w 1356"/>
                <a:gd name="T57" fmla="*/ 1 h 2088"/>
                <a:gd name="T58" fmla="*/ 0 w 1356"/>
                <a:gd name="T59" fmla="*/ 1 h 2088"/>
                <a:gd name="T60" fmla="*/ 0 w 1356"/>
                <a:gd name="T61" fmla="*/ 1 h 2088"/>
                <a:gd name="T62" fmla="*/ 0 w 1356"/>
                <a:gd name="T63" fmla="*/ 1 h 2088"/>
                <a:gd name="T64" fmla="*/ 0 w 1356"/>
                <a:gd name="T65" fmla="*/ 1 h 2088"/>
                <a:gd name="T66" fmla="*/ 0 w 1356"/>
                <a:gd name="T67" fmla="*/ 1 h 2088"/>
                <a:gd name="T68" fmla="*/ 0 w 1356"/>
                <a:gd name="T69" fmla="*/ 1 h 2088"/>
                <a:gd name="T70" fmla="*/ 0 w 1356"/>
                <a:gd name="T71" fmla="*/ 1 h 2088"/>
                <a:gd name="T72" fmla="*/ 0 w 1356"/>
                <a:gd name="T73" fmla="*/ 1 h 2088"/>
                <a:gd name="T74" fmla="*/ 0 w 1356"/>
                <a:gd name="T75" fmla="*/ 1 h 2088"/>
                <a:gd name="T76" fmla="*/ 0 w 1356"/>
                <a:gd name="T77" fmla="*/ 1 h 2088"/>
                <a:gd name="T78" fmla="*/ 0 w 1356"/>
                <a:gd name="T79" fmla="*/ 1 h 2088"/>
                <a:gd name="T80" fmla="*/ 0 w 1356"/>
                <a:gd name="T81" fmla="*/ 1 h 2088"/>
                <a:gd name="T82" fmla="*/ 0 w 1356"/>
                <a:gd name="T83" fmla="*/ 1 h 2088"/>
                <a:gd name="T84" fmla="*/ 0 w 1356"/>
                <a:gd name="T85" fmla="*/ 1 h 2088"/>
                <a:gd name="T86" fmla="*/ 0 w 1356"/>
                <a:gd name="T87" fmla="*/ 1 h 2088"/>
                <a:gd name="T88" fmla="*/ 0 w 1356"/>
                <a:gd name="T89" fmla="*/ 1 h 2088"/>
                <a:gd name="T90" fmla="*/ 0 w 1356"/>
                <a:gd name="T91" fmla="*/ 1 h 2088"/>
                <a:gd name="T92" fmla="*/ 0 w 1356"/>
                <a:gd name="T93" fmla="*/ 1 h 2088"/>
                <a:gd name="T94" fmla="*/ 0 w 1356"/>
                <a:gd name="T95" fmla="*/ 1 h 2088"/>
                <a:gd name="T96" fmla="*/ 0 w 1356"/>
                <a:gd name="T97" fmla="*/ 1 h 2088"/>
                <a:gd name="T98" fmla="*/ 0 w 1356"/>
                <a:gd name="T99" fmla="*/ 1 h 2088"/>
                <a:gd name="T100" fmla="*/ 0 w 1356"/>
                <a:gd name="T101" fmla="*/ 1 h 2088"/>
                <a:gd name="T102" fmla="*/ 0 w 1356"/>
                <a:gd name="T103" fmla="*/ 1 h 2088"/>
                <a:gd name="T104" fmla="*/ 0 w 1356"/>
                <a:gd name="T105" fmla="*/ 1 h 2088"/>
                <a:gd name="T106" fmla="*/ 0 w 1356"/>
                <a:gd name="T107" fmla="*/ 1 h 2088"/>
                <a:gd name="T108" fmla="*/ 0 w 1356"/>
                <a:gd name="T109" fmla="*/ 1 h 2088"/>
                <a:gd name="T110" fmla="*/ 0 w 1356"/>
                <a:gd name="T111" fmla="*/ 1 h 2088"/>
                <a:gd name="T112" fmla="*/ 0 w 1356"/>
                <a:gd name="T113" fmla="*/ 1 h 2088"/>
                <a:gd name="T114" fmla="*/ 0 w 1356"/>
                <a:gd name="T115" fmla="*/ 1 h 2088"/>
                <a:gd name="T116" fmla="*/ 0 w 1356"/>
                <a:gd name="T117" fmla="*/ 1 h 2088"/>
                <a:gd name="T118" fmla="*/ 0 w 1356"/>
                <a:gd name="T119" fmla="*/ 1 h 20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56"/>
                <a:gd name="T181" fmla="*/ 0 h 2088"/>
                <a:gd name="T182" fmla="*/ 1356 w 1356"/>
                <a:gd name="T183" fmla="*/ 2088 h 20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56" h="2088">
                  <a:moveTo>
                    <a:pt x="1211" y="56"/>
                  </a:moveTo>
                  <a:lnTo>
                    <a:pt x="1213" y="65"/>
                  </a:lnTo>
                  <a:lnTo>
                    <a:pt x="1217" y="72"/>
                  </a:lnTo>
                  <a:lnTo>
                    <a:pt x="1223" y="75"/>
                  </a:lnTo>
                  <a:lnTo>
                    <a:pt x="1231" y="73"/>
                  </a:lnTo>
                  <a:lnTo>
                    <a:pt x="1237" y="70"/>
                  </a:lnTo>
                  <a:lnTo>
                    <a:pt x="1244" y="66"/>
                  </a:lnTo>
                  <a:lnTo>
                    <a:pt x="1250" y="63"/>
                  </a:lnTo>
                  <a:lnTo>
                    <a:pt x="1253" y="57"/>
                  </a:lnTo>
                  <a:lnTo>
                    <a:pt x="1259" y="54"/>
                  </a:lnTo>
                  <a:lnTo>
                    <a:pt x="1265" y="49"/>
                  </a:lnTo>
                  <a:lnTo>
                    <a:pt x="1270" y="46"/>
                  </a:lnTo>
                  <a:lnTo>
                    <a:pt x="1276" y="42"/>
                  </a:lnTo>
                  <a:lnTo>
                    <a:pt x="1283" y="39"/>
                  </a:lnTo>
                  <a:lnTo>
                    <a:pt x="1289" y="37"/>
                  </a:lnTo>
                  <a:lnTo>
                    <a:pt x="1296" y="34"/>
                  </a:lnTo>
                  <a:lnTo>
                    <a:pt x="1303" y="33"/>
                  </a:lnTo>
                  <a:lnTo>
                    <a:pt x="1302" y="45"/>
                  </a:lnTo>
                  <a:lnTo>
                    <a:pt x="1296" y="56"/>
                  </a:lnTo>
                  <a:lnTo>
                    <a:pt x="1289" y="68"/>
                  </a:lnTo>
                  <a:lnTo>
                    <a:pt x="1282" y="78"/>
                  </a:lnTo>
                  <a:lnTo>
                    <a:pt x="1276" y="88"/>
                  </a:lnTo>
                  <a:lnTo>
                    <a:pt x="1270" y="100"/>
                  </a:lnTo>
                  <a:lnTo>
                    <a:pt x="1266" y="113"/>
                  </a:lnTo>
                  <a:lnTo>
                    <a:pt x="1267" y="124"/>
                  </a:lnTo>
                  <a:lnTo>
                    <a:pt x="1275" y="131"/>
                  </a:lnTo>
                  <a:lnTo>
                    <a:pt x="1283" y="132"/>
                  </a:lnTo>
                  <a:lnTo>
                    <a:pt x="1291" y="131"/>
                  </a:lnTo>
                  <a:lnTo>
                    <a:pt x="1300" y="126"/>
                  </a:lnTo>
                  <a:lnTo>
                    <a:pt x="1310" y="123"/>
                  </a:lnTo>
                  <a:lnTo>
                    <a:pt x="1318" y="118"/>
                  </a:lnTo>
                  <a:lnTo>
                    <a:pt x="1327" y="116"/>
                  </a:lnTo>
                  <a:lnTo>
                    <a:pt x="1336" y="116"/>
                  </a:lnTo>
                  <a:lnTo>
                    <a:pt x="1340" y="114"/>
                  </a:lnTo>
                  <a:lnTo>
                    <a:pt x="1344" y="111"/>
                  </a:lnTo>
                  <a:lnTo>
                    <a:pt x="1349" y="111"/>
                  </a:lnTo>
                  <a:lnTo>
                    <a:pt x="1355" y="111"/>
                  </a:lnTo>
                  <a:lnTo>
                    <a:pt x="1350" y="125"/>
                  </a:lnTo>
                  <a:lnTo>
                    <a:pt x="1343" y="139"/>
                  </a:lnTo>
                  <a:lnTo>
                    <a:pt x="1335" y="152"/>
                  </a:lnTo>
                  <a:lnTo>
                    <a:pt x="1325" y="163"/>
                  </a:lnTo>
                  <a:lnTo>
                    <a:pt x="1313" y="175"/>
                  </a:lnTo>
                  <a:lnTo>
                    <a:pt x="1303" y="187"/>
                  </a:lnTo>
                  <a:lnTo>
                    <a:pt x="1293" y="199"/>
                  </a:lnTo>
                  <a:lnTo>
                    <a:pt x="1285" y="212"/>
                  </a:lnTo>
                  <a:lnTo>
                    <a:pt x="1285" y="216"/>
                  </a:lnTo>
                  <a:lnTo>
                    <a:pt x="1287" y="220"/>
                  </a:lnTo>
                  <a:lnTo>
                    <a:pt x="1288" y="224"/>
                  </a:lnTo>
                  <a:lnTo>
                    <a:pt x="1290" y="228"/>
                  </a:lnTo>
                  <a:lnTo>
                    <a:pt x="1298" y="231"/>
                  </a:lnTo>
                  <a:lnTo>
                    <a:pt x="1307" y="233"/>
                  </a:lnTo>
                  <a:lnTo>
                    <a:pt x="1315" y="233"/>
                  </a:lnTo>
                  <a:lnTo>
                    <a:pt x="1323" y="233"/>
                  </a:lnTo>
                  <a:lnTo>
                    <a:pt x="1331" y="232"/>
                  </a:lnTo>
                  <a:lnTo>
                    <a:pt x="1340" y="231"/>
                  </a:lnTo>
                  <a:lnTo>
                    <a:pt x="1348" y="231"/>
                  </a:lnTo>
                  <a:lnTo>
                    <a:pt x="1356" y="232"/>
                  </a:lnTo>
                  <a:lnTo>
                    <a:pt x="1348" y="246"/>
                  </a:lnTo>
                  <a:lnTo>
                    <a:pt x="1340" y="258"/>
                  </a:lnTo>
                  <a:lnTo>
                    <a:pt x="1330" y="268"/>
                  </a:lnTo>
                  <a:lnTo>
                    <a:pt x="1320" y="277"/>
                  </a:lnTo>
                  <a:lnTo>
                    <a:pt x="1311" y="288"/>
                  </a:lnTo>
                  <a:lnTo>
                    <a:pt x="1302" y="298"/>
                  </a:lnTo>
                  <a:lnTo>
                    <a:pt x="1292" y="310"/>
                  </a:lnTo>
                  <a:lnTo>
                    <a:pt x="1284" y="322"/>
                  </a:lnTo>
                  <a:lnTo>
                    <a:pt x="1282" y="330"/>
                  </a:lnTo>
                  <a:lnTo>
                    <a:pt x="1284" y="336"/>
                  </a:lnTo>
                  <a:lnTo>
                    <a:pt x="1288" y="343"/>
                  </a:lnTo>
                  <a:lnTo>
                    <a:pt x="1293" y="348"/>
                  </a:lnTo>
                  <a:lnTo>
                    <a:pt x="1299" y="350"/>
                  </a:lnTo>
                  <a:lnTo>
                    <a:pt x="1305" y="351"/>
                  </a:lnTo>
                  <a:lnTo>
                    <a:pt x="1311" y="351"/>
                  </a:lnTo>
                  <a:lnTo>
                    <a:pt x="1316" y="350"/>
                  </a:lnTo>
                  <a:lnTo>
                    <a:pt x="1321" y="350"/>
                  </a:lnTo>
                  <a:lnTo>
                    <a:pt x="1326" y="349"/>
                  </a:lnTo>
                  <a:lnTo>
                    <a:pt x="1330" y="350"/>
                  </a:lnTo>
                  <a:lnTo>
                    <a:pt x="1335" y="351"/>
                  </a:lnTo>
                  <a:lnTo>
                    <a:pt x="1327" y="364"/>
                  </a:lnTo>
                  <a:lnTo>
                    <a:pt x="1316" y="374"/>
                  </a:lnTo>
                  <a:lnTo>
                    <a:pt x="1307" y="386"/>
                  </a:lnTo>
                  <a:lnTo>
                    <a:pt x="1297" y="396"/>
                  </a:lnTo>
                  <a:lnTo>
                    <a:pt x="1288" y="407"/>
                  </a:lnTo>
                  <a:lnTo>
                    <a:pt x="1278" y="418"/>
                  </a:lnTo>
                  <a:lnTo>
                    <a:pt x="1272" y="429"/>
                  </a:lnTo>
                  <a:lnTo>
                    <a:pt x="1266" y="442"/>
                  </a:lnTo>
                  <a:lnTo>
                    <a:pt x="1269" y="449"/>
                  </a:lnTo>
                  <a:lnTo>
                    <a:pt x="1273" y="455"/>
                  </a:lnTo>
                  <a:lnTo>
                    <a:pt x="1278" y="458"/>
                  </a:lnTo>
                  <a:lnTo>
                    <a:pt x="1284" y="462"/>
                  </a:lnTo>
                  <a:lnTo>
                    <a:pt x="1290" y="463"/>
                  </a:lnTo>
                  <a:lnTo>
                    <a:pt x="1297" y="464"/>
                  </a:lnTo>
                  <a:lnTo>
                    <a:pt x="1303" y="464"/>
                  </a:lnTo>
                  <a:lnTo>
                    <a:pt x="1310" y="464"/>
                  </a:lnTo>
                  <a:lnTo>
                    <a:pt x="1304" y="475"/>
                  </a:lnTo>
                  <a:lnTo>
                    <a:pt x="1297" y="486"/>
                  </a:lnTo>
                  <a:lnTo>
                    <a:pt x="1289" y="496"/>
                  </a:lnTo>
                  <a:lnTo>
                    <a:pt x="1281" y="505"/>
                  </a:lnTo>
                  <a:lnTo>
                    <a:pt x="1272" y="515"/>
                  </a:lnTo>
                  <a:lnTo>
                    <a:pt x="1264" y="525"/>
                  </a:lnTo>
                  <a:lnTo>
                    <a:pt x="1258" y="535"/>
                  </a:lnTo>
                  <a:lnTo>
                    <a:pt x="1252" y="548"/>
                  </a:lnTo>
                  <a:lnTo>
                    <a:pt x="1254" y="554"/>
                  </a:lnTo>
                  <a:lnTo>
                    <a:pt x="1258" y="558"/>
                  </a:lnTo>
                  <a:lnTo>
                    <a:pt x="1262" y="561"/>
                  </a:lnTo>
                  <a:lnTo>
                    <a:pt x="1268" y="563"/>
                  </a:lnTo>
                  <a:lnTo>
                    <a:pt x="1274" y="565"/>
                  </a:lnTo>
                  <a:lnTo>
                    <a:pt x="1280" y="566"/>
                  </a:lnTo>
                  <a:lnTo>
                    <a:pt x="1285" y="568"/>
                  </a:lnTo>
                  <a:lnTo>
                    <a:pt x="1290" y="570"/>
                  </a:lnTo>
                  <a:lnTo>
                    <a:pt x="1282" y="580"/>
                  </a:lnTo>
                  <a:lnTo>
                    <a:pt x="1274" y="591"/>
                  </a:lnTo>
                  <a:lnTo>
                    <a:pt x="1265" y="601"/>
                  </a:lnTo>
                  <a:lnTo>
                    <a:pt x="1255" y="611"/>
                  </a:lnTo>
                  <a:lnTo>
                    <a:pt x="1246" y="621"/>
                  </a:lnTo>
                  <a:lnTo>
                    <a:pt x="1237" y="631"/>
                  </a:lnTo>
                  <a:lnTo>
                    <a:pt x="1229" y="641"/>
                  </a:lnTo>
                  <a:lnTo>
                    <a:pt x="1222" y="653"/>
                  </a:lnTo>
                  <a:lnTo>
                    <a:pt x="1223" y="655"/>
                  </a:lnTo>
                  <a:lnTo>
                    <a:pt x="1222" y="657"/>
                  </a:lnTo>
                  <a:lnTo>
                    <a:pt x="1221" y="660"/>
                  </a:lnTo>
                  <a:lnTo>
                    <a:pt x="1221" y="663"/>
                  </a:lnTo>
                  <a:lnTo>
                    <a:pt x="1227" y="669"/>
                  </a:lnTo>
                  <a:lnTo>
                    <a:pt x="1234" y="673"/>
                  </a:lnTo>
                  <a:lnTo>
                    <a:pt x="1242" y="677"/>
                  </a:lnTo>
                  <a:lnTo>
                    <a:pt x="1247" y="678"/>
                  </a:lnTo>
                  <a:lnTo>
                    <a:pt x="1245" y="684"/>
                  </a:lnTo>
                  <a:lnTo>
                    <a:pt x="1238" y="692"/>
                  </a:lnTo>
                  <a:lnTo>
                    <a:pt x="1230" y="700"/>
                  </a:lnTo>
                  <a:lnTo>
                    <a:pt x="1223" y="708"/>
                  </a:lnTo>
                  <a:lnTo>
                    <a:pt x="1215" y="715"/>
                  </a:lnTo>
                  <a:lnTo>
                    <a:pt x="1207" y="723"/>
                  </a:lnTo>
                  <a:lnTo>
                    <a:pt x="1199" y="730"/>
                  </a:lnTo>
                  <a:lnTo>
                    <a:pt x="1191" y="737"/>
                  </a:lnTo>
                  <a:lnTo>
                    <a:pt x="1183" y="743"/>
                  </a:lnTo>
                  <a:lnTo>
                    <a:pt x="1179" y="750"/>
                  </a:lnTo>
                  <a:lnTo>
                    <a:pt x="1179" y="755"/>
                  </a:lnTo>
                  <a:lnTo>
                    <a:pt x="1182" y="762"/>
                  </a:lnTo>
                  <a:lnTo>
                    <a:pt x="1185" y="768"/>
                  </a:lnTo>
                  <a:lnTo>
                    <a:pt x="1190" y="771"/>
                  </a:lnTo>
                  <a:lnTo>
                    <a:pt x="1196" y="774"/>
                  </a:lnTo>
                  <a:lnTo>
                    <a:pt x="1201" y="774"/>
                  </a:lnTo>
                  <a:lnTo>
                    <a:pt x="1208" y="771"/>
                  </a:lnTo>
                  <a:lnTo>
                    <a:pt x="1201" y="779"/>
                  </a:lnTo>
                  <a:lnTo>
                    <a:pt x="1192" y="788"/>
                  </a:lnTo>
                  <a:lnTo>
                    <a:pt x="1182" y="794"/>
                  </a:lnTo>
                  <a:lnTo>
                    <a:pt x="1171" y="801"/>
                  </a:lnTo>
                  <a:lnTo>
                    <a:pt x="1161" y="808"/>
                  </a:lnTo>
                  <a:lnTo>
                    <a:pt x="1152" y="815"/>
                  </a:lnTo>
                  <a:lnTo>
                    <a:pt x="1143" y="823"/>
                  </a:lnTo>
                  <a:lnTo>
                    <a:pt x="1135" y="832"/>
                  </a:lnTo>
                  <a:lnTo>
                    <a:pt x="1135" y="841"/>
                  </a:lnTo>
                  <a:lnTo>
                    <a:pt x="1140" y="844"/>
                  </a:lnTo>
                  <a:lnTo>
                    <a:pt x="1147" y="847"/>
                  </a:lnTo>
                  <a:lnTo>
                    <a:pt x="1152" y="851"/>
                  </a:lnTo>
                  <a:lnTo>
                    <a:pt x="1156" y="851"/>
                  </a:lnTo>
                  <a:lnTo>
                    <a:pt x="1147" y="857"/>
                  </a:lnTo>
                  <a:lnTo>
                    <a:pt x="1138" y="862"/>
                  </a:lnTo>
                  <a:lnTo>
                    <a:pt x="1129" y="869"/>
                  </a:lnTo>
                  <a:lnTo>
                    <a:pt x="1120" y="875"/>
                  </a:lnTo>
                  <a:lnTo>
                    <a:pt x="1111" y="882"/>
                  </a:lnTo>
                  <a:lnTo>
                    <a:pt x="1103" y="890"/>
                  </a:lnTo>
                  <a:lnTo>
                    <a:pt x="1095" y="897"/>
                  </a:lnTo>
                  <a:lnTo>
                    <a:pt x="1088" y="906"/>
                  </a:lnTo>
                  <a:lnTo>
                    <a:pt x="1090" y="911"/>
                  </a:lnTo>
                  <a:lnTo>
                    <a:pt x="1092" y="915"/>
                  </a:lnTo>
                  <a:lnTo>
                    <a:pt x="1094" y="919"/>
                  </a:lnTo>
                  <a:lnTo>
                    <a:pt x="1098" y="921"/>
                  </a:lnTo>
                  <a:lnTo>
                    <a:pt x="1098" y="926"/>
                  </a:lnTo>
                  <a:lnTo>
                    <a:pt x="1091" y="929"/>
                  </a:lnTo>
                  <a:lnTo>
                    <a:pt x="1083" y="934"/>
                  </a:lnTo>
                  <a:lnTo>
                    <a:pt x="1075" y="937"/>
                  </a:lnTo>
                  <a:lnTo>
                    <a:pt x="1068" y="942"/>
                  </a:lnTo>
                  <a:lnTo>
                    <a:pt x="1060" y="946"/>
                  </a:lnTo>
                  <a:lnTo>
                    <a:pt x="1053" y="952"/>
                  </a:lnTo>
                  <a:lnTo>
                    <a:pt x="1047" y="958"/>
                  </a:lnTo>
                  <a:lnTo>
                    <a:pt x="1042" y="965"/>
                  </a:lnTo>
                  <a:lnTo>
                    <a:pt x="1040" y="961"/>
                  </a:lnTo>
                  <a:lnTo>
                    <a:pt x="1039" y="957"/>
                  </a:lnTo>
                  <a:lnTo>
                    <a:pt x="1035" y="955"/>
                  </a:lnTo>
                  <a:lnTo>
                    <a:pt x="1031" y="953"/>
                  </a:lnTo>
                  <a:lnTo>
                    <a:pt x="1029" y="952"/>
                  </a:lnTo>
                  <a:lnTo>
                    <a:pt x="1027" y="953"/>
                  </a:lnTo>
                  <a:lnTo>
                    <a:pt x="1025" y="957"/>
                  </a:lnTo>
                  <a:lnTo>
                    <a:pt x="1023" y="958"/>
                  </a:lnTo>
                  <a:lnTo>
                    <a:pt x="1031" y="993"/>
                  </a:lnTo>
                  <a:lnTo>
                    <a:pt x="1031" y="1028"/>
                  </a:lnTo>
                  <a:lnTo>
                    <a:pt x="1025" y="1063"/>
                  </a:lnTo>
                  <a:lnTo>
                    <a:pt x="1017" y="1097"/>
                  </a:lnTo>
                  <a:lnTo>
                    <a:pt x="1002" y="1137"/>
                  </a:lnTo>
                  <a:lnTo>
                    <a:pt x="985" y="1177"/>
                  </a:lnTo>
                  <a:lnTo>
                    <a:pt x="968" y="1218"/>
                  </a:lnTo>
                  <a:lnTo>
                    <a:pt x="954" y="1259"/>
                  </a:lnTo>
                  <a:lnTo>
                    <a:pt x="944" y="1300"/>
                  </a:lnTo>
                  <a:lnTo>
                    <a:pt x="942" y="1342"/>
                  </a:lnTo>
                  <a:lnTo>
                    <a:pt x="951" y="1381"/>
                  </a:lnTo>
                  <a:lnTo>
                    <a:pt x="972" y="1420"/>
                  </a:lnTo>
                  <a:lnTo>
                    <a:pt x="974" y="1434"/>
                  </a:lnTo>
                  <a:lnTo>
                    <a:pt x="972" y="1448"/>
                  </a:lnTo>
                  <a:lnTo>
                    <a:pt x="968" y="1461"/>
                  </a:lnTo>
                  <a:lnTo>
                    <a:pt x="961" y="1474"/>
                  </a:lnTo>
                  <a:lnTo>
                    <a:pt x="953" y="1487"/>
                  </a:lnTo>
                  <a:lnTo>
                    <a:pt x="946" y="1499"/>
                  </a:lnTo>
                  <a:lnTo>
                    <a:pt x="939" y="1512"/>
                  </a:lnTo>
                  <a:lnTo>
                    <a:pt x="935" y="1526"/>
                  </a:lnTo>
                  <a:lnTo>
                    <a:pt x="925" y="1541"/>
                  </a:lnTo>
                  <a:lnTo>
                    <a:pt x="917" y="1559"/>
                  </a:lnTo>
                  <a:lnTo>
                    <a:pt x="913" y="1579"/>
                  </a:lnTo>
                  <a:lnTo>
                    <a:pt x="913" y="1595"/>
                  </a:lnTo>
                  <a:lnTo>
                    <a:pt x="923" y="1609"/>
                  </a:lnTo>
                  <a:lnTo>
                    <a:pt x="925" y="1608"/>
                  </a:lnTo>
                  <a:lnTo>
                    <a:pt x="929" y="1615"/>
                  </a:lnTo>
                  <a:lnTo>
                    <a:pt x="934" y="1620"/>
                  </a:lnTo>
                  <a:lnTo>
                    <a:pt x="938" y="1626"/>
                  </a:lnTo>
                  <a:lnTo>
                    <a:pt x="940" y="1635"/>
                  </a:lnTo>
                  <a:lnTo>
                    <a:pt x="936" y="1645"/>
                  </a:lnTo>
                  <a:lnTo>
                    <a:pt x="932" y="1655"/>
                  </a:lnTo>
                  <a:lnTo>
                    <a:pt x="925" y="1663"/>
                  </a:lnTo>
                  <a:lnTo>
                    <a:pt x="917" y="1666"/>
                  </a:lnTo>
                  <a:lnTo>
                    <a:pt x="912" y="1665"/>
                  </a:lnTo>
                  <a:lnTo>
                    <a:pt x="908" y="1663"/>
                  </a:lnTo>
                  <a:lnTo>
                    <a:pt x="903" y="1660"/>
                  </a:lnTo>
                  <a:lnTo>
                    <a:pt x="900" y="1655"/>
                  </a:lnTo>
                  <a:lnTo>
                    <a:pt x="898" y="1646"/>
                  </a:lnTo>
                  <a:lnTo>
                    <a:pt x="894" y="1638"/>
                  </a:lnTo>
                  <a:lnTo>
                    <a:pt x="887" y="1630"/>
                  </a:lnTo>
                  <a:lnTo>
                    <a:pt x="879" y="1624"/>
                  </a:lnTo>
                  <a:lnTo>
                    <a:pt x="871" y="1624"/>
                  </a:lnTo>
                  <a:lnTo>
                    <a:pt x="863" y="1625"/>
                  </a:lnTo>
                  <a:lnTo>
                    <a:pt x="856" y="1627"/>
                  </a:lnTo>
                  <a:lnTo>
                    <a:pt x="848" y="1632"/>
                  </a:lnTo>
                  <a:lnTo>
                    <a:pt x="842" y="1646"/>
                  </a:lnTo>
                  <a:lnTo>
                    <a:pt x="842" y="1661"/>
                  </a:lnTo>
                  <a:lnTo>
                    <a:pt x="840" y="1673"/>
                  </a:lnTo>
                  <a:lnTo>
                    <a:pt x="825" y="1681"/>
                  </a:lnTo>
                  <a:lnTo>
                    <a:pt x="820" y="1681"/>
                  </a:lnTo>
                  <a:lnTo>
                    <a:pt x="817" y="1679"/>
                  </a:lnTo>
                  <a:lnTo>
                    <a:pt x="814" y="1676"/>
                  </a:lnTo>
                  <a:lnTo>
                    <a:pt x="811" y="1671"/>
                  </a:lnTo>
                  <a:lnTo>
                    <a:pt x="817" y="1655"/>
                  </a:lnTo>
                  <a:lnTo>
                    <a:pt x="824" y="1640"/>
                  </a:lnTo>
                  <a:lnTo>
                    <a:pt x="828" y="1624"/>
                  </a:lnTo>
                  <a:lnTo>
                    <a:pt x="824" y="1608"/>
                  </a:lnTo>
                  <a:lnTo>
                    <a:pt x="815" y="1601"/>
                  </a:lnTo>
                  <a:lnTo>
                    <a:pt x="807" y="1598"/>
                  </a:lnTo>
                  <a:lnTo>
                    <a:pt x="798" y="1600"/>
                  </a:lnTo>
                  <a:lnTo>
                    <a:pt x="789" y="1604"/>
                  </a:lnTo>
                  <a:lnTo>
                    <a:pt x="780" y="1608"/>
                  </a:lnTo>
                  <a:lnTo>
                    <a:pt x="771" y="1610"/>
                  </a:lnTo>
                  <a:lnTo>
                    <a:pt x="762" y="1608"/>
                  </a:lnTo>
                  <a:lnTo>
                    <a:pt x="754" y="1601"/>
                  </a:lnTo>
                  <a:lnTo>
                    <a:pt x="752" y="1594"/>
                  </a:lnTo>
                  <a:lnTo>
                    <a:pt x="752" y="1586"/>
                  </a:lnTo>
                  <a:lnTo>
                    <a:pt x="756" y="1579"/>
                  </a:lnTo>
                  <a:lnTo>
                    <a:pt x="759" y="1571"/>
                  </a:lnTo>
                  <a:lnTo>
                    <a:pt x="773" y="1571"/>
                  </a:lnTo>
                  <a:lnTo>
                    <a:pt x="786" y="1570"/>
                  </a:lnTo>
                  <a:lnTo>
                    <a:pt x="798" y="1566"/>
                  </a:lnTo>
                  <a:lnTo>
                    <a:pt x="811" y="1560"/>
                  </a:lnTo>
                  <a:lnTo>
                    <a:pt x="821" y="1554"/>
                  </a:lnTo>
                  <a:lnTo>
                    <a:pt x="832" y="1544"/>
                  </a:lnTo>
                  <a:lnTo>
                    <a:pt x="841" y="1534"/>
                  </a:lnTo>
                  <a:lnTo>
                    <a:pt x="849" y="1521"/>
                  </a:lnTo>
                  <a:lnTo>
                    <a:pt x="855" y="1510"/>
                  </a:lnTo>
                  <a:lnTo>
                    <a:pt x="858" y="1498"/>
                  </a:lnTo>
                  <a:lnTo>
                    <a:pt x="860" y="1486"/>
                  </a:lnTo>
                  <a:lnTo>
                    <a:pt x="863" y="1472"/>
                  </a:lnTo>
                  <a:lnTo>
                    <a:pt x="864" y="1435"/>
                  </a:lnTo>
                  <a:lnTo>
                    <a:pt x="858" y="1399"/>
                  </a:lnTo>
                  <a:lnTo>
                    <a:pt x="848" y="1365"/>
                  </a:lnTo>
                  <a:lnTo>
                    <a:pt x="834" y="1331"/>
                  </a:lnTo>
                  <a:lnTo>
                    <a:pt x="818" y="1299"/>
                  </a:lnTo>
                  <a:lnTo>
                    <a:pt x="802" y="1267"/>
                  </a:lnTo>
                  <a:lnTo>
                    <a:pt x="787" y="1234"/>
                  </a:lnTo>
                  <a:lnTo>
                    <a:pt x="773" y="1202"/>
                  </a:lnTo>
                  <a:lnTo>
                    <a:pt x="769" y="1176"/>
                  </a:lnTo>
                  <a:lnTo>
                    <a:pt x="766" y="1150"/>
                  </a:lnTo>
                  <a:lnTo>
                    <a:pt x="764" y="1126"/>
                  </a:lnTo>
                  <a:lnTo>
                    <a:pt x="762" y="1102"/>
                  </a:lnTo>
                  <a:lnTo>
                    <a:pt x="764" y="1079"/>
                  </a:lnTo>
                  <a:lnTo>
                    <a:pt x="768" y="1057"/>
                  </a:lnTo>
                  <a:lnTo>
                    <a:pt x="777" y="1034"/>
                  </a:lnTo>
                  <a:lnTo>
                    <a:pt x="791" y="1012"/>
                  </a:lnTo>
                  <a:lnTo>
                    <a:pt x="789" y="1006"/>
                  </a:lnTo>
                  <a:lnTo>
                    <a:pt x="783" y="1003"/>
                  </a:lnTo>
                  <a:lnTo>
                    <a:pt x="777" y="1002"/>
                  </a:lnTo>
                  <a:lnTo>
                    <a:pt x="773" y="1001"/>
                  </a:lnTo>
                  <a:lnTo>
                    <a:pt x="768" y="1002"/>
                  </a:lnTo>
                  <a:lnTo>
                    <a:pt x="761" y="1016"/>
                  </a:lnTo>
                  <a:lnTo>
                    <a:pt x="756" y="1029"/>
                  </a:lnTo>
                  <a:lnTo>
                    <a:pt x="750" y="1043"/>
                  </a:lnTo>
                  <a:lnTo>
                    <a:pt x="745" y="1057"/>
                  </a:lnTo>
                  <a:lnTo>
                    <a:pt x="736" y="1055"/>
                  </a:lnTo>
                  <a:lnTo>
                    <a:pt x="727" y="1050"/>
                  </a:lnTo>
                  <a:lnTo>
                    <a:pt x="719" y="1046"/>
                  </a:lnTo>
                  <a:lnTo>
                    <a:pt x="712" y="1040"/>
                  </a:lnTo>
                  <a:lnTo>
                    <a:pt x="705" y="1034"/>
                  </a:lnTo>
                  <a:lnTo>
                    <a:pt x="699" y="1026"/>
                  </a:lnTo>
                  <a:lnTo>
                    <a:pt x="695" y="1018"/>
                  </a:lnTo>
                  <a:lnTo>
                    <a:pt x="691" y="1009"/>
                  </a:lnTo>
                  <a:lnTo>
                    <a:pt x="683" y="1004"/>
                  </a:lnTo>
                  <a:lnTo>
                    <a:pt x="676" y="1005"/>
                  </a:lnTo>
                  <a:lnTo>
                    <a:pt x="669" y="1008"/>
                  </a:lnTo>
                  <a:lnTo>
                    <a:pt x="660" y="1005"/>
                  </a:lnTo>
                  <a:lnTo>
                    <a:pt x="654" y="1002"/>
                  </a:lnTo>
                  <a:lnTo>
                    <a:pt x="648" y="996"/>
                  </a:lnTo>
                  <a:lnTo>
                    <a:pt x="643" y="989"/>
                  </a:lnTo>
                  <a:lnTo>
                    <a:pt x="636" y="983"/>
                  </a:lnTo>
                  <a:lnTo>
                    <a:pt x="630" y="979"/>
                  </a:lnTo>
                  <a:lnTo>
                    <a:pt x="623" y="976"/>
                  </a:lnTo>
                  <a:lnTo>
                    <a:pt x="615" y="978"/>
                  </a:lnTo>
                  <a:lnTo>
                    <a:pt x="607" y="985"/>
                  </a:lnTo>
                  <a:lnTo>
                    <a:pt x="601" y="979"/>
                  </a:lnTo>
                  <a:lnTo>
                    <a:pt x="595" y="974"/>
                  </a:lnTo>
                  <a:lnTo>
                    <a:pt x="590" y="970"/>
                  </a:lnTo>
                  <a:lnTo>
                    <a:pt x="582" y="967"/>
                  </a:lnTo>
                  <a:lnTo>
                    <a:pt x="575" y="970"/>
                  </a:lnTo>
                  <a:lnTo>
                    <a:pt x="568" y="973"/>
                  </a:lnTo>
                  <a:lnTo>
                    <a:pt x="561" y="976"/>
                  </a:lnTo>
                  <a:lnTo>
                    <a:pt x="554" y="980"/>
                  </a:lnTo>
                  <a:lnTo>
                    <a:pt x="547" y="985"/>
                  </a:lnTo>
                  <a:lnTo>
                    <a:pt x="540" y="989"/>
                  </a:lnTo>
                  <a:lnTo>
                    <a:pt x="534" y="995"/>
                  </a:lnTo>
                  <a:lnTo>
                    <a:pt x="529" y="1001"/>
                  </a:lnTo>
                  <a:lnTo>
                    <a:pt x="526" y="997"/>
                  </a:lnTo>
                  <a:lnTo>
                    <a:pt x="522" y="995"/>
                  </a:lnTo>
                  <a:lnTo>
                    <a:pt x="517" y="995"/>
                  </a:lnTo>
                  <a:lnTo>
                    <a:pt x="511" y="995"/>
                  </a:lnTo>
                  <a:lnTo>
                    <a:pt x="504" y="998"/>
                  </a:lnTo>
                  <a:lnTo>
                    <a:pt x="499" y="1002"/>
                  </a:lnTo>
                  <a:lnTo>
                    <a:pt x="493" y="1005"/>
                  </a:lnTo>
                  <a:lnTo>
                    <a:pt x="487" y="1010"/>
                  </a:lnTo>
                  <a:lnTo>
                    <a:pt x="481" y="1016"/>
                  </a:lnTo>
                  <a:lnTo>
                    <a:pt x="476" y="1021"/>
                  </a:lnTo>
                  <a:lnTo>
                    <a:pt x="471" y="1027"/>
                  </a:lnTo>
                  <a:lnTo>
                    <a:pt x="466" y="1033"/>
                  </a:lnTo>
                  <a:lnTo>
                    <a:pt x="466" y="1021"/>
                  </a:lnTo>
                  <a:lnTo>
                    <a:pt x="469" y="1023"/>
                  </a:lnTo>
                  <a:lnTo>
                    <a:pt x="470" y="1019"/>
                  </a:lnTo>
                  <a:lnTo>
                    <a:pt x="469" y="1018"/>
                  </a:lnTo>
                  <a:lnTo>
                    <a:pt x="466" y="1016"/>
                  </a:lnTo>
                  <a:lnTo>
                    <a:pt x="465" y="1013"/>
                  </a:lnTo>
                  <a:lnTo>
                    <a:pt x="466" y="1014"/>
                  </a:lnTo>
                  <a:lnTo>
                    <a:pt x="468" y="1012"/>
                  </a:lnTo>
                  <a:lnTo>
                    <a:pt x="470" y="1010"/>
                  </a:lnTo>
                  <a:lnTo>
                    <a:pt x="470" y="1008"/>
                  </a:lnTo>
                  <a:lnTo>
                    <a:pt x="469" y="1005"/>
                  </a:lnTo>
                  <a:lnTo>
                    <a:pt x="468" y="1005"/>
                  </a:lnTo>
                  <a:lnTo>
                    <a:pt x="466" y="1006"/>
                  </a:lnTo>
                  <a:lnTo>
                    <a:pt x="465" y="1008"/>
                  </a:lnTo>
                  <a:lnTo>
                    <a:pt x="465" y="1009"/>
                  </a:lnTo>
                  <a:lnTo>
                    <a:pt x="465" y="1008"/>
                  </a:lnTo>
                  <a:lnTo>
                    <a:pt x="465" y="1006"/>
                  </a:lnTo>
                  <a:lnTo>
                    <a:pt x="464" y="1005"/>
                  </a:lnTo>
                  <a:lnTo>
                    <a:pt x="461" y="1017"/>
                  </a:lnTo>
                  <a:lnTo>
                    <a:pt x="460" y="1031"/>
                  </a:lnTo>
                  <a:lnTo>
                    <a:pt x="455" y="1041"/>
                  </a:lnTo>
                  <a:lnTo>
                    <a:pt x="443" y="1041"/>
                  </a:lnTo>
                  <a:lnTo>
                    <a:pt x="432" y="1052"/>
                  </a:lnTo>
                  <a:lnTo>
                    <a:pt x="423" y="1066"/>
                  </a:lnTo>
                  <a:lnTo>
                    <a:pt x="416" y="1081"/>
                  </a:lnTo>
                  <a:lnTo>
                    <a:pt x="409" y="1097"/>
                  </a:lnTo>
                  <a:lnTo>
                    <a:pt x="403" y="1114"/>
                  </a:lnTo>
                  <a:lnTo>
                    <a:pt x="397" y="1130"/>
                  </a:lnTo>
                  <a:lnTo>
                    <a:pt x="389" y="1146"/>
                  </a:lnTo>
                  <a:lnTo>
                    <a:pt x="381" y="1161"/>
                  </a:lnTo>
                  <a:lnTo>
                    <a:pt x="371" y="1160"/>
                  </a:lnTo>
                  <a:lnTo>
                    <a:pt x="364" y="1162"/>
                  </a:lnTo>
                  <a:lnTo>
                    <a:pt x="361" y="1168"/>
                  </a:lnTo>
                  <a:lnTo>
                    <a:pt x="357" y="1175"/>
                  </a:lnTo>
                  <a:lnTo>
                    <a:pt x="356" y="1184"/>
                  </a:lnTo>
                  <a:lnTo>
                    <a:pt x="354" y="1192"/>
                  </a:lnTo>
                  <a:lnTo>
                    <a:pt x="350" y="1200"/>
                  </a:lnTo>
                  <a:lnTo>
                    <a:pt x="346" y="1206"/>
                  </a:lnTo>
                  <a:lnTo>
                    <a:pt x="340" y="1219"/>
                  </a:lnTo>
                  <a:lnTo>
                    <a:pt x="333" y="1234"/>
                  </a:lnTo>
                  <a:lnTo>
                    <a:pt x="327" y="1249"/>
                  </a:lnTo>
                  <a:lnTo>
                    <a:pt x="321" y="1264"/>
                  </a:lnTo>
                  <a:lnTo>
                    <a:pt x="312" y="1267"/>
                  </a:lnTo>
                  <a:lnTo>
                    <a:pt x="304" y="1270"/>
                  </a:lnTo>
                  <a:lnTo>
                    <a:pt x="297" y="1275"/>
                  </a:lnTo>
                  <a:lnTo>
                    <a:pt x="291" y="1281"/>
                  </a:lnTo>
                  <a:lnTo>
                    <a:pt x="286" y="1287"/>
                  </a:lnTo>
                  <a:lnTo>
                    <a:pt x="281" y="1294"/>
                  </a:lnTo>
                  <a:lnTo>
                    <a:pt x="276" y="1302"/>
                  </a:lnTo>
                  <a:lnTo>
                    <a:pt x="272" y="1310"/>
                  </a:lnTo>
                  <a:lnTo>
                    <a:pt x="270" y="1325"/>
                  </a:lnTo>
                  <a:lnTo>
                    <a:pt x="266" y="1340"/>
                  </a:lnTo>
                  <a:lnTo>
                    <a:pt x="260" y="1354"/>
                  </a:lnTo>
                  <a:lnTo>
                    <a:pt x="252" y="1363"/>
                  </a:lnTo>
                  <a:lnTo>
                    <a:pt x="259" y="1408"/>
                  </a:lnTo>
                  <a:lnTo>
                    <a:pt x="265" y="1454"/>
                  </a:lnTo>
                  <a:lnTo>
                    <a:pt x="267" y="1502"/>
                  </a:lnTo>
                  <a:lnTo>
                    <a:pt x="264" y="1548"/>
                  </a:lnTo>
                  <a:lnTo>
                    <a:pt x="266" y="1567"/>
                  </a:lnTo>
                  <a:lnTo>
                    <a:pt x="264" y="1590"/>
                  </a:lnTo>
                  <a:lnTo>
                    <a:pt x="260" y="1615"/>
                  </a:lnTo>
                  <a:lnTo>
                    <a:pt x="258" y="1639"/>
                  </a:lnTo>
                  <a:lnTo>
                    <a:pt x="251" y="1683"/>
                  </a:lnTo>
                  <a:lnTo>
                    <a:pt x="242" y="1726"/>
                  </a:lnTo>
                  <a:lnTo>
                    <a:pt x="230" y="1770"/>
                  </a:lnTo>
                  <a:lnTo>
                    <a:pt x="219" y="1814"/>
                  </a:lnTo>
                  <a:lnTo>
                    <a:pt x="204" y="1856"/>
                  </a:lnTo>
                  <a:lnTo>
                    <a:pt x="187" y="1899"/>
                  </a:lnTo>
                  <a:lnTo>
                    <a:pt x="168" y="1941"/>
                  </a:lnTo>
                  <a:lnTo>
                    <a:pt x="147" y="1980"/>
                  </a:lnTo>
                  <a:lnTo>
                    <a:pt x="149" y="1988"/>
                  </a:lnTo>
                  <a:lnTo>
                    <a:pt x="152" y="1995"/>
                  </a:lnTo>
                  <a:lnTo>
                    <a:pt x="158" y="2002"/>
                  </a:lnTo>
                  <a:lnTo>
                    <a:pt x="164" y="2007"/>
                  </a:lnTo>
                  <a:lnTo>
                    <a:pt x="170" y="2014"/>
                  </a:lnTo>
                  <a:lnTo>
                    <a:pt x="176" y="2020"/>
                  </a:lnTo>
                  <a:lnTo>
                    <a:pt x="180" y="2028"/>
                  </a:lnTo>
                  <a:lnTo>
                    <a:pt x="180" y="2037"/>
                  </a:lnTo>
                  <a:lnTo>
                    <a:pt x="180" y="2044"/>
                  </a:lnTo>
                  <a:lnTo>
                    <a:pt x="179" y="2051"/>
                  </a:lnTo>
                  <a:lnTo>
                    <a:pt x="177" y="2057"/>
                  </a:lnTo>
                  <a:lnTo>
                    <a:pt x="174" y="2062"/>
                  </a:lnTo>
                  <a:lnTo>
                    <a:pt x="170" y="2065"/>
                  </a:lnTo>
                  <a:lnTo>
                    <a:pt x="165" y="2065"/>
                  </a:lnTo>
                  <a:lnTo>
                    <a:pt x="160" y="2065"/>
                  </a:lnTo>
                  <a:lnTo>
                    <a:pt x="155" y="2065"/>
                  </a:lnTo>
                  <a:lnTo>
                    <a:pt x="150" y="2063"/>
                  </a:lnTo>
                  <a:lnTo>
                    <a:pt x="145" y="2059"/>
                  </a:lnTo>
                  <a:lnTo>
                    <a:pt x="142" y="2055"/>
                  </a:lnTo>
                  <a:lnTo>
                    <a:pt x="139" y="2049"/>
                  </a:lnTo>
                  <a:lnTo>
                    <a:pt x="136" y="2044"/>
                  </a:lnTo>
                  <a:lnTo>
                    <a:pt x="132" y="2040"/>
                  </a:lnTo>
                  <a:lnTo>
                    <a:pt x="128" y="2036"/>
                  </a:lnTo>
                  <a:lnTo>
                    <a:pt x="121" y="2034"/>
                  </a:lnTo>
                  <a:lnTo>
                    <a:pt x="113" y="2033"/>
                  </a:lnTo>
                  <a:lnTo>
                    <a:pt x="106" y="2034"/>
                  </a:lnTo>
                  <a:lnTo>
                    <a:pt x="100" y="2037"/>
                  </a:lnTo>
                  <a:lnTo>
                    <a:pt x="93" y="2042"/>
                  </a:lnTo>
                  <a:lnTo>
                    <a:pt x="89" y="2053"/>
                  </a:lnTo>
                  <a:lnTo>
                    <a:pt x="90" y="2066"/>
                  </a:lnTo>
                  <a:lnTo>
                    <a:pt x="91" y="2078"/>
                  </a:lnTo>
                  <a:lnTo>
                    <a:pt x="83" y="2087"/>
                  </a:lnTo>
                  <a:lnTo>
                    <a:pt x="83" y="2078"/>
                  </a:lnTo>
                  <a:lnTo>
                    <a:pt x="84" y="2070"/>
                  </a:lnTo>
                  <a:lnTo>
                    <a:pt x="84" y="2062"/>
                  </a:lnTo>
                  <a:lnTo>
                    <a:pt x="78" y="2059"/>
                  </a:lnTo>
                  <a:lnTo>
                    <a:pt x="79" y="2065"/>
                  </a:lnTo>
                  <a:lnTo>
                    <a:pt x="78" y="2064"/>
                  </a:lnTo>
                  <a:lnTo>
                    <a:pt x="77" y="2068"/>
                  </a:lnTo>
                  <a:lnTo>
                    <a:pt x="76" y="2072"/>
                  </a:lnTo>
                  <a:lnTo>
                    <a:pt x="75" y="2076"/>
                  </a:lnTo>
                  <a:lnTo>
                    <a:pt x="75" y="2081"/>
                  </a:lnTo>
                  <a:lnTo>
                    <a:pt x="75" y="2080"/>
                  </a:lnTo>
                  <a:lnTo>
                    <a:pt x="75" y="2079"/>
                  </a:lnTo>
                  <a:lnTo>
                    <a:pt x="74" y="2078"/>
                  </a:lnTo>
                  <a:lnTo>
                    <a:pt x="73" y="2080"/>
                  </a:lnTo>
                  <a:lnTo>
                    <a:pt x="71" y="2082"/>
                  </a:lnTo>
                  <a:lnTo>
                    <a:pt x="73" y="2086"/>
                  </a:lnTo>
                  <a:lnTo>
                    <a:pt x="73" y="2088"/>
                  </a:lnTo>
                  <a:lnTo>
                    <a:pt x="68" y="2087"/>
                  </a:lnTo>
                  <a:lnTo>
                    <a:pt x="66" y="2085"/>
                  </a:lnTo>
                  <a:lnTo>
                    <a:pt x="62" y="2081"/>
                  </a:lnTo>
                  <a:lnTo>
                    <a:pt x="61" y="2078"/>
                  </a:lnTo>
                  <a:lnTo>
                    <a:pt x="66" y="2065"/>
                  </a:lnTo>
                  <a:lnTo>
                    <a:pt x="73" y="2053"/>
                  </a:lnTo>
                  <a:lnTo>
                    <a:pt x="75" y="2041"/>
                  </a:lnTo>
                  <a:lnTo>
                    <a:pt x="70" y="2030"/>
                  </a:lnTo>
                  <a:lnTo>
                    <a:pt x="68" y="2029"/>
                  </a:lnTo>
                  <a:lnTo>
                    <a:pt x="66" y="2027"/>
                  </a:lnTo>
                  <a:lnTo>
                    <a:pt x="63" y="2025"/>
                  </a:lnTo>
                  <a:lnTo>
                    <a:pt x="61" y="2022"/>
                  </a:lnTo>
                  <a:lnTo>
                    <a:pt x="51" y="2021"/>
                  </a:lnTo>
                  <a:lnTo>
                    <a:pt x="43" y="2023"/>
                  </a:lnTo>
                  <a:lnTo>
                    <a:pt x="35" y="2030"/>
                  </a:lnTo>
                  <a:lnTo>
                    <a:pt x="28" y="2037"/>
                  </a:lnTo>
                  <a:lnTo>
                    <a:pt x="22" y="2042"/>
                  </a:lnTo>
                  <a:lnTo>
                    <a:pt x="15" y="2044"/>
                  </a:lnTo>
                  <a:lnTo>
                    <a:pt x="8" y="2040"/>
                  </a:lnTo>
                  <a:lnTo>
                    <a:pt x="0" y="2028"/>
                  </a:lnTo>
                  <a:lnTo>
                    <a:pt x="0" y="2020"/>
                  </a:lnTo>
                  <a:lnTo>
                    <a:pt x="0" y="2010"/>
                  </a:lnTo>
                  <a:lnTo>
                    <a:pt x="5" y="2002"/>
                  </a:lnTo>
                  <a:lnTo>
                    <a:pt x="14" y="1999"/>
                  </a:lnTo>
                  <a:lnTo>
                    <a:pt x="21" y="1998"/>
                  </a:lnTo>
                  <a:lnTo>
                    <a:pt x="26" y="1997"/>
                  </a:lnTo>
                  <a:lnTo>
                    <a:pt x="33" y="1996"/>
                  </a:lnTo>
                  <a:lnTo>
                    <a:pt x="40" y="1995"/>
                  </a:lnTo>
                  <a:lnTo>
                    <a:pt x="47" y="1992"/>
                  </a:lnTo>
                  <a:lnTo>
                    <a:pt x="53" y="1990"/>
                  </a:lnTo>
                  <a:lnTo>
                    <a:pt x="56" y="1987"/>
                  </a:lnTo>
                  <a:lnTo>
                    <a:pt x="60" y="1982"/>
                  </a:lnTo>
                  <a:lnTo>
                    <a:pt x="66" y="1977"/>
                  </a:lnTo>
                  <a:lnTo>
                    <a:pt x="71" y="1971"/>
                  </a:lnTo>
                  <a:lnTo>
                    <a:pt x="75" y="1964"/>
                  </a:lnTo>
                  <a:lnTo>
                    <a:pt x="79" y="1956"/>
                  </a:lnTo>
                  <a:lnTo>
                    <a:pt x="85" y="1945"/>
                  </a:lnTo>
                  <a:lnTo>
                    <a:pt x="92" y="1935"/>
                  </a:lnTo>
                  <a:lnTo>
                    <a:pt x="96" y="1924"/>
                  </a:lnTo>
                  <a:lnTo>
                    <a:pt x="97" y="1913"/>
                  </a:lnTo>
                  <a:lnTo>
                    <a:pt x="98" y="1913"/>
                  </a:lnTo>
                  <a:lnTo>
                    <a:pt x="119" y="1836"/>
                  </a:lnTo>
                  <a:lnTo>
                    <a:pt x="117" y="1765"/>
                  </a:lnTo>
                  <a:lnTo>
                    <a:pt x="117" y="1695"/>
                  </a:lnTo>
                  <a:lnTo>
                    <a:pt x="116" y="1625"/>
                  </a:lnTo>
                  <a:lnTo>
                    <a:pt x="115" y="1554"/>
                  </a:lnTo>
                  <a:lnTo>
                    <a:pt x="113" y="1551"/>
                  </a:lnTo>
                  <a:lnTo>
                    <a:pt x="112" y="1549"/>
                  </a:lnTo>
                  <a:lnTo>
                    <a:pt x="112" y="1547"/>
                  </a:lnTo>
                  <a:lnTo>
                    <a:pt x="112" y="1544"/>
                  </a:lnTo>
                  <a:lnTo>
                    <a:pt x="114" y="1544"/>
                  </a:lnTo>
                  <a:lnTo>
                    <a:pt x="113" y="1534"/>
                  </a:lnTo>
                  <a:lnTo>
                    <a:pt x="115" y="1521"/>
                  </a:lnTo>
                  <a:lnTo>
                    <a:pt x="113" y="1510"/>
                  </a:lnTo>
                  <a:lnTo>
                    <a:pt x="100" y="1506"/>
                  </a:lnTo>
                  <a:lnTo>
                    <a:pt x="96" y="1507"/>
                  </a:lnTo>
                  <a:lnTo>
                    <a:pt x="92" y="1511"/>
                  </a:lnTo>
                  <a:lnTo>
                    <a:pt x="90" y="1516"/>
                  </a:lnTo>
                  <a:lnTo>
                    <a:pt x="86" y="1520"/>
                  </a:lnTo>
                  <a:lnTo>
                    <a:pt x="88" y="1530"/>
                  </a:lnTo>
                  <a:lnTo>
                    <a:pt x="88" y="1541"/>
                  </a:lnTo>
                  <a:lnTo>
                    <a:pt x="89" y="1552"/>
                  </a:lnTo>
                  <a:lnTo>
                    <a:pt x="91" y="1563"/>
                  </a:lnTo>
                  <a:lnTo>
                    <a:pt x="82" y="1550"/>
                  </a:lnTo>
                  <a:lnTo>
                    <a:pt x="74" y="1537"/>
                  </a:lnTo>
                  <a:lnTo>
                    <a:pt x="65" y="1524"/>
                  </a:lnTo>
                  <a:lnTo>
                    <a:pt x="56" y="1510"/>
                  </a:lnTo>
                  <a:lnTo>
                    <a:pt x="48" y="1496"/>
                  </a:lnTo>
                  <a:lnTo>
                    <a:pt x="41" y="1481"/>
                  </a:lnTo>
                  <a:lnTo>
                    <a:pt x="36" y="1467"/>
                  </a:lnTo>
                  <a:lnTo>
                    <a:pt x="31" y="1452"/>
                  </a:lnTo>
                  <a:lnTo>
                    <a:pt x="28" y="1449"/>
                  </a:lnTo>
                  <a:lnTo>
                    <a:pt x="25" y="1443"/>
                  </a:lnTo>
                  <a:lnTo>
                    <a:pt x="25" y="1437"/>
                  </a:lnTo>
                  <a:lnTo>
                    <a:pt x="26" y="1433"/>
                  </a:lnTo>
                  <a:lnTo>
                    <a:pt x="36" y="1431"/>
                  </a:lnTo>
                  <a:lnTo>
                    <a:pt x="46" y="1429"/>
                  </a:lnTo>
                  <a:lnTo>
                    <a:pt x="55" y="1427"/>
                  </a:lnTo>
                  <a:lnTo>
                    <a:pt x="65" y="1423"/>
                  </a:lnTo>
                  <a:lnTo>
                    <a:pt x="75" y="1420"/>
                  </a:lnTo>
                  <a:lnTo>
                    <a:pt x="84" y="1415"/>
                  </a:lnTo>
                  <a:lnTo>
                    <a:pt x="93" y="1411"/>
                  </a:lnTo>
                  <a:lnTo>
                    <a:pt x="103" y="1405"/>
                  </a:lnTo>
                  <a:lnTo>
                    <a:pt x="111" y="1406"/>
                  </a:lnTo>
                  <a:lnTo>
                    <a:pt x="117" y="1403"/>
                  </a:lnTo>
                  <a:lnTo>
                    <a:pt x="124" y="1399"/>
                  </a:lnTo>
                  <a:lnTo>
                    <a:pt x="129" y="1393"/>
                  </a:lnTo>
                  <a:lnTo>
                    <a:pt x="135" y="1388"/>
                  </a:lnTo>
                  <a:lnTo>
                    <a:pt x="142" y="1382"/>
                  </a:lnTo>
                  <a:lnTo>
                    <a:pt x="149" y="1375"/>
                  </a:lnTo>
                  <a:lnTo>
                    <a:pt x="157" y="1369"/>
                  </a:lnTo>
                  <a:lnTo>
                    <a:pt x="162" y="1362"/>
                  </a:lnTo>
                  <a:lnTo>
                    <a:pt x="167" y="1354"/>
                  </a:lnTo>
                  <a:lnTo>
                    <a:pt x="169" y="1346"/>
                  </a:lnTo>
                  <a:lnTo>
                    <a:pt x="169" y="1337"/>
                  </a:lnTo>
                  <a:lnTo>
                    <a:pt x="187" y="1320"/>
                  </a:lnTo>
                  <a:lnTo>
                    <a:pt x="196" y="1297"/>
                  </a:lnTo>
                  <a:lnTo>
                    <a:pt x="198" y="1271"/>
                  </a:lnTo>
                  <a:lnTo>
                    <a:pt x="198" y="1245"/>
                  </a:lnTo>
                  <a:lnTo>
                    <a:pt x="202" y="1239"/>
                  </a:lnTo>
                  <a:lnTo>
                    <a:pt x="207" y="1233"/>
                  </a:lnTo>
                  <a:lnTo>
                    <a:pt x="214" y="1228"/>
                  </a:lnTo>
                  <a:lnTo>
                    <a:pt x="218" y="1218"/>
                  </a:lnTo>
                  <a:lnTo>
                    <a:pt x="219" y="1213"/>
                  </a:lnTo>
                  <a:lnTo>
                    <a:pt x="221" y="1208"/>
                  </a:lnTo>
                  <a:lnTo>
                    <a:pt x="221" y="1202"/>
                  </a:lnTo>
                  <a:lnTo>
                    <a:pt x="220" y="1198"/>
                  </a:lnTo>
                  <a:lnTo>
                    <a:pt x="223" y="1200"/>
                  </a:lnTo>
                  <a:lnTo>
                    <a:pt x="228" y="1201"/>
                  </a:lnTo>
                  <a:lnTo>
                    <a:pt x="233" y="1200"/>
                  </a:lnTo>
                  <a:lnTo>
                    <a:pt x="236" y="1199"/>
                  </a:lnTo>
                  <a:lnTo>
                    <a:pt x="244" y="1184"/>
                  </a:lnTo>
                  <a:lnTo>
                    <a:pt x="248" y="1168"/>
                  </a:lnTo>
                  <a:lnTo>
                    <a:pt x="249" y="1152"/>
                  </a:lnTo>
                  <a:lnTo>
                    <a:pt x="249" y="1137"/>
                  </a:lnTo>
                  <a:lnTo>
                    <a:pt x="251" y="1134"/>
                  </a:lnTo>
                  <a:lnTo>
                    <a:pt x="253" y="1133"/>
                  </a:lnTo>
                  <a:lnTo>
                    <a:pt x="256" y="1132"/>
                  </a:lnTo>
                  <a:lnTo>
                    <a:pt x="257" y="1130"/>
                  </a:lnTo>
                  <a:lnTo>
                    <a:pt x="255" y="1107"/>
                  </a:lnTo>
                  <a:lnTo>
                    <a:pt x="250" y="1085"/>
                  </a:lnTo>
                  <a:lnTo>
                    <a:pt x="243" y="1063"/>
                  </a:lnTo>
                  <a:lnTo>
                    <a:pt x="234" y="1042"/>
                  </a:lnTo>
                  <a:lnTo>
                    <a:pt x="222" y="1023"/>
                  </a:lnTo>
                  <a:lnTo>
                    <a:pt x="208" y="1005"/>
                  </a:lnTo>
                  <a:lnTo>
                    <a:pt x="194" y="989"/>
                  </a:lnTo>
                  <a:lnTo>
                    <a:pt x="175" y="976"/>
                  </a:lnTo>
                  <a:lnTo>
                    <a:pt x="158" y="972"/>
                  </a:lnTo>
                  <a:lnTo>
                    <a:pt x="166" y="958"/>
                  </a:lnTo>
                  <a:lnTo>
                    <a:pt x="172" y="944"/>
                  </a:lnTo>
                  <a:lnTo>
                    <a:pt x="176" y="929"/>
                  </a:lnTo>
                  <a:lnTo>
                    <a:pt x="179" y="913"/>
                  </a:lnTo>
                  <a:lnTo>
                    <a:pt x="181" y="898"/>
                  </a:lnTo>
                  <a:lnTo>
                    <a:pt x="183" y="881"/>
                  </a:lnTo>
                  <a:lnTo>
                    <a:pt x="187" y="865"/>
                  </a:lnTo>
                  <a:lnTo>
                    <a:pt x="194" y="847"/>
                  </a:lnTo>
                  <a:lnTo>
                    <a:pt x="197" y="829"/>
                  </a:lnTo>
                  <a:lnTo>
                    <a:pt x="202" y="811"/>
                  </a:lnTo>
                  <a:lnTo>
                    <a:pt x="208" y="793"/>
                  </a:lnTo>
                  <a:lnTo>
                    <a:pt x="215" y="775"/>
                  </a:lnTo>
                  <a:lnTo>
                    <a:pt x="215" y="779"/>
                  </a:lnTo>
                  <a:lnTo>
                    <a:pt x="219" y="784"/>
                  </a:lnTo>
                  <a:lnTo>
                    <a:pt x="223" y="790"/>
                  </a:lnTo>
                  <a:lnTo>
                    <a:pt x="229" y="793"/>
                  </a:lnTo>
                  <a:lnTo>
                    <a:pt x="237" y="788"/>
                  </a:lnTo>
                  <a:lnTo>
                    <a:pt x="243" y="779"/>
                  </a:lnTo>
                  <a:lnTo>
                    <a:pt x="248" y="771"/>
                  </a:lnTo>
                  <a:lnTo>
                    <a:pt x="251" y="762"/>
                  </a:lnTo>
                  <a:lnTo>
                    <a:pt x="253" y="752"/>
                  </a:lnTo>
                  <a:lnTo>
                    <a:pt x="257" y="744"/>
                  </a:lnTo>
                  <a:lnTo>
                    <a:pt x="260" y="735"/>
                  </a:lnTo>
                  <a:lnTo>
                    <a:pt x="266" y="728"/>
                  </a:lnTo>
                  <a:lnTo>
                    <a:pt x="264" y="726"/>
                  </a:lnTo>
                  <a:lnTo>
                    <a:pt x="267" y="717"/>
                  </a:lnTo>
                  <a:lnTo>
                    <a:pt x="271" y="709"/>
                  </a:lnTo>
                  <a:lnTo>
                    <a:pt x="275" y="700"/>
                  </a:lnTo>
                  <a:lnTo>
                    <a:pt x="280" y="691"/>
                  </a:lnTo>
                  <a:lnTo>
                    <a:pt x="286" y="682"/>
                  </a:lnTo>
                  <a:lnTo>
                    <a:pt x="290" y="672"/>
                  </a:lnTo>
                  <a:lnTo>
                    <a:pt x="296" y="664"/>
                  </a:lnTo>
                  <a:lnTo>
                    <a:pt x="301" y="656"/>
                  </a:lnTo>
                  <a:lnTo>
                    <a:pt x="301" y="664"/>
                  </a:lnTo>
                  <a:lnTo>
                    <a:pt x="301" y="673"/>
                  </a:lnTo>
                  <a:lnTo>
                    <a:pt x="304" y="680"/>
                  </a:lnTo>
                  <a:lnTo>
                    <a:pt x="312" y="683"/>
                  </a:lnTo>
                  <a:lnTo>
                    <a:pt x="325" y="676"/>
                  </a:lnTo>
                  <a:lnTo>
                    <a:pt x="332" y="665"/>
                  </a:lnTo>
                  <a:lnTo>
                    <a:pt x="335" y="654"/>
                  </a:lnTo>
                  <a:lnTo>
                    <a:pt x="340" y="641"/>
                  </a:lnTo>
                  <a:lnTo>
                    <a:pt x="346" y="631"/>
                  </a:lnTo>
                  <a:lnTo>
                    <a:pt x="351" y="621"/>
                  </a:lnTo>
                  <a:lnTo>
                    <a:pt x="357" y="610"/>
                  </a:lnTo>
                  <a:lnTo>
                    <a:pt x="363" y="600"/>
                  </a:lnTo>
                  <a:lnTo>
                    <a:pt x="370" y="591"/>
                  </a:lnTo>
                  <a:lnTo>
                    <a:pt x="377" y="581"/>
                  </a:lnTo>
                  <a:lnTo>
                    <a:pt x="384" y="572"/>
                  </a:lnTo>
                  <a:lnTo>
                    <a:pt x="390" y="563"/>
                  </a:lnTo>
                  <a:lnTo>
                    <a:pt x="390" y="566"/>
                  </a:lnTo>
                  <a:lnTo>
                    <a:pt x="389" y="572"/>
                  </a:lnTo>
                  <a:lnTo>
                    <a:pt x="389" y="578"/>
                  </a:lnTo>
                  <a:lnTo>
                    <a:pt x="392" y="585"/>
                  </a:lnTo>
                  <a:lnTo>
                    <a:pt x="397" y="591"/>
                  </a:lnTo>
                  <a:lnTo>
                    <a:pt x="404" y="591"/>
                  </a:lnTo>
                  <a:lnTo>
                    <a:pt x="410" y="588"/>
                  </a:lnTo>
                  <a:lnTo>
                    <a:pt x="416" y="585"/>
                  </a:lnTo>
                  <a:lnTo>
                    <a:pt x="422" y="572"/>
                  </a:lnTo>
                  <a:lnTo>
                    <a:pt x="428" y="559"/>
                  </a:lnTo>
                  <a:lnTo>
                    <a:pt x="435" y="547"/>
                  </a:lnTo>
                  <a:lnTo>
                    <a:pt x="443" y="534"/>
                  </a:lnTo>
                  <a:lnTo>
                    <a:pt x="452" y="523"/>
                  </a:lnTo>
                  <a:lnTo>
                    <a:pt x="461" y="510"/>
                  </a:lnTo>
                  <a:lnTo>
                    <a:pt x="470" y="500"/>
                  </a:lnTo>
                  <a:lnTo>
                    <a:pt x="479" y="488"/>
                  </a:lnTo>
                  <a:lnTo>
                    <a:pt x="479" y="489"/>
                  </a:lnTo>
                  <a:lnTo>
                    <a:pt x="479" y="491"/>
                  </a:lnTo>
                  <a:lnTo>
                    <a:pt x="481" y="493"/>
                  </a:lnTo>
                  <a:lnTo>
                    <a:pt x="483" y="494"/>
                  </a:lnTo>
                  <a:lnTo>
                    <a:pt x="484" y="500"/>
                  </a:lnTo>
                  <a:lnTo>
                    <a:pt x="485" y="505"/>
                  </a:lnTo>
                  <a:lnTo>
                    <a:pt x="488" y="510"/>
                  </a:lnTo>
                  <a:lnTo>
                    <a:pt x="493" y="515"/>
                  </a:lnTo>
                  <a:lnTo>
                    <a:pt x="504" y="513"/>
                  </a:lnTo>
                  <a:lnTo>
                    <a:pt x="513" y="505"/>
                  </a:lnTo>
                  <a:lnTo>
                    <a:pt x="519" y="495"/>
                  </a:lnTo>
                  <a:lnTo>
                    <a:pt x="526" y="487"/>
                  </a:lnTo>
                  <a:lnTo>
                    <a:pt x="531" y="479"/>
                  </a:lnTo>
                  <a:lnTo>
                    <a:pt x="536" y="472"/>
                  </a:lnTo>
                  <a:lnTo>
                    <a:pt x="540" y="464"/>
                  </a:lnTo>
                  <a:lnTo>
                    <a:pt x="545" y="457"/>
                  </a:lnTo>
                  <a:lnTo>
                    <a:pt x="551" y="450"/>
                  </a:lnTo>
                  <a:lnTo>
                    <a:pt x="556" y="444"/>
                  </a:lnTo>
                  <a:lnTo>
                    <a:pt x="563" y="439"/>
                  </a:lnTo>
                  <a:lnTo>
                    <a:pt x="570" y="433"/>
                  </a:lnTo>
                  <a:lnTo>
                    <a:pt x="577" y="439"/>
                  </a:lnTo>
                  <a:lnTo>
                    <a:pt x="579" y="449"/>
                  </a:lnTo>
                  <a:lnTo>
                    <a:pt x="579" y="460"/>
                  </a:lnTo>
                  <a:lnTo>
                    <a:pt x="584" y="470"/>
                  </a:lnTo>
                  <a:lnTo>
                    <a:pt x="587" y="471"/>
                  </a:lnTo>
                  <a:lnTo>
                    <a:pt x="590" y="473"/>
                  </a:lnTo>
                  <a:lnTo>
                    <a:pt x="592" y="477"/>
                  </a:lnTo>
                  <a:lnTo>
                    <a:pt x="595" y="479"/>
                  </a:lnTo>
                  <a:lnTo>
                    <a:pt x="605" y="477"/>
                  </a:lnTo>
                  <a:lnTo>
                    <a:pt x="612" y="472"/>
                  </a:lnTo>
                  <a:lnTo>
                    <a:pt x="619" y="467"/>
                  </a:lnTo>
                  <a:lnTo>
                    <a:pt x="624" y="460"/>
                  </a:lnTo>
                  <a:lnTo>
                    <a:pt x="630" y="452"/>
                  </a:lnTo>
                  <a:lnTo>
                    <a:pt x="635" y="444"/>
                  </a:lnTo>
                  <a:lnTo>
                    <a:pt x="640" y="437"/>
                  </a:lnTo>
                  <a:lnTo>
                    <a:pt x="646" y="429"/>
                  </a:lnTo>
                  <a:lnTo>
                    <a:pt x="651" y="441"/>
                  </a:lnTo>
                  <a:lnTo>
                    <a:pt x="654" y="453"/>
                  </a:lnTo>
                  <a:lnTo>
                    <a:pt x="655" y="466"/>
                  </a:lnTo>
                  <a:lnTo>
                    <a:pt x="655" y="480"/>
                  </a:lnTo>
                  <a:lnTo>
                    <a:pt x="660" y="488"/>
                  </a:lnTo>
                  <a:lnTo>
                    <a:pt x="665" y="496"/>
                  </a:lnTo>
                  <a:lnTo>
                    <a:pt x="669" y="504"/>
                  </a:lnTo>
                  <a:lnTo>
                    <a:pt x="677" y="510"/>
                  </a:lnTo>
                  <a:lnTo>
                    <a:pt x="685" y="510"/>
                  </a:lnTo>
                  <a:lnTo>
                    <a:pt x="692" y="509"/>
                  </a:lnTo>
                  <a:lnTo>
                    <a:pt x="698" y="506"/>
                  </a:lnTo>
                  <a:lnTo>
                    <a:pt x="704" y="503"/>
                  </a:lnTo>
                  <a:lnTo>
                    <a:pt x="708" y="498"/>
                  </a:lnTo>
                  <a:lnTo>
                    <a:pt x="713" y="494"/>
                  </a:lnTo>
                  <a:lnTo>
                    <a:pt x="716" y="488"/>
                  </a:lnTo>
                  <a:lnTo>
                    <a:pt x="720" y="481"/>
                  </a:lnTo>
                  <a:lnTo>
                    <a:pt x="722" y="502"/>
                  </a:lnTo>
                  <a:lnTo>
                    <a:pt x="726" y="525"/>
                  </a:lnTo>
                  <a:lnTo>
                    <a:pt x="733" y="547"/>
                  </a:lnTo>
                  <a:lnTo>
                    <a:pt x="751" y="562"/>
                  </a:lnTo>
                  <a:lnTo>
                    <a:pt x="760" y="559"/>
                  </a:lnTo>
                  <a:lnTo>
                    <a:pt x="769" y="556"/>
                  </a:lnTo>
                  <a:lnTo>
                    <a:pt x="776" y="550"/>
                  </a:lnTo>
                  <a:lnTo>
                    <a:pt x="782" y="541"/>
                  </a:lnTo>
                  <a:lnTo>
                    <a:pt x="787" y="556"/>
                  </a:lnTo>
                  <a:lnTo>
                    <a:pt x="789" y="571"/>
                  </a:lnTo>
                  <a:lnTo>
                    <a:pt x="790" y="586"/>
                  </a:lnTo>
                  <a:lnTo>
                    <a:pt x="792" y="601"/>
                  </a:lnTo>
                  <a:lnTo>
                    <a:pt x="795" y="610"/>
                  </a:lnTo>
                  <a:lnTo>
                    <a:pt x="797" y="621"/>
                  </a:lnTo>
                  <a:lnTo>
                    <a:pt x="799" y="629"/>
                  </a:lnTo>
                  <a:lnTo>
                    <a:pt x="805" y="633"/>
                  </a:lnTo>
                  <a:lnTo>
                    <a:pt x="806" y="639"/>
                  </a:lnTo>
                  <a:lnTo>
                    <a:pt x="811" y="644"/>
                  </a:lnTo>
                  <a:lnTo>
                    <a:pt x="815" y="647"/>
                  </a:lnTo>
                  <a:lnTo>
                    <a:pt x="820" y="649"/>
                  </a:lnTo>
                  <a:lnTo>
                    <a:pt x="832" y="646"/>
                  </a:lnTo>
                  <a:lnTo>
                    <a:pt x="840" y="637"/>
                  </a:lnTo>
                  <a:lnTo>
                    <a:pt x="847" y="625"/>
                  </a:lnTo>
                  <a:lnTo>
                    <a:pt x="851" y="614"/>
                  </a:lnTo>
                  <a:lnTo>
                    <a:pt x="856" y="649"/>
                  </a:lnTo>
                  <a:lnTo>
                    <a:pt x="860" y="686"/>
                  </a:lnTo>
                  <a:lnTo>
                    <a:pt x="865" y="722"/>
                  </a:lnTo>
                  <a:lnTo>
                    <a:pt x="875" y="756"/>
                  </a:lnTo>
                  <a:lnTo>
                    <a:pt x="881" y="761"/>
                  </a:lnTo>
                  <a:lnTo>
                    <a:pt x="888" y="764"/>
                  </a:lnTo>
                  <a:lnTo>
                    <a:pt x="895" y="764"/>
                  </a:lnTo>
                  <a:lnTo>
                    <a:pt x="902" y="762"/>
                  </a:lnTo>
                  <a:lnTo>
                    <a:pt x="906" y="759"/>
                  </a:lnTo>
                  <a:lnTo>
                    <a:pt x="909" y="754"/>
                  </a:lnTo>
                  <a:lnTo>
                    <a:pt x="912" y="750"/>
                  </a:lnTo>
                  <a:lnTo>
                    <a:pt x="916" y="746"/>
                  </a:lnTo>
                  <a:lnTo>
                    <a:pt x="917" y="774"/>
                  </a:lnTo>
                  <a:lnTo>
                    <a:pt x="919" y="801"/>
                  </a:lnTo>
                  <a:lnTo>
                    <a:pt x="925" y="826"/>
                  </a:lnTo>
                  <a:lnTo>
                    <a:pt x="940" y="847"/>
                  </a:lnTo>
                  <a:lnTo>
                    <a:pt x="946" y="849"/>
                  </a:lnTo>
                  <a:lnTo>
                    <a:pt x="951" y="847"/>
                  </a:lnTo>
                  <a:lnTo>
                    <a:pt x="956" y="843"/>
                  </a:lnTo>
                  <a:lnTo>
                    <a:pt x="962" y="841"/>
                  </a:lnTo>
                  <a:lnTo>
                    <a:pt x="966" y="834"/>
                  </a:lnTo>
                  <a:lnTo>
                    <a:pt x="969" y="847"/>
                  </a:lnTo>
                  <a:lnTo>
                    <a:pt x="971" y="862"/>
                  </a:lnTo>
                  <a:lnTo>
                    <a:pt x="973" y="876"/>
                  </a:lnTo>
                  <a:lnTo>
                    <a:pt x="978" y="890"/>
                  </a:lnTo>
                  <a:lnTo>
                    <a:pt x="978" y="895"/>
                  </a:lnTo>
                  <a:lnTo>
                    <a:pt x="980" y="900"/>
                  </a:lnTo>
                  <a:lnTo>
                    <a:pt x="985" y="904"/>
                  </a:lnTo>
                  <a:lnTo>
                    <a:pt x="989" y="907"/>
                  </a:lnTo>
                  <a:lnTo>
                    <a:pt x="995" y="907"/>
                  </a:lnTo>
                  <a:lnTo>
                    <a:pt x="1000" y="906"/>
                  </a:lnTo>
                  <a:lnTo>
                    <a:pt x="1004" y="903"/>
                  </a:lnTo>
                  <a:lnTo>
                    <a:pt x="1008" y="898"/>
                  </a:lnTo>
                  <a:lnTo>
                    <a:pt x="1000" y="876"/>
                  </a:lnTo>
                  <a:lnTo>
                    <a:pt x="994" y="852"/>
                  </a:lnTo>
                  <a:lnTo>
                    <a:pt x="989" y="827"/>
                  </a:lnTo>
                  <a:lnTo>
                    <a:pt x="986" y="804"/>
                  </a:lnTo>
                  <a:lnTo>
                    <a:pt x="981" y="801"/>
                  </a:lnTo>
                  <a:lnTo>
                    <a:pt x="977" y="800"/>
                  </a:lnTo>
                  <a:lnTo>
                    <a:pt x="971" y="799"/>
                  </a:lnTo>
                  <a:lnTo>
                    <a:pt x="968" y="801"/>
                  </a:lnTo>
                  <a:lnTo>
                    <a:pt x="966" y="801"/>
                  </a:lnTo>
                  <a:lnTo>
                    <a:pt x="965" y="801"/>
                  </a:lnTo>
                  <a:lnTo>
                    <a:pt x="964" y="800"/>
                  </a:lnTo>
                  <a:lnTo>
                    <a:pt x="963" y="799"/>
                  </a:lnTo>
                  <a:lnTo>
                    <a:pt x="949" y="824"/>
                  </a:lnTo>
                  <a:lnTo>
                    <a:pt x="943" y="798"/>
                  </a:lnTo>
                  <a:lnTo>
                    <a:pt x="940" y="769"/>
                  </a:lnTo>
                  <a:lnTo>
                    <a:pt x="938" y="740"/>
                  </a:lnTo>
                  <a:lnTo>
                    <a:pt x="934" y="712"/>
                  </a:lnTo>
                  <a:lnTo>
                    <a:pt x="928" y="710"/>
                  </a:lnTo>
                  <a:lnTo>
                    <a:pt x="921" y="710"/>
                  </a:lnTo>
                  <a:lnTo>
                    <a:pt x="915" y="712"/>
                  </a:lnTo>
                  <a:lnTo>
                    <a:pt x="909" y="714"/>
                  </a:lnTo>
                  <a:lnTo>
                    <a:pt x="905" y="721"/>
                  </a:lnTo>
                  <a:lnTo>
                    <a:pt x="902" y="726"/>
                  </a:lnTo>
                  <a:lnTo>
                    <a:pt x="900" y="733"/>
                  </a:lnTo>
                  <a:lnTo>
                    <a:pt x="894" y="739"/>
                  </a:lnTo>
                  <a:lnTo>
                    <a:pt x="887" y="718"/>
                  </a:lnTo>
                  <a:lnTo>
                    <a:pt x="883" y="698"/>
                  </a:lnTo>
                  <a:lnTo>
                    <a:pt x="881" y="676"/>
                  </a:lnTo>
                  <a:lnTo>
                    <a:pt x="879" y="654"/>
                  </a:lnTo>
                  <a:lnTo>
                    <a:pt x="881" y="652"/>
                  </a:lnTo>
                  <a:lnTo>
                    <a:pt x="881" y="649"/>
                  </a:lnTo>
                  <a:lnTo>
                    <a:pt x="880" y="646"/>
                  </a:lnTo>
                  <a:lnTo>
                    <a:pt x="880" y="642"/>
                  </a:lnTo>
                  <a:lnTo>
                    <a:pt x="877" y="638"/>
                  </a:lnTo>
                  <a:lnTo>
                    <a:pt x="877" y="633"/>
                  </a:lnTo>
                  <a:lnTo>
                    <a:pt x="878" y="629"/>
                  </a:lnTo>
                  <a:lnTo>
                    <a:pt x="877" y="623"/>
                  </a:lnTo>
                  <a:lnTo>
                    <a:pt x="870" y="596"/>
                  </a:lnTo>
                  <a:lnTo>
                    <a:pt x="865" y="570"/>
                  </a:lnTo>
                  <a:lnTo>
                    <a:pt x="863" y="543"/>
                  </a:lnTo>
                  <a:lnTo>
                    <a:pt x="865" y="518"/>
                  </a:lnTo>
                  <a:lnTo>
                    <a:pt x="872" y="517"/>
                  </a:lnTo>
                  <a:lnTo>
                    <a:pt x="878" y="512"/>
                  </a:lnTo>
                  <a:lnTo>
                    <a:pt x="881" y="506"/>
                  </a:lnTo>
                  <a:lnTo>
                    <a:pt x="883" y="498"/>
                  </a:lnTo>
                  <a:lnTo>
                    <a:pt x="885" y="467"/>
                  </a:lnTo>
                  <a:lnTo>
                    <a:pt x="887" y="436"/>
                  </a:lnTo>
                  <a:lnTo>
                    <a:pt x="889" y="404"/>
                  </a:lnTo>
                  <a:lnTo>
                    <a:pt x="893" y="373"/>
                  </a:lnTo>
                  <a:lnTo>
                    <a:pt x="896" y="374"/>
                  </a:lnTo>
                  <a:lnTo>
                    <a:pt x="901" y="375"/>
                  </a:lnTo>
                  <a:lnTo>
                    <a:pt x="908" y="374"/>
                  </a:lnTo>
                  <a:lnTo>
                    <a:pt x="912" y="371"/>
                  </a:lnTo>
                  <a:lnTo>
                    <a:pt x="920" y="351"/>
                  </a:lnTo>
                  <a:lnTo>
                    <a:pt x="927" y="328"/>
                  </a:lnTo>
                  <a:lnTo>
                    <a:pt x="932" y="305"/>
                  </a:lnTo>
                  <a:lnTo>
                    <a:pt x="935" y="282"/>
                  </a:lnTo>
                  <a:lnTo>
                    <a:pt x="936" y="282"/>
                  </a:lnTo>
                  <a:lnTo>
                    <a:pt x="941" y="252"/>
                  </a:lnTo>
                  <a:lnTo>
                    <a:pt x="944" y="257"/>
                  </a:lnTo>
                  <a:lnTo>
                    <a:pt x="949" y="259"/>
                  </a:lnTo>
                  <a:lnTo>
                    <a:pt x="954" y="259"/>
                  </a:lnTo>
                  <a:lnTo>
                    <a:pt x="959" y="258"/>
                  </a:lnTo>
                  <a:lnTo>
                    <a:pt x="971" y="242"/>
                  </a:lnTo>
                  <a:lnTo>
                    <a:pt x="980" y="224"/>
                  </a:lnTo>
                  <a:lnTo>
                    <a:pt x="986" y="206"/>
                  </a:lnTo>
                  <a:lnTo>
                    <a:pt x="991" y="186"/>
                  </a:lnTo>
                  <a:lnTo>
                    <a:pt x="994" y="186"/>
                  </a:lnTo>
                  <a:lnTo>
                    <a:pt x="992" y="182"/>
                  </a:lnTo>
                  <a:lnTo>
                    <a:pt x="994" y="176"/>
                  </a:lnTo>
                  <a:lnTo>
                    <a:pt x="996" y="169"/>
                  </a:lnTo>
                  <a:lnTo>
                    <a:pt x="996" y="162"/>
                  </a:lnTo>
                  <a:lnTo>
                    <a:pt x="1001" y="166"/>
                  </a:lnTo>
                  <a:lnTo>
                    <a:pt x="1007" y="167"/>
                  </a:lnTo>
                  <a:lnTo>
                    <a:pt x="1012" y="166"/>
                  </a:lnTo>
                  <a:lnTo>
                    <a:pt x="1018" y="163"/>
                  </a:lnTo>
                  <a:lnTo>
                    <a:pt x="1024" y="152"/>
                  </a:lnTo>
                  <a:lnTo>
                    <a:pt x="1031" y="140"/>
                  </a:lnTo>
                  <a:lnTo>
                    <a:pt x="1037" y="128"/>
                  </a:lnTo>
                  <a:lnTo>
                    <a:pt x="1042" y="116"/>
                  </a:lnTo>
                  <a:lnTo>
                    <a:pt x="1047" y="103"/>
                  </a:lnTo>
                  <a:lnTo>
                    <a:pt x="1053" y="91"/>
                  </a:lnTo>
                  <a:lnTo>
                    <a:pt x="1057" y="78"/>
                  </a:lnTo>
                  <a:lnTo>
                    <a:pt x="1063" y="65"/>
                  </a:lnTo>
                  <a:lnTo>
                    <a:pt x="1063" y="71"/>
                  </a:lnTo>
                  <a:lnTo>
                    <a:pt x="1062" y="79"/>
                  </a:lnTo>
                  <a:lnTo>
                    <a:pt x="1064" y="88"/>
                  </a:lnTo>
                  <a:lnTo>
                    <a:pt x="1072" y="95"/>
                  </a:lnTo>
                  <a:lnTo>
                    <a:pt x="1078" y="95"/>
                  </a:lnTo>
                  <a:lnTo>
                    <a:pt x="1084" y="93"/>
                  </a:lnTo>
                  <a:lnTo>
                    <a:pt x="1088" y="89"/>
                  </a:lnTo>
                  <a:lnTo>
                    <a:pt x="1093" y="87"/>
                  </a:lnTo>
                  <a:lnTo>
                    <a:pt x="1100" y="78"/>
                  </a:lnTo>
                  <a:lnTo>
                    <a:pt x="1106" y="70"/>
                  </a:lnTo>
                  <a:lnTo>
                    <a:pt x="1113" y="62"/>
                  </a:lnTo>
                  <a:lnTo>
                    <a:pt x="1118" y="54"/>
                  </a:lnTo>
                  <a:lnTo>
                    <a:pt x="1125" y="47"/>
                  </a:lnTo>
                  <a:lnTo>
                    <a:pt x="1132" y="39"/>
                  </a:lnTo>
                  <a:lnTo>
                    <a:pt x="1139" y="32"/>
                  </a:lnTo>
                  <a:lnTo>
                    <a:pt x="1146" y="24"/>
                  </a:lnTo>
                  <a:lnTo>
                    <a:pt x="1144" y="30"/>
                  </a:lnTo>
                  <a:lnTo>
                    <a:pt x="1141" y="35"/>
                  </a:lnTo>
                  <a:lnTo>
                    <a:pt x="1141" y="41"/>
                  </a:lnTo>
                  <a:lnTo>
                    <a:pt x="1141" y="47"/>
                  </a:lnTo>
                  <a:lnTo>
                    <a:pt x="1143" y="51"/>
                  </a:lnTo>
                  <a:lnTo>
                    <a:pt x="1146" y="55"/>
                  </a:lnTo>
                  <a:lnTo>
                    <a:pt x="1151" y="57"/>
                  </a:lnTo>
                  <a:lnTo>
                    <a:pt x="1155" y="60"/>
                  </a:lnTo>
                  <a:lnTo>
                    <a:pt x="1171" y="56"/>
                  </a:lnTo>
                  <a:lnTo>
                    <a:pt x="1236" y="0"/>
                  </a:lnTo>
                  <a:lnTo>
                    <a:pt x="1211" y="5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6" name="Freeform 44"/>
            <p:cNvSpPr>
              <a:spLocks/>
            </p:cNvSpPr>
            <p:nvPr/>
          </p:nvSpPr>
          <p:spPr bwMode="auto">
            <a:xfrm>
              <a:off x="2894" y="1558"/>
              <a:ext cx="44" cy="45"/>
            </a:xfrm>
            <a:custGeom>
              <a:avLst/>
              <a:gdLst>
                <a:gd name="T0" fmla="*/ 1 w 87"/>
                <a:gd name="T1" fmla="*/ 0 h 91"/>
                <a:gd name="T2" fmla="*/ 1 w 87"/>
                <a:gd name="T3" fmla="*/ 0 h 91"/>
                <a:gd name="T4" fmla="*/ 1 w 87"/>
                <a:gd name="T5" fmla="*/ 0 h 91"/>
                <a:gd name="T6" fmla="*/ 1 w 87"/>
                <a:gd name="T7" fmla="*/ 0 h 91"/>
                <a:gd name="T8" fmla="*/ 1 w 87"/>
                <a:gd name="T9" fmla="*/ 0 h 91"/>
                <a:gd name="T10" fmla="*/ 1 w 87"/>
                <a:gd name="T11" fmla="*/ 0 h 91"/>
                <a:gd name="T12" fmla="*/ 1 w 87"/>
                <a:gd name="T13" fmla="*/ 0 h 91"/>
                <a:gd name="T14" fmla="*/ 1 w 87"/>
                <a:gd name="T15" fmla="*/ 0 h 91"/>
                <a:gd name="T16" fmla="*/ 1 w 87"/>
                <a:gd name="T17" fmla="*/ 0 h 91"/>
                <a:gd name="T18" fmla="*/ 1 w 87"/>
                <a:gd name="T19" fmla="*/ 0 h 91"/>
                <a:gd name="T20" fmla="*/ 1 w 87"/>
                <a:gd name="T21" fmla="*/ 0 h 91"/>
                <a:gd name="T22" fmla="*/ 1 w 87"/>
                <a:gd name="T23" fmla="*/ 0 h 91"/>
                <a:gd name="T24" fmla="*/ 1 w 87"/>
                <a:gd name="T25" fmla="*/ 0 h 91"/>
                <a:gd name="T26" fmla="*/ 1 w 87"/>
                <a:gd name="T27" fmla="*/ 0 h 91"/>
                <a:gd name="T28" fmla="*/ 1 w 87"/>
                <a:gd name="T29" fmla="*/ 0 h 91"/>
                <a:gd name="T30" fmla="*/ 1 w 87"/>
                <a:gd name="T31" fmla="*/ 0 h 91"/>
                <a:gd name="T32" fmla="*/ 1 w 87"/>
                <a:gd name="T33" fmla="*/ 0 h 91"/>
                <a:gd name="T34" fmla="*/ 1 w 87"/>
                <a:gd name="T35" fmla="*/ 0 h 91"/>
                <a:gd name="T36" fmla="*/ 1 w 87"/>
                <a:gd name="T37" fmla="*/ 0 h 91"/>
                <a:gd name="T38" fmla="*/ 1 w 87"/>
                <a:gd name="T39" fmla="*/ 0 h 91"/>
                <a:gd name="T40" fmla="*/ 1 w 87"/>
                <a:gd name="T41" fmla="*/ 0 h 91"/>
                <a:gd name="T42" fmla="*/ 1 w 87"/>
                <a:gd name="T43" fmla="*/ 0 h 91"/>
                <a:gd name="T44" fmla="*/ 1 w 87"/>
                <a:gd name="T45" fmla="*/ 0 h 91"/>
                <a:gd name="T46" fmla="*/ 1 w 87"/>
                <a:gd name="T47" fmla="*/ 0 h 91"/>
                <a:gd name="T48" fmla="*/ 1 w 87"/>
                <a:gd name="T49" fmla="*/ 0 h 91"/>
                <a:gd name="T50" fmla="*/ 1 w 87"/>
                <a:gd name="T51" fmla="*/ 0 h 91"/>
                <a:gd name="T52" fmla="*/ 1 w 87"/>
                <a:gd name="T53" fmla="*/ 0 h 91"/>
                <a:gd name="T54" fmla="*/ 1 w 87"/>
                <a:gd name="T55" fmla="*/ 0 h 91"/>
                <a:gd name="T56" fmla="*/ 1 w 87"/>
                <a:gd name="T57" fmla="*/ 0 h 91"/>
                <a:gd name="T58" fmla="*/ 1 w 87"/>
                <a:gd name="T59" fmla="*/ 0 h 91"/>
                <a:gd name="T60" fmla="*/ 1 w 87"/>
                <a:gd name="T61" fmla="*/ 0 h 91"/>
                <a:gd name="T62" fmla="*/ 0 w 87"/>
                <a:gd name="T63" fmla="*/ 0 h 91"/>
                <a:gd name="T64" fmla="*/ 1 w 87"/>
                <a:gd name="T65" fmla="*/ 0 h 91"/>
                <a:gd name="T66" fmla="*/ 1 w 87"/>
                <a:gd name="T67" fmla="*/ 0 h 91"/>
                <a:gd name="T68" fmla="*/ 1 w 87"/>
                <a:gd name="T69" fmla="*/ 0 h 91"/>
                <a:gd name="T70" fmla="*/ 1 w 87"/>
                <a:gd name="T71" fmla="*/ 0 h 91"/>
                <a:gd name="T72" fmla="*/ 1 w 87"/>
                <a:gd name="T73" fmla="*/ 0 h 91"/>
                <a:gd name="T74" fmla="*/ 1 w 87"/>
                <a:gd name="T75" fmla="*/ 0 h 91"/>
                <a:gd name="T76" fmla="*/ 1 w 87"/>
                <a:gd name="T77" fmla="*/ 0 h 91"/>
                <a:gd name="T78" fmla="*/ 1 w 87"/>
                <a:gd name="T79" fmla="*/ 0 h 91"/>
                <a:gd name="T80" fmla="*/ 1 w 87"/>
                <a:gd name="T81" fmla="*/ 0 h 91"/>
                <a:gd name="T82" fmla="*/ 1 w 87"/>
                <a:gd name="T83" fmla="*/ 0 h 91"/>
                <a:gd name="T84" fmla="*/ 1 w 87"/>
                <a:gd name="T85" fmla="*/ 0 h 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"/>
                <a:gd name="T130" fmla="*/ 0 h 91"/>
                <a:gd name="T131" fmla="*/ 87 w 87"/>
                <a:gd name="T132" fmla="*/ 91 h 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" h="91">
                  <a:moveTo>
                    <a:pt x="87" y="86"/>
                  </a:moveTo>
                  <a:lnTo>
                    <a:pt x="85" y="87"/>
                  </a:lnTo>
                  <a:lnTo>
                    <a:pt x="83" y="90"/>
                  </a:lnTo>
                  <a:lnTo>
                    <a:pt x="79" y="91"/>
                  </a:lnTo>
                  <a:lnTo>
                    <a:pt x="77" y="88"/>
                  </a:lnTo>
                  <a:lnTo>
                    <a:pt x="78" y="86"/>
                  </a:lnTo>
                  <a:lnTo>
                    <a:pt x="77" y="83"/>
                  </a:lnTo>
                  <a:lnTo>
                    <a:pt x="75" y="79"/>
                  </a:lnTo>
                  <a:lnTo>
                    <a:pt x="74" y="77"/>
                  </a:lnTo>
                  <a:lnTo>
                    <a:pt x="69" y="73"/>
                  </a:lnTo>
                  <a:lnTo>
                    <a:pt x="65" y="69"/>
                  </a:lnTo>
                  <a:lnTo>
                    <a:pt x="63" y="63"/>
                  </a:lnTo>
                  <a:lnTo>
                    <a:pt x="59" y="58"/>
                  </a:lnTo>
                  <a:lnTo>
                    <a:pt x="53" y="55"/>
                  </a:lnTo>
                  <a:lnTo>
                    <a:pt x="48" y="52"/>
                  </a:lnTo>
                  <a:lnTo>
                    <a:pt x="45" y="47"/>
                  </a:lnTo>
                  <a:lnTo>
                    <a:pt x="40" y="43"/>
                  </a:lnTo>
                  <a:lnTo>
                    <a:pt x="36" y="40"/>
                  </a:lnTo>
                  <a:lnTo>
                    <a:pt x="31" y="39"/>
                  </a:lnTo>
                  <a:lnTo>
                    <a:pt x="26" y="39"/>
                  </a:lnTo>
                  <a:lnTo>
                    <a:pt x="21" y="41"/>
                  </a:lnTo>
                  <a:lnTo>
                    <a:pt x="17" y="43"/>
                  </a:lnTo>
                  <a:lnTo>
                    <a:pt x="14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60"/>
                  </a:lnTo>
                  <a:lnTo>
                    <a:pt x="10" y="67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6" y="63"/>
                  </a:lnTo>
                  <a:lnTo>
                    <a:pt x="2" y="41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7" y="5"/>
                  </a:lnTo>
                  <a:lnTo>
                    <a:pt x="30" y="14"/>
                  </a:lnTo>
                  <a:lnTo>
                    <a:pt x="42" y="23"/>
                  </a:lnTo>
                  <a:lnTo>
                    <a:pt x="54" y="33"/>
                  </a:lnTo>
                  <a:lnTo>
                    <a:pt x="65" y="46"/>
                  </a:lnTo>
                  <a:lnTo>
                    <a:pt x="75" y="58"/>
                  </a:lnTo>
                  <a:lnTo>
                    <a:pt x="82" y="72"/>
                  </a:lnTo>
                  <a:lnTo>
                    <a:pt x="87" y="86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7" name="Freeform 45"/>
            <p:cNvSpPr>
              <a:spLocks/>
            </p:cNvSpPr>
            <p:nvPr/>
          </p:nvSpPr>
          <p:spPr bwMode="auto">
            <a:xfrm>
              <a:off x="2849" y="1563"/>
              <a:ext cx="275" cy="263"/>
            </a:xfrm>
            <a:custGeom>
              <a:avLst/>
              <a:gdLst>
                <a:gd name="T0" fmla="*/ 1 w 549"/>
                <a:gd name="T1" fmla="*/ 1 h 525"/>
                <a:gd name="T2" fmla="*/ 1 w 549"/>
                <a:gd name="T3" fmla="*/ 1 h 525"/>
                <a:gd name="T4" fmla="*/ 1 w 549"/>
                <a:gd name="T5" fmla="*/ 1 h 525"/>
                <a:gd name="T6" fmla="*/ 1 w 549"/>
                <a:gd name="T7" fmla="*/ 1 h 525"/>
                <a:gd name="T8" fmla="*/ 1 w 549"/>
                <a:gd name="T9" fmla="*/ 1 h 525"/>
                <a:gd name="T10" fmla="*/ 1 w 549"/>
                <a:gd name="T11" fmla="*/ 1 h 525"/>
                <a:gd name="T12" fmla="*/ 1 w 549"/>
                <a:gd name="T13" fmla="*/ 1 h 525"/>
                <a:gd name="T14" fmla="*/ 1 w 549"/>
                <a:gd name="T15" fmla="*/ 1 h 525"/>
                <a:gd name="T16" fmla="*/ 1 w 549"/>
                <a:gd name="T17" fmla="*/ 1 h 525"/>
                <a:gd name="T18" fmla="*/ 1 w 549"/>
                <a:gd name="T19" fmla="*/ 1 h 525"/>
                <a:gd name="T20" fmla="*/ 1 w 549"/>
                <a:gd name="T21" fmla="*/ 1 h 525"/>
                <a:gd name="T22" fmla="*/ 1 w 549"/>
                <a:gd name="T23" fmla="*/ 1 h 525"/>
                <a:gd name="T24" fmla="*/ 1 w 549"/>
                <a:gd name="T25" fmla="*/ 1 h 525"/>
                <a:gd name="T26" fmla="*/ 1 w 549"/>
                <a:gd name="T27" fmla="*/ 1 h 525"/>
                <a:gd name="T28" fmla="*/ 1 w 549"/>
                <a:gd name="T29" fmla="*/ 1 h 525"/>
                <a:gd name="T30" fmla="*/ 1 w 549"/>
                <a:gd name="T31" fmla="*/ 1 h 525"/>
                <a:gd name="T32" fmla="*/ 1 w 549"/>
                <a:gd name="T33" fmla="*/ 1 h 525"/>
                <a:gd name="T34" fmla="*/ 1 w 549"/>
                <a:gd name="T35" fmla="*/ 1 h 525"/>
                <a:gd name="T36" fmla="*/ 1 w 549"/>
                <a:gd name="T37" fmla="*/ 1 h 525"/>
                <a:gd name="T38" fmla="*/ 1 w 549"/>
                <a:gd name="T39" fmla="*/ 1 h 525"/>
                <a:gd name="T40" fmla="*/ 1 w 549"/>
                <a:gd name="T41" fmla="*/ 1 h 525"/>
                <a:gd name="T42" fmla="*/ 1 w 549"/>
                <a:gd name="T43" fmla="*/ 1 h 525"/>
                <a:gd name="T44" fmla="*/ 1 w 549"/>
                <a:gd name="T45" fmla="*/ 1 h 525"/>
                <a:gd name="T46" fmla="*/ 1 w 549"/>
                <a:gd name="T47" fmla="*/ 1 h 525"/>
                <a:gd name="T48" fmla="*/ 1 w 549"/>
                <a:gd name="T49" fmla="*/ 1 h 525"/>
                <a:gd name="T50" fmla="*/ 1 w 549"/>
                <a:gd name="T51" fmla="*/ 1 h 525"/>
                <a:gd name="T52" fmla="*/ 1 w 549"/>
                <a:gd name="T53" fmla="*/ 1 h 525"/>
                <a:gd name="T54" fmla="*/ 1 w 549"/>
                <a:gd name="T55" fmla="*/ 1 h 525"/>
                <a:gd name="T56" fmla="*/ 1 w 549"/>
                <a:gd name="T57" fmla="*/ 1 h 525"/>
                <a:gd name="T58" fmla="*/ 1 w 549"/>
                <a:gd name="T59" fmla="*/ 1 h 525"/>
                <a:gd name="T60" fmla="*/ 1 w 549"/>
                <a:gd name="T61" fmla="*/ 1 h 525"/>
                <a:gd name="T62" fmla="*/ 1 w 549"/>
                <a:gd name="T63" fmla="*/ 1 h 525"/>
                <a:gd name="T64" fmla="*/ 1 w 549"/>
                <a:gd name="T65" fmla="*/ 1 h 525"/>
                <a:gd name="T66" fmla="*/ 1 w 549"/>
                <a:gd name="T67" fmla="*/ 1 h 525"/>
                <a:gd name="T68" fmla="*/ 1 w 549"/>
                <a:gd name="T69" fmla="*/ 1 h 525"/>
                <a:gd name="T70" fmla="*/ 1 w 549"/>
                <a:gd name="T71" fmla="*/ 1 h 525"/>
                <a:gd name="T72" fmla="*/ 1 w 549"/>
                <a:gd name="T73" fmla="*/ 1 h 525"/>
                <a:gd name="T74" fmla="*/ 1 w 549"/>
                <a:gd name="T75" fmla="*/ 1 h 525"/>
                <a:gd name="T76" fmla="*/ 1 w 549"/>
                <a:gd name="T77" fmla="*/ 1 h 525"/>
                <a:gd name="T78" fmla="*/ 1 w 549"/>
                <a:gd name="T79" fmla="*/ 1 h 525"/>
                <a:gd name="T80" fmla="*/ 1 w 549"/>
                <a:gd name="T81" fmla="*/ 1 h 525"/>
                <a:gd name="T82" fmla="*/ 1 w 549"/>
                <a:gd name="T83" fmla="*/ 1 h 525"/>
                <a:gd name="T84" fmla="*/ 1 w 549"/>
                <a:gd name="T85" fmla="*/ 1 h 525"/>
                <a:gd name="T86" fmla="*/ 1 w 549"/>
                <a:gd name="T87" fmla="*/ 1 h 525"/>
                <a:gd name="T88" fmla="*/ 1 w 549"/>
                <a:gd name="T89" fmla="*/ 1 h 525"/>
                <a:gd name="T90" fmla="*/ 1 w 549"/>
                <a:gd name="T91" fmla="*/ 1 h 525"/>
                <a:gd name="T92" fmla="*/ 1 w 549"/>
                <a:gd name="T93" fmla="*/ 1 h 525"/>
                <a:gd name="T94" fmla="*/ 1 w 549"/>
                <a:gd name="T95" fmla="*/ 1 h 525"/>
                <a:gd name="T96" fmla="*/ 1 w 549"/>
                <a:gd name="T97" fmla="*/ 1 h 525"/>
                <a:gd name="T98" fmla="*/ 1 w 549"/>
                <a:gd name="T99" fmla="*/ 0 h 5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9"/>
                <a:gd name="T151" fmla="*/ 0 h 525"/>
                <a:gd name="T152" fmla="*/ 549 w 549"/>
                <a:gd name="T153" fmla="*/ 525 h 5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9" h="525">
                  <a:moveTo>
                    <a:pt x="479" y="24"/>
                  </a:moveTo>
                  <a:lnTo>
                    <a:pt x="480" y="43"/>
                  </a:lnTo>
                  <a:lnTo>
                    <a:pt x="480" y="61"/>
                  </a:lnTo>
                  <a:lnTo>
                    <a:pt x="478" y="80"/>
                  </a:lnTo>
                  <a:lnTo>
                    <a:pt x="476" y="100"/>
                  </a:lnTo>
                  <a:lnTo>
                    <a:pt x="470" y="104"/>
                  </a:lnTo>
                  <a:lnTo>
                    <a:pt x="471" y="108"/>
                  </a:lnTo>
                  <a:lnTo>
                    <a:pt x="473" y="113"/>
                  </a:lnTo>
                  <a:lnTo>
                    <a:pt x="474" y="119"/>
                  </a:lnTo>
                  <a:lnTo>
                    <a:pt x="472" y="129"/>
                  </a:lnTo>
                  <a:lnTo>
                    <a:pt x="470" y="139"/>
                  </a:lnTo>
                  <a:lnTo>
                    <a:pt x="468" y="150"/>
                  </a:lnTo>
                  <a:lnTo>
                    <a:pt x="464" y="160"/>
                  </a:lnTo>
                  <a:lnTo>
                    <a:pt x="461" y="169"/>
                  </a:lnTo>
                  <a:lnTo>
                    <a:pt x="455" y="179"/>
                  </a:lnTo>
                  <a:lnTo>
                    <a:pt x="448" y="186"/>
                  </a:lnTo>
                  <a:lnTo>
                    <a:pt x="438" y="191"/>
                  </a:lnTo>
                  <a:lnTo>
                    <a:pt x="440" y="196"/>
                  </a:lnTo>
                  <a:lnTo>
                    <a:pt x="443" y="201"/>
                  </a:lnTo>
                  <a:lnTo>
                    <a:pt x="448" y="203"/>
                  </a:lnTo>
                  <a:lnTo>
                    <a:pt x="453" y="204"/>
                  </a:lnTo>
                  <a:lnTo>
                    <a:pt x="458" y="205"/>
                  </a:lnTo>
                  <a:lnTo>
                    <a:pt x="464" y="206"/>
                  </a:lnTo>
                  <a:lnTo>
                    <a:pt x="469" y="206"/>
                  </a:lnTo>
                  <a:lnTo>
                    <a:pt x="474" y="209"/>
                  </a:lnTo>
                  <a:lnTo>
                    <a:pt x="487" y="218"/>
                  </a:lnTo>
                  <a:lnTo>
                    <a:pt x="501" y="228"/>
                  </a:lnTo>
                  <a:lnTo>
                    <a:pt x="513" y="241"/>
                  </a:lnTo>
                  <a:lnTo>
                    <a:pt x="524" y="253"/>
                  </a:lnTo>
                  <a:lnTo>
                    <a:pt x="534" y="268"/>
                  </a:lnTo>
                  <a:lnTo>
                    <a:pt x="542" y="285"/>
                  </a:lnTo>
                  <a:lnTo>
                    <a:pt x="547" y="301"/>
                  </a:lnTo>
                  <a:lnTo>
                    <a:pt x="549" y="318"/>
                  </a:lnTo>
                  <a:lnTo>
                    <a:pt x="544" y="319"/>
                  </a:lnTo>
                  <a:lnTo>
                    <a:pt x="540" y="321"/>
                  </a:lnTo>
                  <a:lnTo>
                    <a:pt x="536" y="326"/>
                  </a:lnTo>
                  <a:lnTo>
                    <a:pt x="532" y="330"/>
                  </a:lnTo>
                  <a:lnTo>
                    <a:pt x="539" y="344"/>
                  </a:lnTo>
                  <a:lnTo>
                    <a:pt x="542" y="359"/>
                  </a:lnTo>
                  <a:lnTo>
                    <a:pt x="544" y="376"/>
                  </a:lnTo>
                  <a:lnTo>
                    <a:pt x="541" y="393"/>
                  </a:lnTo>
                  <a:lnTo>
                    <a:pt x="537" y="396"/>
                  </a:lnTo>
                  <a:lnTo>
                    <a:pt x="532" y="383"/>
                  </a:lnTo>
                  <a:lnTo>
                    <a:pt x="526" y="370"/>
                  </a:lnTo>
                  <a:lnTo>
                    <a:pt x="519" y="357"/>
                  </a:lnTo>
                  <a:lnTo>
                    <a:pt x="511" y="344"/>
                  </a:lnTo>
                  <a:lnTo>
                    <a:pt x="502" y="333"/>
                  </a:lnTo>
                  <a:lnTo>
                    <a:pt x="492" y="324"/>
                  </a:lnTo>
                  <a:lnTo>
                    <a:pt x="480" y="315"/>
                  </a:lnTo>
                  <a:lnTo>
                    <a:pt x="466" y="308"/>
                  </a:lnTo>
                  <a:lnTo>
                    <a:pt x="472" y="308"/>
                  </a:lnTo>
                  <a:lnTo>
                    <a:pt x="477" y="309"/>
                  </a:lnTo>
                  <a:lnTo>
                    <a:pt x="483" y="309"/>
                  </a:lnTo>
                  <a:lnTo>
                    <a:pt x="486" y="306"/>
                  </a:lnTo>
                  <a:lnTo>
                    <a:pt x="488" y="303"/>
                  </a:lnTo>
                  <a:lnTo>
                    <a:pt x="492" y="300"/>
                  </a:lnTo>
                  <a:lnTo>
                    <a:pt x="493" y="295"/>
                  </a:lnTo>
                  <a:lnTo>
                    <a:pt x="493" y="290"/>
                  </a:lnTo>
                  <a:lnTo>
                    <a:pt x="480" y="281"/>
                  </a:lnTo>
                  <a:lnTo>
                    <a:pt x="466" y="272"/>
                  </a:lnTo>
                  <a:lnTo>
                    <a:pt x="451" y="264"/>
                  </a:lnTo>
                  <a:lnTo>
                    <a:pt x="436" y="257"/>
                  </a:lnTo>
                  <a:lnTo>
                    <a:pt x="420" y="252"/>
                  </a:lnTo>
                  <a:lnTo>
                    <a:pt x="404" y="249"/>
                  </a:lnTo>
                  <a:lnTo>
                    <a:pt x="387" y="248"/>
                  </a:lnTo>
                  <a:lnTo>
                    <a:pt x="370" y="249"/>
                  </a:lnTo>
                  <a:lnTo>
                    <a:pt x="363" y="250"/>
                  </a:lnTo>
                  <a:lnTo>
                    <a:pt x="357" y="251"/>
                  </a:lnTo>
                  <a:lnTo>
                    <a:pt x="352" y="252"/>
                  </a:lnTo>
                  <a:lnTo>
                    <a:pt x="347" y="253"/>
                  </a:lnTo>
                  <a:lnTo>
                    <a:pt x="341" y="255"/>
                  </a:lnTo>
                  <a:lnTo>
                    <a:pt x="336" y="256"/>
                  </a:lnTo>
                  <a:lnTo>
                    <a:pt x="331" y="257"/>
                  </a:lnTo>
                  <a:lnTo>
                    <a:pt x="324" y="258"/>
                  </a:lnTo>
                  <a:lnTo>
                    <a:pt x="328" y="253"/>
                  </a:lnTo>
                  <a:lnTo>
                    <a:pt x="333" y="249"/>
                  </a:lnTo>
                  <a:lnTo>
                    <a:pt x="336" y="243"/>
                  </a:lnTo>
                  <a:lnTo>
                    <a:pt x="334" y="237"/>
                  </a:lnTo>
                  <a:lnTo>
                    <a:pt x="328" y="233"/>
                  </a:lnTo>
                  <a:lnTo>
                    <a:pt x="322" y="230"/>
                  </a:lnTo>
                  <a:lnTo>
                    <a:pt x="316" y="232"/>
                  </a:lnTo>
                  <a:lnTo>
                    <a:pt x="310" y="233"/>
                  </a:lnTo>
                  <a:lnTo>
                    <a:pt x="303" y="236"/>
                  </a:lnTo>
                  <a:lnTo>
                    <a:pt x="296" y="239"/>
                  </a:lnTo>
                  <a:lnTo>
                    <a:pt x="289" y="241"/>
                  </a:lnTo>
                  <a:lnTo>
                    <a:pt x="283" y="241"/>
                  </a:lnTo>
                  <a:lnTo>
                    <a:pt x="265" y="251"/>
                  </a:lnTo>
                  <a:lnTo>
                    <a:pt x="248" y="263"/>
                  </a:lnTo>
                  <a:lnTo>
                    <a:pt x="231" y="277"/>
                  </a:lnTo>
                  <a:lnTo>
                    <a:pt x="216" y="292"/>
                  </a:lnTo>
                  <a:lnTo>
                    <a:pt x="204" y="308"/>
                  </a:lnTo>
                  <a:lnTo>
                    <a:pt x="192" y="325"/>
                  </a:lnTo>
                  <a:lnTo>
                    <a:pt x="181" y="342"/>
                  </a:lnTo>
                  <a:lnTo>
                    <a:pt x="170" y="359"/>
                  </a:lnTo>
                  <a:lnTo>
                    <a:pt x="161" y="374"/>
                  </a:lnTo>
                  <a:lnTo>
                    <a:pt x="151" y="389"/>
                  </a:lnTo>
                  <a:lnTo>
                    <a:pt x="140" y="406"/>
                  </a:lnTo>
                  <a:lnTo>
                    <a:pt x="128" y="422"/>
                  </a:lnTo>
                  <a:lnTo>
                    <a:pt x="116" y="438"/>
                  </a:lnTo>
                  <a:lnTo>
                    <a:pt x="105" y="455"/>
                  </a:lnTo>
                  <a:lnTo>
                    <a:pt x="96" y="471"/>
                  </a:lnTo>
                  <a:lnTo>
                    <a:pt x="87" y="488"/>
                  </a:lnTo>
                  <a:lnTo>
                    <a:pt x="83" y="495"/>
                  </a:lnTo>
                  <a:lnTo>
                    <a:pt x="78" y="502"/>
                  </a:lnTo>
                  <a:lnTo>
                    <a:pt x="73" y="509"/>
                  </a:lnTo>
                  <a:lnTo>
                    <a:pt x="67" y="515"/>
                  </a:lnTo>
                  <a:lnTo>
                    <a:pt x="60" y="520"/>
                  </a:lnTo>
                  <a:lnTo>
                    <a:pt x="52" y="523"/>
                  </a:lnTo>
                  <a:lnTo>
                    <a:pt x="44" y="525"/>
                  </a:lnTo>
                  <a:lnTo>
                    <a:pt x="35" y="525"/>
                  </a:lnTo>
                  <a:lnTo>
                    <a:pt x="28" y="522"/>
                  </a:lnTo>
                  <a:lnTo>
                    <a:pt x="21" y="517"/>
                  </a:lnTo>
                  <a:lnTo>
                    <a:pt x="15" y="510"/>
                  </a:lnTo>
                  <a:lnTo>
                    <a:pt x="11" y="502"/>
                  </a:lnTo>
                  <a:lnTo>
                    <a:pt x="2" y="478"/>
                  </a:lnTo>
                  <a:lnTo>
                    <a:pt x="0" y="452"/>
                  </a:lnTo>
                  <a:lnTo>
                    <a:pt x="2" y="425"/>
                  </a:lnTo>
                  <a:lnTo>
                    <a:pt x="8" y="400"/>
                  </a:lnTo>
                  <a:lnTo>
                    <a:pt x="17" y="392"/>
                  </a:lnTo>
                  <a:lnTo>
                    <a:pt x="24" y="381"/>
                  </a:lnTo>
                  <a:lnTo>
                    <a:pt x="31" y="372"/>
                  </a:lnTo>
                  <a:lnTo>
                    <a:pt x="38" y="364"/>
                  </a:lnTo>
                  <a:lnTo>
                    <a:pt x="37" y="363"/>
                  </a:lnTo>
                  <a:lnTo>
                    <a:pt x="36" y="363"/>
                  </a:lnTo>
                  <a:lnTo>
                    <a:pt x="35" y="363"/>
                  </a:lnTo>
                  <a:lnTo>
                    <a:pt x="33" y="363"/>
                  </a:lnTo>
                  <a:lnTo>
                    <a:pt x="39" y="353"/>
                  </a:lnTo>
                  <a:lnTo>
                    <a:pt x="39" y="341"/>
                  </a:lnTo>
                  <a:lnTo>
                    <a:pt x="36" y="331"/>
                  </a:lnTo>
                  <a:lnTo>
                    <a:pt x="33" y="318"/>
                  </a:lnTo>
                  <a:lnTo>
                    <a:pt x="44" y="306"/>
                  </a:lnTo>
                  <a:lnTo>
                    <a:pt x="52" y="294"/>
                  </a:lnTo>
                  <a:lnTo>
                    <a:pt x="59" y="280"/>
                  </a:lnTo>
                  <a:lnTo>
                    <a:pt x="63" y="265"/>
                  </a:lnTo>
                  <a:lnTo>
                    <a:pt x="67" y="249"/>
                  </a:lnTo>
                  <a:lnTo>
                    <a:pt x="68" y="232"/>
                  </a:lnTo>
                  <a:lnTo>
                    <a:pt x="67" y="215"/>
                  </a:lnTo>
                  <a:lnTo>
                    <a:pt x="64" y="198"/>
                  </a:lnTo>
                  <a:lnTo>
                    <a:pt x="60" y="187"/>
                  </a:lnTo>
                  <a:lnTo>
                    <a:pt x="54" y="177"/>
                  </a:lnTo>
                  <a:lnTo>
                    <a:pt x="52" y="168"/>
                  </a:lnTo>
                  <a:lnTo>
                    <a:pt x="59" y="160"/>
                  </a:lnTo>
                  <a:lnTo>
                    <a:pt x="66" y="154"/>
                  </a:lnTo>
                  <a:lnTo>
                    <a:pt x="73" y="152"/>
                  </a:lnTo>
                  <a:lnTo>
                    <a:pt x="82" y="150"/>
                  </a:lnTo>
                  <a:lnTo>
                    <a:pt x="90" y="149"/>
                  </a:lnTo>
                  <a:lnTo>
                    <a:pt x="98" y="146"/>
                  </a:lnTo>
                  <a:lnTo>
                    <a:pt x="104" y="143"/>
                  </a:lnTo>
                  <a:lnTo>
                    <a:pt x="108" y="136"/>
                  </a:lnTo>
                  <a:lnTo>
                    <a:pt x="111" y="126"/>
                  </a:lnTo>
                  <a:lnTo>
                    <a:pt x="106" y="124"/>
                  </a:lnTo>
                  <a:lnTo>
                    <a:pt x="100" y="123"/>
                  </a:lnTo>
                  <a:lnTo>
                    <a:pt x="96" y="122"/>
                  </a:lnTo>
                  <a:lnTo>
                    <a:pt x="92" y="123"/>
                  </a:lnTo>
                  <a:lnTo>
                    <a:pt x="97" y="121"/>
                  </a:lnTo>
                  <a:lnTo>
                    <a:pt x="102" y="119"/>
                  </a:lnTo>
                  <a:lnTo>
                    <a:pt x="109" y="118"/>
                  </a:lnTo>
                  <a:lnTo>
                    <a:pt x="115" y="118"/>
                  </a:lnTo>
                  <a:lnTo>
                    <a:pt x="121" y="116"/>
                  </a:lnTo>
                  <a:lnTo>
                    <a:pt x="128" y="115"/>
                  </a:lnTo>
                  <a:lnTo>
                    <a:pt x="134" y="113"/>
                  </a:lnTo>
                  <a:lnTo>
                    <a:pt x="138" y="110"/>
                  </a:lnTo>
                  <a:lnTo>
                    <a:pt x="143" y="112"/>
                  </a:lnTo>
                  <a:lnTo>
                    <a:pt x="147" y="110"/>
                  </a:lnTo>
                  <a:lnTo>
                    <a:pt x="151" y="108"/>
                  </a:lnTo>
                  <a:lnTo>
                    <a:pt x="154" y="111"/>
                  </a:lnTo>
                  <a:lnTo>
                    <a:pt x="159" y="107"/>
                  </a:lnTo>
                  <a:lnTo>
                    <a:pt x="165" y="105"/>
                  </a:lnTo>
                  <a:lnTo>
                    <a:pt x="172" y="105"/>
                  </a:lnTo>
                  <a:lnTo>
                    <a:pt x="177" y="104"/>
                  </a:lnTo>
                  <a:lnTo>
                    <a:pt x="184" y="104"/>
                  </a:lnTo>
                  <a:lnTo>
                    <a:pt x="190" y="101"/>
                  </a:lnTo>
                  <a:lnTo>
                    <a:pt x="195" y="98"/>
                  </a:lnTo>
                  <a:lnTo>
                    <a:pt x="199" y="91"/>
                  </a:lnTo>
                  <a:lnTo>
                    <a:pt x="215" y="88"/>
                  </a:lnTo>
                  <a:lnTo>
                    <a:pt x="231" y="85"/>
                  </a:lnTo>
                  <a:lnTo>
                    <a:pt x="250" y="84"/>
                  </a:lnTo>
                  <a:lnTo>
                    <a:pt x="268" y="85"/>
                  </a:lnTo>
                  <a:lnTo>
                    <a:pt x="287" y="86"/>
                  </a:lnTo>
                  <a:lnTo>
                    <a:pt x="305" y="90"/>
                  </a:lnTo>
                  <a:lnTo>
                    <a:pt x="322" y="96"/>
                  </a:lnTo>
                  <a:lnTo>
                    <a:pt x="339" y="101"/>
                  </a:lnTo>
                  <a:lnTo>
                    <a:pt x="335" y="106"/>
                  </a:lnTo>
                  <a:lnTo>
                    <a:pt x="332" y="111"/>
                  </a:lnTo>
                  <a:lnTo>
                    <a:pt x="331" y="116"/>
                  </a:lnTo>
                  <a:lnTo>
                    <a:pt x="332" y="123"/>
                  </a:lnTo>
                  <a:lnTo>
                    <a:pt x="339" y="128"/>
                  </a:lnTo>
                  <a:lnTo>
                    <a:pt x="347" y="128"/>
                  </a:lnTo>
                  <a:lnTo>
                    <a:pt x="354" y="126"/>
                  </a:lnTo>
                  <a:lnTo>
                    <a:pt x="359" y="122"/>
                  </a:lnTo>
                  <a:lnTo>
                    <a:pt x="372" y="106"/>
                  </a:lnTo>
                  <a:lnTo>
                    <a:pt x="384" y="89"/>
                  </a:lnTo>
                  <a:lnTo>
                    <a:pt x="395" y="71"/>
                  </a:lnTo>
                  <a:lnTo>
                    <a:pt x="407" y="55"/>
                  </a:lnTo>
                  <a:lnTo>
                    <a:pt x="419" y="39"/>
                  </a:lnTo>
                  <a:lnTo>
                    <a:pt x="433" y="24"/>
                  </a:lnTo>
                  <a:lnTo>
                    <a:pt x="448" y="12"/>
                  </a:lnTo>
                  <a:lnTo>
                    <a:pt x="465" y="0"/>
                  </a:lnTo>
                  <a:lnTo>
                    <a:pt x="479" y="24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8" name="Freeform 46"/>
            <p:cNvSpPr>
              <a:spLocks/>
            </p:cNvSpPr>
            <p:nvPr/>
          </p:nvSpPr>
          <p:spPr bwMode="auto">
            <a:xfrm>
              <a:off x="3038" y="1583"/>
              <a:ext cx="44" cy="69"/>
            </a:xfrm>
            <a:custGeom>
              <a:avLst/>
              <a:gdLst>
                <a:gd name="T0" fmla="*/ 1 w 86"/>
                <a:gd name="T1" fmla="*/ 0 h 139"/>
                <a:gd name="T2" fmla="*/ 1 w 86"/>
                <a:gd name="T3" fmla="*/ 0 h 139"/>
                <a:gd name="T4" fmla="*/ 1 w 86"/>
                <a:gd name="T5" fmla="*/ 0 h 139"/>
                <a:gd name="T6" fmla="*/ 1 w 86"/>
                <a:gd name="T7" fmla="*/ 0 h 139"/>
                <a:gd name="T8" fmla="*/ 1 w 86"/>
                <a:gd name="T9" fmla="*/ 0 h 139"/>
                <a:gd name="T10" fmla="*/ 1 w 86"/>
                <a:gd name="T11" fmla="*/ 0 h 139"/>
                <a:gd name="T12" fmla="*/ 1 w 86"/>
                <a:gd name="T13" fmla="*/ 0 h 139"/>
                <a:gd name="T14" fmla="*/ 1 w 86"/>
                <a:gd name="T15" fmla="*/ 0 h 139"/>
                <a:gd name="T16" fmla="*/ 1 w 86"/>
                <a:gd name="T17" fmla="*/ 0 h 139"/>
                <a:gd name="T18" fmla="*/ 1 w 86"/>
                <a:gd name="T19" fmla="*/ 0 h 139"/>
                <a:gd name="T20" fmla="*/ 1 w 86"/>
                <a:gd name="T21" fmla="*/ 0 h 139"/>
                <a:gd name="T22" fmla="*/ 1 w 86"/>
                <a:gd name="T23" fmla="*/ 0 h 139"/>
                <a:gd name="T24" fmla="*/ 1 w 86"/>
                <a:gd name="T25" fmla="*/ 0 h 139"/>
                <a:gd name="T26" fmla="*/ 1 w 86"/>
                <a:gd name="T27" fmla="*/ 0 h 139"/>
                <a:gd name="T28" fmla="*/ 1 w 86"/>
                <a:gd name="T29" fmla="*/ 0 h 139"/>
                <a:gd name="T30" fmla="*/ 1 w 86"/>
                <a:gd name="T31" fmla="*/ 0 h 139"/>
                <a:gd name="T32" fmla="*/ 0 w 86"/>
                <a:gd name="T33" fmla="*/ 0 h 139"/>
                <a:gd name="T34" fmla="*/ 1 w 86"/>
                <a:gd name="T35" fmla="*/ 0 h 139"/>
                <a:gd name="T36" fmla="*/ 1 w 86"/>
                <a:gd name="T37" fmla="*/ 0 h 139"/>
                <a:gd name="T38" fmla="*/ 1 w 86"/>
                <a:gd name="T39" fmla="*/ 0 h 139"/>
                <a:gd name="T40" fmla="*/ 1 w 86"/>
                <a:gd name="T41" fmla="*/ 0 h 139"/>
                <a:gd name="T42" fmla="*/ 1 w 86"/>
                <a:gd name="T43" fmla="*/ 0 h 139"/>
                <a:gd name="T44" fmla="*/ 1 w 86"/>
                <a:gd name="T45" fmla="*/ 0 h 139"/>
                <a:gd name="T46" fmla="*/ 1 w 86"/>
                <a:gd name="T47" fmla="*/ 0 h 139"/>
                <a:gd name="T48" fmla="*/ 1 w 86"/>
                <a:gd name="T49" fmla="*/ 0 h 139"/>
                <a:gd name="T50" fmla="*/ 1 w 86"/>
                <a:gd name="T51" fmla="*/ 0 h 139"/>
                <a:gd name="T52" fmla="*/ 1 w 86"/>
                <a:gd name="T53" fmla="*/ 0 h 139"/>
                <a:gd name="T54" fmla="*/ 1 w 86"/>
                <a:gd name="T55" fmla="*/ 0 h 139"/>
                <a:gd name="T56" fmla="*/ 1 w 86"/>
                <a:gd name="T57" fmla="*/ 0 h 139"/>
                <a:gd name="T58" fmla="*/ 1 w 86"/>
                <a:gd name="T59" fmla="*/ 0 h 139"/>
                <a:gd name="T60" fmla="*/ 1 w 86"/>
                <a:gd name="T61" fmla="*/ 0 h 139"/>
                <a:gd name="T62" fmla="*/ 1 w 86"/>
                <a:gd name="T63" fmla="*/ 0 h 139"/>
                <a:gd name="T64" fmla="*/ 1 w 86"/>
                <a:gd name="T65" fmla="*/ 0 h 139"/>
                <a:gd name="T66" fmla="*/ 1 w 86"/>
                <a:gd name="T67" fmla="*/ 0 h 139"/>
                <a:gd name="T68" fmla="*/ 1 w 86"/>
                <a:gd name="T69" fmla="*/ 0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39"/>
                <a:gd name="T107" fmla="*/ 86 w 86"/>
                <a:gd name="T108" fmla="*/ 139 h 1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39">
                  <a:moveTo>
                    <a:pt x="86" y="8"/>
                  </a:moveTo>
                  <a:lnTo>
                    <a:pt x="86" y="40"/>
                  </a:lnTo>
                  <a:lnTo>
                    <a:pt x="85" y="72"/>
                  </a:lnTo>
                  <a:lnTo>
                    <a:pt x="81" y="104"/>
                  </a:lnTo>
                  <a:lnTo>
                    <a:pt x="68" y="133"/>
                  </a:lnTo>
                  <a:lnTo>
                    <a:pt x="63" y="136"/>
                  </a:lnTo>
                  <a:lnTo>
                    <a:pt x="57" y="139"/>
                  </a:lnTo>
                  <a:lnTo>
                    <a:pt x="51" y="137"/>
                  </a:lnTo>
                  <a:lnTo>
                    <a:pt x="45" y="135"/>
                  </a:lnTo>
                  <a:lnTo>
                    <a:pt x="40" y="126"/>
                  </a:lnTo>
                  <a:lnTo>
                    <a:pt x="34" y="118"/>
                  </a:lnTo>
                  <a:lnTo>
                    <a:pt x="29" y="110"/>
                  </a:lnTo>
                  <a:lnTo>
                    <a:pt x="26" y="102"/>
                  </a:lnTo>
                  <a:lnTo>
                    <a:pt x="21" y="96"/>
                  </a:lnTo>
                  <a:lnTo>
                    <a:pt x="13" y="95"/>
                  </a:lnTo>
                  <a:lnTo>
                    <a:pt x="6" y="95"/>
                  </a:lnTo>
                  <a:lnTo>
                    <a:pt x="0" y="89"/>
                  </a:lnTo>
                  <a:lnTo>
                    <a:pt x="2" y="78"/>
                  </a:lnTo>
                  <a:lnTo>
                    <a:pt x="10" y="70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1" y="45"/>
                  </a:lnTo>
                  <a:lnTo>
                    <a:pt x="36" y="37"/>
                  </a:lnTo>
                  <a:lnTo>
                    <a:pt x="40" y="30"/>
                  </a:lnTo>
                  <a:lnTo>
                    <a:pt x="46" y="23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6" y="5"/>
                  </a:lnTo>
                  <a:lnTo>
                    <a:pt x="72" y="0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3" y="5"/>
                  </a:lnTo>
                  <a:lnTo>
                    <a:pt x="8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69" name="Freeform 47"/>
            <p:cNvSpPr>
              <a:spLocks/>
            </p:cNvSpPr>
            <p:nvPr/>
          </p:nvSpPr>
          <p:spPr bwMode="auto">
            <a:xfrm>
              <a:off x="2911" y="1592"/>
              <a:ext cx="8" cy="14"/>
            </a:xfrm>
            <a:custGeom>
              <a:avLst/>
              <a:gdLst>
                <a:gd name="T0" fmla="*/ 1 w 16"/>
                <a:gd name="T1" fmla="*/ 1 h 26"/>
                <a:gd name="T2" fmla="*/ 1 w 16"/>
                <a:gd name="T3" fmla="*/ 1 h 26"/>
                <a:gd name="T4" fmla="*/ 1 w 16"/>
                <a:gd name="T5" fmla="*/ 1 h 26"/>
                <a:gd name="T6" fmla="*/ 1 w 16"/>
                <a:gd name="T7" fmla="*/ 1 h 26"/>
                <a:gd name="T8" fmla="*/ 1 w 16"/>
                <a:gd name="T9" fmla="*/ 1 h 26"/>
                <a:gd name="T10" fmla="*/ 1 w 16"/>
                <a:gd name="T11" fmla="*/ 1 h 26"/>
                <a:gd name="T12" fmla="*/ 0 w 16"/>
                <a:gd name="T13" fmla="*/ 1 h 26"/>
                <a:gd name="T14" fmla="*/ 0 w 16"/>
                <a:gd name="T15" fmla="*/ 1 h 26"/>
                <a:gd name="T16" fmla="*/ 1 w 16"/>
                <a:gd name="T17" fmla="*/ 0 h 26"/>
                <a:gd name="T18" fmla="*/ 1 w 16"/>
                <a:gd name="T19" fmla="*/ 1 h 26"/>
                <a:gd name="T20" fmla="*/ 1 w 16"/>
                <a:gd name="T21" fmla="*/ 1 h 26"/>
                <a:gd name="T22" fmla="*/ 1 w 16"/>
                <a:gd name="T23" fmla="*/ 1 h 26"/>
                <a:gd name="T24" fmla="*/ 1 w 16"/>
                <a:gd name="T25" fmla="*/ 1 h 26"/>
                <a:gd name="T26" fmla="*/ 1 w 16"/>
                <a:gd name="T27" fmla="*/ 1 h 26"/>
                <a:gd name="T28" fmla="*/ 1 w 16"/>
                <a:gd name="T29" fmla="*/ 1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6"/>
                <a:gd name="T47" fmla="*/ 16 w 16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6">
                  <a:moveTo>
                    <a:pt x="16" y="24"/>
                  </a:moveTo>
                  <a:lnTo>
                    <a:pt x="13" y="24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3" y="25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" y="0"/>
                  </a:lnTo>
                  <a:lnTo>
                    <a:pt x="7" y="4"/>
                  </a:lnTo>
                  <a:lnTo>
                    <a:pt x="13" y="10"/>
                  </a:lnTo>
                  <a:lnTo>
                    <a:pt x="16" y="17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0" name="Freeform 48"/>
            <p:cNvSpPr>
              <a:spLocks/>
            </p:cNvSpPr>
            <p:nvPr/>
          </p:nvSpPr>
          <p:spPr bwMode="auto">
            <a:xfrm>
              <a:off x="3056" y="1601"/>
              <a:ext cx="14" cy="37"/>
            </a:xfrm>
            <a:custGeom>
              <a:avLst/>
              <a:gdLst>
                <a:gd name="T0" fmla="*/ 1 w 27"/>
                <a:gd name="T1" fmla="*/ 1 h 74"/>
                <a:gd name="T2" fmla="*/ 1 w 27"/>
                <a:gd name="T3" fmla="*/ 1 h 74"/>
                <a:gd name="T4" fmla="*/ 1 w 27"/>
                <a:gd name="T5" fmla="*/ 1 h 74"/>
                <a:gd name="T6" fmla="*/ 1 w 27"/>
                <a:gd name="T7" fmla="*/ 1 h 74"/>
                <a:gd name="T8" fmla="*/ 1 w 27"/>
                <a:gd name="T9" fmla="*/ 1 h 74"/>
                <a:gd name="T10" fmla="*/ 1 w 27"/>
                <a:gd name="T11" fmla="*/ 1 h 74"/>
                <a:gd name="T12" fmla="*/ 1 w 27"/>
                <a:gd name="T13" fmla="*/ 1 h 74"/>
                <a:gd name="T14" fmla="*/ 1 w 27"/>
                <a:gd name="T15" fmla="*/ 1 h 74"/>
                <a:gd name="T16" fmla="*/ 1 w 27"/>
                <a:gd name="T17" fmla="*/ 1 h 74"/>
                <a:gd name="T18" fmla="*/ 0 w 27"/>
                <a:gd name="T19" fmla="*/ 1 h 74"/>
                <a:gd name="T20" fmla="*/ 0 w 27"/>
                <a:gd name="T21" fmla="*/ 1 h 74"/>
                <a:gd name="T22" fmla="*/ 1 w 27"/>
                <a:gd name="T23" fmla="*/ 1 h 74"/>
                <a:gd name="T24" fmla="*/ 1 w 27"/>
                <a:gd name="T25" fmla="*/ 1 h 74"/>
                <a:gd name="T26" fmla="*/ 1 w 27"/>
                <a:gd name="T27" fmla="*/ 1 h 74"/>
                <a:gd name="T28" fmla="*/ 1 w 27"/>
                <a:gd name="T29" fmla="*/ 0 h 74"/>
                <a:gd name="T30" fmla="*/ 1 w 27"/>
                <a:gd name="T31" fmla="*/ 0 h 74"/>
                <a:gd name="T32" fmla="*/ 1 w 27"/>
                <a:gd name="T33" fmla="*/ 1 h 74"/>
                <a:gd name="T34" fmla="*/ 1 w 27"/>
                <a:gd name="T35" fmla="*/ 1 h 74"/>
                <a:gd name="T36" fmla="*/ 1 w 27"/>
                <a:gd name="T37" fmla="*/ 1 h 74"/>
                <a:gd name="T38" fmla="*/ 1 w 27"/>
                <a:gd name="T39" fmla="*/ 1 h 74"/>
                <a:gd name="T40" fmla="*/ 1 w 27"/>
                <a:gd name="T41" fmla="*/ 1 h 74"/>
                <a:gd name="T42" fmla="*/ 1 w 27"/>
                <a:gd name="T43" fmla="*/ 1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74"/>
                <a:gd name="T68" fmla="*/ 27 w 27"/>
                <a:gd name="T69" fmla="*/ 74 h 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74">
                  <a:moveTo>
                    <a:pt x="20" y="58"/>
                  </a:moveTo>
                  <a:lnTo>
                    <a:pt x="23" y="62"/>
                  </a:lnTo>
                  <a:lnTo>
                    <a:pt x="21" y="66"/>
                  </a:lnTo>
                  <a:lnTo>
                    <a:pt x="19" y="69"/>
                  </a:lnTo>
                  <a:lnTo>
                    <a:pt x="18" y="74"/>
                  </a:lnTo>
                  <a:lnTo>
                    <a:pt x="16" y="67"/>
                  </a:lnTo>
                  <a:lnTo>
                    <a:pt x="12" y="59"/>
                  </a:lnTo>
                  <a:lnTo>
                    <a:pt x="7" y="52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11" y="19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26" y="30"/>
                  </a:lnTo>
                  <a:lnTo>
                    <a:pt x="23" y="45"/>
                  </a:lnTo>
                  <a:lnTo>
                    <a:pt x="20" y="5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1" name="Freeform 49"/>
            <p:cNvSpPr>
              <a:spLocks/>
            </p:cNvSpPr>
            <p:nvPr/>
          </p:nvSpPr>
          <p:spPr bwMode="auto">
            <a:xfrm>
              <a:off x="2929" y="1626"/>
              <a:ext cx="24" cy="20"/>
            </a:xfrm>
            <a:custGeom>
              <a:avLst/>
              <a:gdLst>
                <a:gd name="T0" fmla="*/ 1 w 47"/>
                <a:gd name="T1" fmla="*/ 1 h 40"/>
                <a:gd name="T2" fmla="*/ 1 w 47"/>
                <a:gd name="T3" fmla="*/ 1 h 40"/>
                <a:gd name="T4" fmla="*/ 1 w 47"/>
                <a:gd name="T5" fmla="*/ 1 h 40"/>
                <a:gd name="T6" fmla="*/ 1 w 47"/>
                <a:gd name="T7" fmla="*/ 1 h 40"/>
                <a:gd name="T8" fmla="*/ 1 w 47"/>
                <a:gd name="T9" fmla="*/ 1 h 40"/>
                <a:gd name="T10" fmla="*/ 1 w 47"/>
                <a:gd name="T11" fmla="*/ 1 h 40"/>
                <a:gd name="T12" fmla="*/ 1 w 47"/>
                <a:gd name="T13" fmla="*/ 1 h 40"/>
                <a:gd name="T14" fmla="*/ 1 w 47"/>
                <a:gd name="T15" fmla="*/ 1 h 40"/>
                <a:gd name="T16" fmla="*/ 1 w 47"/>
                <a:gd name="T17" fmla="*/ 1 h 40"/>
                <a:gd name="T18" fmla="*/ 1 w 47"/>
                <a:gd name="T19" fmla="*/ 1 h 40"/>
                <a:gd name="T20" fmla="*/ 1 w 47"/>
                <a:gd name="T21" fmla="*/ 1 h 40"/>
                <a:gd name="T22" fmla="*/ 1 w 47"/>
                <a:gd name="T23" fmla="*/ 1 h 40"/>
                <a:gd name="T24" fmla="*/ 1 w 47"/>
                <a:gd name="T25" fmla="*/ 1 h 40"/>
                <a:gd name="T26" fmla="*/ 1 w 47"/>
                <a:gd name="T27" fmla="*/ 1 h 40"/>
                <a:gd name="T28" fmla="*/ 1 w 47"/>
                <a:gd name="T29" fmla="*/ 1 h 40"/>
                <a:gd name="T30" fmla="*/ 0 w 47"/>
                <a:gd name="T31" fmla="*/ 1 h 40"/>
                <a:gd name="T32" fmla="*/ 1 w 47"/>
                <a:gd name="T33" fmla="*/ 1 h 40"/>
                <a:gd name="T34" fmla="*/ 1 w 47"/>
                <a:gd name="T35" fmla="*/ 1 h 40"/>
                <a:gd name="T36" fmla="*/ 1 w 47"/>
                <a:gd name="T37" fmla="*/ 1 h 40"/>
                <a:gd name="T38" fmla="*/ 1 w 47"/>
                <a:gd name="T39" fmla="*/ 0 h 40"/>
                <a:gd name="T40" fmla="*/ 1 w 47"/>
                <a:gd name="T41" fmla="*/ 1 h 40"/>
                <a:gd name="T42" fmla="*/ 1 w 47"/>
                <a:gd name="T43" fmla="*/ 1 h 40"/>
                <a:gd name="T44" fmla="*/ 1 w 47"/>
                <a:gd name="T45" fmla="*/ 1 h 40"/>
                <a:gd name="T46" fmla="*/ 1 w 47"/>
                <a:gd name="T47" fmla="*/ 1 h 40"/>
                <a:gd name="T48" fmla="*/ 1 w 47"/>
                <a:gd name="T49" fmla="*/ 1 h 40"/>
                <a:gd name="T50" fmla="*/ 1 w 47"/>
                <a:gd name="T51" fmla="*/ 1 h 40"/>
                <a:gd name="T52" fmla="*/ 1 w 47"/>
                <a:gd name="T53" fmla="*/ 1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40"/>
                <a:gd name="T83" fmla="*/ 47 w 4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40">
                  <a:moveTo>
                    <a:pt x="47" y="25"/>
                  </a:moveTo>
                  <a:lnTo>
                    <a:pt x="46" y="28"/>
                  </a:lnTo>
                  <a:lnTo>
                    <a:pt x="47" y="33"/>
                  </a:lnTo>
                  <a:lnTo>
                    <a:pt x="45" y="38"/>
                  </a:lnTo>
                  <a:lnTo>
                    <a:pt x="40" y="40"/>
                  </a:lnTo>
                  <a:lnTo>
                    <a:pt x="37" y="39"/>
                  </a:lnTo>
                  <a:lnTo>
                    <a:pt x="32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0" y="28"/>
                  </a:lnTo>
                  <a:lnTo>
                    <a:pt x="15" y="26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1" y="13"/>
                  </a:lnTo>
                  <a:lnTo>
                    <a:pt x="0" y="9"/>
                  </a:lnTo>
                  <a:lnTo>
                    <a:pt x="2" y="3"/>
                  </a:lnTo>
                  <a:lnTo>
                    <a:pt x="9" y="3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1" y="5"/>
                  </a:lnTo>
                  <a:lnTo>
                    <a:pt x="38" y="11"/>
                  </a:lnTo>
                  <a:lnTo>
                    <a:pt x="43" y="18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2" name="Freeform 50"/>
            <p:cNvSpPr>
              <a:spLocks/>
            </p:cNvSpPr>
            <p:nvPr/>
          </p:nvSpPr>
          <p:spPr bwMode="auto">
            <a:xfrm>
              <a:off x="2888" y="1641"/>
              <a:ext cx="56" cy="78"/>
            </a:xfrm>
            <a:custGeom>
              <a:avLst/>
              <a:gdLst>
                <a:gd name="T0" fmla="*/ 0 w 113"/>
                <a:gd name="T1" fmla="*/ 1 h 154"/>
                <a:gd name="T2" fmla="*/ 0 w 113"/>
                <a:gd name="T3" fmla="*/ 1 h 154"/>
                <a:gd name="T4" fmla="*/ 0 w 113"/>
                <a:gd name="T5" fmla="*/ 1 h 154"/>
                <a:gd name="T6" fmla="*/ 0 w 113"/>
                <a:gd name="T7" fmla="*/ 1 h 154"/>
                <a:gd name="T8" fmla="*/ 0 w 113"/>
                <a:gd name="T9" fmla="*/ 1 h 154"/>
                <a:gd name="T10" fmla="*/ 0 w 113"/>
                <a:gd name="T11" fmla="*/ 1 h 154"/>
                <a:gd name="T12" fmla="*/ 0 w 113"/>
                <a:gd name="T13" fmla="*/ 1 h 154"/>
                <a:gd name="T14" fmla="*/ 0 w 113"/>
                <a:gd name="T15" fmla="*/ 1 h 154"/>
                <a:gd name="T16" fmla="*/ 0 w 113"/>
                <a:gd name="T17" fmla="*/ 1 h 154"/>
                <a:gd name="T18" fmla="*/ 0 w 113"/>
                <a:gd name="T19" fmla="*/ 1 h 154"/>
                <a:gd name="T20" fmla="*/ 0 w 113"/>
                <a:gd name="T21" fmla="*/ 1 h 154"/>
                <a:gd name="T22" fmla="*/ 0 w 113"/>
                <a:gd name="T23" fmla="*/ 1 h 154"/>
                <a:gd name="T24" fmla="*/ 0 w 113"/>
                <a:gd name="T25" fmla="*/ 1 h 154"/>
                <a:gd name="T26" fmla="*/ 0 w 113"/>
                <a:gd name="T27" fmla="*/ 1 h 154"/>
                <a:gd name="T28" fmla="*/ 0 w 113"/>
                <a:gd name="T29" fmla="*/ 1 h 154"/>
                <a:gd name="T30" fmla="*/ 0 w 113"/>
                <a:gd name="T31" fmla="*/ 1 h 154"/>
                <a:gd name="T32" fmla="*/ 0 w 113"/>
                <a:gd name="T33" fmla="*/ 1 h 154"/>
                <a:gd name="T34" fmla="*/ 0 w 113"/>
                <a:gd name="T35" fmla="*/ 1 h 154"/>
                <a:gd name="T36" fmla="*/ 0 w 113"/>
                <a:gd name="T37" fmla="*/ 1 h 154"/>
                <a:gd name="T38" fmla="*/ 0 w 113"/>
                <a:gd name="T39" fmla="*/ 1 h 154"/>
                <a:gd name="T40" fmla="*/ 0 w 113"/>
                <a:gd name="T41" fmla="*/ 1 h 154"/>
                <a:gd name="T42" fmla="*/ 0 w 113"/>
                <a:gd name="T43" fmla="*/ 1 h 154"/>
                <a:gd name="T44" fmla="*/ 0 w 113"/>
                <a:gd name="T45" fmla="*/ 1 h 154"/>
                <a:gd name="T46" fmla="*/ 0 w 113"/>
                <a:gd name="T47" fmla="*/ 1 h 154"/>
                <a:gd name="T48" fmla="*/ 0 w 113"/>
                <a:gd name="T49" fmla="*/ 1 h 154"/>
                <a:gd name="T50" fmla="*/ 0 w 113"/>
                <a:gd name="T51" fmla="*/ 1 h 154"/>
                <a:gd name="T52" fmla="*/ 0 w 113"/>
                <a:gd name="T53" fmla="*/ 1 h 154"/>
                <a:gd name="T54" fmla="*/ 0 w 113"/>
                <a:gd name="T55" fmla="*/ 1 h 154"/>
                <a:gd name="T56" fmla="*/ 0 w 113"/>
                <a:gd name="T57" fmla="*/ 1 h 154"/>
                <a:gd name="T58" fmla="*/ 0 w 113"/>
                <a:gd name="T59" fmla="*/ 1 h 154"/>
                <a:gd name="T60" fmla="*/ 0 w 113"/>
                <a:gd name="T61" fmla="*/ 1 h 154"/>
                <a:gd name="T62" fmla="*/ 0 w 113"/>
                <a:gd name="T63" fmla="*/ 1 h 154"/>
                <a:gd name="T64" fmla="*/ 0 w 113"/>
                <a:gd name="T65" fmla="*/ 0 h 154"/>
                <a:gd name="T66" fmla="*/ 0 w 113"/>
                <a:gd name="T67" fmla="*/ 0 h 154"/>
                <a:gd name="T68" fmla="*/ 0 w 113"/>
                <a:gd name="T69" fmla="*/ 1 h 154"/>
                <a:gd name="T70" fmla="*/ 0 w 113"/>
                <a:gd name="T71" fmla="*/ 1 h 154"/>
                <a:gd name="T72" fmla="*/ 0 w 113"/>
                <a:gd name="T73" fmla="*/ 1 h 154"/>
                <a:gd name="T74" fmla="*/ 0 w 113"/>
                <a:gd name="T75" fmla="*/ 1 h 154"/>
                <a:gd name="T76" fmla="*/ 0 w 113"/>
                <a:gd name="T77" fmla="*/ 1 h 154"/>
                <a:gd name="T78" fmla="*/ 0 w 113"/>
                <a:gd name="T79" fmla="*/ 1 h 154"/>
                <a:gd name="T80" fmla="*/ 0 w 113"/>
                <a:gd name="T81" fmla="*/ 1 h 154"/>
                <a:gd name="T82" fmla="*/ 0 w 113"/>
                <a:gd name="T83" fmla="*/ 1 h 154"/>
                <a:gd name="T84" fmla="*/ 0 w 113"/>
                <a:gd name="T85" fmla="*/ 1 h 1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3"/>
                <a:gd name="T130" fmla="*/ 0 h 154"/>
                <a:gd name="T131" fmla="*/ 113 w 113"/>
                <a:gd name="T132" fmla="*/ 154 h 1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3" h="154">
                  <a:moveTo>
                    <a:pt x="99" y="23"/>
                  </a:moveTo>
                  <a:lnTo>
                    <a:pt x="103" y="30"/>
                  </a:lnTo>
                  <a:lnTo>
                    <a:pt x="106" y="37"/>
                  </a:lnTo>
                  <a:lnTo>
                    <a:pt x="110" y="45"/>
                  </a:lnTo>
                  <a:lnTo>
                    <a:pt x="113" y="52"/>
                  </a:lnTo>
                  <a:lnTo>
                    <a:pt x="110" y="56"/>
                  </a:lnTo>
                  <a:lnTo>
                    <a:pt x="111" y="61"/>
                  </a:lnTo>
                  <a:lnTo>
                    <a:pt x="112" y="67"/>
                  </a:lnTo>
                  <a:lnTo>
                    <a:pt x="112" y="72"/>
                  </a:lnTo>
                  <a:lnTo>
                    <a:pt x="112" y="90"/>
                  </a:lnTo>
                  <a:lnTo>
                    <a:pt x="108" y="109"/>
                  </a:lnTo>
                  <a:lnTo>
                    <a:pt x="100" y="129"/>
                  </a:lnTo>
                  <a:lnTo>
                    <a:pt x="91" y="145"/>
                  </a:lnTo>
                  <a:lnTo>
                    <a:pt x="84" y="149"/>
                  </a:lnTo>
                  <a:lnTo>
                    <a:pt x="76" y="153"/>
                  </a:lnTo>
                  <a:lnTo>
                    <a:pt x="68" y="154"/>
                  </a:lnTo>
                  <a:lnTo>
                    <a:pt x="59" y="154"/>
                  </a:lnTo>
                  <a:lnTo>
                    <a:pt x="51" y="154"/>
                  </a:lnTo>
                  <a:lnTo>
                    <a:pt x="42" y="153"/>
                  </a:lnTo>
                  <a:lnTo>
                    <a:pt x="34" y="152"/>
                  </a:lnTo>
                  <a:lnTo>
                    <a:pt x="25" y="151"/>
                  </a:lnTo>
                  <a:lnTo>
                    <a:pt x="14" y="131"/>
                  </a:lnTo>
                  <a:lnTo>
                    <a:pt x="5" y="110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5" y="53"/>
                  </a:lnTo>
                  <a:lnTo>
                    <a:pt x="12" y="40"/>
                  </a:lnTo>
                  <a:lnTo>
                    <a:pt x="20" y="29"/>
                  </a:lnTo>
                  <a:lnTo>
                    <a:pt x="25" y="14"/>
                  </a:lnTo>
                  <a:lnTo>
                    <a:pt x="31" y="9"/>
                  </a:lnTo>
                  <a:lnTo>
                    <a:pt x="37" y="4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5" y="2"/>
                  </a:lnTo>
                  <a:lnTo>
                    <a:pt x="72" y="4"/>
                  </a:lnTo>
                  <a:lnTo>
                    <a:pt x="77" y="8"/>
                  </a:lnTo>
                  <a:lnTo>
                    <a:pt x="83" y="11"/>
                  </a:lnTo>
                  <a:lnTo>
                    <a:pt x="88" y="15"/>
                  </a:lnTo>
                  <a:lnTo>
                    <a:pt x="93" y="19"/>
                  </a:lnTo>
                  <a:lnTo>
                    <a:pt x="9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3" name="Freeform 51"/>
            <p:cNvSpPr>
              <a:spLocks/>
            </p:cNvSpPr>
            <p:nvPr/>
          </p:nvSpPr>
          <p:spPr bwMode="auto">
            <a:xfrm>
              <a:off x="2901" y="1653"/>
              <a:ext cx="33" cy="55"/>
            </a:xfrm>
            <a:custGeom>
              <a:avLst/>
              <a:gdLst>
                <a:gd name="T0" fmla="*/ 1 w 65"/>
                <a:gd name="T1" fmla="*/ 1 h 108"/>
                <a:gd name="T2" fmla="*/ 1 w 65"/>
                <a:gd name="T3" fmla="*/ 1 h 108"/>
                <a:gd name="T4" fmla="*/ 1 w 65"/>
                <a:gd name="T5" fmla="*/ 1 h 108"/>
                <a:gd name="T6" fmla="*/ 1 w 65"/>
                <a:gd name="T7" fmla="*/ 1 h 108"/>
                <a:gd name="T8" fmla="*/ 1 w 65"/>
                <a:gd name="T9" fmla="*/ 1 h 108"/>
                <a:gd name="T10" fmla="*/ 1 w 65"/>
                <a:gd name="T11" fmla="*/ 1 h 108"/>
                <a:gd name="T12" fmla="*/ 1 w 65"/>
                <a:gd name="T13" fmla="*/ 1 h 108"/>
                <a:gd name="T14" fmla="*/ 1 w 65"/>
                <a:gd name="T15" fmla="*/ 1 h 108"/>
                <a:gd name="T16" fmla="*/ 1 w 65"/>
                <a:gd name="T17" fmla="*/ 1 h 108"/>
                <a:gd name="T18" fmla="*/ 1 w 65"/>
                <a:gd name="T19" fmla="*/ 1 h 108"/>
                <a:gd name="T20" fmla="*/ 1 w 65"/>
                <a:gd name="T21" fmla="*/ 1 h 108"/>
                <a:gd name="T22" fmla="*/ 1 w 65"/>
                <a:gd name="T23" fmla="*/ 1 h 108"/>
                <a:gd name="T24" fmla="*/ 1 w 65"/>
                <a:gd name="T25" fmla="*/ 1 h 108"/>
                <a:gd name="T26" fmla="*/ 1 w 65"/>
                <a:gd name="T27" fmla="*/ 1 h 108"/>
                <a:gd name="T28" fmla="*/ 1 w 65"/>
                <a:gd name="T29" fmla="*/ 1 h 108"/>
                <a:gd name="T30" fmla="*/ 1 w 65"/>
                <a:gd name="T31" fmla="*/ 1 h 108"/>
                <a:gd name="T32" fmla="*/ 1 w 65"/>
                <a:gd name="T33" fmla="*/ 1 h 108"/>
                <a:gd name="T34" fmla="*/ 1 w 65"/>
                <a:gd name="T35" fmla="*/ 1 h 108"/>
                <a:gd name="T36" fmla="*/ 1 w 65"/>
                <a:gd name="T37" fmla="*/ 1 h 108"/>
                <a:gd name="T38" fmla="*/ 1 w 65"/>
                <a:gd name="T39" fmla="*/ 1 h 108"/>
                <a:gd name="T40" fmla="*/ 0 w 65"/>
                <a:gd name="T41" fmla="*/ 1 h 108"/>
                <a:gd name="T42" fmla="*/ 1 w 65"/>
                <a:gd name="T43" fmla="*/ 1 h 108"/>
                <a:gd name="T44" fmla="*/ 1 w 65"/>
                <a:gd name="T45" fmla="*/ 1 h 108"/>
                <a:gd name="T46" fmla="*/ 1 w 65"/>
                <a:gd name="T47" fmla="*/ 1 h 108"/>
                <a:gd name="T48" fmla="*/ 1 w 65"/>
                <a:gd name="T49" fmla="*/ 0 h 108"/>
                <a:gd name="T50" fmla="*/ 1 w 65"/>
                <a:gd name="T51" fmla="*/ 1 h 108"/>
                <a:gd name="T52" fmla="*/ 1 w 65"/>
                <a:gd name="T53" fmla="*/ 1 h 108"/>
                <a:gd name="T54" fmla="*/ 1 w 65"/>
                <a:gd name="T55" fmla="*/ 1 h 108"/>
                <a:gd name="T56" fmla="*/ 1 w 65"/>
                <a:gd name="T57" fmla="*/ 1 h 108"/>
                <a:gd name="T58" fmla="*/ 1 w 65"/>
                <a:gd name="T59" fmla="*/ 1 h 108"/>
                <a:gd name="T60" fmla="*/ 1 w 65"/>
                <a:gd name="T61" fmla="*/ 1 h 1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"/>
                <a:gd name="T94" fmla="*/ 0 h 108"/>
                <a:gd name="T95" fmla="*/ 65 w 65"/>
                <a:gd name="T96" fmla="*/ 108 h 1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" h="108">
                  <a:moveTo>
                    <a:pt x="58" y="24"/>
                  </a:moveTo>
                  <a:lnTo>
                    <a:pt x="65" y="43"/>
                  </a:lnTo>
                  <a:lnTo>
                    <a:pt x="64" y="63"/>
                  </a:lnTo>
                  <a:lnTo>
                    <a:pt x="58" y="82"/>
                  </a:lnTo>
                  <a:lnTo>
                    <a:pt x="53" y="99"/>
                  </a:lnTo>
                  <a:lnTo>
                    <a:pt x="45" y="104"/>
                  </a:lnTo>
                  <a:lnTo>
                    <a:pt x="35" y="107"/>
                  </a:lnTo>
                  <a:lnTo>
                    <a:pt x="27" y="108"/>
                  </a:lnTo>
                  <a:lnTo>
                    <a:pt x="20" y="108"/>
                  </a:lnTo>
                  <a:lnTo>
                    <a:pt x="32" y="105"/>
                  </a:lnTo>
                  <a:lnTo>
                    <a:pt x="40" y="98"/>
                  </a:lnTo>
                  <a:lnTo>
                    <a:pt x="45" y="89"/>
                  </a:lnTo>
                  <a:lnTo>
                    <a:pt x="48" y="77"/>
                  </a:lnTo>
                  <a:lnTo>
                    <a:pt x="48" y="67"/>
                  </a:lnTo>
                  <a:lnTo>
                    <a:pt x="46" y="56"/>
                  </a:lnTo>
                  <a:lnTo>
                    <a:pt x="40" y="47"/>
                  </a:lnTo>
                  <a:lnTo>
                    <a:pt x="31" y="40"/>
                  </a:lnTo>
                  <a:lnTo>
                    <a:pt x="23" y="38"/>
                  </a:lnTo>
                  <a:lnTo>
                    <a:pt x="15" y="36"/>
                  </a:lnTo>
                  <a:lnTo>
                    <a:pt x="7" y="34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10" y="15"/>
                  </a:lnTo>
                  <a:lnTo>
                    <a:pt x="19" y="7"/>
                  </a:lnTo>
                  <a:lnTo>
                    <a:pt x="30" y="0"/>
                  </a:lnTo>
                  <a:lnTo>
                    <a:pt x="39" y="3"/>
                  </a:lnTo>
                  <a:lnTo>
                    <a:pt x="46" y="8"/>
                  </a:lnTo>
                  <a:lnTo>
                    <a:pt x="53" y="15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4" name="Freeform 52"/>
            <p:cNvSpPr>
              <a:spLocks/>
            </p:cNvSpPr>
            <p:nvPr/>
          </p:nvSpPr>
          <p:spPr bwMode="auto">
            <a:xfrm>
              <a:off x="2847" y="1657"/>
              <a:ext cx="25" cy="54"/>
            </a:xfrm>
            <a:custGeom>
              <a:avLst/>
              <a:gdLst>
                <a:gd name="T0" fmla="*/ 0 w 51"/>
                <a:gd name="T1" fmla="*/ 1 h 108"/>
                <a:gd name="T2" fmla="*/ 0 w 51"/>
                <a:gd name="T3" fmla="*/ 1 h 108"/>
                <a:gd name="T4" fmla="*/ 0 w 51"/>
                <a:gd name="T5" fmla="*/ 1 h 108"/>
                <a:gd name="T6" fmla="*/ 0 w 51"/>
                <a:gd name="T7" fmla="*/ 1 h 108"/>
                <a:gd name="T8" fmla="*/ 0 w 51"/>
                <a:gd name="T9" fmla="*/ 1 h 108"/>
                <a:gd name="T10" fmla="*/ 0 w 51"/>
                <a:gd name="T11" fmla="*/ 1 h 108"/>
                <a:gd name="T12" fmla="*/ 0 w 51"/>
                <a:gd name="T13" fmla="*/ 1 h 108"/>
                <a:gd name="T14" fmla="*/ 0 w 51"/>
                <a:gd name="T15" fmla="*/ 1 h 108"/>
                <a:gd name="T16" fmla="*/ 0 w 51"/>
                <a:gd name="T17" fmla="*/ 1 h 108"/>
                <a:gd name="T18" fmla="*/ 0 w 51"/>
                <a:gd name="T19" fmla="*/ 1 h 108"/>
                <a:gd name="T20" fmla="*/ 0 w 51"/>
                <a:gd name="T21" fmla="*/ 1 h 108"/>
                <a:gd name="T22" fmla="*/ 0 w 51"/>
                <a:gd name="T23" fmla="*/ 1 h 108"/>
                <a:gd name="T24" fmla="*/ 0 w 51"/>
                <a:gd name="T25" fmla="*/ 1 h 108"/>
                <a:gd name="T26" fmla="*/ 0 w 51"/>
                <a:gd name="T27" fmla="*/ 1 h 108"/>
                <a:gd name="T28" fmla="*/ 0 w 51"/>
                <a:gd name="T29" fmla="*/ 1 h 108"/>
                <a:gd name="T30" fmla="*/ 0 w 51"/>
                <a:gd name="T31" fmla="*/ 1 h 108"/>
                <a:gd name="T32" fmla="*/ 0 w 51"/>
                <a:gd name="T33" fmla="*/ 1 h 108"/>
                <a:gd name="T34" fmla="*/ 0 w 51"/>
                <a:gd name="T35" fmla="*/ 1 h 108"/>
                <a:gd name="T36" fmla="*/ 0 w 51"/>
                <a:gd name="T37" fmla="*/ 1 h 108"/>
                <a:gd name="T38" fmla="*/ 0 w 51"/>
                <a:gd name="T39" fmla="*/ 1 h 108"/>
                <a:gd name="T40" fmla="*/ 0 w 51"/>
                <a:gd name="T41" fmla="*/ 1 h 108"/>
                <a:gd name="T42" fmla="*/ 0 w 51"/>
                <a:gd name="T43" fmla="*/ 1 h 108"/>
                <a:gd name="T44" fmla="*/ 0 w 51"/>
                <a:gd name="T45" fmla="*/ 1 h 108"/>
                <a:gd name="T46" fmla="*/ 0 w 51"/>
                <a:gd name="T47" fmla="*/ 1 h 108"/>
                <a:gd name="T48" fmla="*/ 0 w 51"/>
                <a:gd name="T49" fmla="*/ 1 h 108"/>
                <a:gd name="T50" fmla="*/ 0 w 51"/>
                <a:gd name="T51" fmla="*/ 1 h 108"/>
                <a:gd name="T52" fmla="*/ 0 w 51"/>
                <a:gd name="T53" fmla="*/ 1 h 108"/>
                <a:gd name="T54" fmla="*/ 0 w 51"/>
                <a:gd name="T55" fmla="*/ 0 h 108"/>
                <a:gd name="T56" fmla="*/ 0 w 51"/>
                <a:gd name="T57" fmla="*/ 1 h 108"/>
                <a:gd name="T58" fmla="*/ 0 w 51"/>
                <a:gd name="T59" fmla="*/ 1 h 108"/>
                <a:gd name="T60" fmla="*/ 0 w 51"/>
                <a:gd name="T61" fmla="*/ 1 h 108"/>
                <a:gd name="T62" fmla="*/ 0 w 51"/>
                <a:gd name="T63" fmla="*/ 1 h 108"/>
                <a:gd name="T64" fmla="*/ 0 w 51"/>
                <a:gd name="T65" fmla="*/ 1 h 108"/>
                <a:gd name="T66" fmla="*/ 0 w 51"/>
                <a:gd name="T67" fmla="*/ 1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108"/>
                <a:gd name="T104" fmla="*/ 51 w 5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108">
                  <a:moveTo>
                    <a:pt x="51" y="37"/>
                  </a:moveTo>
                  <a:lnTo>
                    <a:pt x="49" y="45"/>
                  </a:lnTo>
                  <a:lnTo>
                    <a:pt x="50" y="54"/>
                  </a:lnTo>
                  <a:lnTo>
                    <a:pt x="50" y="63"/>
                  </a:lnTo>
                  <a:lnTo>
                    <a:pt x="46" y="72"/>
                  </a:lnTo>
                  <a:lnTo>
                    <a:pt x="46" y="82"/>
                  </a:lnTo>
                  <a:lnTo>
                    <a:pt x="43" y="92"/>
                  </a:lnTo>
                  <a:lnTo>
                    <a:pt x="37" y="100"/>
                  </a:lnTo>
                  <a:lnTo>
                    <a:pt x="31" y="108"/>
                  </a:lnTo>
                  <a:lnTo>
                    <a:pt x="23" y="101"/>
                  </a:lnTo>
                  <a:lnTo>
                    <a:pt x="30" y="99"/>
                  </a:lnTo>
                  <a:lnTo>
                    <a:pt x="36" y="94"/>
                  </a:lnTo>
                  <a:lnTo>
                    <a:pt x="42" y="89"/>
                  </a:lnTo>
                  <a:lnTo>
                    <a:pt x="46" y="83"/>
                  </a:lnTo>
                  <a:lnTo>
                    <a:pt x="45" y="69"/>
                  </a:lnTo>
                  <a:lnTo>
                    <a:pt x="44" y="55"/>
                  </a:lnTo>
                  <a:lnTo>
                    <a:pt x="40" y="44"/>
                  </a:lnTo>
                  <a:lnTo>
                    <a:pt x="26" y="36"/>
                  </a:lnTo>
                  <a:lnTo>
                    <a:pt x="19" y="34"/>
                  </a:lnTo>
                  <a:lnTo>
                    <a:pt x="13" y="32"/>
                  </a:lnTo>
                  <a:lnTo>
                    <a:pt x="7" y="32"/>
                  </a:lnTo>
                  <a:lnTo>
                    <a:pt x="0" y="33"/>
                  </a:lnTo>
                  <a:lnTo>
                    <a:pt x="4" y="22"/>
                  </a:lnTo>
                  <a:lnTo>
                    <a:pt x="13" y="13"/>
                  </a:lnTo>
                  <a:lnTo>
                    <a:pt x="23" y="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46" y="15"/>
                  </a:lnTo>
                  <a:lnTo>
                    <a:pt x="50" y="25"/>
                  </a:lnTo>
                  <a:lnTo>
                    <a:pt x="51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5" name="Freeform 53"/>
            <p:cNvSpPr>
              <a:spLocks/>
            </p:cNvSpPr>
            <p:nvPr/>
          </p:nvSpPr>
          <p:spPr bwMode="auto">
            <a:xfrm>
              <a:off x="2905" y="1683"/>
              <a:ext cx="5" cy="6"/>
            </a:xfrm>
            <a:custGeom>
              <a:avLst/>
              <a:gdLst>
                <a:gd name="T0" fmla="*/ 1 w 10"/>
                <a:gd name="T1" fmla="*/ 1 h 11"/>
                <a:gd name="T2" fmla="*/ 0 w 10"/>
                <a:gd name="T3" fmla="*/ 0 h 11"/>
                <a:gd name="T4" fmla="*/ 1 w 10"/>
                <a:gd name="T5" fmla="*/ 1 h 11"/>
                <a:gd name="T6" fmla="*/ 1 w 10"/>
                <a:gd name="T7" fmla="*/ 1 h 11"/>
                <a:gd name="T8" fmla="*/ 1 w 10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4" y="11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6" name="Freeform 54"/>
            <p:cNvSpPr>
              <a:spLocks/>
            </p:cNvSpPr>
            <p:nvPr/>
          </p:nvSpPr>
          <p:spPr bwMode="auto">
            <a:xfrm>
              <a:off x="2846" y="1687"/>
              <a:ext cx="2" cy="2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0 w 5"/>
                <a:gd name="T5" fmla="*/ 1 h 4"/>
                <a:gd name="T6" fmla="*/ 0 w 5"/>
                <a:gd name="T7" fmla="*/ 1 h 4"/>
                <a:gd name="T8" fmla="*/ 0 w 5"/>
                <a:gd name="T9" fmla="*/ 1 h 4"/>
                <a:gd name="T10" fmla="*/ 0 w 5"/>
                <a:gd name="T11" fmla="*/ 1 h 4"/>
                <a:gd name="T12" fmla="*/ 0 w 5"/>
                <a:gd name="T13" fmla="*/ 0 h 4"/>
                <a:gd name="T14" fmla="*/ 0 w 5"/>
                <a:gd name="T15" fmla="*/ 1 h 4"/>
                <a:gd name="T16" fmla="*/ 0 w 5"/>
                <a:gd name="T17" fmla="*/ 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5" y="1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7" name="Freeform 55"/>
            <p:cNvSpPr>
              <a:spLocks/>
            </p:cNvSpPr>
            <p:nvPr/>
          </p:nvSpPr>
          <p:spPr bwMode="auto">
            <a:xfrm>
              <a:off x="3262" y="1689"/>
              <a:ext cx="128" cy="241"/>
            </a:xfrm>
            <a:custGeom>
              <a:avLst/>
              <a:gdLst>
                <a:gd name="T0" fmla="*/ 1 w 256"/>
                <a:gd name="T1" fmla="*/ 1 h 482"/>
                <a:gd name="T2" fmla="*/ 1 w 256"/>
                <a:gd name="T3" fmla="*/ 1 h 482"/>
                <a:gd name="T4" fmla="*/ 1 w 256"/>
                <a:gd name="T5" fmla="*/ 1 h 482"/>
                <a:gd name="T6" fmla="*/ 1 w 256"/>
                <a:gd name="T7" fmla="*/ 1 h 482"/>
                <a:gd name="T8" fmla="*/ 1 w 256"/>
                <a:gd name="T9" fmla="*/ 1 h 482"/>
                <a:gd name="T10" fmla="*/ 1 w 256"/>
                <a:gd name="T11" fmla="*/ 1 h 482"/>
                <a:gd name="T12" fmla="*/ 1 w 256"/>
                <a:gd name="T13" fmla="*/ 1 h 482"/>
                <a:gd name="T14" fmla="*/ 1 w 256"/>
                <a:gd name="T15" fmla="*/ 1 h 482"/>
                <a:gd name="T16" fmla="*/ 1 w 256"/>
                <a:gd name="T17" fmla="*/ 1 h 482"/>
                <a:gd name="T18" fmla="*/ 1 w 256"/>
                <a:gd name="T19" fmla="*/ 1 h 482"/>
                <a:gd name="T20" fmla="*/ 1 w 256"/>
                <a:gd name="T21" fmla="*/ 1 h 482"/>
                <a:gd name="T22" fmla="*/ 1 w 256"/>
                <a:gd name="T23" fmla="*/ 1 h 482"/>
                <a:gd name="T24" fmla="*/ 1 w 256"/>
                <a:gd name="T25" fmla="*/ 1 h 482"/>
                <a:gd name="T26" fmla="*/ 1 w 256"/>
                <a:gd name="T27" fmla="*/ 1 h 482"/>
                <a:gd name="T28" fmla="*/ 1 w 256"/>
                <a:gd name="T29" fmla="*/ 1 h 482"/>
                <a:gd name="T30" fmla="*/ 1 w 256"/>
                <a:gd name="T31" fmla="*/ 1 h 482"/>
                <a:gd name="T32" fmla="*/ 1 w 256"/>
                <a:gd name="T33" fmla="*/ 1 h 482"/>
                <a:gd name="T34" fmla="*/ 1 w 256"/>
                <a:gd name="T35" fmla="*/ 1 h 482"/>
                <a:gd name="T36" fmla="*/ 1 w 256"/>
                <a:gd name="T37" fmla="*/ 1 h 482"/>
                <a:gd name="T38" fmla="*/ 1 w 256"/>
                <a:gd name="T39" fmla="*/ 1 h 482"/>
                <a:gd name="T40" fmla="*/ 1 w 256"/>
                <a:gd name="T41" fmla="*/ 1 h 482"/>
                <a:gd name="T42" fmla="*/ 1 w 256"/>
                <a:gd name="T43" fmla="*/ 1 h 482"/>
                <a:gd name="T44" fmla="*/ 1 w 256"/>
                <a:gd name="T45" fmla="*/ 1 h 482"/>
                <a:gd name="T46" fmla="*/ 1 w 256"/>
                <a:gd name="T47" fmla="*/ 1 h 482"/>
                <a:gd name="T48" fmla="*/ 1 w 256"/>
                <a:gd name="T49" fmla="*/ 1 h 482"/>
                <a:gd name="T50" fmla="*/ 1 w 256"/>
                <a:gd name="T51" fmla="*/ 1 h 482"/>
                <a:gd name="T52" fmla="*/ 1 w 256"/>
                <a:gd name="T53" fmla="*/ 1 h 482"/>
                <a:gd name="T54" fmla="*/ 0 w 256"/>
                <a:gd name="T55" fmla="*/ 1 h 482"/>
                <a:gd name="T56" fmla="*/ 0 w 256"/>
                <a:gd name="T57" fmla="*/ 1 h 482"/>
                <a:gd name="T58" fmla="*/ 1 w 256"/>
                <a:gd name="T59" fmla="*/ 1 h 482"/>
                <a:gd name="T60" fmla="*/ 1 w 256"/>
                <a:gd name="T61" fmla="*/ 1 h 482"/>
                <a:gd name="T62" fmla="*/ 1 w 256"/>
                <a:gd name="T63" fmla="*/ 1 h 482"/>
                <a:gd name="T64" fmla="*/ 1 w 256"/>
                <a:gd name="T65" fmla="*/ 1 h 482"/>
                <a:gd name="T66" fmla="*/ 1 w 256"/>
                <a:gd name="T67" fmla="*/ 1 h 482"/>
                <a:gd name="T68" fmla="*/ 1 w 256"/>
                <a:gd name="T69" fmla="*/ 1 h 482"/>
                <a:gd name="T70" fmla="*/ 1 w 256"/>
                <a:gd name="T71" fmla="*/ 1 h 482"/>
                <a:gd name="T72" fmla="*/ 1 w 256"/>
                <a:gd name="T73" fmla="*/ 1 h 482"/>
                <a:gd name="T74" fmla="*/ 1 w 256"/>
                <a:gd name="T75" fmla="*/ 1 h 482"/>
                <a:gd name="T76" fmla="*/ 1 w 256"/>
                <a:gd name="T77" fmla="*/ 1 h 482"/>
                <a:gd name="T78" fmla="*/ 1 w 256"/>
                <a:gd name="T79" fmla="*/ 1 h 482"/>
                <a:gd name="T80" fmla="*/ 1 w 256"/>
                <a:gd name="T81" fmla="*/ 1 h 482"/>
                <a:gd name="T82" fmla="*/ 1 w 256"/>
                <a:gd name="T83" fmla="*/ 1 h 482"/>
                <a:gd name="T84" fmla="*/ 1 w 256"/>
                <a:gd name="T85" fmla="*/ 1 h 4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6"/>
                <a:gd name="T130" fmla="*/ 0 h 482"/>
                <a:gd name="T131" fmla="*/ 256 w 256"/>
                <a:gd name="T132" fmla="*/ 482 h 4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6" h="482">
                  <a:moveTo>
                    <a:pt x="203" y="42"/>
                  </a:moveTo>
                  <a:lnTo>
                    <a:pt x="204" y="41"/>
                  </a:lnTo>
                  <a:lnTo>
                    <a:pt x="207" y="41"/>
                  </a:lnTo>
                  <a:lnTo>
                    <a:pt x="212" y="42"/>
                  </a:lnTo>
                  <a:lnTo>
                    <a:pt x="214" y="44"/>
                  </a:lnTo>
                  <a:lnTo>
                    <a:pt x="214" y="46"/>
                  </a:lnTo>
                  <a:lnTo>
                    <a:pt x="214" y="48"/>
                  </a:lnTo>
                  <a:lnTo>
                    <a:pt x="214" y="50"/>
                  </a:lnTo>
                  <a:lnTo>
                    <a:pt x="212" y="51"/>
                  </a:lnTo>
                  <a:lnTo>
                    <a:pt x="218" y="59"/>
                  </a:lnTo>
                  <a:lnTo>
                    <a:pt x="223" y="68"/>
                  </a:lnTo>
                  <a:lnTo>
                    <a:pt x="227" y="80"/>
                  </a:lnTo>
                  <a:lnTo>
                    <a:pt x="230" y="90"/>
                  </a:lnTo>
                  <a:lnTo>
                    <a:pt x="233" y="120"/>
                  </a:lnTo>
                  <a:lnTo>
                    <a:pt x="236" y="148"/>
                  </a:lnTo>
                  <a:lnTo>
                    <a:pt x="243" y="177"/>
                  </a:lnTo>
                  <a:lnTo>
                    <a:pt x="256" y="204"/>
                  </a:lnTo>
                  <a:lnTo>
                    <a:pt x="251" y="232"/>
                  </a:lnTo>
                  <a:lnTo>
                    <a:pt x="241" y="257"/>
                  </a:lnTo>
                  <a:lnTo>
                    <a:pt x="226" y="283"/>
                  </a:lnTo>
                  <a:lnTo>
                    <a:pt x="210" y="307"/>
                  </a:lnTo>
                  <a:lnTo>
                    <a:pt x="191" y="331"/>
                  </a:lnTo>
                  <a:lnTo>
                    <a:pt x="172" y="354"/>
                  </a:lnTo>
                  <a:lnTo>
                    <a:pt x="153" y="377"/>
                  </a:lnTo>
                  <a:lnTo>
                    <a:pt x="137" y="400"/>
                  </a:lnTo>
                  <a:lnTo>
                    <a:pt x="135" y="409"/>
                  </a:lnTo>
                  <a:lnTo>
                    <a:pt x="137" y="418"/>
                  </a:lnTo>
                  <a:lnTo>
                    <a:pt x="140" y="427"/>
                  </a:lnTo>
                  <a:lnTo>
                    <a:pt x="143" y="436"/>
                  </a:lnTo>
                  <a:lnTo>
                    <a:pt x="147" y="442"/>
                  </a:lnTo>
                  <a:lnTo>
                    <a:pt x="149" y="450"/>
                  </a:lnTo>
                  <a:lnTo>
                    <a:pt x="147" y="456"/>
                  </a:lnTo>
                  <a:lnTo>
                    <a:pt x="146" y="463"/>
                  </a:lnTo>
                  <a:lnTo>
                    <a:pt x="146" y="460"/>
                  </a:lnTo>
                  <a:lnTo>
                    <a:pt x="146" y="453"/>
                  </a:lnTo>
                  <a:lnTo>
                    <a:pt x="146" y="445"/>
                  </a:lnTo>
                  <a:lnTo>
                    <a:pt x="145" y="439"/>
                  </a:lnTo>
                  <a:lnTo>
                    <a:pt x="140" y="439"/>
                  </a:lnTo>
                  <a:lnTo>
                    <a:pt x="140" y="443"/>
                  </a:lnTo>
                  <a:lnTo>
                    <a:pt x="140" y="446"/>
                  </a:lnTo>
                  <a:lnTo>
                    <a:pt x="140" y="450"/>
                  </a:lnTo>
                  <a:lnTo>
                    <a:pt x="137" y="447"/>
                  </a:lnTo>
                  <a:lnTo>
                    <a:pt x="134" y="459"/>
                  </a:lnTo>
                  <a:lnTo>
                    <a:pt x="134" y="471"/>
                  </a:lnTo>
                  <a:lnTo>
                    <a:pt x="130" y="482"/>
                  </a:lnTo>
                  <a:lnTo>
                    <a:pt x="120" y="482"/>
                  </a:lnTo>
                  <a:lnTo>
                    <a:pt x="113" y="471"/>
                  </a:lnTo>
                  <a:lnTo>
                    <a:pt x="108" y="455"/>
                  </a:lnTo>
                  <a:lnTo>
                    <a:pt x="101" y="440"/>
                  </a:lnTo>
                  <a:lnTo>
                    <a:pt x="86" y="435"/>
                  </a:lnTo>
                  <a:lnTo>
                    <a:pt x="79" y="436"/>
                  </a:lnTo>
                  <a:lnTo>
                    <a:pt x="71" y="438"/>
                  </a:lnTo>
                  <a:lnTo>
                    <a:pt x="64" y="442"/>
                  </a:lnTo>
                  <a:lnTo>
                    <a:pt x="59" y="448"/>
                  </a:lnTo>
                  <a:lnTo>
                    <a:pt x="56" y="455"/>
                  </a:lnTo>
                  <a:lnTo>
                    <a:pt x="54" y="462"/>
                  </a:lnTo>
                  <a:lnTo>
                    <a:pt x="52" y="469"/>
                  </a:lnTo>
                  <a:lnTo>
                    <a:pt x="46" y="474"/>
                  </a:lnTo>
                  <a:lnTo>
                    <a:pt x="40" y="473"/>
                  </a:lnTo>
                  <a:lnTo>
                    <a:pt x="37" y="470"/>
                  </a:lnTo>
                  <a:lnTo>
                    <a:pt x="36" y="467"/>
                  </a:lnTo>
                  <a:lnTo>
                    <a:pt x="34" y="461"/>
                  </a:lnTo>
                  <a:lnTo>
                    <a:pt x="37" y="447"/>
                  </a:lnTo>
                  <a:lnTo>
                    <a:pt x="39" y="448"/>
                  </a:lnTo>
                  <a:lnTo>
                    <a:pt x="48" y="439"/>
                  </a:lnTo>
                  <a:lnTo>
                    <a:pt x="53" y="429"/>
                  </a:lnTo>
                  <a:lnTo>
                    <a:pt x="55" y="416"/>
                  </a:lnTo>
                  <a:lnTo>
                    <a:pt x="54" y="402"/>
                  </a:lnTo>
                  <a:lnTo>
                    <a:pt x="49" y="402"/>
                  </a:lnTo>
                  <a:lnTo>
                    <a:pt x="47" y="399"/>
                  </a:lnTo>
                  <a:lnTo>
                    <a:pt x="45" y="395"/>
                  </a:lnTo>
                  <a:lnTo>
                    <a:pt x="40" y="393"/>
                  </a:lnTo>
                  <a:lnTo>
                    <a:pt x="34" y="393"/>
                  </a:lnTo>
                  <a:lnTo>
                    <a:pt x="29" y="394"/>
                  </a:lnTo>
                  <a:lnTo>
                    <a:pt x="24" y="395"/>
                  </a:lnTo>
                  <a:lnTo>
                    <a:pt x="20" y="397"/>
                  </a:lnTo>
                  <a:lnTo>
                    <a:pt x="15" y="398"/>
                  </a:lnTo>
                  <a:lnTo>
                    <a:pt x="10" y="399"/>
                  </a:lnTo>
                  <a:lnTo>
                    <a:pt x="6" y="399"/>
                  </a:lnTo>
                  <a:lnTo>
                    <a:pt x="0" y="397"/>
                  </a:lnTo>
                  <a:lnTo>
                    <a:pt x="0" y="384"/>
                  </a:lnTo>
                  <a:lnTo>
                    <a:pt x="1" y="382"/>
                  </a:lnTo>
                  <a:lnTo>
                    <a:pt x="3" y="378"/>
                  </a:lnTo>
                  <a:lnTo>
                    <a:pt x="6" y="376"/>
                  </a:lnTo>
                  <a:lnTo>
                    <a:pt x="9" y="374"/>
                  </a:lnTo>
                  <a:lnTo>
                    <a:pt x="23" y="377"/>
                  </a:lnTo>
                  <a:lnTo>
                    <a:pt x="36" y="378"/>
                  </a:lnTo>
                  <a:lnTo>
                    <a:pt x="49" y="379"/>
                  </a:lnTo>
                  <a:lnTo>
                    <a:pt x="62" y="378"/>
                  </a:lnTo>
                  <a:lnTo>
                    <a:pt x="74" y="376"/>
                  </a:lnTo>
                  <a:lnTo>
                    <a:pt x="86" y="371"/>
                  </a:lnTo>
                  <a:lnTo>
                    <a:pt x="97" y="364"/>
                  </a:lnTo>
                  <a:lnTo>
                    <a:pt x="108" y="355"/>
                  </a:lnTo>
                  <a:lnTo>
                    <a:pt x="120" y="339"/>
                  </a:lnTo>
                  <a:lnTo>
                    <a:pt x="129" y="321"/>
                  </a:lnTo>
                  <a:lnTo>
                    <a:pt x="136" y="300"/>
                  </a:lnTo>
                  <a:lnTo>
                    <a:pt x="142" y="279"/>
                  </a:lnTo>
                  <a:lnTo>
                    <a:pt x="144" y="258"/>
                  </a:lnTo>
                  <a:lnTo>
                    <a:pt x="145" y="238"/>
                  </a:lnTo>
                  <a:lnTo>
                    <a:pt x="145" y="218"/>
                  </a:lnTo>
                  <a:lnTo>
                    <a:pt x="143" y="200"/>
                  </a:lnTo>
                  <a:lnTo>
                    <a:pt x="138" y="173"/>
                  </a:lnTo>
                  <a:lnTo>
                    <a:pt x="131" y="147"/>
                  </a:lnTo>
                  <a:lnTo>
                    <a:pt x="125" y="119"/>
                  </a:lnTo>
                  <a:lnTo>
                    <a:pt x="127" y="90"/>
                  </a:lnTo>
                  <a:lnTo>
                    <a:pt x="130" y="74"/>
                  </a:lnTo>
                  <a:lnTo>
                    <a:pt x="135" y="57"/>
                  </a:lnTo>
                  <a:lnTo>
                    <a:pt x="142" y="41"/>
                  </a:lnTo>
                  <a:lnTo>
                    <a:pt x="151" y="27"/>
                  </a:lnTo>
                  <a:lnTo>
                    <a:pt x="154" y="19"/>
                  </a:lnTo>
                  <a:lnTo>
                    <a:pt x="159" y="12"/>
                  </a:lnTo>
                  <a:lnTo>
                    <a:pt x="163" y="5"/>
                  </a:lnTo>
                  <a:lnTo>
                    <a:pt x="168" y="0"/>
                  </a:lnTo>
                  <a:lnTo>
                    <a:pt x="172" y="6"/>
                  </a:lnTo>
                  <a:lnTo>
                    <a:pt x="176" y="12"/>
                  </a:lnTo>
                  <a:lnTo>
                    <a:pt x="180" y="16"/>
                  </a:lnTo>
                  <a:lnTo>
                    <a:pt x="185" y="21"/>
                  </a:lnTo>
                  <a:lnTo>
                    <a:pt x="190" y="27"/>
                  </a:lnTo>
                  <a:lnTo>
                    <a:pt x="195" y="31"/>
                  </a:lnTo>
                  <a:lnTo>
                    <a:pt x="199" y="36"/>
                  </a:lnTo>
                  <a:lnTo>
                    <a:pt x="203" y="42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8" name="Freeform 56"/>
            <p:cNvSpPr>
              <a:spLocks/>
            </p:cNvSpPr>
            <p:nvPr/>
          </p:nvSpPr>
          <p:spPr bwMode="auto">
            <a:xfrm>
              <a:off x="2940" y="1693"/>
              <a:ext cx="168" cy="185"/>
            </a:xfrm>
            <a:custGeom>
              <a:avLst/>
              <a:gdLst>
                <a:gd name="T0" fmla="*/ 1 w 335"/>
                <a:gd name="T1" fmla="*/ 1 h 370"/>
                <a:gd name="T2" fmla="*/ 1 w 335"/>
                <a:gd name="T3" fmla="*/ 1 h 370"/>
                <a:gd name="T4" fmla="*/ 1 w 335"/>
                <a:gd name="T5" fmla="*/ 1 h 370"/>
                <a:gd name="T6" fmla="*/ 1 w 335"/>
                <a:gd name="T7" fmla="*/ 1 h 370"/>
                <a:gd name="T8" fmla="*/ 1 w 335"/>
                <a:gd name="T9" fmla="*/ 1 h 370"/>
                <a:gd name="T10" fmla="*/ 1 w 335"/>
                <a:gd name="T11" fmla="*/ 1 h 370"/>
                <a:gd name="T12" fmla="*/ 1 w 335"/>
                <a:gd name="T13" fmla="*/ 1 h 370"/>
                <a:gd name="T14" fmla="*/ 1 w 335"/>
                <a:gd name="T15" fmla="*/ 1 h 370"/>
                <a:gd name="T16" fmla="*/ 1 w 335"/>
                <a:gd name="T17" fmla="*/ 1 h 370"/>
                <a:gd name="T18" fmla="*/ 1 w 335"/>
                <a:gd name="T19" fmla="*/ 1 h 370"/>
                <a:gd name="T20" fmla="*/ 1 w 335"/>
                <a:gd name="T21" fmla="*/ 1 h 370"/>
                <a:gd name="T22" fmla="*/ 1 w 335"/>
                <a:gd name="T23" fmla="*/ 1 h 370"/>
                <a:gd name="T24" fmla="*/ 1 w 335"/>
                <a:gd name="T25" fmla="*/ 1 h 370"/>
                <a:gd name="T26" fmla="*/ 1 w 335"/>
                <a:gd name="T27" fmla="*/ 1 h 370"/>
                <a:gd name="T28" fmla="*/ 1 w 335"/>
                <a:gd name="T29" fmla="*/ 1 h 370"/>
                <a:gd name="T30" fmla="*/ 1 w 335"/>
                <a:gd name="T31" fmla="*/ 1 h 370"/>
                <a:gd name="T32" fmla="*/ 1 w 335"/>
                <a:gd name="T33" fmla="*/ 1 h 370"/>
                <a:gd name="T34" fmla="*/ 1 w 335"/>
                <a:gd name="T35" fmla="*/ 1 h 370"/>
                <a:gd name="T36" fmla="*/ 1 w 335"/>
                <a:gd name="T37" fmla="*/ 1 h 370"/>
                <a:gd name="T38" fmla="*/ 1 w 335"/>
                <a:gd name="T39" fmla="*/ 1 h 370"/>
                <a:gd name="T40" fmla="*/ 1 w 335"/>
                <a:gd name="T41" fmla="*/ 1 h 370"/>
                <a:gd name="T42" fmla="*/ 1 w 335"/>
                <a:gd name="T43" fmla="*/ 1 h 370"/>
                <a:gd name="T44" fmla="*/ 1 w 335"/>
                <a:gd name="T45" fmla="*/ 1 h 370"/>
                <a:gd name="T46" fmla="*/ 1 w 335"/>
                <a:gd name="T47" fmla="*/ 1 h 370"/>
                <a:gd name="T48" fmla="*/ 1 w 335"/>
                <a:gd name="T49" fmla="*/ 1 h 370"/>
                <a:gd name="T50" fmla="*/ 1 w 335"/>
                <a:gd name="T51" fmla="*/ 1 h 370"/>
                <a:gd name="T52" fmla="*/ 1 w 335"/>
                <a:gd name="T53" fmla="*/ 1 h 370"/>
                <a:gd name="T54" fmla="*/ 1 w 335"/>
                <a:gd name="T55" fmla="*/ 1 h 370"/>
                <a:gd name="T56" fmla="*/ 1 w 335"/>
                <a:gd name="T57" fmla="*/ 1 h 370"/>
                <a:gd name="T58" fmla="*/ 1 w 335"/>
                <a:gd name="T59" fmla="*/ 1 h 370"/>
                <a:gd name="T60" fmla="*/ 1 w 335"/>
                <a:gd name="T61" fmla="*/ 1 h 370"/>
                <a:gd name="T62" fmla="*/ 1 w 335"/>
                <a:gd name="T63" fmla="*/ 1 h 370"/>
                <a:gd name="T64" fmla="*/ 1 w 335"/>
                <a:gd name="T65" fmla="*/ 1 h 370"/>
                <a:gd name="T66" fmla="*/ 1 w 335"/>
                <a:gd name="T67" fmla="*/ 1 h 370"/>
                <a:gd name="T68" fmla="*/ 1 w 335"/>
                <a:gd name="T69" fmla="*/ 1 h 370"/>
                <a:gd name="T70" fmla="*/ 1 w 335"/>
                <a:gd name="T71" fmla="*/ 1 h 370"/>
                <a:gd name="T72" fmla="*/ 1 w 335"/>
                <a:gd name="T73" fmla="*/ 1 h 370"/>
                <a:gd name="T74" fmla="*/ 1 w 335"/>
                <a:gd name="T75" fmla="*/ 1 h 370"/>
                <a:gd name="T76" fmla="*/ 1 w 335"/>
                <a:gd name="T77" fmla="*/ 1 h 370"/>
                <a:gd name="T78" fmla="*/ 1 w 335"/>
                <a:gd name="T79" fmla="*/ 1 h 370"/>
                <a:gd name="T80" fmla="*/ 0 w 335"/>
                <a:gd name="T81" fmla="*/ 1 h 370"/>
                <a:gd name="T82" fmla="*/ 1 w 335"/>
                <a:gd name="T83" fmla="*/ 1 h 370"/>
                <a:gd name="T84" fmla="*/ 1 w 335"/>
                <a:gd name="T85" fmla="*/ 1 h 370"/>
                <a:gd name="T86" fmla="*/ 1 w 335"/>
                <a:gd name="T87" fmla="*/ 1 h 370"/>
                <a:gd name="T88" fmla="*/ 1 w 335"/>
                <a:gd name="T89" fmla="*/ 1 h 370"/>
                <a:gd name="T90" fmla="*/ 1 w 335"/>
                <a:gd name="T91" fmla="*/ 1 h 370"/>
                <a:gd name="T92" fmla="*/ 1 w 335"/>
                <a:gd name="T93" fmla="*/ 1 h 370"/>
                <a:gd name="T94" fmla="*/ 1 w 335"/>
                <a:gd name="T95" fmla="*/ 1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5"/>
                <a:gd name="T145" fmla="*/ 0 h 370"/>
                <a:gd name="T146" fmla="*/ 335 w 335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5" h="370">
                  <a:moveTo>
                    <a:pt x="122" y="20"/>
                  </a:moveTo>
                  <a:lnTo>
                    <a:pt x="139" y="18"/>
                  </a:lnTo>
                  <a:lnTo>
                    <a:pt x="158" y="15"/>
                  </a:lnTo>
                  <a:lnTo>
                    <a:pt x="177" y="12"/>
                  </a:lnTo>
                  <a:lnTo>
                    <a:pt x="198" y="11"/>
                  </a:lnTo>
                  <a:lnTo>
                    <a:pt x="218" y="11"/>
                  </a:lnTo>
                  <a:lnTo>
                    <a:pt x="237" y="14"/>
                  </a:lnTo>
                  <a:lnTo>
                    <a:pt x="256" y="20"/>
                  </a:lnTo>
                  <a:lnTo>
                    <a:pt x="272" y="30"/>
                  </a:lnTo>
                  <a:lnTo>
                    <a:pt x="267" y="32"/>
                  </a:lnTo>
                  <a:lnTo>
                    <a:pt x="261" y="32"/>
                  </a:lnTo>
                  <a:lnTo>
                    <a:pt x="256" y="32"/>
                  </a:lnTo>
                  <a:lnTo>
                    <a:pt x="250" y="32"/>
                  </a:lnTo>
                  <a:lnTo>
                    <a:pt x="244" y="33"/>
                  </a:lnTo>
                  <a:lnTo>
                    <a:pt x="240" y="35"/>
                  </a:lnTo>
                  <a:lnTo>
                    <a:pt x="235" y="38"/>
                  </a:lnTo>
                  <a:lnTo>
                    <a:pt x="233" y="44"/>
                  </a:lnTo>
                  <a:lnTo>
                    <a:pt x="236" y="52"/>
                  </a:lnTo>
                  <a:lnTo>
                    <a:pt x="243" y="57"/>
                  </a:lnTo>
                  <a:lnTo>
                    <a:pt x="252" y="59"/>
                  </a:lnTo>
                  <a:lnTo>
                    <a:pt x="261" y="61"/>
                  </a:lnTo>
                  <a:lnTo>
                    <a:pt x="272" y="67"/>
                  </a:lnTo>
                  <a:lnTo>
                    <a:pt x="283" y="73"/>
                  </a:lnTo>
                  <a:lnTo>
                    <a:pt x="294" y="80"/>
                  </a:lnTo>
                  <a:lnTo>
                    <a:pt x="304" y="89"/>
                  </a:lnTo>
                  <a:lnTo>
                    <a:pt x="313" y="98"/>
                  </a:lnTo>
                  <a:lnTo>
                    <a:pt x="321" y="110"/>
                  </a:lnTo>
                  <a:lnTo>
                    <a:pt x="328" y="123"/>
                  </a:lnTo>
                  <a:lnTo>
                    <a:pt x="332" y="136"/>
                  </a:lnTo>
                  <a:lnTo>
                    <a:pt x="335" y="144"/>
                  </a:lnTo>
                  <a:lnTo>
                    <a:pt x="334" y="152"/>
                  </a:lnTo>
                  <a:lnTo>
                    <a:pt x="333" y="161"/>
                  </a:lnTo>
                  <a:lnTo>
                    <a:pt x="332" y="170"/>
                  </a:lnTo>
                  <a:lnTo>
                    <a:pt x="327" y="167"/>
                  </a:lnTo>
                  <a:lnTo>
                    <a:pt x="322" y="166"/>
                  </a:lnTo>
                  <a:lnTo>
                    <a:pt x="317" y="167"/>
                  </a:lnTo>
                  <a:lnTo>
                    <a:pt x="311" y="167"/>
                  </a:lnTo>
                  <a:lnTo>
                    <a:pt x="304" y="173"/>
                  </a:lnTo>
                  <a:lnTo>
                    <a:pt x="310" y="195"/>
                  </a:lnTo>
                  <a:lnTo>
                    <a:pt x="312" y="219"/>
                  </a:lnTo>
                  <a:lnTo>
                    <a:pt x="312" y="243"/>
                  </a:lnTo>
                  <a:lnTo>
                    <a:pt x="306" y="265"/>
                  </a:lnTo>
                  <a:lnTo>
                    <a:pt x="303" y="265"/>
                  </a:lnTo>
                  <a:lnTo>
                    <a:pt x="302" y="266"/>
                  </a:lnTo>
                  <a:lnTo>
                    <a:pt x="302" y="269"/>
                  </a:lnTo>
                  <a:lnTo>
                    <a:pt x="299" y="271"/>
                  </a:lnTo>
                  <a:lnTo>
                    <a:pt x="294" y="273"/>
                  </a:lnTo>
                  <a:lnTo>
                    <a:pt x="287" y="276"/>
                  </a:lnTo>
                  <a:lnTo>
                    <a:pt x="282" y="278"/>
                  </a:lnTo>
                  <a:lnTo>
                    <a:pt x="279" y="285"/>
                  </a:lnTo>
                  <a:lnTo>
                    <a:pt x="280" y="293"/>
                  </a:lnTo>
                  <a:lnTo>
                    <a:pt x="280" y="301"/>
                  </a:lnTo>
                  <a:lnTo>
                    <a:pt x="278" y="308"/>
                  </a:lnTo>
                  <a:lnTo>
                    <a:pt x="274" y="315"/>
                  </a:lnTo>
                  <a:lnTo>
                    <a:pt x="268" y="321"/>
                  </a:lnTo>
                  <a:lnTo>
                    <a:pt x="261" y="325"/>
                  </a:lnTo>
                  <a:lnTo>
                    <a:pt x="256" y="330"/>
                  </a:lnTo>
                  <a:lnTo>
                    <a:pt x="249" y="333"/>
                  </a:lnTo>
                  <a:lnTo>
                    <a:pt x="242" y="337"/>
                  </a:lnTo>
                  <a:lnTo>
                    <a:pt x="235" y="340"/>
                  </a:lnTo>
                  <a:lnTo>
                    <a:pt x="228" y="344"/>
                  </a:lnTo>
                  <a:lnTo>
                    <a:pt x="221" y="347"/>
                  </a:lnTo>
                  <a:lnTo>
                    <a:pt x="221" y="349"/>
                  </a:lnTo>
                  <a:lnTo>
                    <a:pt x="205" y="357"/>
                  </a:lnTo>
                  <a:lnTo>
                    <a:pt x="188" y="363"/>
                  </a:lnTo>
                  <a:lnTo>
                    <a:pt x="169" y="368"/>
                  </a:lnTo>
                  <a:lnTo>
                    <a:pt x="151" y="370"/>
                  </a:lnTo>
                  <a:lnTo>
                    <a:pt x="132" y="369"/>
                  </a:lnTo>
                  <a:lnTo>
                    <a:pt x="114" y="366"/>
                  </a:lnTo>
                  <a:lnTo>
                    <a:pt x="97" y="359"/>
                  </a:lnTo>
                  <a:lnTo>
                    <a:pt x="81" y="348"/>
                  </a:lnTo>
                  <a:lnTo>
                    <a:pt x="73" y="347"/>
                  </a:lnTo>
                  <a:lnTo>
                    <a:pt x="66" y="349"/>
                  </a:lnTo>
                  <a:lnTo>
                    <a:pt x="59" y="353"/>
                  </a:lnTo>
                  <a:lnTo>
                    <a:pt x="52" y="357"/>
                  </a:lnTo>
                  <a:lnTo>
                    <a:pt x="46" y="362"/>
                  </a:lnTo>
                  <a:lnTo>
                    <a:pt x="39" y="367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23" y="367"/>
                  </a:lnTo>
                  <a:lnTo>
                    <a:pt x="21" y="362"/>
                  </a:lnTo>
                  <a:lnTo>
                    <a:pt x="18" y="359"/>
                  </a:lnTo>
                  <a:lnTo>
                    <a:pt x="18" y="353"/>
                  </a:lnTo>
                  <a:lnTo>
                    <a:pt x="24" y="347"/>
                  </a:lnTo>
                  <a:lnTo>
                    <a:pt x="31" y="344"/>
                  </a:lnTo>
                  <a:lnTo>
                    <a:pt x="38" y="343"/>
                  </a:lnTo>
                  <a:lnTo>
                    <a:pt x="47" y="341"/>
                  </a:lnTo>
                  <a:lnTo>
                    <a:pt x="55" y="340"/>
                  </a:lnTo>
                  <a:lnTo>
                    <a:pt x="63" y="339"/>
                  </a:lnTo>
                  <a:lnTo>
                    <a:pt x="71" y="337"/>
                  </a:lnTo>
                  <a:lnTo>
                    <a:pt x="78" y="333"/>
                  </a:lnTo>
                  <a:lnTo>
                    <a:pt x="91" y="329"/>
                  </a:lnTo>
                  <a:lnTo>
                    <a:pt x="104" y="322"/>
                  </a:lnTo>
                  <a:lnTo>
                    <a:pt x="114" y="313"/>
                  </a:lnTo>
                  <a:lnTo>
                    <a:pt x="124" y="302"/>
                  </a:lnTo>
                  <a:lnTo>
                    <a:pt x="134" y="290"/>
                  </a:lnTo>
                  <a:lnTo>
                    <a:pt x="140" y="277"/>
                  </a:lnTo>
                  <a:lnTo>
                    <a:pt x="146" y="263"/>
                  </a:lnTo>
                  <a:lnTo>
                    <a:pt x="150" y="250"/>
                  </a:lnTo>
                  <a:lnTo>
                    <a:pt x="151" y="235"/>
                  </a:lnTo>
                  <a:lnTo>
                    <a:pt x="151" y="220"/>
                  </a:lnTo>
                  <a:lnTo>
                    <a:pt x="149" y="207"/>
                  </a:lnTo>
                  <a:lnTo>
                    <a:pt x="146" y="193"/>
                  </a:lnTo>
                  <a:lnTo>
                    <a:pt x="139" y="180"/>
                  </a:lnTo>
                  <a:lnTo>
                    <a:pt x="131" y="166"/>
                  </a:lnTo>
                  <a:lnTo>
                    <a:pt x="121" y="155"/>
                  </a:lnTo>
                  <a:lnTo>
                    <a:pt x="111" y="143"/>
                  </a:lnTo>
                  <a:lnTo>
                    <a:pt x="97" y="133"/>
                  </a:lnTo>
                  <a:lnTo>
                    <a:pt x="83" y="125"/>
                  </a:lnTo>
                  <a:lnTo>
                    <a:pt x="69" y="120"/>
                  </a:lnTo>
                  <a:lnTo>
                    <a:pt x="53" y="118"/>
                  </a:lnTo>
                  <a:lnTo>
                    <a:pt x="47" y="117"/>
                  </a:lnTo>
                  <a:lnTo>
                    <a:pt x="41" y="117"/>
                  </a:lnTo>
                  <a:lnTo>
                    <a:pt x="34" y="117"/>
                  </a:lnTo>
                  <a:lnTo>
                    <a:pt x="28" y="117"/>
                  </a:lnTo>
                  <a:lnTo>
                    <a:pt x="21" y="118"/>
                  </a:lnTo>
                  <a:lnTo>
                    <a:pt x="14" y="119"/>
                  </a:lnTo>
                  <a:lnTo>
                    <a:pt x="7" y="120"/>
                  </a:lnTo>
                  <a:lnTo>
                    <a:pt x="0" y="121"/>
                  </a:lnTo>
                  <a:lnTo>
                    <a:pt x="6" y="109"/>
                  </a:lnTo>
                  <a:lnTo>
                    <a:pt x="13" y="96"/>
                  </a:lnTo>
                  <a:lnTo>
                    <a:pt x="21" y="83"/>
                  </a:lnTo>
                  <a:lnTo>
                    <a:pt x="30" y="71"/>
                  </a:lnTo>
                  <a:lnTo>
                    <a:pt x="39" y="58"/>
                  </a:lnTo>
                  <a:lnTo>
                    <a:pt x="49" y="45"/>
                  </a:lnTo>
                  <a:lnTo>
                    <a:pt x="60" y="33"/>
                  </a:lnTo>
                  <a:lnTo>
                    <a:pt x="69" y="21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1" y="4"/>
                  </a:lnTo>
                  <a:lnTo>
                    <a:pt x="107" y="2"/>
                  </a:lnTo>
                  <a:lnTo>
                    <a:pt x="113" y="0"/>
                  </a:lnTo>
                  <a:lnTo>
                    <a:pt x="114" y="5"/>
                  </a:lnTo>
                  <a:lnTo>
                    <a:pt x="114" y="11"/>
                  </a:lnTo>
                  <a:lnTo>
                    <a:pt x="115" y="17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79" name="Freeform 57"/>
            <p:cNvSpPr>
              <a:spLocks/>
            </p:cNvSpPr>
            <p:nvPr/>
          </p:nvSpPr>
          <p:spPr bwMode="auto">
            <a:xfrm>
              <a:off x="2830" y="1710"/>
              <a:ext cx="27" cy="42"/>
            </a:xfrm>
            <a:custGeom>
              <a:avLst/>
              <a:gdLst>
                <a:gd name="T0" fmla="*/ 1 w 54"/>
                <a:gd name="T1" fmla="*/ 1 h 83"/>
                <a:gd name="T2" fmla="*/ 1 w 54"/>
                <a:gd name="T3" fmla="*/ 1 h 83"/>
                <a:gd name="T4" fmla="*/ 1 w 54"/>
                <a:gd name="T5" fmla="*/ 1 h 83"/>
                <a:gd name="T6" fmla="*/ 1 w 54"/>
                <a:gd name="T7" fmla="*/ 1 h 83"/>
                <a:gd name="T8" fmla="*/ 1 w 54"/>
                <a:gd name="T9" fmla="*/ 1 h 83"/>
                <a:gd name="T10" fmla="*/ 1 w 54"/>
                <a:gd name="T11" fmla="*/ 1 h 83"/>
                <a:gd name="T12" fmla="*/ 1 w 54"/>
                <a:gd name="T13" fmla="*/ 1 h 83"/>
                <a:gd name="T14" fmla="*/ 1 w 54"/>
                <a:gd name="T15" fmla="*/ 1 h 83"/>
                <a:gd name="T16" fmla="*/ 1 w 54"/>
                <a:gd name="T17" fmla="*/ 1 h 83"/>
                <a:gd name="T18" fmla="*/ 1 w 54"/>
                <a:gd name="T19" fmla="*/ 1 h 83"/>
                <a:gd name="T20" fmla="*/ 1 w 54"/>
                <a:gd name="T21" fmla="*/ 1 h 83"/>
                <a:gd name="T22" fmla="*/ 1 w 54"/>
                <a:gd name="T23" fmla="*/ 1 h 83"/>
                <a:gd name="T24" fmla="*/ 1 w 54"/>
                <a:gd name="T25" fmla="*/ 1 h 83"/>
                <a:gd name="T26" fmla="*/ 1 w 54"/>
                <a:gd name="T27" fmla="*/ 1 h 83"/>
                <a:gd name="T28" fmla="*/ 1 w 54"/>
                <a:gd name="T29" fmla="*/ 1 h 83"/>
                <a:gd name="T30" fmla="*/ 1 w 54"/>
                <a:gd name="T31" fmla="*/ 1 h 83"/>
                <a:gd name="T32" fmla="*/ 0 w 54"/>
                <a:gd name="T33" fmla="*/ 1 h 83"/>
                <a:gd name="T34" fmla="*/ 1 w 54"/>
                <a:gd name="T35" fmla="*/ 1 h 83"/>
                <a:gd name="T36" fmla="*/ 1 w 54"/>
                <a:gd name="T37" fmla="*/ 1 h 83"/>
                <a:gd name="T38" fmla="*/ 1 w 54"/>
                <a:gd name="T39" fmla="*/ 1 h 83"/>
                <a:gd name="T40" fmla="*/ 1 w 54"/>
                <a:gd name="T41" fmla="*/ 0 h 83"/>
                <a:gd name="T42" fmla="*/ 1 w 54"/>
                <a:gd name="T43" fmla="*/ 1 h 83"/>
                <a:gd name="T44" fmla="*/ 1 w 54"/>
                <a:gd name="T45" fmla="*/ 1 h 83"/>
                <a:gd name="T46" fmla="*/ 1 w 54"/>
                <a:gd name="T47" fmla="*/ 1 h 83"/>
                <a:gd name="T48" fmla="*/ 1 w 54"/>
                <a:gd name="T49" fmla="*/ 1 h 83"/>
                <a:gd name="T50" fmla="*/ 1 w 54"/>
                <a:gd name="T51" fmla="*/ 1 h 83"/>
                <a:gd name="T52" fmla="*/ 1 w 54"/>
                <a:gd name="T53" fmla="*/ 1 h 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"/>
                <a:gd name="T82" fmla="*/ 0 h 83"/>
                <a:gd name="T83" fmla="*/ 54 w 54"/>
                <a:gd name="T84" fmla="*/ 83 h 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" h="83">
                  <a:moveTo>
                    <a:pt x="41" y="9"/>
                  </a:moveTo>
                  <a:lnTo>
                    <a:pt x="46" y="18"/>
                  </a:lnTo>
                  <a:lnTo>
                    <a:pt x="51" y="28"/>
                  </a:lnTo>
                  <a:lnTo>
                    <a:pt x="54" y="37"/>
                  </a:lnTo>
                  <a:lnTo>
                    <a:pt x="54" y="47"/>
                  </a:lnTo>
                  <a:lnTo>
                    <a:pt x="54" y="58"/>
                  </a:lnTo>
                  <a:lnTo>
                    <a:pt x="49" y="67"/>
                  </a:lnTo>
                  <a:lnTo>
                    <a:pt x="44" y="75"/>
                  </a:lnTo>
                  <a:lnTo>
                    <a:pt x="38" y="83"/>
                  </a:lnTo>
                  <a:lnTo>
                    <a:pt x="29" y="81"/>
                  </a:lnTo>
                  <a:lnTo>
                    <a:pt x="22" y="75"/>
                  </a:lnTo>
                  <a:lnTo>
                    <a:pt x="15" y="68"/>
                  </a:lnTo>
                  <a:lnTo>
                    <a:pt x="8" y="61"/>
                  </a:lnTo>
                  <a:lnTo>
                    <a:pt x="3" y="52"/>
                  </a:lnTo>
                  <a:lnTo>
                    <a:pt x="1" y="41"/>
                  </a:lnTo>
                  <a:lnTo>
                    <a:pt x="1" y="3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30" y="1"/>
                  </a:lnTo>
                  <a:lnTo>
                    <a:pt x="37" y="5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FFC4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0" name="Freeform 58"/>
            <p:cNvSpPr>
              <a:spLocks/>
            </p:cNvSpPr>
            <p:nvPr/>
          </p:nvSpPr>
          <p:spPr bwMode="auto">
            <a:xfrm>
              <a:off x="2811" y="1752"/>
              <a:ext cx="32" cy="70"/>
            </a:xfrm>
            <a:custGeom>
              <a:avLst/>
              <a:gdLst>
                <a:gd name="T0" fmla="*/ 1 w 64"/>
                <a:gd name="T1" fmla="*/ 1 h 140"/>
                <a:gd name="T2" fmla="*/ 1 w 64"/>
                <a:gd name="T3" fmla="*/ 1 h 140"/>
                <a:gd name="T4" fmla="*/ 1 w 64"/>
                <a:gd name="T5" fmla="*/ 1 h 140"/>
                <a:gd name="T6" fmla="*/ 1 w 64"/>
                <a:gd name="T7" fmla="*/ 1 h 140"/>
                <a:gd name="T8" fmla="*/ 1 w 64"/>
                <a:gd name="T9" fmla="*/ 1 h 140"/>
                <a:gd name="T10" fmla="*/ 1 w 64"/>
                <a:gd name="T11" fmla="*/ 1 h 140"/>
                <a:gd name="T12" fmla="*/ 1 w 64"/>
                <a:gd name="T13" fmla="*/ 1 h 140"/>
                <a:gd name="T14" fmla="*/ 1 w 64"/>
                <a:gd name="T15" fmla="*/ 1 h 140"/>
                <a:gd name="T16" fmla="*/ 1 w 64"/>
                <a:gd name="T17" fmla="*/ 1 h 140"/>
                <a:gd name="T18" fmla="*/ 1 w 64"/>
                <a:gd name="T19" fmla="*/ 1 h 140"/>
                <a:gd name="T20" fmla="*/ 1 w 64"/>
                <a:gd name="T21" fmla="*/ 1 h 140"/>
                <a:gd name="T22" fmla="*/ 1 w 64"/>
                <a:gd name="T23" fmla="*/ 1 h 140"/>
                <a:gd name="T24" fmla="*/ 1 w 64"/>
                <a:gd name="T25" fmla="*/ 1 h 140"/>
                <a:gd name="T26" fmla="*/ 1 w 64"/>
                <a:gd name="T27" fmla="*/ 1 h 140"/>
                <a:gd name="T28" fmla="*/ 1 w 64"/>
                <a:gd name="T29" fmla="*/ 1 h 140"/>
                <a:gd name="T30" fmla="*/ 1 w 64"/>
                <a:gd name="T31" fmla="*/ 1 h 140"/>
                <a:gd name="T32" fmla="*/ 1 w 64"/>
                <a:gd name="T33" fmla="*/ 1 h 140"/>
                <a:gd name="T34" fmla="*/ 1 w 64"/>
                <a:gd name="T35" fmla="*/ 1 h 140"/>
                <a:gd name="T36" fmla="*/ 1 w 64"/>
                <a:gd name="T37" fmla="*/ 1 h 140"/>
                <a:gd name="T38" fmla="*/ 1 w 64"/>
                <a:gd name="T39" fmla="*/ 1 h 140"/>
                <a:gd name="T40" fmla="*/ 1 w 64"/>
                <a:gd name="T41" fmla="*/ 1 h 140"/>
                <a:gd name="T42" fmla="*/ 1 w 64"/>
                <a:gd name="T43" fmla="*/ 1 h 140"/>
                <a:gd name="T44" fmla="*/ 1 w 64"/>
                <a:gd name="T45" fmla="*/ 1 h 140"/>
                <a:gd name="T46" fmla="*/ 1 w 64"/>
                <a:gd name="T47" fmla="*/ 1 h 140"/>
                <a:gd name="T48" fmla="*/ 1 w 64"/>
                <a:gd name="T49" fmla="*/ 1 h 140"/>
                <a:gd name="T50" fmla="*/ 1 w 64"/>
                <a:gd name="T51" fmla="*/ 1 h 140"/>
                <a:gd name="T52" fmla="*/ 1 w 64"/>
                <a:gd name="T53" fmla="*/ 1 h 140"/>
                <a:gd name="T54" fmla="*/ 1 w 64"/>
                <a:gd name="T55" fmla="*/ 1 h 140"/>
                <a:gd name="T56" fmla="*/ 1 w 64"/>
                <a:gd name="T57" fmla="*/ 1 h 140"/>
                <a:gd name="T58" fmla="*/ 1 w 64"/>
                <a:gd name="T59" fmla="*/ 1 h 140"/>
                <a:gd name="T60" fmla="*/ 0 w 64"/>
                <a:gd name="T61" fmla="*/ 1 h 140"/>
                <a:gd name="T62" fmla="*/ 1 w 64"/>
                <a:gd name="T63" fmla="*/ 1 h 140"/>
                <a:gd name="T64" fmla="*/ 1 w 64"/>
                <a:gd name="T65" fmla="*/ 1 h 140"/>
                <a:gd name="T66" fmla="*/ 1 w 64"/>
                <a:gd name="T67" fmla="*/ 1 h 140"/>
                <a:gd name="T68" fmla="*/ 1 w 64"/>
                <a:gd name="T69" fmla="*/ 1 h 140"/>
                <a:gd name="T70" fmla="*/ 1 w 64"/>
                <a:gd name="T71" fmla="*/ 1 h 140"/>
                <a:gd name="T72" fmla="*/ 1 w 64"/>
                <a:gd name="T73" fmla="*/ 0 h 140"/>
                <a:gd name="T74" fmla="*/ 1 w 64"/>
                <a:gd name="T75" fmla="*/ 0 h 140"/>
                <a:gd name="T76" fmla="*/ 1 w 64"/>
                <a:gd name="T77" fmla="*/ 1 h 140"/>
                <a:gd name="T78" fmla="*/ 1 w 64"/>
                <a:gd name="T79" fmla="*/ 1 h 140"/>
                <a:gd name="T80" fmla="*/ 1 w 64"/>
                <a:gd name="T81" fmla="*/ 1 h 140"/>
                <a:gd name="T82" fmla="*/ 1 w 64"/>
                <a:gd name="T83" fmla="*/ 1 h 140"/>
                <a:gd name="T84" fmla="*/ 1 w 64"/>
                <a:gd name="T85" fmla="*/ 1 h 1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140"/>
                <a:gd name="T131" fmla="*/ 64 w 64"/>
                <a:gd name="T132" fmla="*/ 140 h 1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140">
                  <a:moveTo>
                    <a:pt x="40" y="3"/>
                  </a:moveTo>
                  <a:lnTo>
                    <a:pt x="43" y="7"/>
                  </a:lnTo>
                  <a:lnTo>
                    <a:pt x="47" y="9"/>
                  </a:lnTo>
                  <a:lnTo>
                    <a:pt x="51" y="13"/>
                  </a:lnTo>
                  <a:lnTo>
                    <a:pt x="54" y="17"/>
                  </a:lnTo>
                  <a:lnTo>
                    <a:pt x="54" y="41"/>
                  </a:lnTo>
                  <a:lnTo>
                    <a:pt x="54" y="64"/>
                  </a:lnTo>
                  <a:lnTo>
                    <a:pt x="53" y="89"/>
                  </a:lnTo>
                  <a:lnTo>
                    <a:pt x="56" y="113"/>
                  </a:lnTo>
                  <a:lnTo>
                    <a:pt x="59" y="119"/>
                  </a:lnTo>
                  <a:lnTo>
                    <a:pt x="60" y="122"/>
                  </a:lnTo>
                  <a:lnTo>
                    <a:pt x="61" y="127"/>
                  </a:lnTo>
                  <a:lnTo>
                    <a:pt x="64" y="132"/>
                  </a:lnTo>
                  <a:lnTo>
                    <a:pt x="60" y="135"/>
                  </a:lnTo>
                  <a:lnTo>
                    <a:pt x="54" y="137"/>
                  </a:lnTo>
                  <a:lnTo>
                    <a:pt x="47" y="139"/>
                  </a:lnTo>
                  <a:lnTo>
                    <a:pt x="41" y="140"/>
                  </a:lnTo>
                  <a:lnTo>
                    <a:pt x="33" y="132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5" y="102"/>
                  </a:lnTo>
                  <a:lnTo>
                    <a:pt x="20" y="100"/>
                  </a:lnTo>
                  <a:lnTo>
                    <a:pt x="21" y="95"/>
                  </a:lnTo>
                  <a:lnTo>
                    <a:pt x="21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1" y="84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1" y="68"/>
                  </a:lnTo>
                  <a:lnTo>
                    <a:pt x="0" y="51"/>
                  </a:lnTo>
                  <a:lnTo>
                    <a:pt x="2" y="33"/>
                  </a:lnTo>
                  <a:lnTo>
                    <a:pt x="10" y="17"/>
                  </a:lnTo>
                  <a:lnTo>
                    <a:pt x="15" y="13"/>
                  </a:lnTo>
                  <a:lnTo>
                    <a:pt x="18" y="7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1" name="Freeform 59"/>
            <p:cNvSpPr>
              <a:spLocks/>
            </p:cNvSpPr>
            <p:nvPr/>
          </p:nvSpPr>
          <p:spPr bwMode="auto">
            <a:xfrm>
              <a:off x="2886" y="1762"/>
              <a:ext cx="94" cy="82"/>
            </a:xfrm>
            <a:custGeom>
              <a:avLst/>
              <a:gdLst>
                <a:gd name="T0" fmla="*/ 0 w 189"/>
                <a:gd name="T1" fmla="*/ 1 h 163"/>
                <a:gd name="T2" fmla="*/ 0 w 189"/>
                <a:gd name="T3" fmla="*/ 1 h 163"/>
                <a:gd name="T4" fmla="*/ 0 w 189"/>
                <a:gd name="T5" fmla="*/ 1 h 163"/>
                <a:gd name="T6" fmla="*/ 0 w 189"/>
                <a:gd name="T7" fmla="*/ 1 h 163"/>
                <a:gd name="T8" fmla="*/ 0 w 189"/>
                <a:gd name="T9" fmla="*/ 1 h 163"/>
                <a:gd name="T10" fmla="*/ 0 w 189"/>
                <a:gd name="T11" fmla="*/ 1 h 163"/>
                <a:gd name="T12" fmla="*/ 0 w 189"/>
                <a:gd name="T13" fmla="*/ 1 h 163"/>
                <a:gd name="T14" fmla="*/ 0 w 189"/>
                <a:gd name="T15" fmla="*/ 1 h 163"/>
                <a:gd name="T16" fmla="*/ 0 w 189"/>
                <a:gd name="T17" fmla="*/ 1 h 163"/>
                <a:gd name="T18" fmla="*/ 0 w 189"/>
                <a:gd name="T19" fmla="*/ 1 h 163"/>
                <a:gd name="T20" fmla="*/ 0 w 189"/>
                <a:gd name="T21" fmla="*/ 1 h 163"/>
                <a:gd name="T22" fmla="*/ 0 w 189"/>
                <a:gd name="T23" fmla="*/ 1 h 163"/>
                <a:gd name="T24" fmla="*/ 0 w 189"/>
                <a:gd name="T25" fmla="*/ 1 h 163"/>
                <a:gd name="T26" fmla="*/ 0 w 189"/>
                <a:gd name="T27" fmla="*/ 1 h 163"/>
                <a:gd name="T28" fmla="*/ 0 w 189"/>
                <a:gd name="T29" fmla="*/ 1 h 163"/>
                <a:gd name="T30" fmla="*/ 0 w 189"/>
                <a:gd name="T31" fmla="*/ 1 h 163"/>
                <a:gd name="T32" fmla="*/ 0 w 189"/>
                <a:gd name="T33" fmla="*/ 1 h 163"/>
                <a:gd name="T34" fmla="*/ 0 w 189"/>
                <a:gd name="T35" fmla="*/ 1 h 163"/>
                <a:gd name="T36" fmla="*/ 0 w 189"/>
                <a:gd name="T37" fmla="*/ 1 h 163"/>
                <a:gd name="T38" fmla="*/ 0 w 189"/>
                <a:gd name="T39" fmla="*/ 1 h 163"/>
                <a:gd name="T40" fmla="*/ 0 w 189"/>
                <a:gd name="T41" fmla="*/ 1 h 163"/>
                <a:gd name="T42" fmla="*/ 0 w 189"/>
                <a:gd name="T43" fmla="*/ 1 h 163"/>
                <a:gd name="T44" fmla="*/ 0 w 189"/>
                <a:gd name="T45" fmla="*/ 1 h 163"/>
                <a:gd name="T46" fmla="*/ 0 w 189"/>
                <a:gd name="T47" fmla="*/ 1 h 163"/>
                <a:gd name="T48" fmla="*/ 0 w 189"/>
                <a:gd name="T49" fmla="*/ 1 h 163"/>
                <a:gd name="T50" fmla="*/ 0 w 189"/>
                <a:gd name="T51" fmla="*/ 1 h 163"/>
                <a:gd name="T52" fmla="*/ 0 w 189"/>
                <a:gd name="T53" fmla="*/ 1 h 163"/>
                <a:gd name="T54" fmla="*/ 0 w 189"/>
                <a:gd name="T55" fmla="*/ 1 h 163"/>
                <a:gd name="T56" fmla="*/ 0 w 189"/>
                <a:gd name="T57" fmla="*/ 1 h 163"/>
                <a:gd name="T58" fmla="*/ 0 w 189"/>
                <a:gd name="T59" fmla="*/ 1 h 163"/>
                <a:gd name="T60" fmla="*/ 0 w 189"/>
                <a:gd name="T61" fmla="*/ 1 h 163"/>
                <a:gd name="T62" fmla="*/ 0 w 189"/>
                <a:gd name="T63" fmla="*/ 1 h 163"/>
                <a:gd name="T64" fmla="*/ 0 w 189"/>
                <a:gd name="T65" fmla="*/ 1 h 163"/>
                <a:gd name="T66" fmla="*/ 0 w 189"/>
                <a:gd name="T67" fmla="*/ 1 h 163"/>
                <a:gd name="T68" fmla="*/ 0 w 189"/>
                <a:gd name="T69" fmla="*/ 1 h 163"/>
                <a:gd name="T70" fmla="*/ 0 w 189"/>
                <a:gd name="T71" fmla="*/ 1 h 163"/>
                <a:gd name="T72" fmla="*/ 0 w 189"/>
                <a:gd name="T73" fmla="*/ 1 h 163"/>
                <a:gd name="T74" fmla="*/ 0 w 189"/>
                <a:gd name="T75" fmla="*/ 1 h 163"/>
                <a:gd name="T76" fmla="*/ 0 w 189"/>
                <a:gd name="T77" fmla="*/ 1 h 163"/>
                <a:gd name="T78" fmla="*/ 0 w 189"/>
                <a:gd name="T79" fmla="*/ 1 h 163"/>
                <a:gd name="T80" fmla="*/ 0 w 189"/>
                <a:gd name="T81" fmla="*/ 1 h 163"/>
                <a:gd name="T82" fmla="*/ 0 w 189"/>
                <a:gd name="T83" fmla="*/ 1 h 163"/>
                <a:gd name="T84" fmla="*/ 0 w 189"/>
                <a:gd name="T85" fmla="*/ 1 h 163"/>
                <a:gd name="T86" fmla="*/ 0 w 189"/>
                <a:gd name="T87" fmla="*/ 1 h 163"/>
                <a:gd name="T88" fmla="*/ 0 w 189"/>
                <a:gd name="T89" fmla="*/ 1 h 163"/>
                <a:gd name="T90" fmla="*/ 0 w 189"/>
                <a:gd name="T91" fmla="*/ 1 h 163"/>
                <a:gd name="T92" fmla="*/ 0 w 189"/>
                <a:gd name="T93" fmla="*/ 1 h 163"/>
                <a:gd name="T94" fmla="*/ 0 w 189"/>
                <a:gd name="T95" fmla="*/ 1 h 163"/>
                <a:gd name="T96" fmla="*/ 0 w 189"/>
                <a:gd name="T97" fmla="*/ 1 h 163"/>
                <a:gd name="T98" fmla="*/ 0 w 189"/>
                <a:gd name="T99" fmla="*/ 1 h 163"/>
                <a:gd name="T100" fmla="*/ 0 w 189"/>
                <a:gd name="T101" fmla="*/ 1 h 163"/>
                <a:gd name="T102" fmla="*/ 0 w 189"/>
                <a:gd name="T103" fmla="*/ 0 h 163"/>
                <a:gd name="T104" fmla="*/ 0 w 189"/>
                <a:gd name="T105" fmla="*/ 1 h 163"/>
                <a:gd name="T106" fmla="*/ 0 w 189"/>
                <a:gd name="T107" fmla="*/ 1 h 163"/>
                <a:gd name="T108" fmla="*/ 0 w 189"/>
                <a:gd name="T109" fmla="*/ 1 h 163"/>
                <a:gd name="T110" fmla="*/ 0 w 189"/>
                <a:gd name="T111" fmla="*/ 1 h 163"/>
                <a:gd name="T112" fmla="*/ 0 w 189"/>
                <a:gd name="T113" fmla="*/ 1 h 163"/>
                <a:gd name="T114" fmla="*/ 0 w 189"/>
                <a:gd name="T115" fmla="*/ 1 h 163"/>
                <a:gd name="T116" fmla="*/ 0 w 189"/>
                <a:gd name="T117" fmla="*/ 1 h 1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9"/>
                <a:gd name="T178" fmla="*/ 0 h 163"/>
                <a:gd name="T179" fmla="*/ 189 w 189"/>
                <a:gd name="T180" fmla="*/ 163 h 1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9" h="163">
                  <a:moveTo>
                    <a:pt x="189" y="10"/>
                  </a:moveTo>
                  <a:lnTo>
                    <a:pt x="183" y="10"/>
                  </a:lnTo>
                  <a:lnTo>
                    <a:pt x="177" y="9"/>
                  </a:lnTo>
                  <a:lnTo>
                    <a:pt x="172" y="7"/>
                  </a:lnTo>
                  <a:lnTo>
                    <a:pt x="167" y="5"/>
                  </a:lnTo>
                  <a:lnTo>
                    <a:pt x="162" y="5"/>
                  </a:lnTo>
                  <a:lnTo>
                    <a:pt x="156" y="5"/>
                  </a:lnTo>
                  <a:lnTo>
                    <a:pt x="153" y="9"/>
                  </a:lnTo>
                  <a:lnTo>
                    <a:pt x="148" y="15"/>
                  </a:lnTo>
                  <a:lnTo>
                    <a:pt x="148" y="25"/>
                  </a:lnTo>
                  <a:lnTo>
                    <a:pt x="147" y="36"/>
                  </a:lnTo>
                  <a:lnTo>
                    <a:pt x="144" y="46"/>
                  </a:lnTo>
                  <a:lnTo>
                    <a:pt x="138" y="51"/>
                  </a:lnTo>
                  <a:lnTo>
                    <a:pt x="129" y="49"/>
                  </a:lnTo>
                  <a:lnTo>
                    <a:pt x="122" y="45"/>
                  </a:lnTo>
                  <a:lnTo>
                    <a:pt x="115" y="41"/>
                  </a:lnTo>
                  <a:lnTo>
                    <a:pt x="107" y="39"/>
                  </a:lnTo>
                  <a:lnTo>
                    <a:pt x="99" y="41"/>
                  </a:lnTo>
                  <a:lnTo>
                    <a:pt x="94" y="47"/>
                  </a:lnTo>
                  <a:lnTo>
                    <a:pt x="92" y="55"/>
                  </a:lnTo>
                  <a:lnTo>
                    <a:pt x="88" y="62"/>
                  </a:lnTo>
                  <a:lnTo>
                    <a:pt x="86" y="73"/>
                  </a:lnTo>
                  <a:lnTo>
                    <a:pt x="85" y="85"/>
                  </a:lnTo>
                  <a:lnTo>
                    <a:pt x="84" y="95"/>
                  </a:lnTo>
                  <a:lnTo>
                    <a:pt x="78" y="104"/>
                  </a:lnTo>
                  <a:lnTo>
                    <a:pt x="73" y="103"/>
                  </a:lnTo>
                  <a:lnTo>
                    <a:pt x="69" y="102"/>
                  </a:lnTo>
                  <a:lnTo>
                    <a:pt x="64" y="100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49" y="93"/>
                  </a:lnTo>
                  <a:lnTo>
                    <a:pt x="43" y="93"/>
                  </a:lnTo>
                  <a:lnTo>
                    <a:pt x="39" y="95"/>
                  </a:lnTo>
                  <a:lnTo>
                    <a:pt x="37" y="99"/>
                  </a:lnTo>
                  <a:lnTo>
                    <a:pt x="34" y="101"/>
                  </a:lnTo>
                  <a:lnTo>
                    <a:pt x="32" y="103"/>
                  </a:lnTo>
                  <a:lnTo>
                    <a:pt x="32" y="108"/>
                  </a:lnTo>
                  <a:lnTo>
                    <a:pt x="31" y="121"/>
                  </a:lnTo>
                  <a:lnTo>
                    <a:pt x="27" y="136"/>
                  </a:lnTo>
                  <a:lnTo>
                    <a:pt x="22" y="151"/>
                  </a:lnTo>
                  <a:lnTo>
                    <a:pt x="15" y="163"/>
                  </a:lnTo>
                  <a:lnTo>
                    <a:pt x="10" y="157"/>
                  </a:lnTo>
                  <a:lnTo>
                    <a:pt x="5" y="152"/>
                  </a:lnTo>
                  <a:lnTo>
                    <a:pt x="2" y="145"/>
                  </a:lnTo>
                  <a:lnTo>
                    <a:pt x="0" y="138"/>
                  </a:lnTo>
                  <a:lnTo>
                    <a:pt x="20" y="117"/>
                  </a:lnTo>
                  <a:lnTo>
                    <a:pt x="37" y="93"/>
                  </a:lnTo>
                  <a:lnTo>
                    <a:pt x="50" y="68"/>
                  </a:lnTo>
                  <a:lnTo>
                    <a:pt x="64" y="43"/>
                  </a:lnTo>
                  <a:lnTo>
                    <a:pt x="80" y="23"/>
                  </a:lnTo>
                  <a:lnTo>
                    <a:pt x="100" y="7"/>
                  </a:lnTo>
                  <a:lnTo>
                    <a:pt x="125" y="0"/>
                  </a:lnTo>
                  <a:lnTo>
                    <a:pt x="159" y="3"/>
                  </a:lnTo>
                  <a:lnTo>
                    <a:pt x="167" y="2"/>
                  </a:lnTo>
                  <a:lnTo>
                    <a:pt x="174" y="4"/>
                  </a:lnTo>
                  <a:lnTo>
                    <a:pt x="182" y="8"/>
                  </a:lnTo>
                  <a:lnTo>
                    <a:pt x="18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2" name="Freeform 61"/>
            <p:cNvSpPr>
              <a:spLocks/>
            </p:cNvSpPr>
            <p:nvPr/>
          </p:nvSpPr>
          <p:spPr bwMode="auto">
            <a:xfrm>
              <a:off x="2863" y="1765"/>
              <a:ext cx="12" cy="10"/>
            </a:xfrm>
            <a:custGeom>
              <a:avLst/>
              <a:gdLst>
                <a:gd name="T0" fmla="*/ 1 w 23"/>
                <a:gd name="T1" fmla="*/ 1 h 20"/>
                <a:gd name="T2" fmla="*/ 1 w 23"/>
                <a:gd name="T3" fmla="*/ 1 h 20"/>
                <a:gd name="T4" fmla="*/ 1 w 23"/>
                <a:gd name="T5" fmla="*/ 1 h 20"/>
                <a:gd name="T6" fmla="*/ 1 w 23"/>
                <a:gd name="T7" fmla="*/ 1 h 20"/>
                <a:gd name="T8" fmla="*/ 1 w 23"/>
                <a:gd name="T9" fmla="*/ 1 h 20"/>
                <a:gd name="T10" fmla="*/ 1 w 23"/>
                <a:gd name="T11" fmla="*/ 1 h 20"/>
                <a:gd name="T12" fmla="*/ 1 w 23"/>
                <a:gd name="T13" fmla="*/ 1 h 20"/>
                <a:gd name="T14" fmla="*/ 1 w 23"/>
                <a:gd name="T15" fmla="*/ 1 h 20"/>
                <a:gd name="T16" fmla="*/ 0 w 23"/>
                <a:gd name="T17" fmla="*/ 1 h 20"/>
                <a:gd name="T18" fmla="*/ 1 w 23"/>
                <a:gd name="T19" fmla="*/ 1 h 20"/>
                <a:gd name="T20" fmla="*/ 1 w 23"/>
                <a:gd name="T21" fmla="*/ 0 h 20"/>
                <a:gd name="T22" fmla="*/ 1 w 23"/>
                <a:gd name="T23" fmla="*/ 1 h 20"/>
                <a:gd name="T24" fmla="*/ 1 w 23"/>
                <a:gd name="T25" fmla="*/ 1 h 20"/>
                <a:gd name="T26" fmla="*/ 1 w 23"/>
                <a:gd name="T27" fmla="*/ 1 h 20"/>
                <a:gd name="T28" fmla="*/ 1 w 23"/>
                <a:gd name="T29" fmla="*/ 1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0"/>
                <a:gd name="T47" fmla="*/ 23 w 23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0">
                  <a:moveTo>
                    <a:pt x="23" y="10"/>
                  </a:moveTo>
                  <a:lnTo>
                    <a:pt x="23" y="13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1" y="20"/>
                  </a:lnTo>
                  <a:lnTo>
                    <a:pt x="7" y="18"/>
                  </a:lnTo>
                  <a:lnTo>
                    <a:pt x="3" y="13"/>
                  </a:lnTo>
                  <a:lnTo>
                    <a:pt x="0" y="8"/>
                  </a:lnTo>
                  <a:lnTo>
                    <a:pt x="4" y="3"/>
                  </a:lnTo>
                  <a:lnTo>
                    <a:pt x="12" y="0"/>
                  </a:lnTo>
                  <a:lnTo>
                    <a:pt x="19" y="3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3" name="Freeform 62"/>
            <p:cNvSpPr>
              <a:spLocks/>
            </p:cNvSpPr>
            <p:nvPr/>
          </p:nvSpPr>
          <p:spPr bwMode="auto">
            <a:xfrm>
              <a:off x="2880" y="1773"/>
              <a:ext cx="12" cy="11"/>
            </a:xfrm>
            <a:custGeom>
              <a:avLst/>
              <a:gdLst>
                <a:gd name="T0" fmla="*/ 1 w 23"/>
                <a:gd name="T1" fmla="*/ 0 h 23"/>
                <a:gd name="T2" fmla="*/ 1 w 23"/>
                <a:gd name="T3" fmla="*/ 0 h 23"/>
                <a:gd name="T4" fmla="*/ 1 w 23"/>
                <a:gd name="T5" fmla="*/ 0 h 23"/>
                <a:gd name="T6" fmla="*/ 1 w 23"/>
                <a:gd name="T7" fmla="*/ 0 h 23"/>
                <a:gd name="T8" fmla="*/ 1 w 23"/>
                <a:gd name="T9" fmla="*/ 0 h 23"/>
                <a:gd name="T10" fmla="*/ 1 w 23"/>
                <a:gd name="T11" fmla="*/ 0 h 23"/>
                <a:gd name="T12" fmla="*/ 1 w 23"/>
                <a:gd name="T13" fmla="*/ 0 h 23"/>
                <a:gd name="T14" fmla="*/ 1 w 23"/>
                <a:gd name="T15" fmla="*/ 0 h 23"/>
                <a:gd name="T16" fmla="*/ 0 w 23"/>
                <a:gd name="T17" fmla="*/ 0 h 23"/>
                <a:gd name="T18" fmla="*/ 1 w 23"/>
                <a:gd name="T19" fmla="*/ 0 h 23"/>
                <a:gd name="T20" fmla="*/ 1 w 23"/>
                <a:gd name="T21" fmla="*/ 0 h 23"/>
                <a:gd name="T22" fmla="*/ 1 w 23"/>
                <a:gd name="T23" fmla="*/ 0 h 23"/>
                <a:gd name="T24" fmla="*/ 1 w 23"/>
                <a:gd name="T25" fmla="*/ 0 h 23"/>
                <a:gd name="T26" fmla="*/ 1 w 23"/>
                <a:gd name="T27" fmla="*/ 0 h 23"/>
                <a:gd name="T28" fmla="*/ 1 w 23"/>
                <a:gd name="T29" fmla="*/ 0 h 23"/>
                <a:gd name="T30" fmla="*/ 1 w 23"/>
                <a:gd name="T31" fmla="*/ 0 h 23"/>
                <a:gd name="T32" fmla="*/ 1 w 23"/>
                <a:gd name="T33" fmla="*/ 0 h 23"/>
                <a:gd name="T34" fmla="*/ 1 w 23"/>
                <a:gd name="T35" fmla="*/ 0 h 23"/>
                <a:gd name="T36" fmla="*/ 1 w 23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3"/>
                <a:gd name="T59" fmla="*/ 23 w 23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3">
                  <a:moveTo>
                    <a:pt x="23" y="8"/>
                  </a:moveTo>
                  <a:lnTo>
                    <a:pt x="23" y="14"/>
                  </a:lnTo>
                  <a:lnTo>
                    <a:pt x="21" y="18"/>
                  </a:lnTo>
                  <a:lnTo>
                    <a:pt x="17" y="21"/>
                  </a:lnTo>
                  <a:lnTo>
                    <a:pt x="14" y="23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4" name="Freeform 64"/>
            <p:cNvSpPr>
              <a:spLocks/>
            </p:cNvSpPr>
            <p:nvPr/>
          </p:nvSpPr>
          <p:spPr bwMode="auto">
            <a:xfrm>
              <a:off x="2816" y="1775"/>
              <a:ext cx="13" cy="11"/>
            </a:xfrm>
            <a:custGeom>
              <a:avLst/>
              <a:gdLst>
                <a:gd name="T0" fmla="*/ 0 w 27"/>
                <a:gd name="T1" fmla="*/ 1 h 22"/>
                <a:gd name="T2" fmla="*/ 0 w 27"/>
                <a:gd name="T3" fmla="*/ 1 h 22"/>
                <a:gd name="T4" fmla="*/ 0 w 27"/>
                <a:gd name="T5" fmla="*/ 1 h 22"/>
                <a:gd name="T6" fmla="*/ 0 w 27"/>
                <a:gd name="T7" fmla="*/ 1 h 22"/>
                <a:gd name="T8" fmla="*/ 0 w 27"/>
                <a:gd name="T9" fmla="*/ 1 h 22"/>
                <a:gd name="T10" fmla="*/ 0 w 27"/>
                <a:gd name="T11" fmla="*/ 1 h 22"/>
                <a:gd name="T12" fmla="*/ 0 w 27"/>
                <a:gd name="T13" fmla="*/ 1 h 22"/>
                <a:gd name="T14" fmla="*/ 0 w 27"/>
                <a:gd name="T15" fmla="*/ 1 h 22"/>
                <a:gd name="T16" fmla="*/ 0 w 27"/>
                <a:gd name="T17" fmla="*/ 1 h 22"/>
                <a:gd name="T18" fmla="*/ 0 w 27"/>
                <a:gd name="T19" fmla="*/ 1 h 22"/>
                <a:gd name="T20" fmla="*/ 0 w 27"/>
                <a:gd name="T21" fmla="*/ 0 h 22"/>
                <a:gd name="T22" fmla="*/ 0 w 27"/>
                <a:gd name="T23" fmla="*/ 0 h 22"/>
                <a:gd name="T24" fmla="*/ 0 w 27"/>
                <a:gd name="T25" fmla="*/ 1 h 22"/>
                <a:gd name="T26" fmla="*/ 0 w 27"/>
                <a:gd name="T27" fmla="*/ 1 h 22"/>
                <a:gd name="T28" fmla="*/ 0 w 27"/>
                <a:gd name="T29" fmla="*/ 1 h 22"/>
                <a:gd name="T30" fmla="*/ 0 w 27"/>
                <a:gd name="T31" fmla="*/ 1 h 22"/>
                <a:gd name="T32" fmla="*/ 0 w 27"/>
                <a:gd name="T33" fmla="*/ 1 h 22"/>
                <a:gd name="T34" fmla="*/ 0 w 27"/>
                <a:gd name="T35" fmla="*/ 1 h 22"/>
                <a:gd name="T36" fmla="*/ 0 w 27"/>
                <a:gd name="T37" fmla="*/ 1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22"/>
                <a:gd name="T59" fmla="*/ 27 w 27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22">
                  <a:moveTo>
                    <a:pt x="27" y="13"/>
                  </a:moveTo>
                  <a:lnTo>
                    <a:pt x="22" y="17"/>
                  </a:lnTo>
                  <a:lnTo>
                    <a:pt x="17" y="21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1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5" name="Freeform 65"/>
            <p:cNvSpPr>
              <a:spLocks/>
            </p:cNvSpPr>
            <p:nvPr/>
          </p:nvSpPr>
          <p:spPr bwMode="auto">
            <a:xfrm>
              <a:off x="2863" y="1789"/>
              <a:ext cx="11" cy="9"/>
            </a:xfrm>
            <a:custGeom>
              <a:avLst/>
              <a:gdLst>
                <a:gd name="T0" fmla="*/ 1 w 20"/>
                <a:gd name="T1" fmla="*/ 1 h 18"/>
                <a:gd name="T2" fmla="*/ 1 w 20"/>
                <a:gd name="T3" fmla="*/ 1 h 18"/>
                <a:gd name="T4" fmla="*/ 1 w 20"/>
                <a:gd name="T5" fmla="*/ 1 h 18"/>
                <a:gd name="T6" fmla="*/ 1 w 20"/>
                <a:gd name="T7" fmla="*/ 1 h 18"/>
                <a:gd name="T8" fmla="*/ 1 w 20"/>
                <a:gd name="T9" fmla="*/ 1 h 18"/>
                <a:gd name="T10" fmla="*/ 1 w 20"/>
                <a:gd name="T11" fmla="*/ 1 h 18"/>
                <a:gd name="T12" fmla="*/ 1 w 20"/>
                <a:gd name="T13" fmla="*/ 1 h 18"/>
                <a:gd name="T14" fmla="*/ 0 w 20"/>
                <a:gd name="T15" fmla="*/ 1 h 18"/>
                <a:gd name="T16" fmla="*/ 0 w 20"/>
                <a:gd name="T17" fmla="*/ 1 h 18"/>
                <a:gd name="T18" fmla="*/ 1 w 20"/>
                <a:gd name="T19" fmla="*/ 1 h 18"/>
                <a:gd name="T20" fmla="*/ 1 w 20"/>
                <a:gd name="T21" fmla="*/ 1 h 18"/>
                <a:gd name="T22" fmla="*/ 1 w 20"/>
                <a:gd name="T23" fmla="*/ 0 h 18"/>
                <a:gd name="T24" fmla="*/ 1 w 20"/>
                <a:gd name="T25" fmla="*/ 1 h 18"/>
                <a:gd name="T26" fmla="*/ 1 w 20"/>
                <a:gd name="T27" fmla="*/ 1 h 18"/>
                <a:gd name="T28" fmla="*/ 1 w 20"/>
                <a:gd name="T29" fmla="*/ 1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8"/>
                <a:gd name="T47" fmla="*/ 20 w 2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8">
                  <a:moveTo>
                    <a:pt x="20" y="3"/>
                  </a:moveTo>
                  <a:lnTo>
                    <a:pt x="19" y="9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6" name="Freeform 66"/>
            <p:cNvSpPr>
              <a:spLocks/>
            </p:cNvSpPr>
            <p:nvPr/>
          </p:nvSpPr>
          <p:spPr bwMode="auto">
            <a:xfrm>
              <a:off x="2949" y="1804"/>
              <a:ext cx="55" cy="50"/>
            </a:xfrm>
            <a:custGeom>
              <a:avLst/>
              <a:gdLst>
                <a:gd name="T0" fmla="*/ 1 w 110"/>
                <a:gd name="T1" fmla="*/ 1 h 100"/>
                <a:gd name="T2" fmla="*/ 1 w 110"/>
                <a:gd name="T3" fmla="*/ 1 h 100"/>
                <a:gd name="T4" fmla="*/ 1 w 110"/>
                <a:gd name="T5" fmla="*/ 1 h 100"/>
                <a:gd name="T6" fmla="*/ 1 w 110"/>
                <a:gd name="T7" fmla="*/ 1 h 100"/>
                <a:gd name="T8" fmla="*/ 1 w 110"/>
                <a:gd name="T9" fmla="*/ 1 h 100"/>
                <a:gd name="T10" fmla="*/ 1 w 110"/>
                <a:gd name="T11" fmla="*/ 1 h 100"/>
                <a:gd name="T12" fmla="*/ 1 w 110"/>
                <a:gd name="T13" fmla="*/ 1 h 100"/>
                <a:gd name="T14" fmla="*/ 1 w 110"/>
                <a:gd name="T15" fmla="*/ 1 h 100"/>
                <a:gd name="T16" fmla="*/ 1 w 110"/>
                <a:gd name="T17" fmla="*/ 1 h 100"/>
                <a:gd name="T18" fmla="*/ 1 w 110"/>
                <a:gd name="T19" fmla="*/ 1 h 100"/>
                <a:gd name="T20" fmla="*/ 1 w 110"/>
                <a:gd name="T21" fmla="*/ 1 h 100"/>
                <a:gd name="T22" fmla="*/ 1 w 110"/>
                <a:gd name="T23" fmla="*/ 1 h 100"/>
                <a:gd name="T24" fmla="*/ 1 w 110"/>
                <a:gd name="T25" fmla="*/ 1 h 100"/>
                <a:gd name="T26" fmla="*/ 1 w 110"/>
                <a:gd name="T27" fmla="*/ 1 h 100"/>
                <a:gd name="T28" fmla="*/ 1 w 110"/>
                <a:gd name="T29" fmla="*/ 1 h 100"/>
                <a:gd name="T30" fmla="*/ 1 w 110"/>
                <a:gd name="T31" fmla="*/ 1 h 100"/>
                <a:gd name="T32" fmla="*/ 1 w 110"/>
                <a:gd name="T33" fmla="*/ 1 h 100"/>
                <a:gd name="T34" fmla="*/ 1 w 110"/>
                <a:gd name="T35" fmla="*/ 1 h 100"/>
                <a:gd name="T36" fmla="*/ 1 w 110"/>
                <a:gd name="T37" fmla="*/ 1 h 100"/>
                <a:gd name="T38" fmla="*/ 0 w 110"/>
                <a:gd name="T39" fmla="*/ 1 h 100"/>
                <a:gd name="T40" fmla="*/ 0 w 110"/>
                <a:gd name="T41" fmla="*/ 1 h 100"/>
                <a:gd name="T42" fmla="*/ 1 w 110"/>
                <a:gd name="T43" fmla="*/ 1 h 100"/>
                <a:gd name="T44" fmla="*/ 1 w 110"/>
                <a:gd name="T45" fmla="*/ 1 h 100"/>
                <a:gd name="T46" fmla="*/ 1 w 110"/>
                <a:gd name="T47" fmla="*/ 1 h 100"/>
                <a:gd name="T48" fmla="*/ 1 w 110"/>
                <a:gd name="T49" fmla="*/ 1 h 100"/>
                <a:gd name="T50" fmla="*/ 1 w 110"/>
                <a:gd name="T51" fmla="*/ 1 h 100"/>
                <a:gd name="T52" fmla="*/ 1 w 110"/>
                <a:gd name="T53" fmla="*/ 1 h 100"/>
                <a:gd name="T54" fmla="*/ 1 w 110"/>
                <a:gd name="T55" fmla="*/ 1 h 100"/>
                <a:gd name="T56" fmla="*/ 1 w 110"/>
                <a:gd name="T57" fmla="*/ 1 h 100"/>
                <a:gd name="T58" fmla="*/ 1 w 110"/>
                <a:gd name="T59" fmla="*/ 1 h 100"/>
                <a:gd name="T60" fmla="*/ 1 w 110"/>
                <a:gd name="T61" fmla="*/ 1 h 100"/>
                <a:gd name="T62" fmla="*/ 1 w 110"/>
                <a:gd name="T63" fmla="*/ 1 h 100"/>
                <a:gd name="T64" fmla="*/ 1 w 110"/>
                <a:gd name="T65" fmla="*/ 1 h 100"/>
                <a:gd name="T66" fmla="*/ 1 w 110"/>
                <a:gd name="T67" fmla="*/ 1 h 100"/>
                <a:gd name="T68" fmla="*/ 1 w 110"/>
                <a:gd name="T69" fmla="*/ 1 h 100"/>
                <a:gd name="T70" fmla="*/ 1 w 110"/>
                <a:gd name="T71" fmla="*/ 1 h 100"/>
                <a:gd name="T72" fmla="*/ 1 w 110"/>
                <a:gd name="T73" fmla="*/ 1 h 100"/>
                <a:gd name="T74" fmla="*/ 1 w 110"/>
                <a:gd name="T75" fmla="*/ 1 h 100"/>
                <a:gd name="T76" fmla="*/ 1 w 110"/>
                <a:gd name="T77" fmla="*/ 0 h 100"/>
                <a:gd name="T78" fmla="*/ 1 w 110"/>
                <a:gd name="T79" fmla="*/ 0 h 100"/>
                <a:gd name="T80" fmla="*/ 1 w 110"/>
                <a:gd name="T81" fmla="*/ 1 h 100"/>
                <a:gd name="T82" fmla="*/ 1 w 110"/>
                <a:gd name="T83" fmla="*/ 1 h 100"/>
                <a:gd name="T84" fmla="*/ 1 w 110"/>
                <a:gd name="T85" fmla="*/ 1 h 100"/>
                <a:gd name="T86" fmla="*/ 1 w 110"/>
                <a:gd name="T87" fmla="*/ 1 h 100"/>
                <a:gd name="T88" fmla="*/ 1 w 110"/>
                <a:gd name="T89" fmla="*/ 1 h 100"/>
                <a:gd name="T90" fmla="*/ 1 w 110"/>
                <a:gd name="T91" fmla="*/ 1 h 100"/>
                <a:gd name="T92" fmla="*/ 1 w 110"/>
                <a:gd name="T93" fmla="*/ 1 h 100"/>
                <a:gd name="T94" fmla="*/ 1 w 110"/>
                <a:gd name="T95" fmla="*/ 1 h 100"/>
                <a:gd name="T96" fmla="*/ 1 w 110"/>
                <a:gd name="T97" fmla="*/ 1 h 100"/>
                <a:gd name="T98" fmla="*/ 1 w 110"/>
                <a:gd name="T99" fmla="*/ 1 h 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0"/>
                <a:gd name="T151" fmla="*/ 0 h 100"/>
                <a:gd name="T152" fmla="*/ 110 w 110"/>
                <a:gd name="T153" fmla="*/ 100 h 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0" h="100">
                  <a:moveTo>
                    <a:pt x="78" y="75"/>
                  </a:moveTo>
                  <a:lnTo>
                    <a:pt x="75" y="79"/>
                  </a:lnTo>
                  <a:lnTo>
                    <a:pt x="72" y="83"/>
                  </a:lnTo>
                  <a:lnTo>
                    <a:pt x="68" y="85"/>
                  </a:lnTo>
                  <a:lnTo>
                    <a:pt x="64" y="87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48" y="91"/>
                  </a:lnTo>
                  <a:lnTo>
                    <a:pt x="42" y="92"/>
                  </a:lnTo>
                  <a:lnTo>
                    <a:pt x="38" y="93"/>
                  </a:lnTo>
                  <a:lnTo>
                    <a:pt x="34" y="94"/>
                  </a:lnTo>
                  <a:lnTo>
                    <a:pt x="29" y="95"/>
                  </a:lnTo>
                  <a:lnTo>
                    <a:pt x="25" y="96"/>
                  </a:lnTo>
                  <a:lnTo>
                    <a:pt x="20" y="98"/>
                  </a:lnTo>
                  <a:lnTo>
                    <a:pt x="14" y="99"/>
                  </a:lnTo>
                  <a:lnTo>
                    <a:pt x="10" y="100"/>
                  </a:lnTo>
                  <a:lnTo>
                    <a:pt x="5" y="100"/>
                  </a:lnTo>
                  <a:lnTo>
                    <a:pt x="2" y="93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6" y="78"/>
                  </a:lnTo>
                  <a:lnTo>
                    <a:pt x="13" y="83"/>
                  </a:lnTo>
                  <a:lnTo>
                    <a:pt x="21" y="87"/>
                  </a:lnTo>
                  <a:lnTo>
                    <a:pt x="30" y="88"/>
                  </a:lnTo>
                  <a:lnTo>
                    <a:pt x="40" y="79"/>
                  </a:lnTo>
                  <a:lnTo>
                    <a:pt x="44" y="68"/>
                  </a:lnTo>
                  <a:lnTo>
                    <a:pt x="46" y="56"/>
                  </a:lnTo>
                  <a:lnTo>
                    <a:pt x="49" y="43"/>
                  </a:lnTo>
                  <a:lnTo>
                    <a:pt x="56" y="45"/>
                  </a:lnTo>
                  <a:lnTo>
                    <a:pt x="63" y="45"/>
                  </a:lnTo>
                  <a:lnTo>
                    <a:pt x="69" y="45"/>
                  </a:lnTo>
                  <a:lnTo>
                    <a:pt x="79" y="43"/>
                  </a:lnTo>
                  <a:lnTo>
                    <a:pt x="89" y="35"/>
                  </a:lnTo>
                  <a:lnTo>
                    <a:pt x="90" y="23"/>
                  </a:lnTo>
                  <a:lnTo>
                    <a:pt x="91" y="9"/>
                  </a:lnTo>
                  <a:lnTo>
                    <a:pt x="104" y="2"/>
                  </a:lnTo>
                  <a:lnTo>
                    <a:pt x="109" y="0"/>
                  </a:lnTo>
                  <a:lnTo>
                    <a:pt x="110" y="10"/>
                  </a:lnTo>
                  <a:lnTo>
                    <a:pt x="110" y="22"/>
                  </a:lnTo>
                  <a:lnTo>
                    <a:pt x="107" y="32"/>
                  </a:lnTo>
                  <a:lnTo>
                    <a:pt x="104" y="41"/>
                  </a:lnTo>
                  <a:lnTo>
                    <a:pt x="99" y="50"/>
                  </a:lnTo>
                  <a:lnTo>
                    <a:pt x="94" y="60"/>
                  </a:lnTo>
                  <a:lnTo>
                    <a:pt x="86" y="68"/>
                  </a:lnTo>
                  <a:lnTo>
                    <a:pt x="78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7" name="Freeform 69"/>
            <p:cNvSpPr>
              <a:spLocks/>
            </p:cNvSpPr>
            <p:nvPr/>
          </p:nvSpPr>
          <p:spPr bwMode="auto">
            <a:xfrm>
              <a:off x="3325" y="1921"/>
              <a:ext cx="38" cy="436"/>
            </a:xfrm>
            <a:custGeom>
              <a:avLst/>
              <a:gdLst>
                <a:gd name="T0" fmla="*/ 0 w 78"/>
                <a:gd name="T1" fmla="*/ 0 h 874"/>
                <a:gd name="T2" fmla="*/ 0 w 78"/>
                <a:gd name="T3" fmla="*/ 0 h 874"/>
                <a:gd name="T4" fmla="*/ 0 w 78"/>
                <a:gd name="T5" fmla="*/ 0 h 874"/>
                <a:gd name="T6" fmla="*/ 0 w 78"/>
                <a:gd name="T7" fmla="*/ 0 h 874"/>
                <a:gd name="T8" fmla="*/ 0 w 78"/>
                <a:gd name="T9" fmla="*/ 0 h 874"/>
                <a:gd name="T10" fmla="*/ 0 w 78"/>
                <a:gd name="T11" fmla="*/ 0 h 874"/>
                <a:gd name="T12" fmla="*/ 0 w 78"/>
                <a:gd name="T13" fmla="*/ 0 h 874"/>
                <a:gd name="T14" fmla="*/ 0 w 78"/>
                <a:gd name="T15" fmla="*/ 0 h 874"/>
                <a:gd name="T16" fmla="*/ 0 w 78"/>
                <a:gd name="T17" fmla="*/ 0 h 874"/>
                <a:gd name="T18" fmla="*/ 0 w 78"/>
                <a:gd name="T19" fmla="*/ 0 h 874"/>
                <a:gd name="T20" fmla="*/ 0 w 78"/>
                <a:gd name="T21" fmla="*/ 0 h 874"/>
                <a:gd name="T22" fmla="*/ 0 w 78"/>
                <a:gd name="T23" fmla="*/ 0 h 874"/>
                <a:gd name="T24" fmla="*/ 0 w 78"/>
                <a:gd name="T25" fmla="*/ 0 h 874"/>
                <a:gd name="T26" fmla="*/ 0 w 78"/>
                <a:gd name="T27" fmla="*/ 0 h 874"/>
                <a:gd name="T28" fmla="*/ 0 w 78"/>
                <a:gd name="T29" fmla="*/ 0 h 874"/>
                <a:gd name="T30" fmla="*/ 0 w 78"/>
                <a:gd name="T31" fmla="*/ 0 h 874"/>
                <a:gd name="T32" fmla="*/ 0 w 78"/>
                <a:gd name="T33" fmla="*/ 0 h 874"/>
                <a:gd name="T34" fmla="*/ 0 w 78"/>
                <a:gd name="T35" fmla="*/ 0 h 874"/>
                <a:gd name="T36" fmla="*/ 0 w 78"/>
                <a:gd name="T37" fmla="*/ 0 h 874"/>
                <a:gd name="T38" fmla="*/ 0 w 78"/>
                <a:gd name="T39" fmla="*/ 0 h 874"/>
                <a:gd name="T40" fmla="*/ 0 w 78"/>
                <a:gd name="T41" fmla="*/ 0 h 874"/>
                <a:gd name="T42" fmla="*/ 0 w 78"/>
                <a:gd name="T43" fmla="*/ 0 h 874"/>
                <a:gd name="T44" fmla="*/ 0 w 78"/>
                <a:gd name="T45" fmla="*/ 0 h 874"/>
                <a:gd name="T46" fmla="*/ 0 w 78"/>
                <a:gd name="T47" fmla="*/ 0 h 874"/>
                <a:gd name="T48" fmla="*/ 0 w 78"/>
                <a:gd name="T49" fmla="*/ 0 h 874"/>
                <a:gd name="T50" fmla="*/ 0 w 78"/>
                <a:gd name="T51" fmla="*/ 0 h 874"/>
                <a:gd name="T52" fmla="*/ 0 w 78"/>
                <a:gd name="T53" fmla="*/ 0 h 874"/>
                <a:gd name="T54" fmla="*/ 0 w 78"/>
                <a:gd name="T55" fmla="*/ 0 h 874"/>
                <a:gd name="T56" fmla="*/ 0 w 78"/>
                <a:gd name="T57" fmla="*/ 0 h 874"/>
                <a:gd name="T58" fmla="*/ 0 w 78"/>
                <a:gd name="T59" fmla="*/ 0 h 874"/>
                <a:gd name="T60" fmla="*/ 0 w 78"/>
                <a:gd name="T61" fmla="*/ 0 h 874"/>
                <a:gd name="T62" fmla="*/ 0 w 78"/>
                <a:gd name="T63" fmla="*/ 0 h 874"/>
                <a:gd name="T64" fmla="*/ 0 w 78"/>
                <a:gd name="T65" fmla="*/ 0 h 874"/>
                <a:gd name="T66" fmla="*/ 0 w 78"/>
                <a:gd name="T67" fmla="*/ 0 h 874"/>
                <a:gd name="T68" fmla="*/ 0 w 78"/>
                <a:gd name="T69" fmla="*/ 0 h 874"/>
                <a:gd name="T70" fmla="*/ 0 w 78"/>
                <a:gd name="T71" fmla="*/ 0 h 874"/>
                <a:gd name="T72" fmla="*/ 0 w 78"/>
                <a:gd name="T73" fmla="*/ 0 h 874"/>
                <a:gd name="T74" fmla="*/ 0 w 78"/>
                <a:gd name="T75" fmla="*/ 0 h 874"/>
                <a:gd name="T76" fmla="*/ 0 w 78"/>
                <a:gd name="T77" fmla="*/ 0 h 874"/>
                <a:gd name="T78" fmla="*/ 0 w 78"/>
                <a:gd name="T79" fmla="*/ 0 h 874"/>
                <a:gd name="T80" fmla="*/ 0 w 78"/>
                <a:gd name="T81" fmla="*/ 0 h 874"/>
                <a:gd name="T82" fmla="*/ 0 w 78"/>
                <a:gd name="T83" fmla="*/ 0 h 874"/>
                <a:gd name="T84" fmla="*/ 0 w 78"/>
                <a:gd name="T85" fmla="*/ 0 h 874"/>
                <a:gd name="T86" fmla="*/ 0 w 78"/>
                <a:gd name="T87" fmla="*/ 0 h 874"/>
                <a:gd name="T88" fmla="*/ 0 w 78"/>
                <a:gd name="T89" fmla="*/ 0 h 874"/>
                <a:gd name="T90" fmla="*/ 0 w 78"/>
                <a:gd name="T91" fmla="*/ 0 h 874"/>
                <a:gd name="T92" fmla="*/ 0 w 78"/>
                <a:gd name="T93" fmla="*/ 0 h 874"/>
                <a:gd name="T94" fmla="*/ 0 w 78"/>
                <a:gd name="T95" fmla="*/ 0 h 874"/>
                <a:gd name="T96" fmla="*/ 0 w 78"/>
                <a:gd name="T97" fmla="*/ 0 h 874"/>
                <a:gd name="T98" fmla="*/ 0 w 78"/>
                <a:gd name="T99" fmla="*/ 0 h 8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"/>
                <a:gd name="T151" fmla="*/ 0 h 874"/>
                <a:gd name="T152" fmla="*/ 78 w 78"/>
                <a:gd name="T153" fmla="*/ 874 h 8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" h="874">
                  <a:moveTo>
                    <a:pt x="10" y="742"/>
                  </a:moveTo>
                  <a:lnTo>
                    <a:pt x="10" y="741"/>
                  </a:lnTo>
                  <a:lnTo>
                    <a:pt x="8" y="740"/>
                  </a:lnTo>
                  <a:lnTo>
                    <a:pt x="7" y="740"/>
                  </a:lnTo>
                  <a:lnTo>
                    <a:pt x="8" y="745"/>
                  </a:lnTo>
                  <a:lnTo>
                    <a:pt x="10" y="749"/>
                  </a:lnTo>
                  <a:lnTo>
                    <a:pt x="11" y="754"/>
                  </a:lnTo>
                  <a:lnTo>
                    <a:pt x="10" y="758"/>
                  </a:lnTo>
                  <a:lnTo>
                    <a:pt x="8" y="762"/>
                  </a:lnTo>
                  <a:lnTo>
                    <a:pt x="7" y="764"/>
                  </a:lnTo>
                  <a:lnTo>
                    <a:pt x="7" y="768"/>
                  </a:lnTo>
                  <a:lnTo>
                    <a:pt x="8" y="772"/>
                  </a:lnTo>
                  <a:lnTo>
                    <a:pt x="10" y="771"/>
                  </a:lnTo>
                  <a:lnTo>
                    <a:pt x="11" y="769"/>
                  </a:lnTo>
                  <a:lnTo>
                    <a:pt x="10" y="768"/>
                  </a:lnTo>
                  <a:lnTo>
                    <a:pt x="10" y="765"/>
                  </a:lnTo>
                  <a:lnTo>
                    <a:pt x="7" y="771"/>
                  </a:lnTo>
                  <a:lnTo>
                    <a:pt x="6" y="778"/>
                  </a:lnTo>
                  <a:lnTo>
                    <a:pt x="7" y="785"/>
                  </a:lnTo>
                  <a:lnTo>
                    <a:pt x="8" y="787"/>
                  </a:lnTo>
                  <a:lnTo>
                    <a:pt x="7" y="787"/>
                  </a:lnTo>
                  <a:lnTo>
                    <a:pt x="6" y="791"/>
                  </a:lnTo>
                  <a:lnTo>
                    <a:pt x="8" y="795"/>
                  </a:lnTo>
                  <a:lnTo>
                    <a:pt x="8" y="801"/>
                  </a:lnTo>
                  <a:lnTo>
                    <a:pt x="5" y="804"/>
                  </a:lnTo>
                  <a:lnTo>
                    <a:pt x="10" y="806"/>
                  </a:lnTo>
                  <a:lnTo>
                    <a:pt x="6" y="823"/>
                  </a:lnTo>
                  <a:lnTo>
                    <a:pt x="5" y="838"/>
                  </a:lnTo>
                  <a:lnTo>
                    <a:pt x="5" y="854"/>
                  </a:lnTo>
                  <a:lnTo>
                    <a:pt x="4" y="874"/>
                  </a:lnTo>
                  <a:lnTo>
                    <a:pt x="4" y="818"/>
                  </a:lnTo>
                  <a:lnTo>
                    <a:pt x="5" y="818"/>
                  </a:lnTo>
                  <a:lnTo>
                    <a:pt x="4" y="787"/>
                  </a:lnTo>
                  <a:lnTo>
                    <a:pt x="4" y="757"/>
                  </a:lnTo>
                  <a:lnTo>
                    <a:pt x="4" y="728"/>
                  </a:lnTo>
                  <a:lnTo>
                    <a:pt x="0" y="697"/>
                  </a:lnTo>
                  <a:lnTo>
                    <a:pt x="4" y="694"/>
                  </a:lnTo>
                  <a:lnTo>
                    <a:pt x="3" y="690"/>
                  </a:lnTo>
                  <a:lnTo>
                    <a:pt x="0" y="687"/>
                  </a:lnTo>
                  <a:lnTo>
                    <a:pt x="4" y="686"/>
                  </a:lnTo>
                  <a:lnTo>
                    <a:pt x="3" y="657"/>
                  </a:lnTo>
                  <a:lnTo>
                    <a:pt x="0" y="658"/>
                  </a:lnTo>
                  <a:lnTo>
                    <a:pt x="0" y="655"/>
                  </a:lnTo>
                  <a:lnTo>
                    <a:pt x="3" y="657"/>
                  </a:lnTo>
                  <a:lnTo>
                    <a:pt x="5" y="654"/>
                  </a:lnTo>
                  <a:lnTo>
                    <a:pt x="0" y="650"/>
                  </a:lnTo>
                  <a:lnTo>
                    <a:pt x="1" y="642"/>
                  </a:lnTo>
                  <a:lnTo>
                    <a:pt x="1" y="634"/>
                  </a:lnTo>
                  <a:lnTo>
                    <a:pt x="1" y="626"/>
                  </a:lnTo>
                  <a:lnTo>
                    <a:pt x="5" y="619"/>
                  </a:lnTo>
                  <a:lnTo>
                    <a:pt x="1" y="615"/>
                  </a:lnTo>
                  <a:lnTo>
                    <a:pt x="1" y="611"/>
                  </a:lnTo>
                  <a:lnTo>
                    <a:pt x="3" y="606"/>
                  </a:lnTo>
                  <a:lnTo>
                    <a:pt x="4" y="603"/>
                  </a:lnTo>
                  <a:lnTo>
                    <a:pt x="0" y="601"/>
                  </a:lnTo>
                  <a:lnTo>
                    <a:pt x="1" y="597"/>
                  </a:lnTo>
                  <a:lnTo>
                    <a:pt x="3" y="592"/>
                  </a:lnTo>
                  <a:lnTo>
                    <a:pt x="3" y="588"/>
                  </a:lnTo>
                  <a:lnTo>
                    <a:pt x="5" y="582"/>
                  </a:lnTo>
                  <a:lnTo>
                    <a:pt x="3" y="582"/>
                  </a:lnTo>
                  <a:lnTo>
                    <a:pt x="3" y="558"/>
                  </a:lnTo>
                  <a:lnTo>
                    <a:pt x="4" y="558"/>
                  </a:lnTo>
                  <a:lnTo>
                    <a:pt x="5" y="558"/>
                  </a:lnTo>
                  <a:lnTo>
                    <a:pt x="5" y="557"/>
                  </a:lnTo>
                  <a:lnTo>
                    <a:pt x="5" y="556"/>
                  </a:lnTo>
                  <a:lnTo>
                    <a:pt x="6" y="553"/>
                  </a:lnTo>
                  <a:lnTo>
                    <a:pt x="5" y="551"/>
                  </a:lnTo>
                  <a:lnTo>
                    <a:pt x="4" y="550"/>
                  </a:lnTo>
                  <a:lnTo>
                    <a:pt x="3" y="550"/>
                  </a:lnTo>
                  <a:lnTo>
                    <a:pt x="3" y="539"/>
                  </a:lnTo>
                  <a:lnTo>
                    <a:pt x="4" y="530"/>
                  </a:lnTo>
                  <a:lnTo>
                    <a:pt x="4" y="521"/>
                  </a:lnTo>
                  <a:lnTo>
                    <a:pt x="4" y="510"/>
                  </a:lnTo>
                  <a:lnTo>
                    <a:pt x="5" y="511"/>
                  </a:lnTo>
                  <a:lnTo>
                    <a:pt x="8" y="505"/>
                  </a:lnTo>
                  <a:lnTo>
                    <a:pt x="6" y="501"/>
                  </a:lnTo>
                  <a:lnTo>
                    <a:pt x="4" y="498"/>
                  </a:lnTo>
                  <a:lnTo>
                    <a:pt x="5" y="492"/>
                  </a:lnTo>
                  <a:lnTo>
                    <a:pt x="6" y="491"/>
                  </a:lnTo>
                  <a:lnTo>
                    <a:pt x="8" y="489"/>
                  </a:lnTo>
                  <a:lnTo>
                    <a:pt x="8" y="488"/>
                  </a:lnTo>
                  <a:lnTo>
                    <a:pt x="7" y="486"/>
                  </a:lnTo>
                  <a:lnTo>
                    <a:pt x="6" y="484"/>
                  </a:lnTo>
                  <a:lnTo>
                    <a:pt x="6" y="482"/>
                  </a:lnTo>
                  <a:lnTo>
                    <a:pt x="7" y="480"/>
                  </a:lnTo>
                  <a:lnTo>
                    <a:pt x="7" y="477"/>
                  </a:lnTo>
                  <a:lnTo>
                    <a:pt x="7" y="468"/>
                  </a:lnTo>
                  <a:lnTo>
                    <a:pt x="7" y="457"/>
                  </a:lnTo>
                  <a:lnTo>
                    <a:pt x="10" y="445"/>
                  </a:lnTo>
                  <a:lnTo>
                    <a:pt x="13" y="435"/>
                  </a:lnTo>
                  <a:lnTo>
                    <a:pt x="11" y="434"/>
                  </a:lnTo>
                  <a:lnTo>
                    <a:pt x="13" y="429"/>
                  </a:lnTo>
                  <a:lnTo>
                    <a:pt x="14" y="425"/>
                  </a:lnTo>
                  <a:lnTo>
                    <a:pt x="12" y="424"/>
                  </a:lnTo>
                  <a:lnTo>
                    <a:pt x="13" y="417"/>
                  </a:lnTo>
                  <a:lnTo>
                    <a:pt x="14" y="408"/>
                  </a:lnTo>
                  <a:lnTo>
                    <a:pt x="14" y="400"/>
                  </a:lnTo>
                  <a:lnTo>
                    <a:pt x="13" y="392"/>
                  </a:lnTo>
                  <a:lnTo>
                    <a:pt x="15" y="390"/>
                  </a:lnTo>
                  <a:lnTo>
                    <a:pt x="16" y="385"/>
                  </a:lnTo>
                  <a:lnTo>
                    <a:pt x="16" y="381"/>
                  </a:lnTo>
                  <a:lnTo>
                    <a:pt x="18" y="377"/>
                  </a:lnTo>
                  <a:lnTo>
                    <a:pt x="14" y="371"/>
                  </a:lnTo>
                  <a:lnTo>
                    <a:pt x="14" y="372"/>
                  </a:lnTo>
                  <a:lnTo>
                    <a:pt x="15" y="372"/>
                  </a:lnTo>
                  <a:lnTo>
                    <a:pt x="15" y="374"/>
                  </a:lnTo>
                  <a:lnTo>
                    <a:pt x="16" y="375"/>
                  </a:lnTo>
                  <a:lnTo>
                    <a:pt x="22" y="331"/>
                  </a:lnTo>
                  <a:lnTo>
                    <a:pt x="27" y="287"/>
                  </a:lnTo>
                  <a:lnTo>
                    <a:pt x="31" y="242"/>
                  </a:lnTo>
                  <a:lnTo>
                    <a:pt x="37" y="197"/>
                  </a:lnTo>
                  <a:lnTo>
                    <a:pt x="43" y="152"/>
                  </a:lnTo>
                  <a:lnTo>
                    <a:pt x="50" y="108"/>
                  </a:lnTo>
                  <a:lnTo>
                    <a:pt x="58" y="63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9" y="20"/>
                  </a:lnTo>
                  <a:lnTo>
                    <a:pt x="69" y="21"/>
                  </a:lnTo>
                  <a:lnTo>
                    <a:pt x="69" y="15"/>
                  </a:lnTo>
                  <a:lnTo>
                    <a:pt x="72" y="17"/>
                  </a:lnTo>
                  <a:lnTo>
                    <a:pt x="78" y="0"/>
                  </a:lnTo>
                  <a:lnTo>
                    <a:pt x="61" y="93"/>
                  </a:lnTo>
                  <a:lnTo>
                    <a:pt x="48" y="186"/>
                  </a:lnTo>
                  <a:lnTo>
                    <a:pt x="36" y="280"/>
                  </a:lnTo>
                  <a:lnTo>
                    <a:pt x="26" y="374"/>
                  </a:lnTo>
                  <a:lnTo>
                    <a:pt x="19" y="468"/>
                  </a:lnTo>
                  <a:lnTo>
                    <a:pt x="13" y="560"/>
                  </a:lnTo>
                  <a:lnTo>
                    <a:pt x="10" y="652"/>
                  </a:lnTo>
                  <a:lnTo>
                    <a:pt x="10" y="7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8" name="Freeform 70"/>
            <p:cNvSpPr>
              <a:spLocks/>
            </p:cNvSpPr>
            <p:nvPr/>
          </p:nvSpPr>
          <p:spPr bwMode="auto">
            <a:xfrm>
              <a:off x="2897" y="1932"/>
              <a:ext cx="158" cy="218"/>
            </a:xfrm>
            <a:custGeom>
              <a:avLst/>
              <a:gdLst>
                <a:gd name="T0" fmla="*/ 1 w 315"/>
                <a:gd name="T1" fmla="*/ 0 h 437"/>
                <a:gd name="T2" fmla="*/ 1 w 315"/>
                <a:gd name="T3" fmla="*/ 0 h 437"/>
                <a:gd name="T4" fmla="*/ 1 w 315"/>
                <a:gd name="T5" fmla="*/ 0 h 437"/>
                <a:gd name="T6" fmla="*/ 1 w 315"/>
                <a:gd name="T7" fmla="*/ 0 h 437"/>
                <a:gd name="T8" fmla="*/ 1 w 315"/>
                <a:gd name="T9" fmla="*/ 0 h 437"/>
                <a:gd name="T10" fmla="*/ 1 w 315"/>
                <a:gd name="T11" fmla="*/ 0 h 437"/>
                <a:gd name="T12" fmla="*/ 1 w 315"/>
                <a:gd name="T13" fmla="*/ 0 h 437"/>
                <a:gd name="T14" fmla="*/ 1 w 315"/>
                <a:gd name="T15" fmla="*/ 0 h 437"/>
                <a:gd name="T16" fmla="*/ 1 w 315"/>
                <a:gd name="T17" fmla="*/ 0 h 437"/>
                <a:gd name="T18" fmla="*/ 1 w 315"/>
                <a:gd name="T19" fmla="*/ 0 h 437"/>
                <a:gd name="T20" fmla="*/ 1 w 315"/>
                <a:gd name="T21" fmla="*/ 0 h 437"/>
                <a:gd name="T22" fmla="*/ 1 w 315"/>
                <a:gd name="T23" fmla="*/ 0 h 437"/>
                <a:gd name="T24" fmla="*/ 1 w 315"/>
                <a:gd name="T25" fmla="*/ 0 h 437"/>
                <a:gd name="T26" fmla="*/ 1 w 315"/>
                <a:gd name="T27" fmla="*/ 0 h 437"/>
                <a:gd name="T28" fmla="*/ 1 w 315"/>
                <a:gd name="T29" fmla="*/ 0 h 437"/>
                <a:gd name="T30" fmla="*/ 1 w 315"/>
                <a:gd name="T31" fmla="*/ 0 h 437"/>
                <a:gd name="T32" fmla="*/ 1 w 315"/>
                <a:gd name="T33" fmla="*/ 0 h 437"/>
                <a:gd name="T34" fmla="*/ 1 w 315"/>
                <a:gd name="T35" fmla="*/ 0 h 437"/>
                <a:gd name="T36" fmla="*/ 1 w 315"/>
                <a:gd name="T37" fmla="*/ 0 h 437"/>
                <a:gd name="T38" fmla="*/ 1 w 315"/>
                <a:gd name="T39" fmla="*/ 0 h 437"/>
                <a:gd name="T40" fmla="*/ 1 w 315"/>
                <a:gd name="T41" fmla="*/ 0 h 437"/>
                <a:gd name="T42" fmla="*/ 1 w 315"/>
                <a:gd name="T43" fmla="*/ 0 h 437"/>
                <a:gd name="T44" fmla="*/ 1 w 315"/>
                <a:gd name="T45" fmla="*/ 0 h 437"/>
                <a:gd name="T46" fmla="*/ 1 w 315"/>
                <a:gd name="T47" fmla="*/ 0 h 437"/>
                <a:gd name="T48" fmla="*/ 1 w 315"/>
                <a:gd name="T49" fmla="*/ 0 h 437"/>
                <a:gd name="T50" fmla="*/ 1 w 315"/>
                <a:gd name="T51" fmla="*/ 0 h 437"/>
                <a:gd name="T52" fmla="*/ 1 w 315"/>
                <a:gd name="T53" fmla="*/ 0 h 437"/>
                <a:gd name="T54" fmla="*/ 1 w 315"/>
                <a:gd name="T55" fmla="*/ 0 h 437"/>
                <a:gd name="T56" fmla="*/ 1 w 315"/>
                <a:gd name="T57" fmla="*/ 0 h 437"/>
                <a:gd name="T58" fmla="*/ 1 w 315"/>
                <a:gd name="T59" fmla="*/ 0 h 437"/>
                <a:gd name="T60" fmla="*/ 0 w 315"/>
                <a:gd name="T61" fmla="*/ 0 h 437"/>
                <a:gd name="T62" fmla="*/ 1 w 315"/>
                <a:gd name="T63" fmla="*/ 0 h 437"/>
                <a:gd name="T64" fmla="*/ 1 w 315"/>
                <a:gd name="T65" fmla="*/ 0 h 437"/>
                <a:gd name="T66" fmla="*/ 1 w 315"/>
                <a:gd name="T67" fmla="*/ 0 h 437"/>
                <a:gd name="T68" fmla="*/ 1 w 315"/>
                <a:gd name="T69" fmla="*/ 0 h 437"/>
                <a:gd name="T70" fmla="*/ 1 w 315"/>
                <a:gd name="T71" fmla="*/ 0 h 437"/>
                <a:gd name="T72" fmla="*/ 1 w 315"/>
                <a:gd name="T73" fmla="*/ 0 h 437"/>
                <a:gd name="T74" fmla="*/ 1 w 315"/>
                <a:gd name="T75" fmla="*/ 0 h 437"/>
                <a:gd name="T76" fmla="*/ 1 w 315"/>
                <a:gd name="T77" fmla="*/ 0 h 437"/>
                <a:gd name="T78" fmla="*/ 1 w 315"/>
                <a:gd name="T79" fmla="*/ 0 h 437"/>
                <a:gd name="T80" fmla="*/ 1 w 315"/>
                <a:gd name="T81" fmla="*/ 0 h 437"/>
                <a:gd name="T82" fmla="*/ 1 w 315"/>
                <a:gd name="T83" fmla="*/ 0 h 437"/>
                <a:gd name="T84" fmla="*/ 1 w 315"/>
                <a:gd name="T85" fmla="*/ 0 h 437"/>
                <a:gd name="T86" fmla="*/ 1 w 315"/>
                <a:gd name="T87" fmla="*/ 0 h 437"/>
                <a:gd name="T88" fmla="*/ 1 w 315"/>
                <a:gd name="T89" fmla="*/ 0 h 437"/>
                <a:gd name="T90" fmla="*/ 1 w 315"/>
                <a:gd name="T91" fmla="*/ 0 h 437"/>
                <a:gd name="T92" fmla="*/ 1 w 315"/>
                <a:gd name="T93" fmla="*/ 0 h 437"/>
                <a:gd name="T94" fmla="*/ 1 w 315"/>
                <a:gd name="T95" fmla="*/ 0 h 437"/>
                <a:gd name="T96" fmla="*/ 1 w 315"/>
                <a:gd name="T97" fmla="*/ 0 h 437"/>
                <a:gd name="T98" fmla="*/ 1 w 315"/>
                <a:gd name="T99" fmla="*/ 0 h 437"/>
                <a:gd name="T100" fmla="*/ 1 w 315"/>
                <a:gd name="T101" fmla="*/ 0 h 437"/>
                <a:gd name="T102" fmla="*/ 1 w 315"/>
                <a:gd name="T103" fmla="*/ 0 h 4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5"/>
                <a:gd name="T157" fmla="*/ 0 h 437"/>
                <a:gd name="T158" fmla="*/ 315 w 315"/>
                <a:gd name="T159" fmla="*/ 437 h 4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5" h="437">
                  <a:moveTo>
                    <a:pt x="315" y="78"/>
                  </a:moveTo>
                  <a:lnTo>
                    <a:pt x="315" y="193"/>
                  </a:lnTo>
                  <a:lnTo>
                    <a:pt x="307" y="200"/>
                  </a:lnTo>
                  <a:lnTo>
                    <a:pt x="301" y="209"/>
                  </a:lnTo>
                  <a:lnTo>
                    <a:pt x="297" y="219"/>
                  </a:lnTo>
                  <a:lnTo>
                    <a:pt x="291" y="230"/>
                  </a:lnTo>
                  <a:lnTo>
                    <a:pt x="278" y="240"/>
                  </a:lnTo>
                  <a:lnTo>
                    <a:pt x="267" y="253"/>
                  </a:lnTo>
                  <a:lnTo>
                    <a:pt x="255" y="267"/>
                  </a:lnTo>
                  <a:lnTo>
                    <a:pt x="243" y="280"/>
                  </a:lnTo>
                  <a:lnTo>
                    <a:pt x="230" y="293"/>
                  </a:lnTo>
                  <a:lnTo>
                    <a:pt x="217" y="306"/>
                  </a:lnTo>
                  <a:lnTo>
                    <a:pt x="202" y="315"/>
                  </a:lnTo>
                  <a:lnTo>
                    <a:pt x="186" y="321"/>
                  </a:lnTo>
                  <a:lnTo>
                    <a:pt x="178" y="330"/>
                  </a:lnTo>
                  <a:lnTo>
                    <a:pt x="171" y="341"/>
                  </a:lnTo>
                  <a:lnTo>
                    <a:pt x="168" y="353"/>
                  </a:lnTo>
                  <a:lnTo>
                    <a:pt x="168" y="364"/>
                  </a:lnTo>
                  <a:lnTo>
                    <a:pt x="174" y="371"/>
                  </a:lnTo>
                  <a:lnTo>
                    <a:pt x="177" y="378"/>
                  </a:lnTo>
                  <a:lnTo>
                    <a:pt x="178" y="386"/>
                  </a:lnTo>
                  <a:lnTo>
                    <a:pt x="182" y="396"/>
                  </a:lnTo>
                  <a:lnTo>
                    <a:pt x="182" y="400"/>
                  </a:lnTo>
                  <a:lnTo>
                    <a:pt x="178" y="405"/>
                  </a:lnTo>
                  <a:lnTo>
                    <a:pt x="175" y="411"/>
                  </a:lnTo>
                  <a:lnTo>
                    <a:pt x="171" y="415"/>
                  </a:lnTo>
                  <a:lnTo>
                    <a:pt x="161" y="413"/>
                  </a:lnTo>
                  <a:lnTo>
                    <a:pt x="153" y="405"/>
                  </a:lnTo>
                  <a:lnTo>
                    <a:pt x="146" y="396"/>
                  </a:lnTo>
                  <a:lnTo>
                    <a:pt x="139" y="384"/>
                  </a:lnTo>
                  <a:lnTo>
                    <a:pt x="132" y="375"/>
                  </a:lnTo>
                  <a:lnTo>
                    <a:pt x="123" y="369"/>
                  </a:lnTo>
                  <a:lnTo>
                    <a:pt x="113" y="368"/>
                  </a:lnTo>
                  <a:lnTo>
                    <a:pt x="98" y="375"/>
                  </a:lnTo>
                  <a:lnTo>
                    <a:pt x="95" y="383"/>
                  </a:lnTo>
                  <a:lnTo>
                    <a:pt x="93" y="392"/>
                  </a:lnTo>
                  <a:lnTo>
                    <a:pt x="93" y="402"/>
                  </a:lnTo>
                  <a:lnTo>
                    <a:pt x="92" y="412"/>
                  </a:lnTo>
                  <a:lnTo>
                    <a:pt x="90" y="421"/>
                  </a:lnTo>
                  <a:lnTo>
                    <a:pt x="85" y="429"/>
                  </a:lnTo>
                  <a:lnTo>
                    <a:pt x="78" y="435"/>
                  </a:lnTo>
                  <a:lnTo>
                    <a:pt x="67" y="437"/>
                  </a:lnTo>
                  <a:lnTo>
                    <a:pt x="60" y="437"/>
                  </a:lnTo>
                  <a:lnTo>
                    <a:pt x="56" y="431"/>
                  </a:lnTo>
                  <a:lnTo>
                    <a:pt x="53" y="425"/>
                  </a:lnTo>
                  <a:lnTo>
                    <a:pt x="48" y="422"/>
                  </a:lnTo>
                  <a:lnTo>
                    <a:pt x="53" y="413"/>
                  </a:lnTo>
                  <a:lnTo>
                    <a:pt x="58" y="405"/>
                  </a:lnTo>
                  <a:lnTo>
                    <a:pt x="64" y="396"/>
                  </a:lnTo>
                  <a:lnTo>
                    <a:pt x="69" y="387"/>
                  </a:lnTo>
                  <a:lnTo>
                    <a:pt x="73" y="378"/>
                  </a:lnTo>
                  <a:lnTo>
                    <a:pt x="75" y="369"/>
                  </a:lnTo>
                  <a:lnTo>
                    <a:pt x="73" y="359"/>
                  </a:lnTo>
                  <a:lnTo>
                    <a:pt x="69" y="349"/>
                  </a:lnTo>
                  <a:lnTo>
                    <a:pt x="58" y="344"/>
                  </a:lnTo>
                  <a:lnTo>
                    <a:pt x="47" y="344"/>
                  </a:lnTo>
                  <a:lnTo>
                    <a:pt x="34" y="347"/>
                  </a:lnTo>
                  <a:lnTo>
                    <a:pt x="23" y="351"/>
                  </a:lnTo>
                  <a:lnTo>
                    <a:pt x="11" y="353"/>
                  </a:lnTo>
                  <a:lnTo>
                    <a:pt x="4" y="352"/>
                  </a:lnTo>
                  <a:lnTo>
                    <a:pt x="0" y="344"/>
                  </a:lnTo>
                  <a:lnTo>
                    <a:pt x="1" y="329"/>
                  </a:lnTo>
                  <a:lnTo>
                    <a:pt x="8" y="324"/>
                  </a:lnTo>
                  <a:lnTo>
                    <a:pt x="17" y="322"/>
                  </a:lnTo>
                  <a:lnTo>
                    <a:pt x="25" y="322"/>
                  </a:lnTo>
                  <a:lnTo>
                    <a:pt x="34" y="323"/>
                  </a:lnTo>
                  <a:lnTo>
                    <a:pt x="45" y="325"/>
                  </a:lnTo>
                  <a:lnTo>
                    <a:pt x="54" y="325"/>
                  </a:lnTo>
                  <a:lnTo>
                    <a:pt x="63" y="324"/>
                  </a:lnTo>
                  <a:lnTo>
                    <a:pt x="71" y="321"/>
                  </a:lnTo>
                  <a:lnTo>
                    <a:pt x="92" y="313"/>
                  </a:lnTo>
                  <a:lnTo>
                    <a:pt x="109" y="301"/>
                  </a:lnTo>
                  <a:lnTo>
                    <a:pt x="124" y="286"/>
                  </a:lnTo>
                  <a:lnTo>
                    <a:pt x="137" y="270"/>
                  </a:lnTo>
                  <a:lnTo>
                    <a:pt x="148" y="253"/>
                  </a:lnTo>
                  <a:lnTo>
                    <a:pt x="160" y="234"/>
                  </a:lnTo>
                  <a:lnTo>
                    <a:pt x="171" y="218"/>
                  </a:lnTo>
                  <a:lnTo>
                    <a:pt x="184" y="203"/>
                  </a:lnTo>
                  <a:lnTo>
                    <a:pt x="190" y="195"/>
                  </a:lnTo>
                  <a:lnTo>
                    <a:pt x="196" y="187"/>
                  </a:lnTo>
                  <a:lnTo>
                    <a:pt x="200" y="178"/>
                  </a:lnTo>
                  <a:lnTo>
                    <a:pt x="205" y="169"/>
                  </a:lnTo>
                  <a:lnTo>
                    <a:pt x="208" y="159"/>
                  </a:lnTo>
                  <a:lnTo>
                    <a:pt x="213" y="149"/>
                  </a:lnTo>
                  <a:lnTo>
                    <a:pt x="217" y="140"/>
                  </a:lnTo>
                  <a:lnTo>
                    <a:pt x="222" y="129"/>
                  </a:lnTo>
                  <a:lnTo>
                    <a:pt x="228" y="114"/>
                  </a:lnTo>
                  <a:lnTo>
                    <a:pt x="234" y="99"/>
                  </a:lnTo>
                  <a:lnTo>
                    <a:pt x="239" y="85"/>
                  </a:lnTo>
                  <a:lnTo>
                    <a:pt x="245" y="68"/>
                  </a:lnTo>
                  <a:lnTo>
                    <a:pt x="250" y="51"/>
                  </a:lnTo>
                  <a:lnTo>
                    <a:pt x="253" y="35"/>
                  </a:lnTo>
                  <a:lnTo>
                    <a:pt x="257" y="18"/>
                  </a:lnTo>
                  <a:lnTo>
                    <a:pt x="258" y="0"/>
                  </a:lnTo>
                  <a:lnTo>
                    <a:pt x="265" y="11"/>
                  </a:lnTo>
                  <a:lnTo>
                    <a:pt x="270" y="21"/>
                  </a:lnTo>
                  <a:lnTo>
                    <a:pt x="277" y="32"/>
                  </a:lnTo>
                  <a:lnTo>
                    <a:pt x="284" y="42"/>
                  </a:lnTo>
                  <a:lnTo>
                    <a:pt x="291" y="51"/>
                  </a:lnTo>
                  <a:lnTo>
                    <a:pt x="298" y="60"/>
                  </a:lnTo>
                  <a:lnTo>
                    <a:pt x="306" y="70"/>
                  </a:lnTo>
                  <a:lnTo>
                    <a:pt x="315" y="78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89" name="Freeform 71"/>
            <p:cNvSpPr>
              <a:spLocks/>
            </p:cNvSpPr>
            <p:nvPr/>
          </p:nvSpPr>
          <p:spPr bwMode="auto">
            <a:xfrm>
              <a:off x="3220" y="1936"/>
              <a:ext cx="1" cy="9"/>
            </a:xfrm>
            <a:custGeom>
              <a:avLst/>
              <a:gdLst>
                <a:gd name="T0" fmla="*/ 0 w 1"/>
                <a:gd name="T1" fmla="*/ 0 h 19"/>
                <a:gd name="T2" fmla="*/ 1 w 1"/>
                <a:gd name="T3" fmla="*/ 0 h 19"/>
                <a:gd name="T4" fmla="*/ 1 w 1"/>
                <a:gd name="T5" fmla="*/ 0 h 19"/>
                <a:gd name="T6" fmla="*/ 0 w 1"/>
                <a:gd name="T7" fmla="*/ 0 h 19"/>
                <a:gd name="T8" fmla="*/ 0 w 1"/>
                <a:gd name="T9" fmla="*/ 0 h 19"/>
                <a:gd name="T10" fmla="*/ 0 w 1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9"/>
                <a:gd name="T20" fmla="*/ 1 w 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9">
                  <a:moveTo>
                    <a:pt x="0" y="0"/>
                  </a:moveTo>
                  <a:lnTo>
                    <a:pt x="1" y="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90" name="Freeform 73"/>
            <p:cNvSpPr>
              <a:spLocks/>
            </p:cNvSpPr>
            <p:nvPr/>
          </p:nvSpPr>
          <p:spPr bwMode="auto">
            <a:xfrm>
              <a:off x="3388" y="2174"/>
              <a:ext cx="1" cy="4"/>
            </a:xfrm>
            <a:custGeom>
              <a:avLst/>
              <a:gdLst>
                <a:gd name="T0" fmla="*/ 0 w 1"/>
                <a:gd name="T1" fmla="*/ 0 h 9"/>
                <a:gd name="T2" fmla="*/ 1 w 1"/>
                <a:gd name="T3" fmla="*/ 0 h 9"/>
                <a:gd name="T4" fmla="*/ 1 w 1"/>
                <a:gd name="T5" fmla="*/ 0 h 9"/>
                <a:gd name="T6" fmla="*/ 0 w 1"/>
                <a:gd name="T7" fmla="*/ 0 h 9"/>
                <a:gd name="T8" fmla="*/ 0 w 1"/>
                <a:gd name="T9" fmla="*/ 0 h 9"/>
                <a:gd name="T10" fmla="*/ 0 w 1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9"/>
                <a:gd name="T20" fmla="*/ 1 w 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9">
                  <a:moveTo>
                    <a:pt x="0" y="0"/>
                  </a:moveTo>
                  <a:lnTo>
                    <a:pt x="1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91" name="Freeform 74"/>
            <p:cNvSpPr>
              <a:spLocks/>
            </p:cNvSpPr>
            <p:nvPr/>
          </p:nvSpPr>
          <p:spPr bwMode="auto">
            <a:xfrm>
              <a:off x="3056" y="2229"/>
              <a:ext cx="11" cy="136"/>
            </a:xfrm>
            <a:custGeom>
              <a:avLst/>
              <a:gdLst>
                <a:gd name="T0" fmla="*/ 1 w 21"/>
                <a:gd name="T1" fmla="*/ 1 h 271"/>
                <a:gd name="T2" fmla="*/ 1 w 21"/>
                <a:gd name="T3" fmla="*/ 1 h 271"/>
                <a:gd name="T4" fmla="*/ 1 w 21"/>
                <a:gd name="T5" fmla="*/ 1 h 271"/>
                <a:gd name="T6" fmla="*/ 1 w 21"/>
                <a:gd name="T7" fmla="*/ 1 h 271"/>
                <a:gd name="T8" fmla="*/ 1 w 21"/>
                <a:gd name="T9" fmla="*/ 1 h 271"/>
                <a:gd name="T10" fmla="*/ 1 w 21"/>
                <a:gd name="T11" fmla="*/ 1 h 271"/>
                <a:gd name="T12" fmla="*/ 1 w 21"/>
                <a:gd name="T13" fmla="*/ 1 h 271"/>
                <a:gd name="T14" fmla="*/ 1 w 21"/>
                <a:gd name="T15" fmla="*/ 1 h 271"/>
                <a:gd name="T16" fmla="*/ 1 w 21"/>
                <a:gd name="T17" fmla="*/ 1 h 271"/>
                <a:gd name="T18" fmla="*/ 1 w 21"/>
                <a:gd name="T19" fmla="*/ 1 h 271"/>
                <a:gd name="T20" fmla="*/ 1 w 21"/>
                <a:gd name="T21" fmla="*/ 1 h 271"/>
                <a:gd name="T22" fmla="*/ 1 w 21"/>
                <a:gd name="T23" fmla="*/ 1 h 271"/>
                <a:gd name="T24" fmla="*/ 1 w 21"/>
                <a:gd name="T25" fmla="*/ 1 h 271"/>
                <a:gd name="T26" fmla="*/ 1 w 21"/>
                <a:gd name="T27" fmla="*/ 1 h 271"/>
                <a:gd name="T28" fmla="*/ 1 w 21"/>
                <a:gd name="T29" fmla="*/ 1 h 271"/>
                <a:gd name="T30" fmla="*/ 1 w 21"/>
                <a:gd name="T31" fmla="*/ 1 h 271"/>
                <a:gd name="T32" fmla="*/ 1 w 21"/>
                <a:gd name="T33" fmla="*/ 1 h 271"/>
                <a:gd name="T34" fmla="*/ 1 w 21"/>
                <a:gd name="T35" fmla="*/ 1 h 271"/>
                <a:gd name="T36" fmla="*/ 1 w 21"/>
                <a:gd name="T37" fmla="*/ 1 h 271"/>
                <a:gd name="T38" fmla="*/ 1 w 21"/>
                <a:gd name="T39" fmla="*/ 1 h 271"/>
                <a:gd name="T40" fmla="*/ 1 w 21"/>
                <a:gd name="T41" fmla="*/ 1 h 271"/>
                <a:gd name="T42" fmla="*/ 1 w 21"/>
                <a:gd name="T43" fmla="*/ 1 h 271"/>
                <a:gd name="T44" fmla="*/ 1 w 21"/>
                <a:gd name="T45" fmla="*/ 1 h 271"/>
                <a:gd name="T46" fmla="*/ 1 w 21"/>
                <a:gd name="T47" fmla="*/ 1 h 271"/>
                <a:gd name="T48" fmla="*/ 0 w 21"/>
                <a:gd name="T49" fmla="*/ 1 h 271"/>
                <a:gd name="T50" fmla="*/ 0 w 21"/>
                <a:gd name="T51" fmla="*/ 1 h 271"/>
                <a:gd name="T52" fmla="*/ 1 w 21"/>
                <a:gd name="T53" fmla="*/ 1 h 271"/>
                <a:gd name="T54" fmla="*/ 1 w 21"/>
                <a:gd name="T55" fmla="*/ 1 h 271"/>
                <a:gd name="T56" fmla="*/ 1 w 21"/>
                <a:gd name="T57" fmla="*/ 1 h 271"/>
                <a:gd name="T58" fmla="*/ 1 w 21"/>
                <a:gd name="T59" fmla="*/ 1 h 271"/>
                <a:gd name="T60" fmla="*/ 1 w 21"/>
                <a:gd name="T61" fmla="*/ 1 h 271"/>
                <a:gd name="T62" fmla="*/ 1 w 21"/>
                <a:gd name="T63" fmla="*/ 1 h 271"/>
                <a:gd name="T64" fmla="*/ 1 w 21"/>
                <a:gd name="T65" fmla="*/ 1 h 271"/>
                <a:gd name="T66" fmla="*/ 1 w 21"/>
                <a:gd name="T67" fmla="*/ 1 h 271"/>
                <a:gd name="T68" fmla="*/ 1 w 21"/>
                <a:gd name="T69" fmla="*/ 1 h 271"/>
                <a:gd name="T70" fmla="*/ 1 w 21"/>
                <a:gd name="T71" fmla="*/ 1 h 271"/>
                <a:gd name="T72" fmla="*/ 1 w 21"/>
                <a:gd name="T73" fmla="*/ 1 h 271"/>
                <a:gd name="T74" fmla="*/ 1 w 21"/>
                <a:gd name="T75" fmla="*/ 1 h 271"/>
                <a:gd name="T76" fmla="*/ 1 w 21"/>
                <a:gd name="T77" fmla="*/ 0 h 271"/>
                <a:gd name="T78" fmla="*/ 1 w 21"/>
                <a:gd name="T79" fmla="*/ 1 h 271"/>
                <a:gd name="T80" fmla="*/ 1 w 21"/>
                <a:gd name="T81" fmla="*/ 1 h 271"/>
                <a:gd name="T82" fmla="*/ 1 w 21"/>
                <a:gd name="T83" fmla="*/ 1 h 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271"/>
                <a:gd name="T128" fmla="*/ 21 w 21"/>
                <a:gd name="T129" fmla="*/ 271 h 2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271">
                  <a:moveTo>
                    <a:pt x="9" y="206"/>
                  </a:moveTo>
                  <a:lnTo>
                    <a:pt x="2" y="212"/>
                  </a:lnTo>
                  <a:lnTo>
                    <a:pt x="3" y="213"/>
                  </a:lnTo>
                  <a:lnTo>
                    <a:pt x="4" y="213"/>
                  </a:lnTo>
                  <a:lnTo>
                    <a:pt x="4" y="214"/>
                  </a:lnTo>
                  <a:lnTo>
                    <a:pt x="5" y="214"/>
                  </a:lnTo>
                  <a:lnTo>
                    <a:pt x="7" y="212"/>
                  </a:lnTo>
                  <a:lnTo>
                    <a:pt x="9" y="219"/>
                  </a:lnTo>
                  <a:lnTo>
                    <a:pt x="5" y="215"/>
                  </a:lnTo>
                  <a:lnTo>
                    <a:pt x="3" y="220"/>
                  </a:lnTo>
                  <a:lnTo>
                    <a:pt x="3" y="223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2" y="233"/>
                  </a:lnTo>
                  <a:lnTo>
                    <a:pt x="3" y="235"/>
                  </a:lnTo>
                  <a:lnTo>
                    <a:pt x="4" y="237"/>
                  </a:lnTo>
                  <a:lnTo>
                    <a:pt x="5" y="238"/>
                  </a:lnTo>
                  <a:lnTo>
                    <a:pt x="5" y="239"/>
                  </a:lnTo>
                  <a:lnTo>
                    <a:pt x="5" y="238"/>
                  </a:lnTo>
                  <a:lnTo>
                    <a:pt x="3" y="237"/>
                  </a:lnTo>
                  <a:lnTo>
                    <a:pt x="2" y="237"/>
                  </a:lnTo>
                  <a:lnTo>
                    <a:pt x="1" y="242"/>
                  </a:lnTo>
                  <a:lnTo>
                    <a:pt x="1" y="246"/>
                  </a:lnTo>
                  <a:lnTo>
                    <a:pt x="2" y="251"/>
                  </a:lnTo>
                  <a:lnTo>
                    <a:pt x="5" y="252"/>
                  </a:lnTo>
                  <a:lnTo>
                    <a:pt x="4" y="252"/>
                  </a:lnTo>
                  <a:lnTo>
                    <a:pt x="2" y="253"/>
                  </a:lnTo>
                  <a:lnTo>
                    <a:pt x="1" y="254"/>
                  </a:lnTo>
                  <a:lnTo>
                    <a:pt x="1" y="257"/>
                  </a:lnTo>
                  <a:lnTo>
                    <a:pt x="1" y="265"/>
                  </a:lnTo>
                  <a:lnTo>
                    <a:pt x="2" y="265"/>
                  </a:lnTo>
                  <a:lnTo>
                    <a:pt x="3" y="265"/>
                  </a:lnTo>
                  <a:lnTo>
                    <a:pt x="4" y="263"/>
                  </a:lnTo>
                  <a:lnTo>
                    <a:pt x="5" y="263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69"/>
                  </a:lnTo>
                  <a:lnTo>
                    <a:pt x="4" y="268"/>
                  </a:lnTo>
                  <a:lnTo>
                    <a:pt x="4" y="266"/>
                  </a:lnTo>
                  <a:lnTo>
                    <a:pt x="2" y="265"/>
                  </a:lnTo>
                  <a:lnTo>
                    <a:pt x="0" y="265"/>
                  </a:lnTo>
                  <a:lnTo>
                    <a:pt x="0" y="248"/>
                  </a:lnTo>
                  <a:lnTo>
                    <a:pt x="1" y="231"/>
                  </a:lnTo>
                  <a:lnTo>
                    <a:pt x="2" y="213"/>
                  </a:lnTo>
                  <a:lnTo>
                    <a:pt x="4" y="195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9" y="193"/>
                  </a:lnTo>
                  <a:lnTo>
                    <a:pt x="4" y="192"/>
                  </a:lnTo>
                  <a:lnTo>
                    <a:pt x="3" y="187"/>
                  </a:lnTo>
                  <a:lnTo>
                    <a:pt x="4" y="180"/>
                  </a:lnTo>
                  <a:lnTo>
                    <a:pt x="4" y="175"/>
                  </a:lnTo>
                  <a:lnTo>
                    <a:pt x="7" y="171"/>
                  </a:lnTo>
                  <a:lnTo>
                    <a:pt x="5" y="170"/>
                  </a:lnTo>
                  <a:lnTo>
                    <a:pt x="7" y="132"/>
                  </a:lnTo>
                  <a:lnTo>
                    <a:pt x="10" y="96"/>
                  </a:lnTo>
                  <a:lnTo>
                    <a:pt x="12" y="58"/>
                  </a:lnTo>
                  <a:lnTo>
                    <a:pt x="15" y="19"/>
                  </a:lnTo>
                  <a:lnTo>
                    <a:pt x="17" y="15"/>
                  </a:lnTo>
                  <a:lnTo>
                    <a:pt x="18" y="10"/>
                  </a:lnTo>
                  <a:lnTo>
                    <a:pt x="19" y="5"/>
                  </a:lnTo>
                  <a:lnTo>
                    <a:pt x="20" y="0"/>
                  </a:lnTo>
                  <a:lnTo>
                    <a:pt x="21" y="50"/>
                  </a:lnTo>
                  <a:lnTo>
                    <a:pt x="18" y="103"/>
                  </a:lnTo>
                  <a:lnTo>
                    <a:pt x="13" y="155"/>
                  </a:lnTo>
                  <a:lnTo>
                    <a:pt x="9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92" name="Freeform 75"/>
            <p:cNvSpPr>
              <a:spLocks/>
            </p:cNvSpPr>
            <p:nvPr/>
          </p:nvSpPr>
          <p:spPr bwMode="auto">
            <a:xfrm>
              <a:off x="3003" y="2244"/>
              <a:ext cx="15" cy="125"/>
            </a:xfrm>
            <a:custGeom>
              <a:avLst/>
              <a:gdLst>
                <a:gd name="T0" fmla="*/ 1 w 28"/>
                <a:gd name="T1" fmla="*/ 1 h 250"/>
                <a:gd name="T2" fmla="*/ 1 w 28"/>
                <a:gd name="T3" fmla="*/ 1 h 250"/>
                <a:gd name="T4" fmla="*/ 1 w 28"/>
                <a:gd name="T5" fmla="*/ 1 h 250"/>
                <a:gd name="T6" fmla="*/ 1 w 28"/>
                <a:gd name="T7" fmla="*/ 1 h 250"/>
                <a:gd name="T8" fmla="*/ 1 w 28"/>
                <a:gd name="T9" fmla="*/ 1 h 250"/>
                <a:gd name="T10" fmla="*/ 1 w 28"/>
                <a:gd name="T11" fmla="*/ 1 h 250"/>
                <a:gd name="T12" fmla="*/ 1 w 28"/>
                <a:gd name="T13" fmla="*/ 1 h 250"/>
                <a:gd name="T14" fmla="*/ 1 w 28"/>
                <a:gd name="T15" fmla="*/ 1 h 250"/>
                <a:gd name="T16" fmla="*/ 1 w 28"/>
                <a:gd name="T17" fmla="*/ 1 h 250"/>
                <a:gd name="T18" fmla="*/ 1 w 28"/>
                <a:gd name="T19" fmla="*/ 1 h 250"/>
                <a:gd name="T20" fmla="*/ 1 w 28"/>
                <a:gd name="T21" fmla="*/ 1 h 250"/>
                <a:gd name="T22" fmla="*/ 1 w 28"/>
                <a:gd name="T23" fmla="*/ 1 h 250"/>
                <a:gd name="T24" fmla="*/ 1 w 28"/>
                <a:gd name="T25" fmla="*/ 1 h 250"/>
                <a:gd name="T26" fmla="*/ 1 w 28"/>
                <a:gd name="T27" fmla="*/ 1 h 250"/>
                <a:gd name="T28" fmla="*/ 1 w 28"/>
                <a:gd name="T29" fmla="*/ 1 h 250"/>
                <a:gd name="T30" fmla="*/ 1 w 28"/>
                <a:gd name="T31" fmla="*/ 1 h 250"/>
                <a:gd name="T32" fmla="*/ 1 w 28"/>
                <a:gd name="T33" fmla="*/ 1 h 250"/>
                <a:gd name="T34" fmla="*/ 1 w 28"/>
                <a:gd name="T35" fmla="*/ 1 h 250"/>
                <a:gd name="T36" fmla="*/ 1 w 28"/>
                <a:gd name="T37" fmla="*/ 1 h 250"/>
                <a:gd name="T38" fmla="*/ 1 w 28"/>
                <a:gd name="T39" fmla="*/ 1 h 250"/>
                <a:gd name="T40" fmla="*/ 1 w 28"/>
                <a:gd name="T41" fmla="*/ 1 h 250"/>
                <a:gd name="T42" fmla="*/ 1 w 28"/>
                <a:gd name="T43" fmla="*/ 1 h 250"/>
                <a:gd name="T44" fmla="*/ 1 w 28"/>
                <a:gd name="T45" fmla="*/ 1 h 250"/>
                <a:gd name="T46" fmla="*/ 1 w 28"/>
                <a:gd name="T47" fmla="*/ 1 h 250"/>
                <a:gd name="T48" fmla="*/ 1 w 28"/>
                <a:gd name="T49" fmla="*/ 1 h 250"/>
                <a:gd name="T50" fmla="*/ 1 w 28"/>
                <a:gd name="T51" fmla="*/ 1 h 250"/>
                <a:gd name="T52" fmla="*/ 1 w 28"/>
                <a:gd name="T53" fmla="*/ 1 h 250"/>
                <a:gd name="T54" fmla="*/ 1 w 28"/>
                <a:gd name="T55" fmla="*/ 1 h 250"/>
                <a:gd name="T56" fmla="*/ 1 w 28"/>
                <a:gd name="T57" fmla="*/ 1 h 250"/>
                <a:gd name="T58" fmla="*/ 1 w 28"/>
                <a:gd name="T59" fmla="*/ 1 h 250"/>
                <a:gd name="T60" fmla="*/ 1 w 28"/>
                <a:gd name="T61" fmla="*/ 1 h 250"/>
                <a:gd name="T62" fmla="*/ 1 w 28"/>
                <a:gd name="T63" fmla="*/ 1 h 250"/>
                <a:gd name="T64" fmla="*/ 1 w 28"/>
                <a:gd name="T65" fmla="*/ 0 h 250"/>
                <a:gd name="T66" fmla="*/ 1 w 28"/>
                <a:gd name="T67" fmla="*/ 1 h 250"/>
                <a:gd name="T68" fmla="*/ 1 w 28"/>
                <a:gd name="T69" fmla="*/ 1 h 250"/>
                <a:gd name="T70" fmla="*/ 1 w 28"/>
                <a:gd name="T71" fmla="*/ 1 h 2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250"/>
                <a:gd name="T110" fmla="*/ 28 w 28"/>
                <a:gd name="T111" fmla="*/ 250 h 2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250">
                  <a:moveTo>
                    <a:pt x="5" y="229"/>
                  </a:moveTo>
                  <a:lnTo>
                    <a:pt x="5" y="228"/>
                  </a:lnTo>
                  <a:lnTo>
                    <a:pt x="5" y="227"/>
                  </a:lnTo>
                  <a:lnTo>
                    <a:pt x="4" y="226"/>
                  </a:lnTo>
                  <a:lnTo>
                    <a:pt x="4" y="230"/>
                  </a:lnTo>
                  <a:lnTo>
                    <a:pt x="5" y="236"/>
                  </a:lnTo>
                  <a:lnTo>
                    <a:pt x="5" y="242"/>
                  </a:lnTo>
                  <a:lnTo>
                    <a:pt x="4" y="247"/>
                  </a:lnTo>
                  <a:lnTo>
                    <a:pt x="0" y="250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3" y="215"/>
                  </a:lnTo>
                  <a:lnTo>
                    <a:pt x="4" y="213"/>
                  </a:lnTo>
                  <a:lnTo>
                    <a:pt x="5" y="211"/>
                  </a:lnTo>
                  <a:lnTo>
                    <a:pt x="9" y="209"/>
                  </a:lnTo>
                  <a:lnTo>
                    <a:pt x="5" y="207"/>
                  </a:lnTo>
                  <a:lnTo>
                    <a:pt x="4" y="208"/>
                  </a:lnTo>
                  <a:lnTo>
                    <a:pt x="1" y="206"/>
                  </a:lnTo>
                  <a:lnTo>
                    <a:pt x="2" y="205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2" y="201"/>
                  </a:lnTo>
                  <a:lnTo>
                    <a:pt x="3" y="201"/>
                  </a:lnTo>
                  <a:lnTo>
                    <a:pt x="5" y="201"/>
                  </a:lnTo>
                  <a:lnTo>
                    <a:pt x="7" y="200"/>
                  </a:lnTo>
                  <a:lnTo>
                    <a:pt x="7" y="199"/>
                  </a:lnTo>
                  <a:lnTo>
                    <a:pt x="7" y="198"/>
                  </a:lnTo>
                  <a:lnTo>
                    <a:pt x="5" y="197"/>
                  </a:lnTo>
                  <a:lnTo>
                    <a:pt x="4" y="196"/>
                  </a:lnTo>
                  <a:lnTo>
                    <a:pt x="4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7" y="193"/>
                  </a:lnTo>
                  <a:lnTo>
                    <a:pt x="5" y="191"/>
                  </a:lnTo>
                  <a:lnTo>
                    <a:pt x="4" y="186"/>
                  </a:lnTo>
                  <a:lnTo>
                    <a:pt x="4" y="181"/>
                  </a:lnTo>
                  <a:lnTo>
                    <a:pt x="7" y="175"/>
                  </a:lnTo>
                  <a:lnTo>
                    <a:pt x="9" y="173"/>
                  </a:lnTo>
                  <a:lnTo>
                    <a:pt x="8" y="173"/>
                  </a:lnTo>
                  <a:lnTo>
                    <a:pt x="8" y="171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10" y="167"/>
                  </a:lnTo>
                  <a:lnTo>
                    <a:pt x="5" y="163"/>
                  </a:lnTo>
                  <a:lnTo>
                    <a:pt x="7" y="161"/>
                  </a:lnTo>
                  <a:lnTo>
                    <a:pt x="8" y="159"/>
                  </a:lnTo>
                  <a:lnTo>
                    <a:pt x="7" y="155"/>
                  </a:lnTo>
                  <a:lnTo>
                    <a:pt x="5" y="152"/>
                  </a:lnTo>
                  <a:lnTo>
                    <a:pt x="20" y="23"/>
                  </a:lnTo>
                  <a:lnTo>
                    <a:pt x="24" y="19"/>
                  </a:lnTo>
                  <a:lnTo>
                    <a:pt x="26" y="14"/>
                  </a:lnTo>
                  <a:lnTo>
                    <a:pt x="27" y="7"/>
                  </a:lnTo>
                  <a:lnTo>
                    <a:pt x="28" y="0"/>
                  </a:lnTo>
                  <a:lnTo>
                    <a:pt x="24" y="57"/>
                  </a:lnTo>
                  <a:lnTo>
                    <a:pt x="18" y="116"/>
                  </a:lnTo>
                  <a:lnTo>
                    <a:pt x="11" y="174"/>
                  </a:lnTo>
                  <a:lnTo>
                    <a:pt x="5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93" name="Freeform 76"/>
            <p:cNvSpPr>
              <a:spLocks/>
            </p:cNvSpPr>
            <p:nvPr/>
          </p:nvSpPr>
          <p:spPr bwMode="auto">
            <a:xfrm>
              <a:off x="3227" y="2273"/>
              <a:ext cx="1" cy="4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0 h 7"/>
                <a:gd name="T4" fmla="*/ 1 w 1"/>
                <a:gd name="T5" fmla="*/ 1 h 7"/>
                <a:gd name="T6" fmla="*/ 0 w 1"/>
                <a:gd name="T7" fmla="*/ 1 h 7"/>
                <a:gd name="T8" fmla="*/ 0 w 1"/>
                <a:gd name="T9" fmla="*/ 0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1" y="0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94" name="Freeform 77"/>
            <p:cNvSpPr>
              <a:spLocks/>
            </p:cNvSpPr>
            <p:nvPr/>
          </p:nvSpPr>
          <p:spPr bwMode="auto">
            <a:xfrm>
              <a:off x="3226" y="2277"/>
              <a:ext cx="1" cy="3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0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0 h 7"/>
                <a:gd name="T10" fmla="*/ 0 w 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7"/>
                <a:gd name="T20" fmla="*/ 3 w 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7">
                  <a:moveTo>
                    <a:pt x="0" y="0"/>
                  </a:moveTo>
                  <a:lnTo>
                    <a:pt x="3" y="0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95" name="Freeform 78"/>
            <p:cNvSpPr>
              <a:spLocks/>
            </p:cNvSpPr>
            <p:nvPr/>
          </p:nvSpPr>
          <p:spPr bwMode="auto">
            <a:xfrm>
              <a:off x="3223" y="2282"/>
              <a:ext cx="4" cy="23"/>
            </a:xfrm>
            <a:custGeom>
              <a:avLst/>
              <a:gdLst>
                <a:gd name="T0" fmla="*/ 1 w 8"/>
                <a:gd name="T1" fmla="*/ 1 h 46"/>
                <a:gd name="T2" fmla="*/ 1 w 8"/>
                <a:gd name="T3" fmla="*/ 1 h 46"/>
                <a:gd name="T4" fmla="*/ 1 w 8"/>
                <a:gd name="T5" fmla="*/ 1 h 46"/>
                <a:gd name="T6" fmla="*/ 1 w 8"/>
                <a:gd name="T7" fmla="*/ 1 h 46"/>
                <a:gd name="T8" fmla="*/ 1 w 8"/>
                <a:gd name="T9" fmla="*/ 1 h 46"/>
                <a:gd name="T10" fmla="*/ 1 w 8"/>
                <a:gd name="T11" fmla="*/ 1 h 46"/>
                <a:gd name="T12" fmla="*/ 1 w 8"/>
                <a:gd name="T13" fmla="*/ 1 h 46"/>
                <a:gd name="T14" fmla="*/ 1 w 8"/>
                <a:gd name="T15" fmla="*/ 1 h 46"/>
                <a:gd name="T16" fmla="*/ 1 w 8"/>
                <a:gd name="T17" fmla="*/ 1 h 46"/>
                <a:gd name="T18" fmla="*/ 1 w 8"/>
                <a:gd name="T19" fmla="*/ 1 h 46"/>
                <a:gd name="T20" fmla="*/ 1 w 8"/>
                <a:gd name="T21" fmla="*/ 1 h 46"/>
                <a:gd name="T22" fmla="*/ 1 w 8"/>
                <a:gd name="T23" fmla="*/ 1 h 46"/>
                <a:gd name="T24" fmla="*/ 1 w 8"/>
                <a:gd name="T25" fmla="*/ 1 h 46"/>
                <a:gd name="T26" fmla="*/ 1 w 8"/>
                <a:gd name="T27" fmla="*/ 1 h 46"/>
                <a:gd name="T28" fmla="*/ 1 w 8"/>
                <a:gd name="T29" fmla="*/ 1 h 46"/>
                <a:gd name="T30" fmla="*/ 1 w 8"/>
                <a:gd name="T31" fmla="*/ 1 h 46"/>
                <a:gd name="T32" fmla="*/ 1 w 8"/>
                <a:gd name="T33" fmla="*/ 1 h 46"/>
                <a:gd name="T34" fmla="*/ 1 w 8"/>
                <a:gd name="T35" fmla="*/ 1 h 46"/>
                <a:gd name="T36" fmla="*/ 1 w 8"/>
                <a:gd name="T37" fmla="*/ 1 h 46"/>
                <a:gd name="T38" fmla="*/ 1 w 8"/>
                <a:gd name="T39" fmla="*/ 1 h 46"/>
                <a:gd name="T40" fmla="*/ 1 w 8"/>
                <a:gd name="T41" fmla="*/ 1 h 46"/>
                <a:gd name="T42" fmla="*/ 1 w 8"/>
                <a:gd name="T43" fmla="*/ 1 h 46"/>
                <a:gd name="T44" fmla="*/ 1 w 8"/>
                <a:gd name="T45" fmla="*/ 1 h 46"/>
                <a:gd name="T46" fmla="*/ 1 w 8"/>
                <a:gd name="T47" fmla="*/ 1 h 46"/>
                <a:gd name="T48" fmla="*/ 1 w 8"/>
                <a:gd name="T49" fmla="*/ 1 h 46"/>
                <a:gd name="T50" fmla="*/ 1 w 8"/>
                <a:gd name="T51" fmla="*/ 1 h 46"/>
                <a:gd name="T52" fmla="*/ 1 w 8"/>
                <a:gd name="T53" fmla="*/ 1 h 46"/>
                <a:gd name="T54" fmla="*/ 1 w 8"/>
                <a:gd name="T55" fmla="*/ 1 h 46"/>
                <a:gd name="T56" fmla="*/ 0 w 8"/>
                <a:gd name="T57" fmla="*/ 1 h 46"/>
                <a:gd name="T58" fmla="*/ 1 w 8"/>
                <a:gd name="T59" fmla="*/ 1 h 46"/>
                <a:gd name="T60" fmla="*/ 1 w 8"/>
                <a:gd name="T61" fmla="*/ 1 h 46"/>
                <a:gd name="T62" fmla="*/ 1 w 8"/>
                <a:gd name="T63" fmla="*/ 1 h 46"/>
                <a:gd name="T64" fmla="*/ 1 w 8"/>
                <a:gd name="T65" fmla="*/ 1 h 46"/>
                <a:gd name="T66" fmla="*/ 1 w 8"/>
                <a:gd name="T67" fmla="*/ 1 h 46"/>
                <a:gd name="T68" fmla="*/ 1 w 8"/>
                <a:gd name="T69" fmla="*/ 1 h 46"/>
                <a:gd name="T70" fmla="*/ 1 w 8"/>
                <a:gd name="T71" fmla="*/ 1 h 46"/>
                <a:gd name="T72" fmla="*/ 1 w 8"/>
                <a:gd name="T73" fmla="*/ 0 h 46"/>
                <a:gd name="T74" fmla="*/ 1 w 8"/>
                <a:gd name="T75" fmla="*/ 1 h 46"/>
                <a:gd name="T76" fmla="*/ 1 w 8"/>
                <a:gd name="T77" fmla="*/ 1 h 46"/>
                <a:gd name="T78" fmla="*/ 1 w 8"/>
                <a:gd name="T79" fmla="*/ 1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"/>
                <a:gd name="T121" fmla="*/ 0 h 46"/>
                <a:gd name="T122" fmla="*/ 8 w 8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" h="46">
                  <a:moveTo>
                    <a:pt x="8" y="3"/>
                  </a:moveTo>
                  <a:lnTo>
                    <a:pt x="8" y="13"/>
                  </a:lnTo>
                  <a:lnTo>
                    <a:pt x="7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24"/>
                  </a:lnTo>
                  <a:lnTo>
                    <a:pt x="7" y="30"/>
                  </a:lnTo>
                  <a:lnTo>
                    <a:pt x="5" y="36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5" y="36"/>
                  </a:lnTo>
                  <a:lnTo>
                    <a:pt x="4" y="34"/>
                  </a:lnTo>
                  <a:lnTo>
                    <a:pt x="3" y="32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7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3" y="0"/>
                  </a:lnTo>
                  <a:lnTo>
                    <a:pt x="3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96" name="Freeform 79"/>
            <p:cNvSpPr>
              <a:spLocks/>
            </p:cNvSpPr>
            <p:nvPr/>
          </p:nvSpPr>
          <p:spPr bwMode="auto">
            <a:xfrm>
              <a:off x="3221" y="2305"/>
              <a:ext cx="5" cy="33"/>
            </a:xfrm>
            <a:custGeom>
              <a:avLst/>
              <a:gdLst>
                <a:gd name="T0" fmla="*/ 1 w 10"/>
                <a:gd name="T1" fmla="*/ 1 h 66"/>
                <a:gd name="T2" fmla="*/ 1 w 10"/>
                <a:gd name="T3" fmla="*/ 1 h 66"/>
                <a:gd name="T4" fmla="*/ 1 w 10"/>
                <a:gd name="T5" fmla="*/ 1 h 66"/>
                <a:gd name="T6" fmla="*/ 1 w 10"/>
                <a:gd name="T7" fmla="*/ 1 h 66"/>
                <a:gd name="T8" fmla="*/ 1 w 10"/>
                <a:gd name="T9" fmla="*/ 1 h 66"/>
                <a:gd name="T10" fmla="*/ 1 w 10"/>
                <a:gd name="T11" fmla="*/ 1 h 66"/>
                <a:gd name="T12" fmla="*/ 1 w 10"/>
                <a:gd name="T13" fmla="*/ 1 h 66"/>
                <a:gd name="T14" fmla="*/ 1 w 10"/>
                <a:gd name="T15" fmla="*/ 1 h 66"/>
                <a:gd name="T16" fmla="*/ 1 w 10"/>
                <a:gd name="T17" fmla="*/ 1 h 66"/>
                <a:gd name="T18" fmla="*/ 1 w 10"/>
                <a:gd name="T19" fmla="*/ 1 h 66"/>
                <a:gd name="T20" fmla="*/ 1 w 10"/>
                <a:gd name="T21" fmla="*/ 1 h 66"/>
                <a:gd name="T22" fmla="*/ 1 w 10"/>
                <a:gd name="T23" fmla="*/ 1 h 66"/>
                <a:gd name="T24" fmla="*/ 1 w 10"/>
                <a:gd name="T25" fmla="*/ 1 h 66"/>
                <a:gd name="T26" fmla="*/ 1 w 10"/>
                <a:gd name="T27" fmla="*/ 1 h 66"/>
                <a:gd name="T28" fmla="*/ 1 w 10"/>
                <a:gd name="T29" fmla="*/ 1 h 66"/>
                <a:gd name="T30" fmla="*/ 1 w 10"/>
                <a:gd name="T31" fmla="*/ 1 h 66"/>
                <a:gd name="T32" fmla="*/ 1 w 10"/>
                <a:gd name="T33" fmla="*/ 1 h 66"/>
                <a:gd name="T34" fmla="*/ 1 w 10"/>
                <a:gd name="T35" fmla="*/ 1 h 66"/>
                <a:gd name="T36" fmla="*/ 1 w 10"/>
                <a:gd name="T37" fmla="*/ 1 h 66"/>
                <a:gd name="T38" fmla="*/ 1 w 10"/>
                <a:gd name="T39" fmla="*/ 1 h 66"/>
                <a:gd name="T40" fmla="*/ 1 w 10"/>
                <a:gd name="T41" fmla="*/ 1 h 66"/>
                <a:gd name="T42" fmla="*/ 1 w 10"/>
                <a:gd name="T43" fmla="*/ 1 h 66"/>
                <a:gd name="T44" fmla="*/ 1 w 10"/>
                <a:gd name="T45" fmla="*/ 1 h 66"/>
                <a:gd name="T46" fmla="*/ 1 w 10"/>
                <a:gd name="T47" fmla="*/ 1 h 66"/>
                <a:gd name="T48" fmla="*/ 1 w 10"/>
                <a:gd name="T49" fmla="*/ 1 h 66"/>
                <a:gd name="T50" fmla="*/ 1 w 10"/>
                <a:gd name="T51" fmla="*/ 1 h 66"/>
                <a:gd name="T52" fmla="*/ 1 w 10"/>
                <a:gd name="T53" fmla="*/ 1 h 66"/>
                <a:gd name="T54" fmla="*/ 1 w 10"/>
                <a:gd name="T55" fmla="*/ 1 h 66"/>
                <a:gd name="T56" fmla="*/ 1 w 10"/>
                <a:gd name="T57" fmla="*/ 1 h 66"/>
                <a:gd name="T58" fmla="*/ 1 w 10"/>
                <a:gd name="T59" fmla="*/ 1 h 66"/>
                <a:gd name="T60" fmla="*/ 1 w 10"/>
                <a:gd name="T61" fmla="*/ 1 h 66"/>
                <a:gd name="T62" fmla="*/ 0 w 10"/>
                <a:gd name="T63" fmla="*/ 1 h 66"/>
                <a:gd name="T64" fmla="*/ 0 w 10"/>
                <a:gd name="T65" fmla="*/ 1 h 66"/>
                <a:gd name="T66" fmla="*/ 1 w 10"/>
                <a:gd name="T67" fmla="*/ 1 h 66"/>
                <a:gd name="T68" fmla="*/ 1 w 10"/>
                <a:gd name="T69" fmla="*/ 1 h 66"/>
                <a:gd name="T70" fmla="*/ 1 w 10"/>
                <a:gd name="T71" fmla="*/ 1 h 66"/>
                <a:gd name="T72" fmla="*/ 1 w 10"/>
                <a:gd name="T73" fmla="*/ 1 h 66"/>
                <a:gd name="T74" fmla="*/ 1 w 10"/>
                <a:gd name="T75" fmla="*/ 1 h 66"/>
                <a:gd name="T76" fmla="*/ 1 w 10"/>
                <a:gd name="T77" fmla="*/ 0 h 66"/>
                <a:gd name="T78" fmla="*/ 1 w 10"/>
                <a:gd name="T79" fmla="*/ 0 h 66"/>
                <a:gd name="T80" fmla="*/ 1 w 10"/>
                <a:gd name="T81" fmla="*/ 1 h 66"/>
                <a:gd name="T82" fmla="*/ 1 w 10"/>
                <a:gd name="T83" fmla="*/ 1 h 66"/>
                <a:gd name="T84" fmla="*/ 1 w 10"/>
                <a:gd name="T85" fmla="*/ 1 h 66"/>
                <a:gd name="T86" fmla="*/ 1 w 10"/>
                <a:gd name="T87" fmla="*/ 1 h 66"/>
                <a:gd name="T88" fmla="*/ 1 w 10"/>
                <a:gd name="T89" fmla="*/ 1 h 66"/>
                <a:gd name="T90" fmla="*/ 1 w 10"/>
                <a:gd name="T91" fmla="*/ 1 h 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"/>
                <a:gd name="T139" fmla="*/ 0 h 66"/>
                <a:gd name="T140" fmla="*/ 10 w 10"/>
                <a:gd name="T141" fmla="*/ 66 h 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" h="66">
                  <a:moveTo>
                    <a:pt x="8" y="23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6" y="23"/>
                  </a:lnTo>
                  <a:lnTo>
                    <a:pt x="6" y="29"/>
                  </a:lnTo>
                  <a:lnTo>
                    <a:pt x="7" y="33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7" y="41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5" y="30"/>
                  </a:lnTo>
                  <a:lnTo>
                    <a:pt x="3" y="36"/>
                  </a:lnTo>
                  <a:lnTo>
                    <a:pt x="3" y="42"/>
                  </a:lnTo>
                  <a:lnTo>
                    <a:pt x="3" y="48"/>
                  </a:lnTo>
                  <a:lnTo>
                    <a:pt x="3" y="53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59"/>
                  </a:lnTo>
                  <a:lnTo>
                    <a:pt x="5" y="55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1" y="53"/>
                  </a:lnTo>
                  <a:lnTo>
                    <a:pt x="3" y="38"/>
                  </a:lnTo>
                  <a:lnTo>
                    <a:pt x="6" y="22"/>
                  </a:lnTo>
                  <a:lnTo>
                    <a:pt x="3" y="4"/>
                  </a:lnTo>
                  <a:lnTo>
                    <a:pt x="9" y="0"/>
                  </a:lnTo>
                  <a:lnTo>
                    <a:pt x="9" y="6"/>
                  </a:lnTo>
                  <a:lnTo>
                    <a:pt x="10" y="11"/>
                  </a:lnTo>
                  <a:lnTo>
                    <a:pt x="9" y="17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97" name="Freeform 80"/>
            <p:cNvSpPr>
              <a:spLocks/>
            </p:cNvSpPr>
            <p:nvPr/>
          </p:nvSpPr>
          <p:spPr bwMode="auto">
            <a:xfrm>
              <a:off x="3233" y="2341"/>
              <a:ext cx="4" cy="16"/>
            </a:xfrm>
            <a:custGeom>
              <a:avLst/>
              <a:gdLst>
                <a:gd name="T0" fmla="*/ 1 w 8"/>
                <a:gd name="T1" fmla="*/ 0 h 33"/>
                <a:gd name="T2" fmla="*/ 1 w 8"/>
                <a:gd name="T3" fmla="*/ 0 h 33"/>
                <a:gd name="T4" fmla="*/ 1 w 8"/>
                <a:gd name="T5" fmla="*/ 0 h 33"/>
                <a:gd name="T6" fmla="*/ 1 w 8"/>
                <a:gd name="T7" fmla="*/ 0 h 33"/>
                <a:gd name="T8" fmla="*/ 1 w 8"/>
                <a:gd name="T9" fmla="*/ 0 h 33"/>
                <a:gd name="T10" fmla="*/ 1 w 8"/>
                <a:gd name="T11" fmla="*/ 0 h 33"/>
                <a:gd name="T12" fmla="*/ 1 w 8"/>
                <a:gd name="T13" fmla="*/ 0 h 33"/>
                <a:gd name="T14" fmla="*/ 0 w 8"/>
                <a:gd name="T15" fmla="*/ 0 h 33"/>
                <a:gd name="T16" fmla="*/ 0 w 8"/>
                <a:gd name="T17" fmla="*/ 0 h 33"/>
                <a:gd name="T18" fmla="*/ 1 w 8"/>
                <a:gd name="T19" fmla="*/ 0 h 33"/>
                <a:gd name="T20" fmla="*/ 1 w 8"/>
                <a:gd name="T21" fmla="*/ 0 h 33"/>
                <a:gd name="T22" fmla="*/ 1 w 8"/>
                <a:gd name="T23" fmla="*/ 0 h 33"/>
                <a:gd name="T24" fmla="*/ 1 w 8"/>
                <a:gd name="T25" fmla="*/ 0 h 33"/>
                <a:gd name="T26" fmla="*/ 1 w 8"/>
                <a:gd name="T27" fmla="*/ 0 h 33"/>
                <a:gd name="T28" fmla="*/ 1 w 8"/>
                <a:gd name="T29" fmla="*/ 0 h 33"/>
                <a:gd name="T30" fmla="*/ 1 w 8"/>
                <a:gd name="T31" fmla="*/ 0 h 33"/>
                <a:gd name="T32" fmla="*/ 1 w 8"/>
                <a:gd name="T33" fmla="*/ 0 h 33"/>
                <a:gd name="T34" fmla="*/ 1 w 8"/>
                <a:gd name="T35" fmla="*/ 0 h 33"/>
                <a:gd name="T36" fmla="*/ 1 w 8"/>
                <a:gd name="T37" fmla="*/ 0 h 33"/>
                <a:gd name="T38" fmla="*/ 1 w 8"/>
                <a:gd name="T39" fmla="*/ 0 h 33"/>
                <a:gd name="T40" fmla="*/ 1 w 8"/>
                <a:gd name="T41" fmla="*/ 0 h 33"/>
                <a:gd name="T42" fmla="*/ 1 w 8"/>
                <a:gd name="T43" fmla="*/ 0 h 33"/>
                <a:gd name="T44" fmla="*/ 1 w 8"/>
                <a:gd name="T45" fmla="*/ 0 h 33"/>
                <a:gd name="T46" fmla="*/ 1 w 8"/>
                <a:gd name="T47" fmla="*/ 0 h 33"/>
                <a:gd name="T48" fmla="*/ 1 w 8"/>
                <a:gd name="T49" fmla="*/ 0 h 33"/>
                <a:gd name="T50" fmla="*/ 1 w 8"/>
                <a:gd name="T51" fmla="*/ 0 h 33"/>
                <a:gd name="T52" fmla="*/ 1 w 8"/>
                <a:gd name="T53" fmla="*/ 0 h 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"/>
                <a:gd name="T82" fmla="*/ 0 h 33"/>
                <a:gd name="T83" fmla="*/ 8 w 8"/>
                <a:gd name="T84" fmla="*/ 33 h 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" h="33">
                  <a:moveTo>
                    <a:pt x="2" y="20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5" y="20"/>
                  </a:lnTo>
                  <a:lnTo>
                    <a:pt x="7" y="13"/>
                  </a:lnTo>
                  <a:lnTo>
                    <a:pt x="5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5" y="7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98" name="Freeform 81"/>
            <p:cNvSpPr>
              <a:spLocks/>
            </p:cNvSpPr>
            <p:nvPr/>
          </p:nvSpPr>
          <p:spPr bwMode="auto">
            <a:xfrm>
              <a:off x="3221" y="2342"/>
              <a:ext cx="1" cy="5"/>
            </a:xfrm>
            <a:custGeom>
              <a:avLst/>
              <a:gdLst>
                <a:gd name="T0" fmla="*/ 0 w 2"/>
                <a:gd name="T1" fmla="*/ 0 h 12"/>
                <a:gd name="T2" fmla="*/ 1 w 2"/>
                <a:gd name="T3" fmla="*/ 0 h 12"/>
                <a:gd name="T4" fmla="*/ 1 w 2"/>
                <a:gd name="T5" fmla="*/ 0 h 12"/>
                <a:gd name="T6" fmla="*/ 0 w 2"/>
                <a:gd name="T7" fmla="*/ 0 h 12"/>
                <a:gd name="T8" fmla="*/ 0 w 2"/>
                <a:gd name="T9" fmla="*/ 0 h 12"/>
                <a:gd name="T10" fmla="*/ 0 w 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2"/>
                <a:gd name="T20" fmla="*/ 2 w 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2">
                  <a:moveTo>
                    <a:pt x="0" y="0"/>
                  </a:moveTo>
                  <a:lnTo>
                    <a:pt x="2" y="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99" name="Freeform 82"/>
            <p:cNvSpPr>
              <a:spLocks/>
            </p:cNvSpPr>
            <p:nvPr/>
          </p:nvSpPr>
          <p:spPr bwMode="auto">
            <a:xfrm>
              <a:off x="3231" y="2360"/>
              <a:ext cx="4" cy="4"/>
            </a:xfrm>
            <a:custGeom>
              <a:avLst/>
              <a:gdLst>
                <a:gd name="T0" fmla="*/ 1 w 7"/>
                <a:gd name="T1" fmla="*/ 1 h 8"/>
                <a:gd name="T2" fmla="*/ 1 w 7"/>
                <a:gd name="T3" fmla="*/ 1 h 8"/>
                <a:gd name="T4" fmla="*/ 1 w 7"/>
                <a:gd name="T5" fmla="*/ 1 h 8"/>
                <a:gd name="T6" fmla="*/ 1 w 7"/>
                <a:gd name="T7" fmla="*/ 1 h 8"/>
                <a:gd name="T8" fmla="*/ 1 w 7"/>
                <a:gd name="T9" fmla="*/ 1 h 8"/>
                <a:gd name="T10" fmla="*/ 1 w 7"/>
                <a:gd name="T11" fmla="*/ 1 h 8"/>
                <a:gd name="T12" fmla="*/ 0 w 7"/>
                <a:gd name="T13" fmla="*/ 1 h 8"/>
                <a:gd name="T14" fmla="*/ 0 w 7"/>
                <a:gd name="T15" fmla="*/ 1 h 8"/>
                <a:gd name="T16" fmla="*/ 1 w 7"/>
                <a:gd name="T17" fmla="*/ 1 h 8"/>
                <a:gd name="T18" fmla="*/ 1 w 7"/>
                <a:gd name="T19" fmla="*/ 1 h 8"/>
                <a:gd name="T20" fmla="*/ 1 w 7"/>
                <a:gd name="T21" fmla="*/ 1 h 8"/>
                <a:gd name="T22" fmla="*/ 1 w 7"/>
                <a:gd name="T23" fmla="*/ 1 h 8"/>
                <a:gd name="T24" fmla="*/ 1 w 7"/>
                <a:gd name="T25" fmla="*/ 1 h 8"/>
                <a:gd name="T26" fmla="*/ 1 w 7"/>
                <a:gd name="T27" fmla="*/ 1 h 8"/>
                <a:gd name="T28" fmla="*/ 1 w 7"/>
                <a:gd name="T29" fmla="*/ 1 h 8"/>
                <a:gd name="T30" fmla="*/ 1 w 7"/>
                <a:gd name="T31" fmla="*/ 1 h 8"/>
                <a:gd name="T32" fmla="*/ 1 w 7"/>
                <a:gd name="T33" fmla="*/ 1 h 8"/>
                <a:gd name="T34" fmla="*/ 1 w 7"/>
                <a:gd name="T35" fmla="*/ 1 h 8"/>
                <a:gd name="T36" fmla="*/ 1 w 7"/>
                <a:gd name="T37" fmla="*/ 1 h 8"/>
                <a:gd name="T38" fmla="*/ 1 w 7"/>
                <a:gd name="T39" fmla="*/ 0 h 8"/>
                <a:gd name="T40" fmla="*/ 1 w 7"/>
                <a:gd name="T41" fmla="*/ 0 h 8"/>
                <a:gd name="T42" fmla="*/ 1 w 7"/>
                <a:gd name="T43" fmla="*/ 1 h 8"/>
                <a:gd name="T44" fmla="*/ 1 w 7"/>
                <a:gd name="T45" fmla="*/ 1 h 8"/>
                <a:gd name="T46" fmla="*/ 1 w 7"/>
                <a:gd name="T47" fmla="*/ 1 h 8"/>
                <a:gd name="T48" fmla="*/ 1 w 7"/>
                <a:gd name="T49" fmla="*/ 1 h 8"/>
                <a:gd name="T50" fmla="*/ 1 w 7"/>
                <a:gd name="T51" fmla="*/ 1 h 8"/>
                <a:gd name="T52" fmla="*/ 1 w 7"/>
                <a:gd name="T53" fmla="*/ 1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"/>
                <a:gd name="T82" fmla="*/ 0 h 8"/>
                <a:gd name="T83" fmla="*/ 7 w 7"/>
                <a:gd name="T84" fmla="*/ 8 h 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" h="8">
                  <a:moveTo>
                    <a:pt x="7" y="7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00" name="Freeform 83"/>
            <p:cNvSpPr>
              <a:spLocks/>
            </p:cNvSpPr>
            <p:nvPr/>
          </p:nvSpPr>
          <p:spPr bwMode="auto">
            <a:xfrm>
              <a:off x="3230" y="2365"/>
              <a:ext cx="5" cy="27"/>
            </a:xfrm>
            <a:custGeom>
              <a:avLst/>
              <a:gdLst>
                <a:gd name="T0" fmla="*/ 0 w 11"/>
                <a:gd name="T1" fmla="*/ 1 h 54"/>
                <a:gd name="T2" fmla="*/ 0 w 11"/>
                <a:gd name="T3" fmla="*/ 1 h 54"/>
                <a:gd name="T4" fmla="*/ 0 w 11"/>
                <a:gd name="T5" fmla="*/ 1 h 54"/>
                <a:gd name="T6" fmla="*/ 0 w 11"/>
                <a:gd name="T7" fmla="*/ 1 h 54"/>
                <a:gd name="T8" fmla="*/ 0 w 11"/>
                <a:gd name="T9" fmla="*/ 1 h 54"/>
                <a:gd name="T10" fmla="*/ 0 w 11"/>
                <a:gd name="T11" fmla="*/ 1 h 54"/>
                <a:gd name="T12" fmla="*/ 0 w 11"/>
                <a:gd name="T13" fmla="*/ 1 h 54"/>
                <a:gd name="T14" fmla="*/ 0 w 11"/>
                <a:gd name="T15" fmla="*/ 1 h 54"/>
                <a:gd name="T16" fmla="*/ 0 w 11"/>
                <a:gd name="T17" fmla="*/ 1 h 54"/>
                <a:gd name="T18" fmla="*/ 0 w 11"/>
                <a:gd name="T19" fmla="*/ 1 h 54"/>
                <a:gd name="T20" fmla="*/ 0 w 11"/>
                <a:gd name="T21" fmla="*/ 1 h 54"/>
                <a:gd name="T22" fmla="*/ 0 w 11"/>
                <a:gd name="T23" fmla="*/ 1 h 54"/>
                <a:gd name="T24" fmla="*/ 0 w 11"/>
                <a:gd name="T25" fmla="*/ 1 h 54"/>
                <a:gd name="T26" fmla="*/ 0 w 11"/>
                <a:gd name="T27" fmla="*/ 1 h 54"/>
                <a:gd name="T28" fmla="*/ 0 w 11"/>
                <a:gd name="T29" fmla="*/ 1 h 54"/>
                <a:gd name="T30" fmla="*/ 0 w 11"/>
                <a:gd name="T31" fmla="*/ 1 h 54"/>
                <a:gd name="T32" fmla="*/ 0 w 11"/>
                <a:gd name="T33" fmla="*/ 1 h 54"/>
                <a:gd name="T34" fmla="*/ 0 w 11"/>
                <a:gd name="T35" fmla="*/ 1 h 54"/>
                <a:gd name="T36" fmla="*/ 0 w 11"/>
                <a:gd name="T37" fmla="*/ 1 h 54"/>
                <a:gd name="T38" fmla="*/ 0 w 11"/>
                <a:gd name="T39" fmla="*/ 1 h 54"/>
                <a:gd name="T40" fmla="*/ 0 w 11"/>
                <a:gd name="T41" fmla="*/ 1 h 54"/>
                <a:gd name="T42" fmla="*/ 0 w 11"/>
                <a:gd name="T43" fmla="*/ 1 h 54"/>
                <a:gd name="T44" fmla="*/ 0 w 11"/>
                <a:gd name="T45" fmla="*/ 1 h 54"/>
                <a:gd name="T46" fmla="*/ 0 w 11"/>
                <a:gd name="T47" fmla="*/ 1 h 54"/>
                <a:gd name="T48" fmla="*/ 0 w 11"/>
                <a:gd name="T49" fmla="*/ 1 h 54"/>
                <a:gd name="T50" fmla="*/ 0 w 11"/>
                <a:gd name="T51" fmla="*/ 1 h 54"/>
                <a:gd name="T52" fmla="*/ 0 w 11"/>
                <a:gd name="T53" fmla="*/ 1 h 54"/>
                <a:gd name="T54" fmla="*/ 0 w 11"/>
                <a:gd name="T55" fmla="*/ 1 h 54"/>
                <a:gd name="T56" fmla="*/ 0 w 11"/>
                <a:gd name="T57" fmla="*/ 1 h 54"/>
                <a:gd name="T58" fmla="*/ 0 w 11"/>
                <a:gd name="T59" fmla="*/ 1 h 54"/>
                <a:gd name="T60" fmla="*/ 0 w 11"/>
                <a:gd name="T61" fmla="*/ 1 h 54"/>
                <a:gd name="T62" fmla="*/ 0 w 11"/>
                <a:gd name="T63" fmla="*/ 1 h 54"/>
                <a:gd name="T64" fmla="*/ 0 w 11"/>
                <a:gd name="T65" fmla="*/ 1 h 54"/>
                <a:gd name="T66" fmla="*/ 0 w 11"/>
                <a:gd name="T67" fmla="*/ 1 h 54"/>
                <a:gd name="T68" fmla="*/ 0 w 11"/>
                <a:gd name="T69" fmla="*/ 1 h 54"/>
                <a:gd name="T70" fmla="*/ 0 w 11"/>
                <a:gd name="T71" fmla="*/ 1 h 54"/>
                <a:gd name="T72" fmla="*/ 0 w 11"/>
                <a:gd name="T73" fmla="*/ 1 h 54"/>
                <a:gd name="T74" fmla="*/ 0 w 11"/>
                <a:gd name="T75" fmla="*/ 1 h 54"/>
                <a:gd name="T76" fmla="*/ 0 w 11"/>
                <a:gd name="T77" fmla="*/ 1 h 54"/>
                <a:gd name="T78" fmla="*/ 0 w 11"/>
                <a:gd name="T79" fmla="*/ 1 h 54"/>
                <a:gd name="T80" fmla="*/ 0 w 11"/>
                <a:gd name="T81" fmla="*/ 1 h 54"/>
                <a:gd name="T82" fmla="*/ 0 w 11"/>
                <a:gd name="T83" fmla="*/ 1 h 54"/>
                <a:gd name="T84" fmla="*/ 0 w 11"/>
                <a:gd name="T85" fmla="*/ 1 h 54"/>
                <a:gd name="T86" fmla="*/ 0 w 11"/>
                <a:gd name="T87" fmla="*/ 1 h 54"/>
                <a:gd name="T88" fmla="*/ 0 w 11"/>
                <a:gd name="T89" fmla="*/ 1 h 54"/>
                <a:gd name="T90" fmla="*/ 0 w 11"/>
                <a:gd name="T91" fmla="*/ 1 h 54"/>
                <a:gd name="T92" fmla="*/ 0 w 11"/>
                <a:gd name="T93" fmla="*/ 1 h 54"/>
                <a:gd name="T94" fmla="*/ 0 w 11"/>
                <a:gd name="T95" fmla="*/ 1 h 54"/>
                <a:gd name="T96" fmla="*/ 0 w 11"/>
                <a:gd name="T97" fmla="*/ 1 h 54"/>
                <a:gd name="T98" fmla="*/ 0 w 11"/>
                <a:gd name="T99" fmla="*/ 1 h 54"/>
                <a:gd name="T100" fmla="*/ 0 w 11"/>
                <a:gd name="T101" fmla="*/ 1 h 54"/>
                <a:gd name="T102" fmla="*/ 0 w 11"/>
                <a:gd name="T103" fmla="*/ 0 h 54"/>
                <a:gd name="T104" fmla="*/ 0 w 11"/>
                <a:gd name="T105" fmla="*/ 1 h 54"/>
                <a:gd name="T106" fmla="*/ 0 w 11"/>
                <a:gd name="T107" fmla="*/ 1 h 54"/>
                <a:gd name="T108" fmla="*/ 0 w 11"/>
                <a:gd name="T109" fmla="*/ 1 h 54"/>
                <a:gd name="T110" fmla="*/ 0 w 11"/>
                <a:gd name="T111" fmla="*/ 1 h 54"/>
                <a:gd name="T112" fmla="*/ 0 w 11"/>
                <a:gd name="T113" fmla="*/ 1 h 54"/>
                <a:gd name="T114" fmla="*/ 0 w 11"/>
                <a:gd name="T115" fmla="*/ 1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"/>
                <a:gd name="T175" fmla="*/ 0 h 54"/>
                <a:gd name="T176" fmla="*/ 11 w 11"/>
                <a:gd name="T177" fmla="*/ 54 h 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" h="54">
                  <a:moveTo>
                    <a:pt x="5" y="5"/>
                  </a:moveTo>
                  <a:lnTo>
                    <a:pt x="8" y="8"/>
                  </a:lnTo>
                  <a:lnTo>
                    <a:pt x="11" y="5"/>
                  </a:lnTo>
                  <a:lnTo>
                    <a:pt x="7" y="7"/>
                  </a:lnTo>
                  <a:lnTo>
                    <a:pt x="6" y="9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4" y="25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4" y="53"/>
                  </a:lnTo>
                  <a:lnTo>
                    <a:pt x="1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4" y="51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01" name="Freeform 84"/>
            <p:cNvSpPr>
              <a:spLocks/>
            </p:cNvSpPr>
            <p:nvPr/>
          </p:nvSpPr>
          <p:spPr bwMode="auto">
            <a:xfrm>
              <a:off x="3051" y="2367"/>
              <a:ext cx="8" cy="74"/>
            </a:xfrm>
            <a:custGeom>
              <a:avLst/>
              <a:gdLst>
                <a:gd name="T0" fmla="*/ 1 w 15"/>
                <a:gd name="T1" fmla="*/ 1 h 148"/>
                <a:gd name="T2" fmla="*/ 1 w 15"/>
                <a:gd name="T3" fmla="*/ 1 h 148"/>
                <a:gd name="T4" fmla="*/ 1 w 15"/>
                <a:gd name="T5" fmla="*/ 1 h 148"/>
                <a:gd name="T6" fmla="*/ 1 w 15"/>
                <a:gd name="T7" fmla="*/ 1 h 148"/>
                <a:gd name="T8" fmla="*/ 1 w 15"/>
                <a:gd name="T9" fmla="*/ 0 h 148"/>
                <a:gd name="T10" fmla="*/ 1 w 15"/>
                <a:gd name="T11" fmla="*/ 1 h 148"/>
                <a:gd name="T12" fmla="*/ 1 w 15"/>
                <a:gd name="T13" fmla="*/ 1 h 148"/>
                <a:gd name="T14" fmla="*/ 1 w 15"/>
                <a:gd name="T15" fmla="*/ 1 h 148"/>
                <a:gd name="T16" fmla="*/ 1 w 15"/>
                <a:gd name="T17" fmla="*/ 1 h 148"/>
                <a:gd name="T18" fmla="*/ 1 w 15"/>
                <a:gd name="T19" fmla="*/ 1 h 148"/>
                <a:gd name="T20" fmla="*/ 1 w 15"/>
                <a:gd name="T21" fmla="*/ 1 h 148"/>
                <a:gd name="T22" fmla="*/ 1 w 15"/>
                <a:gd name="T23" fmla="*/ 1 h 148"/>
                <a:gd name="T24" fmla="*/ 1 w 15"/>
                <a:gd name="T25" fmla="*/ 1 h 148"/>
                <a:gd name="T26" fmla="*/ 1 w 15"/>
                <a:gd name="T27" fmla="*/ 1 h 148"/>
                <a:gd name="T28" fmla="*/ 1 w 15"/>
                <a:gd name="T29" fmla="*/ 1 h 148"/>
                <a:gd name="T30" fmla="*/ 1 w 15"/>
                <a:gd name="T31" fmla="*/ 1 h 148"/>
                <a:gd name="T32" fmla="*/ 1 w 15"/>
                <a:gd name="T33" fmla="*/ 1 h 148"/>
                <a:gd name="T34" fmla="*/ 1 w 15"/>
                <a:gd name="T35" fmla="*/ 1 h 148"/>
                <a:gd name="T36" fmla="*/ 1 w 15"/>
                <a:gd name="T37" fmla="*/ 1 h 148"/>
                <a:gd name="T38" fmla="*/ 1 w 15"/>
                <a:gd name="T39" fmla="*/ 1 h 148"/>
                <a:gd name="T40" fmla="*/ 1 w 15"/>
                <a:gd name="T41" fmla="*/ 1 h 148"/>
                <a:gd name="T42" fmla="*/ 1 w 15"/>
                <a:gd name="T43" fmla="*/ 1 h 148"/>
                <a:gd name="T44" fmla="*/ 1 w 15"/>
                <a:gd name="T45" fmla="*/ 1 h 148"/>
                <a:gd name="T46" fmla="*/ 1 w 15"/>
                <a:gd name="T47" fmla="*/ 1 h 148"/>
                <a:gd name="T48" fmla="*/ 1 w 15"/>
                <a:gd name="T49" fmla="*/ 1 h 148"/>
                <a:gd name="T50" fmla="*/ 1 w 15"/>
                <a:gd name="T51" fmla="*/ 1 h 148"/>
                <a:gd name="T52" fmla="*/ 1 w 15"/>
                <a:gd name="T53" fmla="*/ 1 h 148"/>
                <a:gd name="T54" fmla="*/ 1 w 15"/>
                <a:gd name="T55" fmla="*/ 1 h 148"/>
                <a:gd name="T56" fmla="*/ 1 w 15"/>
                <a:gd name="T57" fmla="*/ 1 h 148"/>
                <a:gd name="T58" fmla="*/ 1 w 15"/>
                <a:gd name="T59" fmla="*/ 1 h 148"/>
                <a:gd name="T60" fmla="*/ 1 w 15"/>
                <a:gd name="T61" fmla="*/ 1 h 148"/>
                <a:gd name="T62" fmla="*/ 1 w 15"/>
                <a:gd name="T63" fmla="*/ 1 h 148"/>
                <a:gd name="T64" fmla="*/ 1 w 15"/>
                <a:gd name="T65" fmla="*/ 1 h 148"/>
                <a:gd name="T66" fmla="*/ 1 w 15"/>
                <a:gd name="T67" fmla="*/ 1 h 148"/>
                <a:gd name="T68" fmla="*/ 1 w 15"/>
                <a:gd name="T69" fmla="*/ 1 h 148"/>
                <a:gd name="T70" fmla="*/ 1 w 15"/>
                <a:gd name="T71" fmla="*/ 1 h 148"/>
                <a:gd name="T72" fmla="*/ 1 w 15"/>
                <a:gd name="T73" fmla="*/ 1 h 148"/>
                <a:gd name="T74" fmla="*/ 1 w 15"/>
                <a:gd name="T75" fmla="*/ 1 h 148"/>
                <a:gd name="T76" fmla="*/ 1 w 15"/>
                <a:gd name="T77" fmla="*/ 1 h 148"/>
                <a:gd name="T78" fmla="*/ 1 w 15"/>
                <a:gd name="T79" fmla="*/ 1 h 148"/>
                <a:gd name="T80" fmla="*/ 0 w 15"/>
                <a:gd name="T81" fmla="*/ 1 h 148"/>
                <a:gd name="T82" fmla="*/ 1 w 15"/>
                <a:gd name="T83" fmla="*/ 1 h 148"/>
                <a:gd name="T84" fmla="*/ 1 w 15"/>
                <a:gd name="T85" fmla="*/ 1 h 148"/>
                <a:gd name="T86" fmla="*/ 1 w 15"/>
                <a:gd name="T87" fmla="*/ 0 h 148"/>
                <a:gd name="T88" fmla="*/ 1 w 15"/>
                <a:gd name="T89" fmla="*/ 0 h 148"/>
                <a:gd name="T90" fmla="*/ 1 w 15"/>
                <a:gd name="T91" fmla="*/ 1 h 148"/>
                <a:gd name="T92" fmla="*/ 1 w 15"/>
                <a:gd name="T93" fmla="*/ 1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"/>
                <a:gd name="T142" fmla="*/ 0 h 148"/>
                <a:gd name="T143" fmla="*/ 15 w 15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" h="148">
                  <a:moveTo>
                    <a:pt x="13" y="2"/>
                  </a:move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9" y="29"/>
                  </a:lnTo>
                  <a:lnTo>
                    <a:pt x="9" y="36"/>
                  </a:lnTo>
                  <a:lnTo>
                    <a:pt x="9" y="43"/>
                  </a:lnTo>
                  <a:lnTo>
                    <a:pt x="11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1" y="53"/>
                  </a:lnTo>
                  <a:lnTo>
                    <a:pt x="7" y="53"/>
                  </a:lnTo>
                  <a:lnTo>
                    <a:pt x="11" y="63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7" y="65"/>
                  </a:lnTo>
                  <a:lnTo>
                    <a:pt x="8" y="66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8" y="111"/>
                  </a:lnTo>
                  <a:lnTo>
                    <a:pt x="7" y="111"/>
                  </a:lnTo>
                  <a:lnTo>
                    <a:pt x="7" y="119"/>
                  </a:lnTo>
                  <a:lnTo>
                    <a:pt x="6" y="129"/>
                  </a:lnTo>
                  <a:lnTo>
                    <a:pt x="5" y="139"/>
                  </a:lnTo>
                  <a:lnTo>
                    <a:pt x="1" y="148"/>
                  </a:lnTo>
                  <a:lnTo>
                    <a:pt x="0" y="111"/>
                  </a:lnTo>
                  <a:lnTo>
                    <a:pt x="4" y="74"/>
                  </a:lnTo>
                  <a:lnTo>
                    <a:pt x="7" y="37"/>
                  </a:lnTo>
                  <a:lnTo>
                    <a:pt x="8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02" name="Freeform 85"/>
            <p:cNvSpPr>
              <a:spLocks/>
            </p:cNvSpPr>
            <p:nvPr/>
          </p:nvSpPr>
          <p:spPr bwMode="auto">
            <a:xfrm>
              <a:off x="3002" y="2373"/>
              <a:ext cx="4" cy="9"/>
            </a:xfrm>
            <a:custGeom>
              <a:avLst/>
              <a:gdLst>
                <a:gd name="T0" fmla="*/ 1 w 7"/>
                <a:gd name="T1" fmla="*/ 1 h 18"/>
                <a:gd name="T2" fmla="*/ 1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1 h 18"/>
                <a:gd name="T12" fmla="*/ 1 w 7"/>
                <a:gd name="T13" fmla="*/ 1 h 18"/>
                <a:gd name="T14" fmla="*/ 1 w 7"/>
                <a:gd name="T15" fmla="*/ 1 h 18"/>
                <a:gd name="T16" fmla="*/ 1 w 7"/>
                <a:gd name="T17" fmla="*/ 1 h 18"/>
                <a:gd name="T18" fmla="*/ 1 w 7"/>
                <a:gd name="T19" fmla="*/ 1 h 18"/>
                <a:gd name="T20" fmla="*/ 1 w 7"/>
                <a:gd name="T21" fmla="*/ 1 h 18"/>
                <a:gd name="T22" fmla="*/ 1 w 7"/>
                <a:gd name="T23" fmla="*/ 1 h 18"/>
                <a:gd name="T24" fmla="*/ 0 w 7"/>
                <a:gd name="T25" fmla="*/ 1 h 18"/>
                <a:gd name="T26" fmla="*/ 0 w 7"/>
                <a:gd name="T27" fmla="*/ 1 h 18"/>
                <a:gd name="T28" fmla="*/ 0 w 7"/>
                <a:gd name="T29" fmla="*/ 1 h 18"/>
                <a:gd name="T30" fmla="*/ 0 w 7"/>
                <a:gd name="T31" fmla="*/ 1 h 18"/>
                <a:gd name="T32" fmla="*/ 0 w 7"/>
                <a:gd name="T33" fmla="*/ 1 h 18"/>
                <a:gd name="T34" fmla="*/ 0 w 7"/>
                <a:gd name="T35" fmla="*/ 1 h 18"/>
                <a:gd name="T36" fmla="*/ 0 w 7"/>
                <a:gd name="T37" fmla="*/ 1 h 18"/>
                <a:gd name="T38" fmla="*/ 1 w 7"/>
                <a:gd name="T39" fmla="*/ 1 h 18"/>
                <a:gd name="T40" fmla="*/ 1 w 7"/>
                <a:gd name="T41" fmla="*/ 0 h 18"/>
                <a:gd name="T42" fmla="*/ 1 w 7"/>
                <a:gd name="T43" fmla="*/ 1 h 18"/>
                <a:gd name="T44" fmla="*/ 1 w 7"/>
                <a:gd name="T45" fmla="*/ 1 h 18"/>
                <a:gd name="T46" fmla="*/ 1 w 7"/>
                <a:gd name="T47" fmla="*/ 1 h 18"/>
                <a:gd name="T48" fmla="*/ 1 w 7"/>
                <a:gd name="T49" fmla="*/ 1 h 18"/>
                <a:gd name="T50" fmla="*/ 1 w 7"/>
                <a:gd name="T51" fmla="*/ 1 h 18"/>
                <a:gd name="T52" fmla="*/ 1 w 7"/>
                <a:gd name="T53" fmla="*/ 1 h 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"/>
                <a:gd name="T82" fmla="*/ 0 h 18"/>
                <a:gd name="T83" fmla="*/ 7 w 7"/>
                <a:gd name="T84" fmla="*/ 18 h 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" h="18">
                  <a:moveTo>
                    <a:pt x="4" y="8"/>
                  </a:moveTo>
                  <a:lnTo>
                    <a:pt x="7" y="8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03" name="Freeform 86"/>
            <p:cNvSpPr>
              <a:spLocks/>
            </p:cNvSpPr>
            <p:nvPr/>
          </p:nvSpPr>
          <p:spPr bwMode="auto">
            <a:xfrm>
              <a:off x="3002" y="2385"/>
              <a:ext cx="1" cy="5"/>
            </a:xfrm>
            <a:custGeom>
              <a:avLst/>
              <a:gdLst>
                <a:gd name="T0" fmla="*/ 0 w 1"/>
                <a:gd name="T1" fmla="*/ 1 h 9"/>
                <a:gd name="T2" fmla="*/ 1 w 1"/>
                <a:gd name="T3" fmla="*/ 0 h 9"/>
                <a:gd name="T4" fmla="*/ 0 w 1"/>
                <a:gd name="T5" fmla="*/ 1 h 9"/>
                <a:gd name="T6" fmla="*/ 0 w 1"/>
                <a:gd name="T7" fmla="*/ 1 h 9"/>
                <a:gd name="T8" fmla="*/ 0 w 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9"/>
                <a:gd name="T17" fmla="*/ 1 w 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9">
                  <a:moveTo>
                    <a:pt x="0" y="9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04" name="Freeform 87"/>
            <p:cNvSpPr>
              <a:spLocks/>
            </p:cNvSpPr>
            <p:nvPr/>
          </p:nvSpPr>
          <p:spPr bwMode="auto">
            <a:xfrm>
              <a:off x="3001" y="2392"/>
              <a:ext cx="2" cy="8"/>
            </a:xfrm>
            <a:custGeom>
              <a:avLst/>
              <a:gdLst>
                <a:gd name="T0" fmla="*/ 0 w 5"/>
                <a:gd name="T1" fmla="*/ 1 h 16"/>
                <a:gd name="T2" fmla="*/ 0 w 5"/>
                <a:gd name="T3" fmla="*/ 1 h 16"/>
                <a:gd name="T4" fmla="*/ 0 w 5"/>
                <a:gd name="T5" fmla="*/ 1 h 16"/>
                <a:gd name="T6" fmla="*/ 0 w 5"/>
                <a:gd name="T7" fmla="*/ 0 h 16"/>
                <a:gd name="T8" fmla="*/ 0 w 5"/>
                <a:gd name="T9" fmla="*/ 0 h 16"/>
                <a:gd name="T10" fmla="*/ 0 w 5"/>
                <a:gd name="T11" fmla="*/ 1 h 16"/>
                <a:gd name="T12" fmla="*/ 0 w 5"/>
                <a:gd name="T13" fmla="*/ 1 h 16"/>
                <a:gd name="T14" fmla="*/ 0 w 5"/>
                <a:gd name="T15" fmla="*/ 1 h 16"/>
                <a:gd name="T16" fmla="*/ 0 w 5"/>
                <a:gd name="T17" fmla="*/ 1 h 16"/>
                <a:gd name="T18" fmla="*/ 0 w 5"/>
                <a:gd name="T19" fmla="*/ 1 h 16"/>
                <a:gd name="T20" fmla="*/ 0 w 5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16"/>
                <a:gd name="T35" fmla="*/ 5 w 5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16">
                  <a:moveTo>
                    <a:pt x="5" y="16"/>
                  </a:moveTo>
                  <a:lnTo>
                    <a:pt x="1" y="13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05" name="Freeform 88"/>
            <p:cNvSpPr>
              <a:spLocks/>
            </p:cNvSpPr>
            <p:nvPr/>
          </p:nvSpPr>
          <p:spPr bwMode="auto">
            <a:xfrm>
              <a:off x="3003" y="2392"/>
              <a:ext cx="1" cy="2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1 w 1"/>
                <a:gd name="T5" fmla="*/ 1 h 4"/>
                <a:gd name="T6" fmla="*/ 0 w 1"/>
                <a:gd name="T7" fmla="*/ 1 h 4"/>
                <a:gd name="T8" fmla="*/ 0 w 1"/>
                <a:gd name="T9" fmla="*/ 0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4"/>
                <a:gd name="T20" fmla="*/ 1 w 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4">
                  <a:moveTo>
                    <a:pt x="0" y="0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06" name="Freeform 89"/>
            <p:cNvSpPr>
              <a:spLocks/>
            </p:cNvSpPr>
            <p:nvPr/>
          </p:nvSpPr>
          <p:spPr bwMode="auto">
            <a:xfrm>
              <a:off x="3230" y="2398"/>
              <a:ext cx="1" cy="3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0 h 7"/>
                <a:gd name="T4" fmla="*/ 1 w 1"/>
                <a:gd name="T5" fmla="*/ 0 h 7"/>
                <a:gd name="T6" fmla="*/ 1 w 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07" name="Freeform 90"/>
            <p:cNvSpPr>
              <a:spLocks/>
            </p:cNvSpPr>
            <p:nvPr/>
          </p:nvSpPr>
          <p:spPr bwMode="auto">
            <a:xfrm>
              <a:off x="3000" y="2403"/>
              <a:ext cx="1" cy="7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1 w 2"/>
                <a:gd name="T5" fmla="*/ 1 h 14"/>
                <a:gd name="T6" fmla="*/ 0 w 2"/>
                <a:gd name="T7" fmla="*/ 1 h 14"/>
                <a:gd name="T8" fmla="*/ 0 w 2"/>
                <a:gd name="T9" fmla="*/ 0 h 14"/>
                <a:gd name="T10" fmla="*/ 0 w 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4"/>
                <a:gd name="T20" fmla="*/ 2 w 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4">
                  <a:moveTo>
                    <a:pt x="0" y="0"/>
                  </a:moveTo>
                  <a:lnTo>
                    <a:pt x="2" y="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08" name="Freeform 91"/>
            <p:cNvSpPr>
              <a:spLocks/>
            </p:cNvSpPr>
            <p:nvPr/>
          </p:nvSpPr>
          <p:spPr bwMode="auto">
            <a:xfrm>
              <a:off x="3000" y="2411"/>
              <a:ext cx="1" cy="4"/>
            </a:xfrm>
            <a:custGeom>
              <a:avLst/>
              <a:gdLst>
                <a:gd name="T0" fmla="*/ 0 w 2"/>
                <a:gd name="T1" fmla="*/ 0 h 8"/>
                <a:gd name="T2" fmla="*/ 1 w 2"/>
                <a:gd name="T3" fmla="*/ 1 h 8"/>
                <a:gd name="T4" fmla="*/ 0 w 2"/>
                <a:gd name="T5" fmla="*/ 0 h 8"/>
                <a:gd name="T6" fmla="*/ 0 w 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0" y="0"/>
                  </a:move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09" name="Freeform 92"/>
            <p:cNvSpPr>
              <a:spLocks/>
            </p:cNvSpPr>
            <p:nvPr/>
          </p:nvSpPr>
          <p:spPr bwMode="auto">
            <a:xfrm>
              <a:off x="3229" y="2413"/>
              <a:ext cx="1" cy="4"/>
            </a:xfrm>
            <a:custGeom>
              <a:avLst/>
              <a:gdLst>
                <a:gd name="T0" fmla="*/ 0 w 1"/>
                <a:gd name="T1" fmla="*/ 1 h 8"/>
                <a:gd name="T2" fmla="*/ 1 w 1"/>
                <a:gd name="T3" fmla="*/ 0 h 8"/>
                <a:gd name="T4" fmla="*/ 0 w 1"/>
                <a:gd name="T5" fmla="*/ 1 h 8"/>
                <a:gd name="T6" fmla="*/ 0 w 1"/>
                <a:gd name="T7" fmla="*/ 1 h 8"/>
                <a:gd name="T8" fmla="*/ 0 w 1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8"/>
                <a:gd name="T17" fmla="*/ 1 w 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8">
                  <a:moveTo>
                    <a:pt x="0" y="8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10" name="Freeform 93"/>
            <p:cNvSpPr>
              <a:spLocks/>
            </p:cNvSpPr>
            <p:nvPr/>
          </p:nvSpPr>
          <p:spPr bwMode="auto">
            <a:xfrm>
              <a:off x="3228" y="2420"/>
              <a:ext cx="2" cy="6"/>
            </a:xfrm>
            <a:custGeom>
              <a:avLst/>
              <a:gdLst>
                <a:gd name="T0" fmla="*/ 1 w 4"/>
                <a:gd name="T1" fmla="*/ 1 h 12"/>
                <a:gd name="T2" fmla="*/ 1 w 4"/>
                <a:gd name="T3" fmla="*/ 1 h 12"/>
                <a:gd name="T4" fmla="*/ 1 w 4"/>
                <a:gd name="T5" fmla="*/ 1 h 12"/>
                <a:gd name="T6" fmla="*/ 0 w 4"/>
                <a:gd name="T7" fmla="*/ 1 h 12"/>
                <a:gd name="T8" fmla="*/ 0 w 4"/>
                <a:gd name="T9" fmla="*/ 1 h 12"/>
                <a:gd name="T10" fmla="*/ 0 w 4"/>
                <a:gd name="T11" fmla="*/ 1 h 12"/>
                <a:gd name="T12" fmla="*/ 1 w 4"/>
                <a:gd name="T13" fmla="*/ 1 h 12"/>
                <a:gd name="T14" fmla="*/ 1 w 4"/>
                <a:gd name="T15" fmla="*/ 1 h 12"/>
                <a:gd name="T16" fmla="*/ 1 w 4"/>
                <a:gd name="T17" fmla="*/ 0 h 12"/>
                <a:gd name="T18" fmla="*/ 1 w 4"/>
                <a:gd name="T19" fmla="*/ 0 h 12"/>
                <a:gd name="T20" fmla="*/ 1 w 4"/>
                <a:gd name="T21" fmla="*/ 1 h 12"/>
                <a:gd name="T22" fmla="*/ 1 w 4"/>
                <a:gd name="T23" fmla="*/ 1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12"/>
                <a:gd name="T38" fmla="*/ 4 w 4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12">
                  <a:moveTo>
                    <a:pt x="4" y="4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11" name="Freeform 94"/>
            <p:cNvSpPr>
              <a:spLocks/>
            </p:cNvSpPr>
            <p:nvPr/>
          </p:nvSpPr>
          <p:spPr bwMode="auto">
            <a:xfrm>
              <a:off x="3001" y="2422"/>
              <a:ext cx="1" cy="5"/>
            </a:xfrm>
            <a:custGeom>
              <a:avLst/>
              <a:gdLst>
                <a:gd name="T0" fmla="*/ 0 w 1"/>
                <a:gd name="T1" fmla="*/ 0 h 9"/>
                <a:gd name="T2" fmla="*/ 1 w 1"/>
                <a:gd name="T3" fmla="*/ 0 h 9"/>
                <a:gd name="T4" fmla="*/ 1 w 1"/>
                <a:gd name="T5" fmla="*/ 1 h 9"/>
                <a:gd name="T6" fmla="*/ 0 w 1"/>
                <a:gd name="T7" fmla="*/ 1 h 9"/>
                <a:gd name="T8" fmla="*/ 0 w 1"/>
                <a:gd name="T9" fmla="*/ 0 h 9"/>
                <a:gd name="T10" fmla="*/ 0 w 1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9"/>
                <a:gd name="T20" fmla="*/ 1 w 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9">
                  <a:moveTo>
                    <a:pt x="0" y="0"/>
                  </a:moveTo>
                  <a:lnTo>
                    <a:pt x="1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12" name="Freeform 95"/>
            <p:cNvSpPr>
              <a:spLocks/>
            </p:cNvSpPr>
            <p:nvPr/>
          </p:nvSpPr>
          <p:spPr bwMode="auto">
            <a:xfrm>
              <a:off x="2999" y="2428"/>
              <a:ext cx="1" cy="2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0 h 4"/>
                <a:gd name="T4" fmla="*/ 1 w 2"/>
                <a:gd name="T5" fmla="*/ 1 h 4"/>
                <a:gd name="T6" fmla="*/ 0 w 2"/>
                <a:gd name="T7" fmla="*/ 1 h 4"/>
                <a:gd name="T8" fmla="*/ 0 w 2"/>
                <a:gd name="T9" fmla="*/ 0 h 4"/>
                <a:gd name="T10" fmla="*/ 0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4"/>
                <a:gd name="T20" fmla="*/ 2 w 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13" name="Freeform 96"/>
            <p:cNvSpPr>
              <a:spLocks/>
            </p:cNvSpPr>
            <p:nvPr/>
          </p:nvSpPr>
          <p:spPr bwMode="auto">
            <a:xfrm>
              <a:off x="3227" y="2432"/>
              <a:ext cx="1" cy="15"/>
            </a:xfrm>
            <a:custGeom>
              <a:avLst/>
              <a:gdLst>
                <a:gd name="T0" fmla="*/ 0 w 1"/>
                <a:gd name="T1" fmla="*/ 0 h 30"/>
                <a:gd name="T2" fmla="*/ 1 w 1"/>
                <a:gd name="T3" fmla="*/ 0 h 30"/>
                <a:gd name="T4" fmla="*/ 1 w 1"/>
                <a:gd name="T5" fmla="*/ 1 h 30"/>
                <a:gd name="T6" fmla="*/ 0 w 1"/>
                <a:gd name="T7" fmla="*/ 1 h 30"/>
                <a:gd name="T8" fmla="*/ 0 w 1"/>
                <a:gd name="T9" fmla="*/ 0 h 30"/>
                <a:gd name="T10" fmla="*/ 0 w 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0"/>
                <a:gd name="T20" fmla="*/ 1 w 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0">
                  <a:moveTo>
                    <a:pt x="0" y="0"/>
                  </a:moveTo>
                  <a:lnTo>
                    <a:pt x="1" y="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14" name="Freeform 97"/>
            <p:cNvSpPr>
              <a:spLocks/>
            </p:cNvSpPr>
            <p:nvPr/>
          </p:nvSpPr>
          <p:spPr bwMode="auto">
            <a:xfrm>
              <a:off x="3224" y="2434"/>
              <a:ext cx="36" cy="279"/>
            </a:xfrm>
            <a:custGeom>
              <a:avLst/>
              <a:gdLst>
                <a:gd name="T0" fmla="*/ 1 w 71"/>
                <a:gd name="T1" fmla="*/ 1 h 558"/>
                <a:gd name="T2" fmla="*/ 1 w 71"/>
                <a:gd name="T3" fmla="*/ 1 h 558"/>
                <a:gd name="T4" fmla="*/ 1 w 71"/>
                <a:gd name="T5" fmla="*/ 1 h 558"/>
                <a:gd name="T6" fmla="*/ 1 w 71"/>
                <a:gd name="T7" fmla="*/ 1 h 558"/>
                <a:gd name="T8" fmla="*/ 1 w 71"/>
                <a:gd name="T9" fmla="*/ 1 h 558"/>
                <a:gd name="T10" fmla="*/ 1 w 71"/>
                <a:gd name="T11" fmla="*/ 1 h 558"/>
                <a:gd name="T12" fmla="*/ 1 w 71"/>
                <a:gd name="T13" fmla="*/ 1 h 558"/>
                <a:gd name="T14" fmla="*/ 1 w 71"/>
                <a:gd name="T15" fmla="*/ 1 h 558"/>
                <a:gd name="T16" fmla="*/ 1 w 71"/>
                <a:gd name="T17" fmla="*/ 1 h 558"/>
                <a:gd name="T18" fmla="*/ 1 w 71"/>
                <a:gd name="T19" fmla="*/ 1 h 558"/>
                <a:gd name="T20" fmla="*/ 1 w 71"/>
                <a:gd name="T21" fmla="*/ 1 h 558"/>
                <a:gd name="T22" fmla="*/ 1 w 71"/>
                <a:gd name="T23" fmla="*/ 1 h 558"/>
                <a:gd name="T24" fmla="*/ 1 w 71"/>
                <a:gd name="T25" fmla="*/ 1 h 558"/>
                <a:gd name="T26" fmla="*/ 1 w 71"/>
                <a:gd name="T27" fmla="*/ 1 h 558"/>
                <a:gd name="T28" fmla="*/ 1 w 71"/>
                <a:gd name="T29" fmla="*/ 1 h 558"/>
                <a:gd name="T30" fmla="*/ 1 w 71"/>
                <a:gd name="T31" fmla="*/ 1 h 558"/>
                <a:gd name="T32" fmla="*/ 1 w 71"/>
                <a:gd name="T33" fmla="*/ 1 h 558"/>
                <a:gd name="T34" fmla="*/ 1 w 71"/>
                <a:gd name="T35" fmla="*/ 1 h 558"/>
                <a:gd name="T36" fmla="*/ 1 w 71"/>
                <a:gd name="T37" fmla="*/ 1 h 558"/>
                <a:gd name="T38" fmla="*/ 1 w 71"/>
                <a:gd name="T39" fmla="*/ 1 h 558"/>
                <a:gd name="T40" fmla="*/ 1 w 71"/>
                <a:gd name="T41" fmla="*/ 1 h 558"/>
                <a:gd name="T42" fmla="*/ 1 w 71"/>
                <a:gd name="T43" fmla="*/ 1 h 558"/>
                <a:gd name="T44" fmla="*/ 1 w 71"/>
                <a:gd name="T45" fmla="*/ 1 h 558"/>
                <a:gd name="T46" fmla="*/ 1 w 71"/>
                <a:gd name="T47" fmla="*/ 1 h 558"/>
                <a:gd name="T48" fmla="*/ 1 w 71"/>
                <a:gd name="T49" fmla="*/ 1 h 558"/>
                <a:gd name="T50" fmla="*/ 1 w 71"/>
                <a:gd name="T51" fmla="*/ 1 h 558"/>
                <a:gd name="T52" fmla="*/ 1 w 71"/>
                <a:gd name="T53" fmla="*/ 1 h 558"/>
                <a:gd name="T54" fmla="*/ 1 w 71"/>
                <a:gd name="T55" fmla="*/ 1 h 558"/>
                <a:gd name="T56" fmla="*/ 0 w 71"/>
                <a:gd name="T57" fmla="*/ 1 h 558"/>
                <a:gd name="T58" fmla="*/ 0 w 71"/>
                <a:gd name="T59" fmla="*/ 1 h 558"/>
                <a:gd name="T60" fmla="*/ 1 w 71"/>
                <a:gd name="T61" fmla="*/ 1 h 558"/>
                <a:gd name="T62" fmla="*/ 1 w 71"/>
                <a:gd name="T63" fmla="*/ 1 h 558"/>
                <a:gd name="T64" fmla="*/ 1 w 71"/>
                <a:gd name="T65" fmla="*/ 1 h 558"/>
                <a:gd name="T66" fmla="*/ 1 w 71"/>
                <a:gd name="T67" fmla="*/ 1 h 558"/>
                <a:gd name="T68" fmla="*/ 1 w 71"/>
                <a:gd name="T69" fmla="*/ 1 h 558"/>
                <a:gd name="T70" fmla="*/ 1 w 71"/>
                <a:gd name="T71" fmla="*/ 1 h 558"/>
                <a:gd name="T72" fmla="*/ 1 w 71"/>
                <a:gd name="T73" fmla="*/ 1 h 558"/>
                <a:gd name="T74" fmla="*/ 1 w 71"/>
                <a:gd name="T75" fmla="*/ 1 h 558"/>
                <a:gd name="T76" fmla="*/ 1 w 71"/>
                <a:gd name="T77" fmla="*/ 1 h 558"/>
                <a:gd name="T78" fmla="*/ 1 w 71"/>
                <a:gd name="T79" fmla="*/ 1 h 558"/>
                <a:gd name="T80" fmla="*/ 1 w 71"/>
                <a:gd name="T81" fmla="*/ 0 h 558"/>
                <a:gd name="T82" fmla="*/ 1 w 71"/>
                <a:gd name="T83" fmla="*/ 1 h 558"/>
                <a:gd name="T84" fmla="*/ 1 w 71"/>
                <a:gd name="T85" fmla="*/ 1 h 5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"/>
                <a:gd name="T130" fmla="*/ 0 h 558"/>
                <a:gd name="T131" fmla="*/ 71 w 71"/>
                <a:gd name="T132" fmla="*/ 558 h 5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" h="558">
                  <a:moveTo>
                    <a:pt x="41" y="175"/>
                  </a:moveTo>
                  <a:lnTo>
                    <a:pt x="38" y="175"/>
                  </a:lnTo>
                  <a:lnTo>
                    <a:pt x="39" y="177"/>
                  </a:lnTo>
                  <a:lnTo>
                    <a:pt x="39" y="179"/>
                  </a:lnTo>
                  <a:lnTo>
                    <a:pt x="39" y="183"/>
                  </a:lnTo>
                  <a:lnTo>
                    <a:pt x="39" y="187"/>
                  </a:lnTo>
                  <a:lnTo>
                    <a:pt x="38" y="187"/>
                  </a:lnTo>
                  <a:lnTo>
                    <a:pt x="36" y="187"/>
                  </a:lnTo>
                  <a:lnTo>
                    <a:pt x="34" y="187"/>
                  </a:lnTo>
                  <a:lnTo>
                    <a:pt x="33" y="189"/>
                  </a:lnTo>
                  <a:lnTo>
                    <a:pt x="39" y="192"/>
                  </a:lnTo>
                  <a:lnTo>
                    <a:pt x="38" y="197"/>
                  </a:lnTo>
                  <a:lnTo>
                    <a:pt x="37" y="202"/>
                  </a:lnTo>
                  <a:lnTo>
                    <a:pt x="36" y="209"/>
                  </a:lnTo>
                  <a:lnTo>
                    <a:pt x="34" y="215"/>
                  </a:lnTo>
                  <a:lnTo>
                    <a:pt x="33" y="222"/>
                  </a:lnTo>
                  <a:lnTo>
                    <a:pt x="33" y="229"/>
                  </a:lnTo>
                  <a:lnTo>
                    <a:pt x="31" y="235"/>
                  </a:lnTo>
                  <a:lnTo>
                    <a:pt x="28" y="239"/>
                  </a:lnTo>
                  <a:lnTo>
                    <a:pt x="29" y="252"/>
                  </a:lnTo>
                  <a:lnTo>
                    <a:pt x="28" y="266"/>
                  </a:lnTo>
                  <a:lnTo>
                    <a:pt x="25" y="281"/>
                  </a:lnTo>
                  <a:lnTo>
                    <a:pt x="23" y="296"/>
                  </a:lnTo>
                  <a:lnTo>
                    <a:pt x="22" y="302"/>
                  </a:lnTo>
                  <a:lnTo>
                    <a:pt x="21" y="306"/>
                  </a:lnTo>
                  <a:lnTo>
                    <a:pt x="20" y="312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16" y="337"/>
                  </a:lnTo>
                  <a:lnTo>
                    <a:pt x="15" y="337"/>
                  </a:lnTo>
                  <a:lnTo>
                    <a:pt x="14" y="340"/>
                  </a:lnTo>
                  <a:lnTo>
                    <a:pt x="14" y="341"/>
                  </a:lnTo>
                  <a:lnTo>
                    <a:pt x="14" y="342"/>
                  </a:lnTo>
                  <a:lnTo>
                    <a:pt x="14" y="344"/>
                  </a:lnTo>
                  <a:lnTo>
                    <a:pt x="13" y="345"/>
                  </a:lnTo>
                  <a:lnTo>
                    <a:pt x="14" y="348"/>
                  </a:lnTo>
                  <a:lnTo>
                    <a:pt x="15" y="349"/>
                  </a:lnTo>
                  <a:lnTo>
                    <a:pt x="16" y="348"/>
                  </a:lnTo>
                  <a:lnTo>
                    <a:pt x="16" y="345"/>
                  </a:lnTo>
                  <a:lnTo>
                    <a:pt x="16" y="344"/>
                  </a:lnTo>
                  <a:lnTo>
                    <a:pt x="16" y="342"/>
                  </a:lnTo>
                  <a:lnTo>
                    <a:pt x="15" y="357"/>
                  </a:lnTo>
                  <a:lnTo>
                    <a:pt x="15" y="356"/>
                  </a:lnTo>
                  <a:lnTo>
                    <a:pt x="15" y="354"/>
                  </a:lnTo>
                  <a:lnTo>
                    <a:pt x="14" y="353"/>
                  </a:lnTo>
                  <a:lnTo>
                    <a:pt x="11" y="353"/>
                  </a:lnTo>
                  <a:lnTo>
                    <a:pt x="13" y="358"/>
                  </a:lnTo>
                  <a:lnTo>
                    <a:pt x="11" y="360"/>
                  </a:lnTo>
                  <a:lnTo>
                    <a:pt x="11" y="363"/>
                  </a:lnTo>
                  <a:lnTo>
                    <a:pt x="15" y="367"/>
                  </a:lnTo>
                  <a:lnTo>
                    <a:pt x="13" y="376"/>
                  </a:lnTo>
                  <a:lnTo>
                    <a:pt x="10" y="384"/>
                  </a:lnTo>
                  <a:lnTo>
                    <a:pt x="9" y="391"/>
                  </a:lnTo>
                  <a:lnTo>
                    <a:pt x="11" y="401"/>
                  </a:lnTo>
                  <a:lnTo>
                    <a:pt x="11" y="399"/>
                  </a:lnTo>
                  <a:lnTo>
                    <a:pt x="11" y="398"/>
                  </a:lnTo>
                  <a:lnTo>
                    <a:pt x="10" y="397"/>
                  </a:lnTo>
                  <a:lnTo>
                    <a:pt x="8" y="399"/>
                  </a:lnTo>
                  <a:lnTo>
                    <a:pt x="8" y="403"/>
                  </a:lnTo>
                  <a:lnTo>
                    <a:pt x="8" y="405"/>
                  </a:lnTo>
                  <a:lnTo>
                    <a:pt x="9" y="407"/>
                  </a:lnTo>
                  <a:lnTo>
                    <a:pt x="7" y="413"/>
                  </a:lnTo>
                  <a:lnTo>
                    <a:pt x="8" y="418"/>
                  </a:lnTo>
                  <a:lnTo>
                    <a:pt x="9" y="421"/>
                  </a:lnTo>
                  <a:lnTo>
                    <a:pt x="6" y="424"/>
                  </a:lnTo>
                  <a:lnTo>
                    <a:pt x="5" y="442"/>
                  </a:lnTo>
                  <a:lnTo>
                    <a:pt x="2" y="456"/>
                  </a:lnTo>
                  <a:lnTo>
                    <a:pt x="1" y="470"/>
                  </a:lnTo>
                  <a:lnTo>
                    <a:pt x="1" y="485"/>
                  </a:lnTo>
                  <a:lnTo>
                    <a:pt x="5" y="492"/>
                  </a:lnTo>
                  <a:lnTo>
                    <a:pt x="2" y="492"/>
                  </a:lnTo>
                  <a:lnTo>
                    <a:pt x="1" y="538"/>
                  </a:lnTo>
                  <a:lnTo>
                    <a:pt x="2" y="535"/>
                  </a:lnTo>
                  <a:lnTo>
                    <a:pt x="0" y="541"/>
                  </a:lnTo>
                  <a:lnTo>
                    <a:pt x="0" y="548"/>
                  </a:lnTo>
                  <a:lnTo>
                    <a:pt x="0" y="554"/>
                  </a:lnTo>
                  <a:lnTo>
                    <a:pt x="0" y="558"/>
                  </a:lnTo>
                  <a:lnTo>
                    <a:pt x="0" y="502"/>
                  </a:lnTo>
                  <a:lnTo>
                    <a:pt x="3" y="444"/>
                  </a:lnTo>
                  <a:lnTo>
                    <a:pt x="7" y="387"/>
                  </a:lnTo>
                  <a:lnTo>
                    <a:pt x="11" y="334"/>
                  </a:lnTo>
                  <a:lnTo>
                    <a:pt x="16" y="330"/>
                  </a:lnTo>
                  <a:lnTo>
                    <a:pt x="16" y="329"/>
                  </a:lnTo>
                  <a:lnTo>
                    <a:pt x="15" y="328"/>
                  </a:lnTo>
                  <a:lnTo>
                    <a:pt x="13" y="328"/>
                  </a:lnTo>
                  <a:lnTo>
                    <a:pt x="11" y="328"/>
                  </a:lnTo>
                  <a:lnTo>
                    <a:pt x="20" y="260"/>
                  </a:lnTo>
                  <a:lnTo>
                    <a:pt x="22" y="258"/>
                  </a:lnTo>
                  <a:lnTo>
                    <a:pt x="24" y="258"/>
                  </a:lnTo>
                  <a:lnTo>
                    <a:pt x="26" y="257"/>
                  </a:lnTo>
                  <a:lnTo>
                    <a:pt x="28" y="254"/>
                  </a:lnTo>
                  <a:lnTo>
                    <a:pt x="24" y="254"/>
                  </a:lnTo>
                  <a:lnTo>
                    <a:pt x="22" y="253"/>
                  </a:lnTo>
                  <a:lnTo>
                    <a:pt x="21" y="250"/>
                  </a:lnTo>
                  <a:lnTo>
                    <a:pt x="20" y="246"/>
                  </a:lnTo>
                  <a:lnTo>
                    <a:pt x="23" y="229"/>
                  </a:lnTo>
                  <a:lnTo>
                    <a:pt x="26" y="209"/>
                  </a:lnTo>
                  <a:lnTo>
                    <a:pt x="30" y="191"/>
                  </a:lnTo>
                  <a:lnTo>
                    <a:pt x="32" y="174"/>
                  </a:lnTo>
                  <a:lnTo>
                    <a:pt x="39" y="131"/>
                  </a:lnTo>
                  <a:lnTo>
                    <a:pt x="46" y="88"/>
                  </a:lnTo>
                  <a:lnTo>
                    <a:pt x="55" y="45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67" y="45"/>
                  </a:lnTo>
                  <a:lnTo>
                    <a:pt x="59" y="88"/>
                  </a:lnTo>
                  <a:lnTo>
                    <a:pt x="48" y="131"/>
                  </a:lnTo>
                  <a:lnTo>
                    <a:pt x="41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15" name="Freeform 98"/>
            <p:cNvSpPr>
              <a:spLocks/>
            </p:cNvSpPr>
            <p:nvPr/>
          </p:nvSpPr>
          <p:spPr bwMode="auto">
            <a:xfrm>
              <a:off x="3230" y="2436"/>
              <a:ext cx="1" cy="4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0 h 7"/>
                <a:gd name="T4" fmla="*/ 1 w 1"/>
                <a:gd name="T5" fmla="*/ 1 h 7"/>
                <a:gd name="T6" fmla="*/ 0 w 1"/>
                <a:gd name="T7" fmla="*/ 1 h 7"/>
                <a:gd name="T8" fmla="*/ 0 w 1"/>
                <a:gd name="T9" fmla="*/ 0 h 7"/>
                <a:gd name="T10" fmla="*/ 0 w 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7"/>
                <a:gd name="T20" fmla="*/ 1 w 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7">
                  <a:moveTo>
                    <a:pt x="0" y="0"/>
                  </a:moveTo>
                  <a:lnTo>
                    <a:pt x="1" y="0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16" name="Freeform 99"/>
            <p:cNvSpPr>
              <a:spLocks/>
            </p:cNvSpPr>
            <p:nvPr/>
          </p:nvSpPr>
          <p:spPr bwMode="auto">
            <a:xfrm>
              <a:off x="3225" y="2449"/>
              <a:ext cx="2" cy="69"/>
            </a:xfrm>
            <a:custGeom>
              <a:avLst/>
              <a:gdLst>
                <a:gd name="T0" fmla="*/ 0 w 5"/>
                <a:gd name="T1" fmla="*/ 1 h 137"/>
                <a:gd name="T2" fmla="*/ 0 w 5"/>
                <a:gd name="T3" fmla="*/ 1 h 137"/>
                <a:gd name="T4" fmla="*/ 0 w 5"/>
                <a:gd name="T5" fmla="*/ 1 h 137"/>
                <a:gd name="T6" fmla="*/ 0 w 5"/>
                <a:gd name="T7" fmla="*/ 1 h 137"/>
                <a:gd name="T8" fmla="*/ 0 w 5"/>
                <a:gd name="T9" fmla="*/ 0 h 137"/>
                <a:gd name="T10" fmla="*/ 0 w 5"/>
                <a:gd name="T11" fmla="*/ 0 h 137"/>
                <a:gd name="T12" fmla="*/ 0 w 5"/>
                <a:gd name="T13" fmla="*/ 1 h 137"/>
                <a:gd name="T14" fmla="*/ 0 w 5"/>
                <a:gd name="T15" fmla="*/ 1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37"/>
                <a:gd name="T26" fmla="*/ 5 w 5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37">
                  <a:moveTo>
                    <a:pt x="0" y="137"/>
                  </a:moveTo>
                  <a:lnTo>
                    <a:pt x="0" y="102"/>
                  </a:lnTo>
                  <a:lnTo>
                    <a:pt x="1" y="70"/>
                  </a:lnTo>
                  <a:lnTo>
                    <a:pt x="2" y="36"/>
                  </a:lnTo>
                  <a:lnTo>
                    <a:pt x="5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17" name="Freeform 100"/>
            <p:cNvSpPr>
              <a:spLocks/>
            </p:cNvSpPr>
            <p:nvPr/>
          </p:nvSpPr>
          <p:spPr bwMode="auto">
            <a:xfrm>
              <a:off x="3325" y="2476"/>
              <a:ext cx="2" cy="32"/>
            </a:xfrm>
            <a:custGeom>
              <a:avLst/>
              <a:gdLst>
                <a:gd name="T0" fmla="*/ 0 w 5"/>
                <a:gd name="T1" fmla="*/ 1 h 62"/>
                <a:gd name="T2" fmla="*/ 0 w 5"/>
                <a:gd name="T3" fmla="*/ 1 h 62"/>
                <a:gd name="T4" fmla="*/ 0 w 5"/>
                <a:gd name="T5" fmla="*/ 0 h 62"/>
                <a:gd name="T6" fmla="*/ 0 w 5"/>
                <a:gd name="T7" fmla="*/ 0 h 62"/>
                <a:gd name="T8" fmla="*/ 0 w 5"/>
                <a:gd name="T9" fmla="*/ 1 h 62"/>
                <a:gd name="T10" fmla="*/ 0 w 5"/>
                <a:gd name="T11" fmla="*/ 1 h 62"/>
                <a:gd name="T12" fmla="*/ 0 w 5"/>
                <a:gd name="T13" fmla="*/ 1 h 62"/>
                <a:gd name="T14" fmla="*/ 0 w 5"/>
                <a:gd name="T15" fmla="*/ 1 h 62"/>
                <a:gd name="T16" fmla="*/ 0 w 5"/>
                <a:gd name="T17" fmla="*/ 1 h 62"/>
                <a:gd name="T18" fmla="*/ 0 w 5"/>
                <a:gd name="T19" fmla="*/ 1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2"/>
                <a:gd name="T32" fmla="*/ 5 w 5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2">
                  <a:moveTo>
                    <a:pt x="4" y="62"/>
                  </a:moveTo>
                  <a:lnTo>
                    <a:pt x="0" y="62"/>
                  </a:lnTo>
                  <a:lnTo>
                    <a:pt x="3" y="0"/>
                  </a:lnTo>
                  <a:lnTo>
                    <a:pt x="4" y="15"/>
                  </a:lnTo>
                  <a:lnTo>
                    <a:pt x="5" y="31"/>
                  </a:lnTo>
                  <a:lnTo>
                    <a:pt x="5" y="47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18" name="Freeform 101"/>
            <p:cNvSpPr>
              <a:spLocks/>
            </p:cNvSpPr>
            <p:nvPr/>
          </p:nvSpPr>
          <p:spPr bwMode="auto">
            <a:xfrm>
              <a:off x="3228" y="2653"/>
              <a:ext cx="1" cy="5"/>
            </a:xfrm>
            <a:custGeom>
              <a:avLst/>
              <a:gdLst>
                <a:gd name="T0" fmla="*/ 1 w 2"/>
                <a:gd name="T1" fmla="*/ 0 h 12"/>
                <a:gd name="T2" fmla="*/ 0 w 2"/>
                <a:gd name="T3" fmla="*/ 0 h 12"/>
                <a:gd name="T4" fmla="*/ 1 w 2"/>
                <a:gd name="T5" fmla="*/ 0 h 12"/>
                <a:gd name="T6" fmla="*/ 1 w 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2"/>
                <a:gd name="T14" fmla="*/ 2 w 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2">
                  <a:moveTo>
                    <a:pt x="2" y="0"/>
                  </a:move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119" name="Freeform 102"/>
            <p:cNvSpPr>
              <a:spLocks/>
            </p:cNvSpPr>
            <p:nvPr/>
          </p:nvSpPr>
          <p:spPr bwMode="auto">
            <a:xfrm>
              <a:off x="3223" y="2716"/>
              <a:ext cx="1" cy="13"/>
            </a:xfrm>
            <a:custGeom>
              <a:avLst/>
              <a:gdLst>
                <a:gd name="T0" fmla="*/ 0 w 2"/>
                <a:gd name="T1" fmla="*/ 0 h 25"/>
                <a:gd name="T2" fmla="*/ 1 w 2"/>
                <a:gd name="T3" fmla="*/ 0 h 25"/>
                <a:gd name="T4" fmla="*/ 1 w 2"/>
                <a:gd name="T5" fmla="*/ 1 h 25"/>
                <a:gd name="T6" fmla="*/ 0 w 2"/>
                <a:gd name="T7" fmla="*/ 1 h 25"/>
                <a:gd name="T8" fmla="*/ 0 w 2"/>
                <a:gd name="T9" fmla="*/ 0 h 25"/>
                <a:gd name="T10" fmla="*/ 0 w 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5"/>
                <a:gd name="T20" fmla="*/ 2 w 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5">
                  <a:moveTo>
                    <a:pt x="0" y="0"/>
                  </a:moveTo>
                  <a:lnTo>
                    <a:pt x="2" y="0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1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51" grpId="0" animBg="1"/>
      <p:bldP spid="133152" grpId="0" animBg="1"/>
      <p:bldP spid="133155" grpId="0"/>
      <p:bldP spid="133156" grpId="0" animBg="1"/>
      <p:bldP spid="133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17902" y="4069368"/>
            <a:ext cx="2016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-25000" dirty="0" err="1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– </a:t>
            </a:r>
            <a:r>
              <a:rPr lang="en-US" sz="2800" dirty="0" err="1" smtClean="0">
                <a:solidFill>
                  <a:srgbClr val="00000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1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21961" y="4104948"/>
            <a:ext cx="2016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baseline="-25000" dirty="0" err="1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– </a:t>
            </a:r>
            <a:r>
              <a:rPr lang="en-US" sz="2800" dirty="0" err="1" smtClean="0">
                <a:solidFill>
                  <a:srgbClr val="000000"/>
                </a:solidFill>
              </a:rPr>
              <a:t>y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1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pic>
        <p:nvPicPr>
          <p:cNvPr id="30727" name="Picture 11" descr="j0202636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161" y="3125048"/>
            <a:ext cx="3043238" cy="100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326756" y="1672092"/>
            <a:ext cx="838200" cy="2305050"/>
            <a:chOff x="4348" y="2736"/>
            <a:chExt cx="340" cy="934"/>
          </a:xfrm>
        </p:grpSpPr>
        <p:sp>
          <p:nvSpPr>
            <p:cNvPr id="31765" name="Rectangle 26"/>
            <p:cNvSpPr>
              <a:spLocks noChangeArrowheads="1"/>
            </p:cNvSpPr>
            <p:nvPr/>
          </p:nvSpPr>
          <p:spPr bwMode="auto">
            <a:xfrm>
              <a:off x="4354" y="2786"/>
              <a:ext cx="23" cy="8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6" name="Freeform 27"/>
            <p:cNvSpPr>
              <a:spLocks/>
            </p:cNvSpPr>
            <p:nvPr/>
          </p:nvSpPr>
          <p:spPr bwMode="auto">
            <a:xfrm>
              <a:off x="4348" y="2736"/>
              <a:ext cx="42" cy="42"/>
            </a:xfrm>
            <a:custGeom>
              <a:avLst/>
              <a:gdLst>
                <a:gd name="T0" fmla="*/ 1 w 84"/>
                <a:gd name="T1" fmla="*/ 1 h 84"/>
                <a:gd name="T2" fmla="*/ 1 w 84"/>
                <a:gd name="T3" fmla="*/ 1 h 84"/>
                <a:gd name="T4" fmla="*/ 1 w 84"/>
                <a:gd name="T5" fmla="*/ 1 h 84"/>
                <a:gd name="T6" fmla="*/ 1 w 84"/>
                <a:gd name="T7" fmla="*/ 1 h 84"/>
                <a:gd name="T8" fmla="*/ 1 w 84"/>
                <a:gd name="T9" fmla="*/ 1 h 84"/>
                <a:gd name="T10" fmla="*/ 1 w 84"/>
                <a:gd name="T11" fmla="*/ 1 h 84"/>
                <a:gd name="T12" fmla="*/ 1 w 84"/>
                <a:gd name="T13" fmla="*/ 1 h 84"/>
                <a:gd name="T14" fmla="*/ 1 w 84"/>
                <a:gd name="T15" fmla="*/ 1 h 84"/>
                <a:gd name="T16" fmla="*/ 1 w 84"/>
                <a:gd name="T17" fmla="*/ 1 h 84"/>
                <a:gd name="T18" fmla="*/ 1 w 84"/>
                <a:gd name="T19" fmla="*/ 1 h 84"/>
                <a:gd name="T20" fmla="*/ 1 w 84"/>
                <a:gd name="T21" fmla="*/ 1 h 84"/>
                <a:gd name="T22" fmla="*/ 1 w 84"/>
                <a:gd name="T23" fmla="*/ 1 h 84"/>
                <a:gd name="T24" fmla="*/ 1 w 84"/>
                <a:gd name="T25" fmla="*/ 1 h 84"/>
                <a:gd name="T26" fmla="*/ 1 w 84"/>
                <a:gd name="T27" fmla="*/ 1 h 84"/>
                <a:gd name="T28" fmla="*/ 1 w 84"/>
                <a:gd name="T29" fmla="*/ 1 h 84"/>
                <a:gd name="T30" fmla="*/ 1 w 84"/>
                <a:gd name="T31" fmla="*/ 1 h 84"/>
                <a:gd name="T32" fmla="*/ 1 w 84"/>
                <a:gd name="T33" fmla="*/ 0 h 84"/>
                <a:gd name="T34" fmla="*/ 1 w 84"/>
                <a:gd name="T35" fmla="*/ 1 h 84"/>
                <a:gd name="T36" fmla="*/ 1 w 84"/>
                <a:gd name="T37" fmla="*/ 1 h 84"/>
                <a:gd name="T38" fmla="*/ 1 w 84"/>
                <a:gd name="T39" fmla="*/ 1 h 84"/>
                <a:gd name="T40" fmla="*/ 1 w 84"/>
                <a:gd name="T41" fmla="*/ 1 h 84"/>
                <a:gd name="T42" fmla="*/ 1 w 84"/>
                <a:gd name="T43" fmla="*/ 1 h 84"/>
                <a:gd name="T44" fmla="*/ 1 w 84"/>
                <a:gd name="T45" fmla="*/ 1 h 84"/>
                <a:gd name="T46" fmla="*/ 1 w 84"/>
                <a:gd name="T47" fmla="*/ 1 h 84"/>
                <a:gd name="T48" fmla="*/ 0 w 84"/>
                <a:gd name="T49" fmla="*/ 1 h 84"/>
                <a:gd name="T50" fmla="*/ 1 w 84"/>
                <a:gd name="T51" fmla="*/ 1 h 84"/>
                <a:gd name="T52" fmla="*/ 1 w 84"/>
                <a:gd name="T53" fmla="*/ 1 h 84"/>
                <a:gd name="T54" fmla="*/ 1 w 84"/>
                <a:gd name="T55" fmla="*/ 1 h 84"/>
                <a:gd name="T56" fmla="*/ 1 w 84"/>
                <a:gd name="T57" fmla="*/ 1 h 84"/>
                <a:gd name="T58" fmla="*/ 1 w 84"/>
                <a:gd name="T59" fmla="*/ 1 h 84"/>
                <a:gd name="T60" fmla="*/ 1 w 84"/>
                <a:gd name="T61" fmla="*/ 1 h 84"/>
                <a:gd name="T62" fmla="*/ 1 w 84"/>
                <a:gd name="T63" fmla="*/ 1 h 84"/>
                <a:gd name="T64" fmla="*/ 1 w 84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4"/>
                <a:gd name="T101" fmla="*/ 84 w 84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4">
                  <a:moveTo>
                    <a:pt x="42" y="84"/>
                  </a:moveTo>
                  <a:lnTo>
                    <a:pt x="50" y="83"/>
                  </a:lnTo>
                  <a:lnTo>
                    <a:pt x="58" y="81"/>
                  </a:lnTo>
                  <a:lnTo>
                    <a:pt x="65" y="77"/>
                  </a:lnTo>
                  <a:lnTo>
                    <a:pt x="72" y="71"/>
                  </a:lnTo>
                  <a:lnTo>
                    <a:pt x="77" y="66"/>
                  </a:lnTo>
                  <a:lnTo>
                    <a:pt x="80" y="59"/>
                  </a:lnTo>
                  <a:lnTo>
                    <a:pt x="83" y="51"/>
                  </a:lnTo>
                  <a:lnTo>
                    <a:pt x="84" y="43"/>
                  </a:lnTo>
                  <a:lnTo>
                    <a:pt x="83" y="35"/>
                  </a:lnTo>
                  <a:lnTo>
                    <a:pt x="80" y="26"/>
                  </a:lnTo>
                  <a:lnTo>
                    <a:pt x="77" y="20"/>
                  </a:lnTo>
                  <a:lnTo>
                    <a:pt x="72" y="13"/>
                  </a:lnTo>
                  <a:lnTo>
                    <a:pt x="65" y="7"/>
                  </a:lnTo>
                  <a:lnTo>
                    <a:pt x="58" y="3"/>
                  </a:lnTo>
                  <a:lnTo>
                    <a:pt x="50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2" y="13"/>
                  </a:lnTo>
                  <a:lnTo>
                    <a:pt x="7" y="20"/>
                  </a:lnTo>
                  <a:lnTo>
                    <a:pt x="3" y="26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7" y="66"/>
                  </a:lnTo>
                  <a:lnTo>
                    <a:pt x="12" y="71"/>
                  </a:lnTo>
                  <a:lnTo>
                    <a:pt x="19" y="77"/>
                  </a:lnTo>
                  <a:lnTo>
                    <a:pt x="26" y="81"/>
                  </a:lnTo>
                  <a:lnTo>
                    <a:pt x="34" y="83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7" name="Freeform 29"/>
            <p:cNvSpPr>
              <a:spLocks/>
            </p:cNvSpPr>
            <p:nvPr/>
          </p:nvSpPr>
          <p:spPr bwMode="auto">
            <a:xfrm>
              <a:off x="4384" y="2746"/>
              <a:ext cx="304" cy="260"/>
            </a:xfrm>
            <a:custGeom>
              <a:avLst/>
              <a:gdLst>
                <a:gd name="T0" fmla="*/ 1 w 608"/>
                <a:gd name="T1" fmla="*/ 1 h 519"/>
                <a:gd name="T2" fmla="*/ 1 w 608"/>
                <a:gd name="T3" fmla="*/ 1 h 519"/>
                <a:gd name="T4" fmla="*/ 1 w 608"/>
                <a:gd name="T5" fmla="*/ 1 h 519"/>
                <a:gd name="T6" fmla="*/ 1 w 608"/>
                <a:gd name="T7" fmla="*/ 1 h 519"/>
                <a:gd name="T8" fmla="*/ 1 w 608"/>
                <a:gd name="T9" fmla="*/ 1 h 519"/>
                <a:gd name="T10" fmla="*/ 1 w 608"/>
                <a:gd name="T11" fmla="*/ 1 h 519"/>
                <a:gd name="T12" fmla="*/ 1 w 608"/>
                <a:gd name="T13" fmla="*/ 1 h 519"/>
                <a:gd name="T14" fmla="*/ 1 w 608"/>
                <a:gd name="T15" fmla="*/ 1 h 519"/>
                <a:gd name="T16" fmla="*/ 1 w 608"/>
                <a:gd name="T17" fmla="*/ 1 h 519"/>
                <a:gd name="T18" fmla="*/ 1 w 608"/>
                <a:gd name="T19" fmla="*/ 1 h 519"/>
                <a:gd name="T20" fmla="*/ 1 w 608"/>
                <a:gd name="T21" fmla="*/ 0 h 519"/>
                <a:gd name="T22" fmla="*/ 1 w 608"/>
                <a:gd name="T23" fmla="*/ 1 h 519"/>
                <a:gd name="T24" fmla="*/ 1 w 608"/>
                <a:gd name="T25" fmla="*/ 1 h 519"/>
                <a:gd name="T26" fmla="*/ 1 w 608"/>
                <a:gd name="T27" fmla="*/ 1 h 519"/>
                <a:gd name="T28" fmla="*/ 1 w 608"/>
                <a:gd name="T29" fmla="*/ 1 h 519"/>
                <a:gd name="T30" fmla="*/ 1 w 608"/>
                <a:gd name="T31" fmla="*/ 1 h 519"/>
                <a:gd name="T32" fmla="*/ 1 w 608"/>
                <a:gd name="T33" fmla="*/ 1 h 519"/>
                <a:gd name="T34" fmla="*/ 1 w 608"/>
                <a:gd name="T35" fmla="*/ 1 h 519"/>
                <a:gd name="T36" fmla="*/ 1 w 608"/>
                <a:gd name="T37" fmla="*/ 1 h 519"/>
                <a:gd name="T38" fmla="*/ 1 w 608"/>
                <a:gd name="T39" fmla="*/ 1 h 519"/>
                <a:gd name="T40" fmla="*/ 1 w 608"/>
                <a:gd name="T41" fmla="*/ 2 h 519"/>
                <a:gd name="T42" fmla="*/ 1 w 608"/>
                <a:gd name="T43" fmla="*/ 1 h 519"/>
                <a:gd name="T44" fmla="*/ 1 w 608"/>
                <a:gd name="T45" fmla="*/ 1 h 519"/>
                <a:gd name="T46" fmla="*/ 1 w 608"/>
                <a:gd name="T47" fmla="*/ 1 h 519"/>
                <a:gd name="T48" fmla="*/ 1 w 608"/>
                <a:gd name="T49" fmla="*/ 1 h 519"/>
                <a:gd name="T50" fmla="*/ 1 w 608"/>
                <a:gd name="T51" fmla="*/ 1 h 519"/>
                <a:gd name="T52" fmla="*/ 1 w 608"/>
                <a:gd name="T53" fmla="*/ 1 h 519"/>
                <a:gd name="T54" fmla="*/ 1 w 608"/>
                <a:gd name="T55" fmla="*/ 1 h 519"/>
                <a:gd name="T56" fmla="*/ 1 w 608"/>
                <a:gd name="T57" fmla="*/ 1 h 519"/>
                <a:gd name="T58" fmla="*/ 1 w 608"/>
                <a:gd name="T59" fmla="*/ 1 h 519"/>
                <a:gd name="T60" fmla="*/ 1 w 608"/>
                <a:gd name="T61" fmla="*/ 1 h 519"/>
                <a:gd name="T62" fmla="*/ 1 w 608"/>
                <a:gd name="T63" fmla="*/ 1 h 519"/>
                <a:gd name="T64" fmla="*/ 1 w 608"/>
                <a:gd name="T65" fmla="*/ 1 h 519"/>
                <a:gd name="T66" fmla="*/ 1 w 608"/>
                <a:gd name="T67" fmla="*/ 1 h 519"/>
                <a:gd name="T68" fmla="*/ 1 w 608"/>
                <a:gd name="T69" fmla="*/ 1 h 519"/>
                <a:gd name="T70" fmla="*/ 1 w 608"/>
                <a:gd name="T71" fmla="*/ 1 h 519"/>
                <a:gd name="T72" fmla="*/ 1 w 608"/>
                <a:gd name="T73" fmla="*/ 1 h 519"/>
                <a:gd name="T74" fmla="*/ 1 w 608"/>
                <a:gd name="T75" fmla="*/ 1 h 519"/>
                <a:gd name="T76" fmla="*/ 1 w 608"/>
                <a:gd name="T77" fmla="*/ 1 h 519"/>
                <a:gd name="T78" fmla="*/ 1 w 608"/>
                <a:gd name="T79" fmla="*/ 1 h 519"/>
                <a:gd name="T80" fmla="*/ 1 w 608"/>
                <a:gd name="T81" fmla="*/ 1 h 519"/>
                <a:gd name="T82" fmla="*/ 1 w 608"/>
                <a:gd name="T83" fmla="*/ 1 h 519"/>
                <a:gd name="T84" fmla="*/ 1 w 608"/>
                <a:gd name="T85" fmla="*/ 1 h 519"/>
                <a:gd name="T86" fmla="*/ 1 w 608"/>
                <a:gd name="T87" fmla="*/ 1 h 519"/>
                <a:gd name="T88" fmla="*/ 1 w 608"/>
                <a:gd name="T89" fmla="*/ 1 h 519"/>
                <a:gd name="T90" fmla="*/ 1 w 608"/>
                <a:gd name="T91" fmla="*/ 1 h 519"/>
                <a:gd name="T92" fmla="*/ 1 w 608"/>
                <a:gd name="T93" fmla="*/ 1 h 519"/>
                <a:gd name="T94" fmla="*/ 1 w 608"/>
                <a:gd name="T95" fmla="*/ 1 h 519"/>
                <a:gd name="T96" fmla="*/ 1 w 608"/>
                <a:gd name="T97" fmla="*/ 1 h 519"/>
                <a:gd name="T98" fmla="*/ 1 w 608"/>
                <a:gd name="T99" fmla="*/ 1 h 519"/>
                <a:gd name="T100" fmla="*/ 1 w 608"/>
                <a:gd name="T101" fmla="*/ 1 h 5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8"/>
                <a:gd name="T154" fmla="*/ 0 h 519"/>
                <a:gd name="T155" fmla="*/ 608 w 608"/>
                <a:gd name="T156" fmla="*/ 519 h 5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8" h="519">
                  <a:moveTo>
                    <a:pt x="563" y="39"/>
                  </a:moveTo>
                  <a:lnTo>
                    <a:pt x="541" y="49"/>
                  </a:lnTo>
                  <a:lnTo>
                    <a:pt x="521" y="62"/>
                  </a:lnTo>
                  <a:lnTo>
                    <a:pt x="499" y="75"/>
                  </a:lnTo>
                  <a:lnTo>
                    <a:pt x="477" y="87"/>
                  </a:lnTo>
                  <a:lnTo>
                    <a:pt x="455" y="98"/>
                  </a:lnTo>
                  <a:lnTo>
                    <a:pt x="433" y="106"/>
                  </a:lnTo>
                  <a:lnTo>
                    <a:pt x="410" y="109"/>
                  </a:lnTo>
                  <a:lnTo>
                    <a:pt x="387" y="108"/>
                  </a:lnTo>
                  <a:lnTo>
                    <a:pt x="370" y="103"/>
                  </a:lnTo>
                  <a:lnTo>
                    <a:pt x="353" y="96"/>
                  </a:lnTo>
                  <a:lnTo>
                    <a:pt x="338" y="88"/>
                  </a:lnTo>
                  <a:lnTo>
                    <a:pt x="323" y="78"/>
                  </a:lnTo>
                  <a:lnTo>
                    <a:pt x="309" y="67"/>
                  </a:lnTo>
                  <a:lnTo>
                    <a:pt x="296" y="54"/>
                  </a:lnTo>
                  <a:lnTo>
                    <a:pt x="283" y="40"/>
                  </a:lnTo>
                  <a:lnTo>
                    <a:pt x="272" y="25"/>
                  </a:lnTo>
                  <a:lnTo>
                    <a:pt x="262" y="16"/>
                  </a:lnTo>
                  <a:lnTo>
                    <a:pt x="249" y="8"/>
                  </a:lnTo>
                  <a:lnTo>
                    <a:pt x="234" y="3"/>
                  </a:lnTo>
                  <a:lnTo>
                    <a:pt x="218" y="0"/>
                  </a:lnTo>
                  <a:lnTo>
                    <a:pt x="201" y="0"/>
                  </a:lnTo>
                  <a:lnTo>
                    <a:pt x="184" y="0"/>
                  </a:lnTo>
                  <a:lnTo>
                    <a:pt x="168" y="3"/>
                  </a:lnTo>
                  <a:lnTo>
                    <a:pt x="154" y="7"/>
                  </a:lnTo>
                  <a:lnTo>
                    <a:pt x="128" y="18"/>
                  </a:lnTo>
                  <a:lnTo>
                    <a:pt x="105" y="30"/>
                  </a:lnTo>
                  <a:lnTo>
                    <a:pt x="83" y="44"/>
                  </a:lnTo>
                  <a:lnTo>
                    <a:pt x="63" y="56"/>
                  </a:lnTo>
                  <a:lnTo>
                    <a:pt x="46" y="71"/>
                  </a:lnTo>
                  <a:lnTo>
                    <a:pt x="30" y="85"/>
                  </a:lnTo>
                  <a:lnTo>
                    <a:pt x="15" y="100"/>
                  </a:lnTo>
                  <a:lnTo>
                    <a:pt x="0" y="114"/>
                  </a:lnTo>
                  <a:lnTo>
                    <a:pt x="4" y="124"/>
                  </a:lnTo>
                  <a:lnTo>
                    <a:pt x="14" y="151"/>
                  </a:lnTo>
                  <a:lnTo>
                    <a:pt x="25" y="193"/>
                  </a:lnTo>
                  <a:lnTo>
                    <a:pt x="38" y="247"/>
                  </a:lnTo>
                  <a:lnTo>
                    <a:pt x="46" y="310"/>
                  </a:lnTo>
                  <a:lnTo>
                    <a:pt x="47" y="378"/>
                  </a:lnTo>
                  <a:lnTo>
                    <a:pt x="39" y="449"/>
                  </a:lnTo>
                  <a:lnTo>
                    <a:pt x="19" y="519"/>
                  </a:lnTo>
                  <a:lnTo>
                    <a:pt x="22" y="517"/>
                  </a:lnTo>
                  <a:lnTo>
                    <a:pt x="29" y="513"/>
                  </a:lnTo>
                  <a:lnTo>
                    <a:pt x="38" y="508"/>
                  </a:lnTo>
                  <a:lnTo>
                    <a:pt x="51" y="501"/>
                  </a:lnTo>
                  <a:lnTo>
                    <a:pt x="66" y="493"/>
                  </a:lnTo>
                  <a:lnTo>
                    <a:pt x="82" y="484"/>
                  </a:lnTo>
                  <a:lnTo>
                    <a:pt x="99" y="473"/>
                  </a:lnTo>
                  <a:lnTo>
                    <a:pt x="119" y="463"/>
                  </a:lnTo>
                  <a:lnTo>
                    <a:pt x="138" y="452"/>
                  </a:lnTo>
                  <a:lnTo>
                    <a:pt x="158" y="443"/>
                  </a:lnTo>
                  <a:lnTo>
                    <a:pt x="177" y="433"/>
                  </a:lnTo>
                  <a:lnTo>
                    <a:pt x="198" y="424"/>
                  </a:lnTo>
                  <a:lnTo>
                    <a:pt x="217" y="416"/>
                  </a:lnTo>
                  <a:lnTo>
                    <a:pt x="235" y="409"/>
                  </a:lnTo>
                  <a:lnTo>
                    <a:pt x="251" y="403"/>
                  </a:lnTo>
                  <a:lnTo>
                    <a:pt x="266" y="399"/>
                  </a:lnTo>
                  <a:lnTo>
                    <a:pt x="270" y="398"/>
                  </a:lnTo>
                  <a:lnTo>
                    <a:pt x="274" y="398"/>
                  </a:lnTo>
                  <a:lnTo>
                    <a:pt x="279" y="397"/>
                  </a:lnTo>
                  <a:lnTo>
                    <a:pt x="283" y="397"/>
                  </a:lnTo>
                  <a:lnTo>
                    <a:pt x="288" y="397"/>
                  </a:lnTo>
                  <a:lnTo>
                    <a:pt x="293" y="397"/>
                  </a:lnTo>
                  <a:lnTo>
                    <a:pt x="297" y="397"/>
                  </a:lnTo>
                  <a:lnTo>
                    <a:pt x="302" y="397"/>
                  </a:lnTo>
                  <a:lnTo>
                    <a:pt x="302" y="287"/>
                  </a:lnTo>
                  <a:lnTo>
                    <a:pt x="256" y="314"/>
                  </a:lnTo>
                  <a:lnTo>
                    <a:pt x="263" y="255"/>
                  </a:lnTo>
                  <a:lnTo>
                    <a:pt x="220" y="216"/>
                  </a:lnTo>
                  <a:lnTo>
                    <a:pt x="278" y="206"/>
                  </a:lnTo>
                  <a:lnTo>
                    <a:pt x="301" y="152"/>
                  </a:lnTo>
                  <a:lnTo>
                    <a:pt x="330" y="204"/>
                  </a:lnTo>
                  <a:lnTo>
                    <a:pt x="388" y="209"/>
                  </a:lnTo>
                  <a:lnTo>
                    <a:pt x="347" y="252"/>
                  </a:lnTo>
                  <a:lnTo>
                    <a:pt x="359" y="310"/>
                  </a:lnTo>
                  <a:lnTo>
                    <a:pt x="302" y="287"/>
                  </a:lnTo>
                  <a:lnTo>
                    <a:pt x="302" y="397"/>
                  </a:lnTo>
                  <a:lnTo>
                    <a:pt x="311" y="399"/>
                  </a:lnTo>
                  <a:lnTo>
                    <a:pt x="321" y="402"/>
                  </a:lnTo>
                  <a:lnTo>
                    <a:pt x="332" y="405"/>
                  </a:lnTo>
                  <a:lnTo>
                    <a:pt x="343" y="409"/>
                  </a:lnTo>
                  <a:lnTo>
                    <a:pt x="353" y="412"/>
                  </a:lnTo>
                  <a:lnTo>
                    <a:pt x="363" y="417"/>
                  </a:lnTo>
                  <a:lnTo>
                    <a:pt x="371" y="422"/>
                  </a:lnTo>
                  <a:lnTo>
                    <a:pt x="377" y="428"/>
                  </a:lnTo>
                  <a:lnTo>
                    <a:pt x="392" y="443"/>
                  </a:lnTo>
                  <a:lnTo>
                    <a:pt x="408" y="454"/>
                  </a:lnTo>
                  <a:lnTo>
                    <a:pt x="426" y="462"/>
                  </a:lnTo>
                  <a:lnTo>
                    <a:pt x="445" y="467"/>
                  </a:lnTo>
                  <a:lnTo>
                    <a:pt x="463" y="470"/>
                  </a:lnTo>
                  <a:lnTo>
                    <a:pt x="483" y="471"/>
                  </a:lnTo>
                  <a:lnTo>
                    <a:pt x="502" y="470"/>
                  </a:lnTo>
                  <a:lnTo>
                    <a:pt x="521" y="467"/>
                  </a:lnTo>
                  <a:lnTo>
                    <a:pt x="538" y="464"/>
                  </a:lnTo>
                  <a:lnTo>
                    <a:pt x="555" y="459"/>
                  </a:lnTo>
                  <a:lnTo>
                    <a:pt x="569" y="455"/>
                  </a:lnTo>
                  <a:lnTo>
                    <a:pt x="583" y="450"/>
                  </a:lnTo>
                  <a:lnTo>
                    <a:pt x="593" y="446"/>
                  </a:lnTo>
                  <a:lnTo>
                    <a:pt x="601" y="441"/>
                  </a:lnTo>
                  <a:lnTo>
                    <a:pt x="606" y="437"/>
                  </a:lnTo>
                  <a:lnTo>
                    <a:pt x="608" y="435"/>
                  </a:lnTo>
                  <a:lnTo>
                    <a:pt x="563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29" name="Rectangle 12"/>
          <p:cNvSpPr>
            <a:spLocks noChangeArrowheads="1"/>
          </p:cNvSpPr>
          <p:nvPr/>
        </p:nvSpPr>
        <p:spPr bwMode="auto">
          <a:xfrm>
            <a:off x="917561" y="2593235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-25000" dirty="0" err="1">
                <a:solidFill>
                  <a:srgbClr val="000000"/>
                </a:solidFill>
              </a:rPr>
              <a:t>1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4086211" y="2593235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-25000" dirty="0" err="1">
                <a:solidFill>
                  <a:srgbClr val="000000"/>
                </a:solidFill>
              </a:rPr>
              <a:t>2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30731" name="Rectangle 33"/>
          <p:cNvSpPr>
            <a:spLocks noChangeArrowheads="1"/>
          </p:cNvSpPr>
          <p:nvPr/>
        </p:nvSpPr>
        <p:spPr bwMode="auto">
          <a:xfrm>
            <a:off x="6858444" y="3270378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baseline="-25000" dirty="0" err="1">
                <a:solidFill>
                  <a:srgbClr val="000000"/>
                </a:solidFill>
              </a:rPr>
              <a:t>1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30732" name="Rectangle 34"/>
          <p:cNvSpPr>
            <a:spLocks noChangeArrowheads="1"/>
          </p:cNvSpPr>
          <p:nvPr/>
        </p:nvSpPr>
        <p:spPr bwMode="auto">
          <a:xfrm>
            <a:off x="6882256" y="1618117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y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240906" y="2005467"/>
            <a:ext cx="762000" cy="1981200"/>
            <a:chOff x="6067299" y="2762992"/>
            <a:chExt cx="762000" cy="1981200"/>
          </a:xfrm>
        </p:grpSpPr>
        <p:sp>
          <p:nvSpPr>
            <p:cNvPr id="31763" name="Line 36"/>
            <p:cNvSpPr>
              <a:spLocks noChangeShapeType="1"/>
            </p:cNvSpPr>
            <p:nvPr/>
          </p:nvSpPr>
          <p:spPr bwMode="auto">
            <a:xfrm flipV="1">
              <a:off x="6656118" y="2762992"/>
              <a:ext cx="0" cy="1981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4" name="Rectangle 33"/>
            <p:cNvSpPr>
              <a:spLocks noChangeArrowheads="1"/>
            </p:cNvSpPr>
            <p:nvPr/>
          </p:nvSpPr>
          <p:spPr bwMode="auto">
            <a:xfrm>
              <a:off x="6067299" y="3077688"/>
              <a:ext cx="762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800">
                  <a:solidFill>
                    <a:srgbClr val="000000"/>
                  </a:solidFill>
                </a:rPr>
                <a:t>y</a:t>
              </a:r>
              <a:endParaRPr lang="en-US" sz="28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165211" y="2375155"/>
            <a:ext cx="3138488" cy="536602"/>
            <a:chOff x="1219200" y="2588588"/>
            <a:chExt cx="3139044" cy="536602"/>
          </a:xfrm>
        </p:grpSpPr>
        <p:sp>
          <p:nvSpPr>
            <p:cNvPr id="31761" name="Line 35"/>
            <p:cNvSpPr>
              <a:spLocks noChangeShapeType="1"/>
            </p:cNvSpPr>
            <p:nvPr/>
          </p:nvSpPr>
          <p:spPr bwMode="auto">
            <a:xfrm>
              <a:off x="1219200" y="3125190"/>
              <a:ext cx="31390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2" name="Rectangle 13"/>
            <p:cNvSpPr>
              <a:spLocks noChangeArrowheads="1"/>
            </p:cNvSpPr>
            <p:nvPr/>
          </p:nvSpPr>
          <p:spPr bwMode="auto">
            <a:xfrm>
              <a:off x="2560113" y="2588588"/>
              <a:ext cx="5839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</a:rPr>
                <a:t>x</a:t>
              </a:r>
              <a:endParaRPr lang="en-US" sz="28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2794" y="144255"/>
            <a:ext cx="869924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displacement </a:t>
            </a:r>
            <a:r>
              <a:rPr lang="en-US" sz="2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is easily found if we are given two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x (or y) coordinates. We simply subtract the two,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the order…			  …and instead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of </a:t>
            </a:r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>
                <a:solidFill>
                  <a:srgbClr val="FF0000"/>
                </a:solidFill>
              </a:rPr>
              <a:t>d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we might write…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69168" y="997026"/>
            <a:ext cx="2891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FINAL – INITIAL 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8067" y="1417422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 (or </a:t>
            </a:r>
            <a:r>
              <a:rPr lang="en-US" sz="2800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).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83765" y="4873916"/>
            <a:ext cx="75098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 show that </a:t>
            </a:r>
            <a:r>
              <a:rPr lang="en-US" sz="2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could mean L/R, up/down,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N/S, E/W, etc., motion, I like to represent it as: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55389" y="4792716"/>
            <a:ext cx="843501" cy="1183231"/>
            <a:chOff x="7855389" y="5155325"/>
            <a:chExt cx="843501" cy="1183231"/>
          </a:xfrm>
        </p:grpSpPr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7855389" y="5569115"/>
              <a:ext cx="84350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4400" dirty="0" err="1" smtClean="0">
                  <a:solidFill>
                    <a:srgbClr val="000000"/>
                  </a:solidFill>
                </a:rPr>
                <a:t>d</a:t>
              </a:r>
              <a:endParaRPr lang="en-US" sz="4400" baseline="30000" dirty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997898" y="5155325"/>
              <a:ext cx="604620" cy="604620"/>
              <a:chOff x="1686297" y="2962909"/>
              <a:chExt cx="368135" cy="368135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46829" y="6087862"/>
            <a:ext cx="8572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Equations to calculate </a:t>
            </a:r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d</a:t>
            </a:r>
            <a:r>
              <a:rPr lang="en-US" sz="2800" dirty="0" smtClean="0">
                <a:solidFill>
                  <a:srgbClr val="000000"/>
                </a:solidFill>
              </a:rPr>
              <a:t> are valid for </a:t>
            </a:r>
            <a:r>
              <a:rPr lang="en-US" sz="2800" u="sng" dirty="0" smtClean="0">
                <a:solidFill>
                  <a:srgbClr val="000000"/>
                </a:solidFill>
              </a:rPr>
              <a:t>ANY</a:t>
            </a:r>
            <a:r>
              <a:rPr lang="en-US" sz="2800" dirty="0" smtClean="0">
                <a:solidFill>
                  <a:srgbClr val="000000"/>
                </a:solidFill>
              </a:rPr>
              <a:t> direction.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8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0729" grpId="0"/>
      <p:bldP spid="30730" grpId="0"/>
      <p:bldP spid="30731" grpId="0"/>
      <p:bldP spid="30732" grpId="0"/>
      <p:bldP spid="29" grpId="0"/>
      <p:bldP spid="8" grpId="0"/>
      <p:bldP spid="31" grpId="0"/>
      <p:bldP spid="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87090" y="1591764"/>
            <a:ext cx="8892114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This lesson ties together some ideas from previous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lessons on 1-D graphical analysis with what we will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tackle in the next couple of lessons: objects in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1-D free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fall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. The analysis here suggested that an object in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free fall has a constant acceleration; that is, the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object’s velocity is always changing at a constant rate.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We will take the value of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Earth’s free-fall acceleration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to be a constant –9.81 m/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sz="2800" baseline="30000" dirty="0" err="1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(assuming, of course, that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air resistance is negligible).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1350" y="562823"/>
            <a:ext cx="7683449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Introduction to Free Fall</a:t>
            </a:r>
          </a:p>
        </p:txBody>
      </p:sp>
    </p:spTree>
    <p:extLst>
      <p:ext uri="{BB962C8B-B14F-4D97-AF65-F5344CB8AC3E}">
        <p14:creationId xmlns:p14="http://schemas.microsoft.com/office/powerpoint/2010/main" val="23756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511212" y="3852510"/>
            <a:ext cx="3531736" cy="744807"/>
            <a:chOff x="358302" y="2202900"/>
            <a:chExt cx="3531736" cy="744807"/>
          </a:xfrm>
        </p:grpSpPr>
        <p:sp>
          <p:nvSpPr>
            <p:cNvPr id="75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sz="2800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16200000">
              <a:off x="4987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>
              <a:off x="1193474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>
              <a:off x="2630397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90550" y="733565"/>
            <a:ext cx="4670425" cy="11887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4190" name="Rectangle 46"/>
          <p:cNvSpPr>
            <a:spLocks noChangeArrowheads="1"/>
          </p:cNvSpPr>
          <p:nvPr/>
        </p:nvSpPr>
        <p:spPr bwMode="auto">
          <a:xfrm>
            <a:off x="677863" y="833470"/>
            <a:ext cx="4492625" cy="100584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4187" name="Rectangle 43"/>
          <p:cNvSpPr>
            <a:spLocks noChangeArrowheads="1"/>
          </p:cNvSpPr>
          <p:nvPr/>
        </p:nvSpPr>
        <p:spPr bwMode="auto">
          <a:xfrm>
            <a:off x="5734126" y="5883501"/>
            <a:ext cx="1219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5353126" y="5883501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=  2.78 s</a:t>
            </a:r>
          </a:p>
        </p:txBody>
      </p:sp>
      <p:sp>
        <p:nvSpPr>
          <p:cNvPr id="16395" name="Rectangle 4"/>
          <p:cNvSpPr>
            <a:spLocks noChangeArrowheads="1"/>
          </p:cNvSpPr>
          <p:nvPr/>
        </p:nvSpPr>
        <p:spPr bwMode="auto">
          <a:xfrm>
            <a:off x="762000" y="2887726"/>
            <a:ext cx="541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a. How long is clock in the air?</a:t>
            </a:r>
          </a:p>
        </p:txBody>
      </p:sp>
      <p:sp>
        <p:nvSpPr>
          <p:cNvPr id="16396" name="Rectangle 6"/>
          <p:cNvSpPr>
            <a:spLocks noChangeArrowheads="1"/>
          </p:cNvSpPr>
          <p:nvPr/>
        </p:nvSpPr>
        <p:spPr bwMode="auto">
          <a:xfrm>
            <a:off x="2055813" y="141538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Free Fall</a:t>
            </a:r>
          </a:p>
        </p:txBody>
      </p:sp>
      <p:graphicFrame>
        <p:nvGraphicFramePr>
          <p:cNvPr id="134152" name="Object 8"/>
          <p:cNvGraphicFramePr>
            <a:graphicFrameLocks noChangeAspect="1"/>
          </p:cNvGraphicFramePr>
          <p:nvPr>
            <p:extLst/>
          </p:nvPr>
        </p:nvGraphicFramePr>
        <p:xfrm>
          <a:off x="2070100" y="1038864"/>
          <a:ext cx="3035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name="Equation" r:id="rId3" imgW="3377880" imgH="838080" progId="Equation.3">
                  <p:embed/>
                </p:oleObj>
              </mc:Choice>
              <mc:Fallback>
                <p:oleObj name="Equation" r:id="rId3" imgW="33778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038864"/>
                        <a:ext cx="30353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7" name="Group 9"/>
          <p:cNvGrpSpPr>
            <a:grpSpLocks/>
          </p:cNvGrpSpPr>
          <p:nvPr/>
        </p:nvGrpSpPr>
        <p:grpSpPr bwMode="auto">
          <a:xfrm>
            <a:off x="6230274" y="2906452"/>
            <a:ext cx="2427470" cy="3700069"/>
            <a:chOff x="9261" y="893"/>
            <a:chExt cx="1800" cy="2531"/>
          </a:xfrm>
        </p:grpSpPr>
        <p:grpSp>
          <p:nvGrpSpPr>
            <p:cNvPr id="16400" name="Group 10"/>
            <p:cNvGrpSpPr>
              <a:grpSpLocks/>
            </p:cNvGrpSpPr>
            <p:nvPr/>
          </p:nvGrpSpPr>
          <p:grpSpPr bwMode="auto">
            <a:xfrm>
              <a:off x="10187" y="893"/>
              <a:ext cx="874" cy="724"/>
              <a:chOff x="1329" y="3669"/>
              <a:chExt cx="1286" cy="1063"/>
            </a:xfrm>
          </p:grpSpPr>
          <p:grpSp>
            <p:nvGrpSpPr>
              <p:cNvPr id="16419" name="Group 11"/>
              <p:cNvGrpSpPr>
                <a:grpSpLocks/>
              </p:cNvGrpSpPr>
              <p:nvPr/>
            </p:nvGrpSpPr>
            <p:grpSpPr bwMode="auto">
              <a:xfrm>
                <a:off x="1752" y="3669"/>
                <a:ext cx="863" cy="1063"/>
                <a:chOff x="1752" y="3669"/>
                <a:chExt cx="863" cy="1063"/>
              </a:xfrm>
            </p:grpSpPr>
            <p:sp>
              <p:nvSpPr>
                <p:cNvPr id="16423" name="Freeform 12"/>
                <p:cNvSpPr>
                  <a:spLocks/>
                </p:cNvSpPr>
                <p:nvPr/>
              </p:nvSpPr>
              <p:spPr bwMode="auto">
                <a:xfrm>
                  <a:off x="2166" y="3958"/>
                  <a:ext cx="249" cy="354"/>
                </a:xfrm>
                <a:custGeom>
                  <a:avLst/>
                  <a:gdLst>
                    <a:gd name="T0" fmla="*/ 0 w 500"/>
                    <a:gd name="T1" fmla="*/ 0 h 709"/>
                    <a:gd name="T2" fmla="*/ 0 w 500"/>
                    <a:gd name="T3" fmla="*/ 0 h 709"/>
                    <a:gd name="T4" fmla="*/ 0 w 500"/>
                    <a:gd name="T5" fmla="*/ 0 h 709"/>
                    <a:gd name="T6" fmla="*/ 0 w 500"/>
                    <a:gd name="T7" fmla="*/ 0 h 709"/>
                    <a:gd name="T8" fmla="*/ 0 w 500"/>
                    <a:gd name="T9" fmla="*/ 0 h 709"/>
                    <a:gd name="T10" fmla="*/ 0 w 500"/>
                    <a:gd name="T11" fmla="*/ 0 h 709"/>
                    <a:gd name="T12" fmla="*/ 0 w 500"/>
                    <a:gd name="T13" fmla="*/ 0 h 709"/>
                    <a:gd name="T14" fmla="*/ 0 w 500"/>
                    <a:gd name="T15" fmla="*/ 0 h 709"/>
                    <a:gd name="T16" fmla="*/ 0 w 500"/>
                    <a:gd name="T17" fmla="*/ 0 h 709"/>
                    <a:gd name="T18" fmla="*/ 0 w 500"/>
                    <a:gd name="T19" fmla="*/ 0 h 709"/>
                    <a:gd name="T20" fmla="*/ 0 w 500"/>
                    <a:gd name="T21" fmla="*/ 0 h 709"/>
                    <a:gd name="T22" fmla="*/ 0 w 500"/>
                    <a:gd name="T23" fmla="*/ 0 h 709"/>
                    <a:gd name="T24" fmla="*/ 0 w 500"/>
                    <a:gd name="T25" fmla="*/ 0 h 709"/>
                    <a:gd name="T26" fmla="*/ 0 w 500"/>
                    <a:gd name="T27" fmla="*/ 0 h 709"/>
                    <a:gd name="T28" fmla="*/ 0 w 500"/>
                    <a:gd name="T29" fmla="*/ 0 h 709"/>
                    <a:gd name="T30" fmla="*/ 0 w 500"/>
                    <a:gd name="T31" fmla="*/ 0 h 709"/>
                    <a:gd name="T32" fmla="*/ 0 w 500"/>
                    <a:gd name="T33" fmla="*/ 0 h 709"/>
                    <a:gd name="T34" fmla="*/ 0 w 500"/>
                    <a:gd name="T35" fmla="*/ 0 h 709"/>
                    <a:gd name="T36" fmla="*/ 0 w 500"/>
                    <a:gd name="T37" fmla="*/ 0 h 709"/>
                    <a:gd name="T38" fmla="*/ 0 w 500"/>
                    <a:gd name="T39" fmla="*/ 0 h 709"/>
                    <a:gd name="T40" fmla="*/ 0 w 500"/>
                    <a:gd name="T41" fmla="*/ 0 h 709"/>
                    <a:gd name="T42" fmla="*/ 0 w 500"/>
                    <a:gd name="T43" fmla="*/ 0 h 7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00"/>
                    <a:gd name="T67" fmla="*/ 0 h 709"/>
                    <a:gd name="T68" fmla="*/ 500 w 500"/>
                    <a:gd name="T69" fmla="*/ 709 h 70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00" h="709">
                      <a:moveTo>
                        <a:pt x="158" y="171"/>
                      </a:moveTo>
                      <a:lnTo>
                        <a:pt x="158" y="68"/>
                      </a:lnTo>
                      <a:lnTo>
                        <a:pt x="167" y="26"/>
                      </a:lnTo>
                      <a:lnTo>
                        <a:pt x="226" y="0"/>
                      </a:lnTo>
                      <a:lnTo>
                        <a:pt x="342" y="18"/>
                      </a:lnTo>
                      <a:lnTo>
                        <a:pt x="432" y="78"/>
                      </a:lnTo>
                      <a:lnTo>
                        <a:pt x="480" y="188"/>
                      </a:lnTo>
                      <a:lnTo>
                        <a:pt x="500" y="324"/>
                      </a:lnTo>
                      <a:lnTo>
                        <a:pt x="471" y="470"/>
                      </a:lnTo>
                      <a:lnTo>
                        <a:pt x="441" y="581"/>
                      </a:lnTo>
                      <a:lnTo>
                        <a:pt x="342" y="649"/>
                      </a:lnTo>
                      <a:lnTo>
                        <a:pt x="254" y="683"/>
                      </a:lnTo>
                      <a:lnTo>
                        <a:pt x="127" y="709"/>
                      </a:lnTo>
                      <a:lnTo>
                        <a:pt x="40" y="691"/>
                      </a:lnTo>
                      <a:lnTo>
                        <a:pt x="9" y="649"/>
                      </a:lnTo>
                      <a:lnTo>
                        <a:pt x="0" y="588"/>
                      </a:lnTo>
                      <a:lnTo>
                        <a:pt x="20" y="495"/>
                      </a:lnTo>
                      <a:lnTo>
                        <a:pt x="88" y="445"/>
                      </a:lnTo>
                      <a:lnTo>
                        <a:pt x="147" y="402"/>
                      </a:lnTo>
                      <a:lnTo>
                        <a:pt x="176" y="359"/>
                      </a:lnTo>
                      <a:lnTo>
                        <a:pt x="176" y="307"/>
                      </a:lnTo>
                      <a:lnTo>
                        <a:pt x="158" y="1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4" name="Freeform 13"/>
                <p:cNvSpPr>
                  <a:spLocks/>
                </p:cNvSpPr>
                <p:nvPr/>
              </p:nvSpPr>
              <p:spPr bwMode="auto">
                <a:xfrm>
                  <a:off x="2332" y="3983"/>
                  <a:ext cx="283" cy="359"/>
                </a:xfrm>
                <a:custGeom>
                  <a:avLst/>
                  <a:gdLst>
                    <a:gd name="T0" fmla="*/ 1 w 566"/>
                    <a:gd name="T1" fmla="*/ 0 h 716"/>
                    <a:gd name="T2" fmla="*/ 0 w 566"/>
                    <a:gd name="T3" fmla="*/ 1 h 716"/>
                    <a:gd name="T4" fmla="*/ 1 w 566"/>
                    <a:gd name="T5" fmla="*/ 1 h 716"/>
                    <a:gd name="T6" fmla="*/ 1 w 566"/>
                    <a:gd name="T7" fmla="*/ 1 h 716"/>
                    <a:gd name="T8" fmla="*/ 1 w 566"/>
                    <a:gd name="T9" fmla="*/ 1 h 716"/>
                    <a:gd name="T10" fmla="*/ 1 w 566"/>
                    <a:gd name="T11" fmla="*/ 1 h 716"/>
                    <a:gd name="T12" fmla="*/ 1 w 566"/>
                    <a:gd name="T13" fmla="*/ 1 h 716"/>
                    <a:gd name="T14" fmla="*/ 1 w 566"/>
                    <a:gd name="T15" fmla="*/ 1 h 716"/>
                    <a:gd name="T16" fmla="*/ 1 w 566"/>
                    <a:gd name="T17" fmla="*/ 1 h 716"/>
                    <a:gd name="T18" fmla="*/ 1 w 566"/>
                    <a:gd name="T19" fmla="*/ 1 h 716"/>
                    <a:gd name="T20" fmla="*/ 1 w 566"/>
                    <a:gd name="T21" fmla="*/ 1 h 716"/>
                    <a:gd name="T22" fmla="*/ 1 w 566"/>
                    <a:gd name="T23" fmla="*/ 1 h 716"/>
                    <a:gd name="T24" fmla="*/ 1 w 566"/>
                    <a:gd name="T25" fmla="*/ 1 h 716"/>
                    <a:gd name="T26" fmla="*/ 1 w 566"/>
                    <a:gd name="T27" fmla="*/ 1 h 716"/>
                    <a:gd name="T28" fmla="*/ 1 w 566"/>
                    <a:gd name="T29" fmla="*/ 1 h 716"/>
                    <a:gd name="T30" fmla="*/ 1 w 566"/>
                    <a:gd name="T31" fmla="*/ 1 h 716"/>
                    <a:gd name="T32" fmla="*/ 1 w 566"/>
                    <a:gd name="T33" fmla="*/ 1 h 716"/>
                    <a:gd name="T34" fmla="*/ 1 w 566"/>
                    <a:gd name="T35" fmla="*/ 1 h 716"/>
                    <a:gd name="T36" fmla="*/ 1 w 566"/>
                    <a:gd name="T37" fmla="*/ 1 h 716"/>
                    <a:gd name="T38" fmla="*/ 1 w 566"/>
                    <a:gd name="T39" fmla="*/ 1 h 716"/>
                    <a:gd name="T40" fmla="*/ 1 w 566"/>
                    <a:gd name="T41" fmla="*/ 1 h 716"/>
                    <a:gd name="T42" fmla="*/ 1 w 566"/>
                    <a:gd name="T43" fmla="*/ 1 h 716"/>
                    <a:gd name="T44" fmla="*/ 1 w 566"/>
                    <a:gd name="T45" fmla="*/ 1 h 716"/>
                    <a:gd name="T46" fmla="*/ 1 w 566"/>
                    <a:gd name="T47" fmla="*/ 1 h 716"/>
                    <a:gd name="T48" fmla="*/ 1 w 566"/>
                    <a:gd name="T49" fmla="*/ 1 h 716"/>
                    <a:gd name="T50" fmla="*/ 1 w 566"/>
                    <a:gd name="T51" fmla="*/ 1 h 716"/>
                    <a:gd name="T52" fmla="*/ 1 w 566"/>
                    <a:gd name="T53" fmla="*/ 1 h 716"/>
                    <a:gd name="T54" fmla="*/ 1 w 566"/>
                    <a:gd name="T55" fmla="*/ 1 h 716"/>
                    <a:gd name="T56" fmla="*/ 1 w 566"/>
                    <a:gd name="T57" fmla="*/ 1 h 716"/>
                    <a:gd name="T58" fmla="*/ 1 w 566"/>
                    <a:gd name="T59" fmla="*/ 1 h 716"/>
                    <a:gd name="T60" fmla="*/ 1 w 566"/>
                    <a:gd name="T61" fmla="*/ 0 h 71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66"/>
                    <a:gd name="T94" fmla="*/ 0 h 716"/>
                    <a:gd name="T95" fmla="*/ 566 w 566"/>
                    <a:gd name="T96" fmla="*/ 716 h 71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66" h="716">
                      <a:moveTo>
                        <a:pt x="20" y="0"/>
                      </a:moveTo>
                      <a:lnTo>
                        <a:pt x="0" y="43"/>
                      </a:lnTo>
                      <a:lnTo>
                        <a:pt x="9" y="111"/>
                      </a:lnTo>
                      <a:lnTo>
                        <a:pt x="127" y="145"/>
                      </a:lnTo>
                      <a:lnTo>
                        <a:pt x="283" y="204"/>
                      </a:lnTo>
                      <a:lnTo>
                        <a:pt x="390" y="281"/>
                      </a:lnTo>
                      <a:lnTo>
                        <a:pt x="458" y="349"/>
                      </a:lnTo>
                      <a:lnTo>
                        <a:pt x="458" y="384"/>
                      </a:lnTo>
                      <a:lnTo>
                        <a:pt x="399" y="460"/>
                      </a:lnTo>
                      <a:lnTo>
                        <a:pt x="311" y="512"/>
                      </a:lnTo>
                      <a:lnTo>
                        <a:pt x="235" y="555"/>
                      </a:lnTo>
                      <a:lnTo>
                        <a:pt x="204" y="605"/>
                      </a:lnTo>
                      <a:lnTo>
                        <a:pt x="215" y="648"/>
                      </a:lnTo>
                      <a:lnTo>
                        <a:pt x="215" y="691"/>
                      </a:lnTo>
                      <a:lnTo>
                        <a:pt x="283" y="716"/>
                      </a:lnTo>
                      <a:lnTo>
                        <a:pt x="351" y="708"/>
                      </a:lnTo>
                      <a:lnTo>
                        <a:pt x="399" y="681"/>
                      </a:lnTo>
                      <a:lnTo>
                        <a:pt x="390" y="631"/>
                      </a:lnTo>
                      <a:lnTo>
                        <a:pt x="342" y="605"/>
                      </a:lnTo>
                      <a:lnTo>
                        <a:pt x="342" y="571"/>
                      </a:lnTo>
                      <a:lnTo>
                        <a:pt x="371" y="520"/>
                      </a:lnTo>
                      <a:lnTo>
                        <a:pt x="458" y="469"/>
                      </a:lnTo>
                      <a:lnTo>
                        <a:pt x="537" y="400"/>
                      </a:lnTo>
                      <a:lnTo>
                        <a:pt x="566" y="359"/>
                      </a:lnTo>
                      <a:lnTo>
                        <a:pt x="537" y="307"/>
                      </a:lnTo>
                      <a:lnTo>
                        <a:pt x="449" y="264"/>
                      </a:lnTo>
                      <a:lnTo>
                        <a:pt x="342" y="188"/>
                      </a:lnTo>
                      <a:lnTo>
                        <a:pt x="244" y="120"/>
                      </a:lnTo>
                      <a:lnTo>
                        <a:pt x="167" y="68"/>
                      </a:lnTo>
                      <a:lnTo>
                        <a:pt x="108" y="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5" name="Freeform 14"/>
                <p:cNvSpPr>
                  <a:spLocks/>
                </p:cNvSpPr>
                <p:nvPr/>
              </p:nvSpPr>
              <p:spPr bwMode="auto">
                <a:xfrm>
                  <a:off x="1928" y="3669"/>
                  <a:ext cx="373" cy="350"/>
                </a:xfrm>
                <a:custGeom>
                  <a:avLst/>
                  <a:gdLst>
                    <a:gd name="T0" fmla="*/ 0 w 747"/>
                    <a:gd name="T1" fmla="*/ 0 h 701"/>
                    <a:gd name="T2" fmla="*/ 0 w 747"/>
                    <a:gd name="T3" fmla="*/ 0 h 701"/>
                    <a:gd name="T4" fmla="*/ 0 w 747"/>
                    <a:gd name="T5" fmla="*/ 0 h 701"/>
                    <a:gd name="T6" fmla="*/ 0 w 747"/>
                    <a:gd name="T7" fmla="*/ 0 h 701"/>
                    <a:gd name="T8" fmla="*/ 0 w 747"/>
                    <a:gd name="T9" fmla="*/ 0 h 701"/>
                    <a:gd name="T10" fmla="*/ 0 w 747"/>
                    <a:gd name="T11" fmla="*/ 0 h 701"/>
                    <a:gd name="T12" fmla="*/ 0 w 747"/>
                    <a:gd name="T13" fmla="*/ 0 h 701"/>
                    <a:gd name="T14" fmla="*/ 0 w 747"/>
                    <a:gd name="T15" fmla="*/ 0 h 701"/>
                    <a:gd name="T16" fmla="*/ 0 w 747"/>
                    <a:gd name="T17" fmla="*/ 0 h 701"/>
                    <a:gd name="T18" fmla="*/ 0 w 747"/>
                    <a:gd name="T19" fmla="*/ 0 h 701"/>
                    <a:gd name="T20" fmla="*/ 0 w 747"/>
                    <a:gd name="T21" fmla="*/ 0 h 701"/>
                    <a:gd name="T22" fmla="*/ 0 w 747"/>
                    <a:gd name="T23" fmla="*/ 0 h 701"/>
                    <a:gd name="T24" fmla="*/ 0 w 747"/>
                    <a:gd name="T25" fmla="*/ 0 h 701"/>
                    <a:gd name="T26" fmla="*/ 0 w 747"/>
                    <a:gd name="T27" fmla="*/ 0 h 701"/>
                    <a:gd name="T28" fmla="*/ 0 w 747"/>
                    <a:gd name="T29" fmla="*/ 0 h 701"/>
                    <a:gd name="T30" fmla="*/ 0 w 747"/>
                    <a:gd name="T31" fmla="*/ 0 h 701"/>
                    <a:gd name="T32" fmla="*/ 0 w 747"/>
                    <a:gd name="T33" fmla="*/ 0 h 701"/>
                    <a:gd name="T34" fmla="*/ 0 w 747"/>
                    <a:gd name="T35" fmla="*/ 0 h 701"/>
                    <a:gd name="T36" fmla="*/ 0 w 747"/>
                    <a:gd name="T37" fmla="*/ 0 h 701"/>
                    <a:gd name="T38" fmla="*/ 0 w 747"/>
                    <a:gd name="T39" fmla="*/ 0 h 701"/>
                    <a:gd name="T40" fmla="*/ 0 w 747"/>
                    <a:gd name="T41" fmla="*/ 0 h 701"/>
                    <a:gd name="T42" fmla="*/ 0 w 747"/>
                    <a:gd name="T43" fmla="*/ 0 h 701"/>
                    <a:gd name="T44" fmla="*/ 0 w 747"/>
                    <a:gd name="T45" fmla="*/ 0 h 701"/>
                    <a:gd name="T46" fmla="*/ 0 w 747"/>
                    <a:gd name="T47" fmla="*/ 0 h 701"/>
                    <a:gd name="T48" fmla="*/ 0 w 747"/>
                    <a:gd name="T49" fmla="*/ 0 h 701"/>
                    <a:gd name="T50" fmla="*/ 0 w 747"/>
                    <a:gd name="T51" fmla="*/ 0 h 701"/>
                    <a:gd name="T52" fmla="*/ 0 w 747"/>
                    <a:gd name="T53" fmla="*/ 0 h 701"/>
                    <a:gd name="T54" fmla="*/ 0 w 747"/>
                    <a:gd name="T55" fmla="*/ 0 h 7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7"/>
                    <a:gd name="T85" fmla="*/ 0 h 701"/>
                    <a:gd name="T86" fmla="*/ 747 w 747"/>
                    <a:gd name="T87" fmla="*/ 701 h 7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7" h="701">
                      <a:moveTo>
                        <a:pt x="573" y="573"/>
                      </a:moveTo>
                      <a:lnTo>
                        <a:pt x="727" y="590"/>
                      </a:lnTo>
                      <a:lnTo>
                        <a:pt x="747" y="650"/>
                      </a:lnTo>
                      <a:lnTo>
                        <a:pt x="707" y="701"/>
                      </a:lnTo>
                      <a:lnTo>
                        <a:pt x="591" y="684"/>
                      </a:lnTo>
                      <a:lnTo>
                        <a:pt x="426" y="650"/>
                      </a:lnTo>
                      <a:lnTo>
                        <a:pt x="272" y="633"/>
                      </a:lnTo>
                      <a:lnTo>
                        <a:pt x="156" y="633"/>
                      </a:lnTo>
                      <a:lnTo>
                        <a:pt x="136" y="598"/>
                      </a:lnTo>
                      <a:lnTo>
                        <a:pt x="97" y="427"/>
                      </a:lnTo>
                      <a:lnTo>
                        <a:pt x="68" y="265"/>
                      </a:lnTo>
                      <a:lnTo>
                        <a:pt x="77" y="189"/>
                      </a:lnTo>
                      <a:lnTo>
                        <a:pt x="9" y="146"/>
                      </a:lnTo>
                      <a:lnTo>
                        <a:pt x="0" y="86"/>
                      </a:lnTo>
                      <a:lnTo>
                        <a:pt x="88" y="0"/>
                      </a:lnTo>
                      <a:lnTo>
                        <a:pt x="174" y="8"/>
                      </a:lnTo>
                      <a:lnTo>
                        <a:pt x="224" y="61"/>
                      </a:lnTo>
                      <a:lnTo>
                        <a:pt x="213" y="103"/>
                      </a:lnTo>
                      <a:lnTo>
                        <a:pt x="165" y="111"/>
                      </a:lnTo>
                      <a:lnTo>
                        <a:pt x="145" y="136"/>
                      </a:lnTo>
                      <a:lnTo>
                        <a:pt x="156" y="189"/>
                      </a:lnTo>
                      <a:lnTo>
                        <a:pt x="136" y="274"/>
                      </a:lnTo>
                      <a:lnTo>
                        <a:pt x="165" y="377"/>
                      </a:lnTo>
                      <a:lnTo>
                        <a:pt x="185" y="495"/>
                      </a:lnTo>
                      <a:lnTo>
                        <a:pt x="233" y="581"/>
                      </a:lnTo>
                      <a:lnTo>
                        <a:pt x="340" y="573"/>
                      </a:lnTo>
                      <a:lnTo>
                        <a:pt x="485" y="573"/>
                      </a:lnTo>
                      <a:lnTo>
                        <a:pt x="573" y="5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6" name="Freeform 15"/>
                <p:cNvSpPr>
                  <a:spLocks/>
                </p:cNvSpPr>
                <p:nvPr/>
              </p:nvSpPr>
              <p:spPr bwMode="auto">
                <a:xfrm>
                  <a:off x="1752" y="4088"/>
                  <a:ext cx="487" cy="216"/>
                </a:xfrm>
                <a:custGeom>
                  <a:avLst/>
                  <a:gdLst>
                    <a:gd name="T0" fmla="*/ 1 w 973"/>
                    <a:gd name="T1" fmla="*/ 0 h 433"/>
                    <a:gd name="T2" fmla="*/ 1 w 973"/>
                    <a:gd name="T3" fmla="*/ 0 h 433"/>
                    <a:gd name="T4" fmla="*/ 1 w 973"/>
                    <a:gd name="T5" fmla="*/ 0 h 433"/>
                    <a:gd name="T6" fmla="*/ 1 w 973"/>
                    <a:gd name="T7" fmla="*/ 0 h 433"/>
                    <a:gd name="T8" fmla="*/ 1 w 973"/>
                    <a:gd name="T9" fmla="*/ 0 h 433"/>
                    <a:gd name="T10" fmla="*/ 1 w 973"/>
                    <a:gd name="T11" fmla="*/ 0 h 433"/>
                    <a:gd name="T12" fmla="*/ 1 w 973"/>
                    <a:gd name="T13" fmla="*/ 0 h 433"/>
                    <a:gd name="T14" fmla="*/ 1 w 973"/>
                    <a:gd name="T15" fmla="*/ 0 h 433"/>
                    <a:gd name="T16" fmla="*/ 1 w 973"/>
                    <a:gd name="T17" fmla="*/ 0 h 433"/>
                    <a:gd name="T18" fmla="*/ 1 w 973"/>
                    <a:gd name="T19" fmla="*/ 0 h 433"/>
                    <a:gd name="T20" fmla="*/ 1 w 973"/>
                    <a:gd name="T21" fmla="*/ 0 h 433"/>
                    <a:gd name="T22" fmla="*/ 1 w 973"/>
                    <a:gd name="T23" fmla="*/ 0 h 433"/>
                    <a:gd name="T24" fmla="*/ 1 w 973"/>
                    <a:gd name="T25" fmla="*/ 0 h 433"/>
                    <a:gd name="T26" fmla="*/ 1 w 973"/>
                    <a:gd name="T27" fmla="*/ 0 h 433"/>
                    <a:gd name="T28" fmla="*/ 1 w 973"/>
                    <a:gd name="T29" fmla="*/ 0 h 433"/>
                    <a:gd name="T30" fmla="*/ 1 w 973"/>
                    <a:gd name="T31" fmla="*/ 0 h 433"/>
                    <a:gd name="T32" fmla="*/ 1 w 973"/>
                    <a:gd name="T33" fmla="*/ 0 h 433"/>
                    <a:gd name="T34" fmla="*/ 0 w 973"/>
                    <a:gd name="T35" fmla="*/ 0 h 433"/>
                    <a:gd name="T36" fmla="*/ 1 w 973"/>
                    <a:gd name="T37" fmla="*/ 0 h 433"/>
                    <a:gd name="T38" fmla="*/ 1 w 973"/>
                    <a:gd name="T39" fmla="*/ 0 h 433"/>
                    <a:gd name="T40" fmla="*/ 1 w 973"/>
                    <a:gd name="T41" fmla="*/ 0 h 433"/>
                    <a:gd name="T42" fmla="*/ 1 w 973"/>
                    <a:gd name="T43" fmla="*/ 0 h 433"/>
                    <a:gd name="T44" fmla="*/ 1 w 973"/>
                    <a:gd name="T45" fmla="*/ 0 h 433"/>
                    <a:gd name="T46" fmla="*/ 1 w 973"/>
                    <a:gd name="T47" fmla="*/ 0 h 433"/>
                    <a:gd name="T48" fmla="*/ 1 w 973"/>
                    <a:gd name="T49" fmla="*/ 0 h 433"/>
                    <a:gd name="T50" fmla="*/ 1 w 973"/>
                    <a:gd name="T51" fmla="*/ 0 h 433"/>
                    <a:gd name="T52" fmla="*/ 1 w 973"/>
                    <a:gd name="T53" fmla="*/ 0 h 433"/>
                    <a:gd name="T54" fmla="*/ 1 w 973"/>
                    <a:gd name="T55" fmla="*/ 0 h 433"/>
                    <a:gd name="T56" fmla="*/ 1 w 973"/>
                    <a:gd name="T57" fmla="*/ 0 h 433"/>
                    <a:gd name="T58" fmla="*/ 1 w 973"/>
                    <a:gd name="T59" fmla="*/ 0 h 433"/>
                    <a:gd name="T60" fmla="*/ 1 w 973"/>
                    <a:gd name="T61" fmla="*/ 0 h 433"/>
                    <a:gd name="T62" fmla="*/ 1 w 973"/>
                    <a:gd name="T63" fmla="*/ 0 h 433"/>
                    <a:gd name="T64" fmla="*/ 1 w 973"/>
                    <a:gd name="T65" fmla="*/ 0 h 433"/>
                    <a:gd name="T66" fmla="*/ 1 w 973"/>
                    <a:gd name="T67" fmla="*/ 0 h 433"/>
                    <a:gd name="T68" fmla="*/ 1 w 973"/>
                    <a:gd name="T69" fmla="*/ 0 h 433"/>
                    <a:gd name="T70" fmla="*/ 1 w 973"/>
                    <a:gd name="T71" fmla="*/ 0 h 433"/>
                    <a:gd name="T72" fmla="*/ 1 w 973"/>
                    <a:gd name="T73" fmla="*/ 0 h 4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73"/>
                    <a:gd name="T112" fmla="*/ 0 h 433"/>
                    <a:gd name="T113" fmla="*/ 973 w 973"/>
                    <a:gd name="T114" fmla="*/ 433 h 4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73" h="433">
                      <a:moveTo>
                        <a:pt x="934" y="294"/>
                      </a:moveTo>
                      <a:lnTo>
                        <a:pt x="973" y="346"/>
                      </a:lnTo>
                      <a:lnTo>
                        <a:pt x="944" y="408"/>
                      </a:lnTo>
                      <a:lnTo>
                        <a:pt x="868" y="433"/>
                      </a:lnTo>
                      <a:lnTo>
                        <a:pt x="751" y="381"/>
                      </a:lnTo>
                      <a:lnTo>
                        <a:pt x="665" y="303"/>
                      </a:lnTo>
                      <a:lnTo>
                        <a:pt x="626" y="234"/>
                      </a:lnTo>
                      <a:lnTo>
                        <a:pt x="578" y="139"/>
                      </a:lnTo>
                      <a:lnTo>
                        <a:pt x="549" y="121"/>
                      </a:lnTo>
                      <a:lnTo>
                        <a:pt x="492" y="156"/>
                      </a:lnTo>
                      <a:lnTo>
                        <a:pt x="395" y="234"/>
                      </a:lnTo>
                      <a:lnTo>
                        <a:pt x="299" y="303"/>
                      </a:lnTo>
                      <a:lnTo>
                        <a:pt x="193" y="346"/>
                      </a:lnTo>
                      <a:lnTo>
                        <a:pt x="182" y="381"/>
                      </a:lnTo>
                      <a:lnTo>
                        <a:pt x="134" y="398"/>
                      </a:lnTo>
                      <a:lnTo>
                        <a:pt x="57" y="346"/>
                      </a:lnTo>
                      <a:lnTo>
                        <a:pt x="19" y="268"/>
                      </a:lnTo>
                      <a:lnTo>
                        <a:pt x="0" y="129"/>
                      </a:lnTo>
                      <a:lnTo>
                        <a:pt x="9" y="60"/>
                      </a:lnTo>
                      <a:lnTo>
                        <a:pt x="96" y="17"/>
                      </a:lnTo>
                      <a:lnTo>
                        <a:pt x="125" y="7"/>
                      </a:lnTo>
                      <a:lnTo>
                        <a:pt x="154" y="42"/>
                      </a:lnTo>
                      <a:lnTo>
                        <a:pt x="116" y="104"/>
                      </a:lnTo>
                      <a:lnTo>
                        <a:pt x="105" y="191"/>
                      </a:lnTo>
                      <a:lnTo>
                        <a:pt x="125" y="276"/>
                      </a:lnTo>
                      <a:lnTo>
                        <a:pt x="164" y="303"/>
                      </a:lnTo>
                      <a:lnTo>
                        <a:pt x="241" y="259"/>
                      </a:lnTo>
                      <a:lnTo>
                        <a:pt x="347" y="191"/>
                      </a:lnTo>
                      <a:lnTo>
                        <a:pt x="433" y="112"/>
                      </a:lnTo>
                      <a:lnTo>
                        <a:pt x="520" y="25"/>
                      </a:lnTo>
                      <a:lnTo>
                        <a:pt x="578" y="0"/>
                      </a:lnTo>
                      <a:lnTo>
                        <a:pt x="617" y="7"/>
                      </a:lnTo>
                      <a:lnTo>
                        <a:pt x="635" y="60"/>
                      </a:lnTo>
                      <a:lnTo>
                        <a:pt x="694" y="156"/>
                      </a:lnTo>
                      <a:lnTo>
                        <a:pt x="732" y="224"/>
                      </a:lnTo>
                      <a:lnTo>
                        <a:pt x="828" y="268"/>
                      </a:lnTo>
                      <a:lnTo>
                        <a:pt x="934" y="2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7" name="Freeform 16"/>
                <p:cNvSpPr>
                  <a:spLocks/>
                </p:cNvSpPr>
                <p:nvPr/>
              </p:nvSpPr>
              <p:spPr bwMode="auto">
                <a:xfrm>
                  <a:off x="2014" y="4256"/>
                  <a:ext cx="268" cy="476"/>
                </a:xfrm>
                <a:custGeom>
                  <a:avLst/>
                  <a:gdLst>
                    <a:gd name="T0" fmla="*/ 0 w 537"/>
                    <a:gd name="T1" fmla="*/ 0 h 952"/>
                    <a:gd name="T2" fmla="*/ 0 w 537"/>
                    <a:gd name="T3" fmla="*/ 0 h 952"/>
                    <a:gd name="T4" fmla="*/ 0 w 537"/>
                    <a:gd name="T5" fmla="*/ 1 h 952"/>
                    <a:gd name="T6" fmla="*/ 0 w 537"/>
                    <a:gd name="T7" fmla="*/ 1 h 952"/>
                    <a:gd name="T8" fmla="*/ 0 w 537"/>
                    <a:gd name="T9" fmla="*/ 1 h 952"/>
                    <a:gd name="T10" fmla="*/ 0 w 537"/>
                    <a:gd name="T11" fmla="*/ 1 h 952"/>
                    <a:gd name="T12" fmla="*/ 0 w 537"/>
                    <a:gd name="T13" fmla="*/ 1 h 952"/>
                    <a:gd name="T14" fmla="*/ 0 w 537"/>
                    <a:gd name="T15" fmla="*/ 1 h 952"/>
                    <a:gd name="T16" fmla="*/ 0 w 537"/>
                    <a:gd name="T17" fmla="*/ 1 h 952"/>
                    <a:gd name="T18" fmla="*/ 0 w 537"/>
                    <a:gd name="T19" fmla="*/ 1 h 952"/>
                    <a:gd name="T20" fmla="*/ 0 w 537"/>
                    <a:gd name="T21" fmla="*/ 1 h 952"/>
                    <a:gd name="T22" fmla="*/ 0 w 537"/>
                    <a:gd name="T23" fmla="*/ 1 h 952"/>
                    <a:gd name="T24" fmla="*/ 0 w 537"/>
                    <a:gd name="T25" fmla="*/ 1 h 952"/>
                    <a:gd name="T26" fmla="*/ 0 w 537"/>
                    <a:gd name="T27" fmla="*/ 1 h 952"/>
                    <a:gd name="T28" fmla="*/ 0 w 537"/>
                    <a:gd name="T29" fmla="*/ 1 h 952"/>
                    <a:gd name="T30" fmla="*/ 0 w 537"/>
                    <a:gd name="T31" fmla="*/ 1 h 952"/>
                    <a:gd name="T32" fmla="*/ 0 w 537"/>
                    <a:gd name="T33" fmla="*/ 1 h 952"/>
                    <a:gd name="T34" fmla="*/ 0 w 537"/>
                    <a:gd name="T35" fmla="*/ 1 h 952"/>
                    <a:gd name="T36" fmla="*/ 0 w 537"/>
                    <a:gd name="T37" fmla="*/ 1 h 952"/>
                    <a:gd name="T38" fmla="*/ 0 w 537"/>
                    <a:gd name="T39" fmla="*/ 1 h 952"/>
                    <a:gd name="T40" fmla="*/ 0 w 537"/>
                    <a:gd name="T41" fmla="*/ 1 h 952"/>
                    <a:gd name="T42" fmla="*/ 0 w 537"/>
                    <a:gd name="T43" fmla="*/ 1 h 952"/>
                    <a:gd name="T44" fmla="*/ 0 w 537"/>
                    <a:gd name="T45" fmla="*/ 1 h 952"/>
                    <a:gd name="T46" fmla="*/ 0 w 537"/>
                    <a:gd name="T47" fmla="*/ 1 h 952"/>
                    <a:gd name="T48" fmla="*/ 0 w 537"/>
                    <a:gd name="T49" fmla="*/ 1 h 952"/>
                    <a:gd name="T50" fmla="*/ 0 w 537"/>
                    <a:gd name="T51" fmla="*/ 1 h 952"/>
                    <a:gd name="T52" fmla="*/ 0 w 537"/>
                    <a:gd name="T53" fmla="*/ 1 h 952"/>
                    <a:gd name="T54" fmla="*/ 0 w 537"/>
                    <a:gd name="T55" fmla="*/ 1 h 952"/>
                    <a:gd name="T56" fmla="*/ 0 w 537"/>
                    <a:gd name="T57" fmla="*/ 1 h 952"/>
                    <a:gd name="T58" fmla="*/ 0 w 537"/>
                    <a:gd name="T59" fmla="*/ 1 h 952"/>
                    <a:gd name="T60" fmla="*/ 0 w 537"/>
                    <a:gd name="T61" fmla="*/ 1 h 952"/>
                    <a:gd name="T62" fmla="*/ 0 w 537"/>
                    <a:gd name="T63" fmla="*/ 0 h 9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7"/>
                    <a:gd name="T97" fmla="*/ 0 h 952"/>
                    <a:gd name="T98" fmla="*/ 537 w 537"/>
                    <a:gd name="T99" fmla="*/ 952 h 9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7" h="952">
                      <a:moveTo>
                        <a:pt x="371" y="0"/>
                      </a:moveTo>
                      <a:lnTo>
                        <a:pt x="439" y="0"/>
                      </a:lnTo>
                      <a:lnTo>
                        <a:pt x="528" y="26"/>
                      </a:lnTo>
                      <a:lnTo>
                        <a:pt x="508" y="68"/>
                      </a:lnTo>
                      <a:lnTo>
                        <a:pt x="410" y="144"/>
                      </a:lnTo>
                      <a:lnTo>
                        <a:pt x="303" y="230"/>
                      </a:lnTo>
                      <a:lnTo>
                        <a:pt x="167" y="323"/>
                      </a:lnTo>
                      <a:lnTo>
                        <a:pt x="116" y="366"/>
                      </a:lnTo>
                      <a:lnTo>
                        <a:pt x="136" y="426"/>
                      </a:lnTo>
                      <a:lnTo>
                        <a:pt x="254" y="552"/>
                      </a:lnTo>
                      <a:lnTo>
                        <a:pt x="371" y="715"/>
                      </a:lnTo>
                      <a:lnTo>
                        <a:pt x="478" y="834"/>
                      </a:lnTo>
                      <a:lnTo>
                        <a:pt x="537" y="884"/>
                      </a:lnTo>
                      <a:lnTo>
                        <a:pt x="517" y="927"/>
                      </a:lnTo>
                      <a:lnTo>
                        <a:pt x="449" y="927"/>
                      </a:lnTo>
                      <a:lnTo>
                        <a:pt x="331" y="952"/>
                      </a:lnTo>
                      <a:lnTo>
                        <a:pt x="206" y="935"/>
                      </a:lnTo>
                      <a:lnTo>
                        <a:pt x="176" y="892"/>
                      </a:lnTo>
                      <a:lnTo>
                        <a:pt x="254" y="876"/>
                      </a:lnTo>
                      <a:lnTo>
                        <a:pt x="362" y="884"/>
                      </a:lnTo>
                      <a:lnTo>
                        <a:pt x="410" y="884"/>
                      </a:lnTo>
                      <a:lnTo>
                        <a:pt x="410" y="824"/>
                      </a:lnTo>
                      <a:lnTo>
                        <a:pt x="342" y="748"/>
                      </a:lnTo>
                      <a:lnTo>
                        <a:pt x="263" y="663"/>
                      </a:lnTo>
                      <a:lnTo>
                        <a:pt x="186" y="562"/>
                      </a:lnTo>
                      <a:lnTo>
                        <a:pt x="68" y="443"/>
                      </a:lnTo>
                      <a:lnTo>
                        <a:pt x="0" y="348"/>
                      </a:lnTo>
                      <a:lnTo>
                        <a:pt x="20" y="323"/>
                      </a:lnTo>
                      <a:lnTo>
                        <a:pt x="79" y="272"/>
                      </a:lnTo>
                      <a:lnTo>
                        <a:pt x="206" y="154"/>
                      </a:lnTo>
                      <a:lnTo>
                        <a:pt x="283" y="86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28" name="Freeform 17"/>
                <p:cNvSpPr>
                  <a:spLocks/>
                </p:cNvSpPr>
                <p:nvPr/>
              </p:nvSpPr>
              <p:spPr bwMode="auto">
                <a:xfrm>
                  <a:off x="2118" y="3723"/>
                  <a:ext cx="254" cy="233"/>
                </a:xfrm>
                <a:custGeom>
                  <a:avLst/>
                  <a:gdLst>
                    <a:gd name="T0" fmla="*/ 1 w 508"/>
                    <a:gd name="T1" fmla="*/ 1 h 464"/>
                    <a:gd name="T2" fmla="*/ 1 w 508"/>
                    <a:gd name="T3" fmla="*/ 1 h 464"/>
                    <a:gd name="T4" fmla="*/ 1 w 508"/>
                    <a:gd name="T5" fmla="*/ 1 h 464"/>
                    <a:gd name="T6" fmla="*/ 1 w 508"/>
                    <a:gd name="T7" fmla="*/ 0 h 464"/>
                    <a:gd name="T8" fmla="*/ 1 w 508"/>
                    <a:gd name="T9" fmla="*/ 1 h 464"/>
                    <a:gd name="T10" fmla="*/ 1 w 508"/>
                    <a:gd name="T11" fmla="*/ 1 h 464"/>
                    <a:gd name="T12" fmla="*/ 1 w 508"/>
                    <a:gd name="T13" fmla="*/ 1 h 464"/>
                    <a:gd name="T14" fmla="*/ 1 w 508"/>
                    <a:gd name="T15" fmla="*/ 1 h 464"/>
                    <a:gd name="T16" fmla="*/ 1 w 508"/>
                    <a:gd name="T17" fmla="*/ 1 h 464"/>
                    <a:gd name="T18" fmla="*/ 1 w 508"/>
                    <a:gd name="T19" fmla="*/ 1 h 464"/>
                    <a:gd name="T20" fmla="*/ 1 w 508"/>
                    <a:gd name="T21" fmla="*/ 1 h 464"/>
                    <a:gd name="T22" fmla="*/ 1 w 508"/>
                    <a:gd name="T23" fmla="*/ 1 h 464"/>
                    <a:gd name="T24" fmla="*/ 1 w 508"/>
                    <a:gd name="T25" fmla="*/ 1 h 464"/>
                    <a:gd name="T26" fmla="*/ 1 w 508"/>
                    <a:gd name="T27" fmla="*/ 1 h 464"/>
                    <a:gd name="T28" fmla="*/ 1 w 508"/>
                    <a:gd name="T29" fmla="*/ 1 h 464"/>
                    <a:gd name="T30" fmla="*/ 1 w 508"/>
                    <a:gd name="T31" fmla="*/ 1 h 464"/>
                    <a:gd name="T32" fmla="*/ 1 w 508"/>
                    <a:gd name="T33" fmla="*/ 1 h 464"/>
                    <a:gd name="T34" fmla="*/ 1 w 508"/>
                    <a:gd name="T35" fmla="*/ 1 h 464"/>
                    <a:gd name="T36" fmla="*/ 1 w 508"/>
                    <a:gd name="T37" fmla="*/ 1 h 464"/>
                    <a:gd name="T38" fmla="*/ 1 w 508"/>
                    <a:gd name="T39" fmla="*/ 1 h 464"/>
                    <a:gd name="T40" fmla="*/ 0 w 508"/>
                    <a:gd name="T41" fmla="*/ 1 h 464"/>
                    <a:gd name="T42" fmla="*/ 1 w 508"/>
                    <a:gd name="T43" fmla="*/ 1 h 464"/>
                    <a:gd name="T44" fmla="*/ 1 w 508"/>
                    <a:gd name="T45" fmla="*/ 1 h 464"/>
                    <a:gd name="T46" fmla="*/ 1 w 508"/>
                    <a:gd name="T47" fmla="*/ 1 h 464"/>
                    <a:gd name="T48" fmla="*/ 1 w 508"/>
                    <a:gd name="T49" fmla="*/ 1 h 464"/>
                    <a:gd name="T50" fmla="*/ 1 w 508"/>
                    <a:gd name="T51" fmla="*/ 1 h 46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08"/>
                    <a:gd name="T79" fmla="*/ 0 h 464"/>
                    <a:gd name="T80" fmla="*/ 508 w 508"/>
                    <a:gd name="T81" fmla="*/ 464 h 46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08" h="464">
                      <a:moveTo>
                        <a:pt x="166" y="120"/>
                      </a:moveTo>
                      <a:lnTo>
                        <a:pt x="225" y="34"/>
                      </a:lnTo>
                      <a:lnTo>
                        <a:pt x="293" y="7"/>
                      </a:lnTo>
                      <a:lnTo>
                        <a:pt x="341" y="0"/>
                      </a:lnTo>
                      <a:lnTo>
                        <a:pt x="400" y="17"/>
                      </a:lnTo>
                      <a:lnTo>
                        <a:pt x="459" y="60"/>
                      </a:lnTo>
                      <a:lnTo>
                        <a:pt x="479" y="112"/>
                      </a:lnTo>
                      <a:lnTo>
                        <a:pt x="508" y="197"/>
                      </a:lnTo>
                      <a:lnTo>
                        <a:pt x="499" y="292"/>
                      </a:lnTo>
                      <a:lnTo>
                        <a:pt x="488" y="370"/>
                      </a:lnTo>
                      <a:lnTo>
                        <a:pt x="449" y="422"/>
                      </a:lnTo>
                      <a:lnTo>
                        <a:pt x="400" y="464"/>
                      </a:lnTo>
                      <a:lnTo>
                        <a:pt x="332" y="457"/>
                      </a:lnTo>
                      <a:lnTo>
                        <a:pt x="263" y="439"/>
                      </a:lnTo>
                      <a:lnTo>
                        <a:pt x="195" y="395"/>
                      </a:lnTo>
                      <a:lnTo>
                        <a:pt x="155" y="344"/>
                      </a:lnTo>
                      <a:lnTo>
                        <a:pt x="136" y="257"/>
                      </a:lnTo>
                      <a:lnTo>
                        <a:pt x="136" y="180"/>
                      </a:lnTo>
                      <a:lnTo>
                        <a:pt x="68" y="129"/>
                      </a:lnTo>
                      <a:lnTo>
                        <a:pt x="28" y="112"/>
                      </a:lnTo>
                      <a:lnTo>
                        <a:pt x="0" y="85"/>
                      </a:lnTo>
                      <a:lnTo>
                        <a:pt x="8" y="52"/>
                      </a:lnTo>
                      <a:lnTo>
                        <a:pt x="39" y="42"/>
                      </a:lnTo>
                      <a:lnTo>
                        <a:pt x="68" y="69"/>
                      </a:lnTo>
                      <a:lnTo>
                        <a:pt x="98" y="102"/>
                      </a:lnTo>
                      <a:lnTo>
                        <a:pt x="16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20" name="Freeform 18"/>
              <p:cNvSpPr>
                <a:spLocks/>
              </p:cNvSpPr>
              <p:nvPr/>
            </p:nvSpPr>
            <p:spPr bwMode="auto">
              <a:xfrm>
                <a:off x="1329" y="4118"/>
                <a:ext cx="184" cy="291"/>
              </a:xfrm>
              <a:custGeom>
                <a:avLst/>
                <a:gdLst>
                  <a:gd name="T0" fmla="*/ 1 w 367"/>
                  <a:gd name="T1" fmla="*/ 1 h 582"/>
                  <a:gd name="T2" fmla="*/ 1 w 367"/>
                  <a:gd name="T3" fmla="*/ 1 h 582"/>
                  <a:gd name="T4" fmla="*/ 1 w 367"/>
                  <a:gd name="T5" fmla="*/ 1 h 582"/>
                  <a:gd name="T6" fmla="*/ 1 w 367"/>
                  <a:gd name="T7" fmla="*/ 1 h 582"/>
                  <a:gd name="T8" fmla="*/ 1 w 367"/>
                  <a:gd name="T9" fmla="*/ 1 h 582"/>
                  <a:gd name="T10" fmla="*/ 0 w 367"/>
                  <a:gd name="T11" fmla="*/ 1 h 582"/>
                  <a:gd name="T12" fmla="*/ 1 w 367"/>
                  <a:gd name="T13" fmla="*/ 0 h 582"/>
                  <a:gd name="T14" fmla="*/ 1 w 367"/>
                  <a:gd name="T15" fmla="*/ 0 h 582"/>
                  <a:gd name="T16" fmla="*/ 1 w 367"/>
                  <a:gd name="T17" fmla="*/ 1 h 582"/>
                  <a:gd name="T18" fmla="*/ 1 w 367"/>
                  <a:gd name="T19" fmla="*/ 1 h 582"/>
                  <a:gd name="T20" fmla="*/ 1 w 367"/>
                  <a:gd name="T21" fmla="*/ 1 h 582"/>
                  <a:gd name="T22" fmla="*/ 1 w 367"/>
                  <a:gd name="T23" fmla="*/ 1 h 582"/>
                  <a:gd name="T24" fmla="*/ 1 w 367"/>
                  <a:gd name="T25" fmla="*/ 1 h 582"/>
                  <a:gd name="T26" fmla="*/ 1 w 367"/>
                  <a:gd name="T27" fmla="*/ 1 h 5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7"/>
                  <a:gd name="T43" fmla="*/ 0 h 582"/>
                  <a:gd name="T44" fmla="*/ 367 w 367"/>
                  <a:gd name="T45" fmla="*/ 582 h 58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7" h="582">
                    <a:moveTo>
                      <a:pt x="367" y="582"/>
                    </a:moveTo>
                    <a:lnTo>
                      <a:pt x="228" y="496"/>
                    </a:lnTo>
                    <a:lnTo>
                      <a:pt x="129" y="393"/>
                    </a:lnTo>
                    <a:lnTo>
                      <a:pt x="70" y="291"/>
                    </a:lnTo>
                    <a:lnTo>
                      <a:pt x="11" y="137"/>
                    </a:lnTo>
                    <a:lnTo>
                      <a:pt x="0" y="34"/>
                    </a:lnTo>
                    <a:lnTo>
                      <a:pt x="31" y="0"/>
                    </a:lnTo>
                    <a:lnTo>
                      <a:pt x="59" y="0"/>
                    </a:lnTo>
                    <a:lnTo>
                      <a:pt x="59" y="50"/>
                    </a:lnTo>
                    <a:lnTo>
                      <a:pt x="59" y="128"/>
                    </a:lnTo>
                    <a:lnTo>
                      <a:pt x="99" y="265"/>
                    </a:lnTo>
                    <a:lnTo>
                      <a:pt x="149" y="368"/>
                    </a:lnTo>
                    <a:lnTo>
                      <a:pt x="238" y="453"/>
                    </a:lnTo>
                    <a:lnTo>
                      <a:pt x="367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1" name="Freeform 19"/>
              <p:cNvSpPr>
                <a:spLocks/>
              </p:cNvSpPr>
              <p:nvPr/>
            </p:nvSpPr>
            <p:spPr bwMode="auto">
              <a:xfrm>
                <a:off x="1496" y="4145"/>
                <a:ext cx="145" cy="205"/>
              </a:xfrm>
              <a:custGeom>
                <a:avLst/>
                <a:gdLst>
                  <a:gd name="T0" fmla="*/ 1 w 290"/>
                  <a:gd name="T1" fmla="*/ 0 h 412"/>
                  <a:gd name="T2" fmla="*/ 1 w 290"/>
                  <a:gd name="T3" fmla="*/ 0 h 412"/>
                  <a:gd name="T4" fmla="*/ 1 w 290"/>
                  <a:gd name="T5" fmla="*/ 0 h 412"/>
                  <a:gd name="T6" fmla="*/ 1 w 290"/>
                  <a:gd name="T7" fmla="*/ 0 h 412"/>
                  <a:gd name="T8" fmla="*/ 1 w 290"/>
                  <a:gd name="T9" fmla="*/ 0 h 412"/>
                  <a:gd name="T10" fmla="*/ 0 w 290"/>
                  <a:gd name="T11" fmla="*/ 0 h 412"/>
                  <a:gd name="T12" fmla="*/ 1 w 290"/>
                  <a:gd name="T13" fmla="*/ 0 h 412"/>
                  <a:gd name="T14" fmla="*/ 1 w 290"/>
                  <a:gd name="T15" fmla="*/ 0 h 412"/>
                  <a:gd name="T16" fmla="*/ 1 w 290"/>
                  <a:gd name="T17" fmla="*/ 0 h 412"/>
                  <a:gd name="T18" fmla="*/ 1 w 290"/>
                  <a:gd name="T19" fmla="*/ 0 h 412"/>
                  <a:gd name="T20" fmla="*/ 1 w 290"/>
                  <a:gd name="T21" fmla="*/ 0 h 412"/>
                  <a:gd name="T22" fmla="*/ 1 w 290"/>
                  <a:gd name="T23" fmla="*/ 0 h 412"/>
                  <a:gd name="T24" fmla="*/ 1 w 290"/>
                  <a:gd name="T25" fmla="*/ 0 h 412"/>
                  <a:gd name="T26" fmla="*/ 1 w 290"/>
                  <a:gd name="T27" fmla="*/ 0 h 4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0"/>
                  <a:gd name="T43" fmla="*/ 0 h 412"/>
                  <a:gd name="T44" fmla="*/ 290 w 290"/>
                  <a:gd name="T45" fmla="*/ 412 h 4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0" h="412">
                    <a:moveTo>
                      <a:pt x="290" y="412"/>
                    </a:moveTo>
                    <a:lnTo>
                      <a:pt x="204" y="363"/>
                    </a:lnTo>
                    <a:lnTo>
                      <a:pt x="138" y="296"/>
                    </a:lnTo>
                    <a:lnTo>
                      <a:pt x="82" y="225"/>
                    </a:lnTo>
                    <a:lnTo>
                      <a:pt x="23" y="116"/>
                    </a:lnTo>
                    <a:lnTo>
                      <a:pt x="0" y="34"/>
                    </a:lnTo>
                    <a:lnTo>
                      <a:pt x="4" y="4"/>
                    </a:lnTo>
                    <a:lnTo>
                      <a:pt x="20" y="0"/>
                    </a:lnTo>
                    <a:lnTo>
                      <a:pt x="32" y="42"/>
                    </a:lnTo>
                    <a:lnTo>
                      <a:pt x="47" y="102"/>
                    </a:lnTo>
                    <a:lnTo>
                      <a:pt x="95" y="198"/>
                    </a:lnTo>
                    <a:lnTo>
                      <a:pt x="138" y="274"/>
                    </a:lnTo>
                    <a:lnTo>
                      <a:pt x="201" y="329"/>
                    </a:lnTo>
                    <a:lnTo>
                      <a:pt x="290" y="4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2" name="Freeform 20"/>
              <p:cNvSpPr>
                <a:spLocks/>
              </p:cNvSpPr>
              <p:nvPr/>
            </p:nvSpPr>
            <p:spPr bwMode="auto">
              <a:xfrm>
                <a:off x="1795" y="4289"/>
                <a:ext cx="135" cy="74"/>
              </a:xfrm>
              <a:custGeom>
                <a:avLst/>
                <a:gdLst>
                  <a:gd name="T0" fmla="*/ 1 w 270"/>
                  <a:gd name="T1" fmla="*/ 0 h 147"/>
                  <a:gd name="T2" fmla="*/ 1 w 270"/>
                  <a:gd name="T3" fmla="*/ 1 h 147"/>
                  <a:gd name="T4" fmla="*/ 1 w 270"/>
                  <a:gd name="T5" fmla="*/ 1 h 147"/>
                  <a:gd name="T6" fmla="*/ 0 w 270"/>
                  <a:gd name="T7" fmla="*/ 1 h 147"/>
                  <a:gd name="T8" fmla="*/ 0 w 270"/>
                  <a:gd name="T9" fmla="*/ 1 h 147"/>
                  <a:gd name="T10" fmla="*/ 1 w 270"/>
                  <a:gd name="T11" fmla="*/ 1 h 147"/>
                  <a:gd name="T12" fmla="*/ 1 w 270"/>
                  <a:gd name="T13" fmla="*/ 1 h 147"/>
                  <a:gd name="T14" fmla="*/ 1 w 270"/>
                  <a:gd name="T15" fmla="*/ 0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47"/>
                  <a:gd name="T26" fmla="*/ 270 w 270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47">
                    <a:moveTo>
                      <a:pt x="270" y="0"/>
                    </a:moveTo>
                    <a:lnTo>
                      <a:pt x="159" y="74"/>
                    </a:lnTo>
                    <a:lnTo>
                      <a:pt x="69" y="110"/>
                    </a:lnTo>
                    <a:lnTo>
                      <a:pt x="0" y="82"/>
                    </a:lnTo>
                    <a:lnTo>
                      <a:pt x="0" y="128"/>
                    </a:lnTo>
                    <a:lnTo>
                      <a:pt x="60" y="147"/>
                    </a:lnTo>
                    <a:lnTo>
                      <a:pt x="130" y="13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01" name="Group 21"/>
            <p:cNvGrpSpPr>
              <a:grpSpLocks/>
            </p:cNvGrpSpPr>
            <p:nvPr/>
          </p:nvGrpSpPr>
          <p:grpSpPr bwMode="auto">
            <a:xfrm rot="2041620">
              <a:off x="9261" y="1264"/>
              <a:ext cx="360" cy="356"/>
              <a:chOff x="3321" y="5044"/>
              <a:chExt cx="1440" cy="1424"/>
            </a:xfrm>
          </p:grpSpPr>
          <p:sp>
            <p:nvSpPr>
              <p:cNvPr id="16405" name="Freeform 22"/>
              <p:cNvSpPr>
                <a:spLocks/>
              </p:cNvSpPr>
              <p:nvPr/>
            </p:nvSpPr>
            <p:spPr bwMode="auto">
              <a:xfrm>
                <a:off x="3321" y="5679"/>
                <a:ext cx="1440" cy="710"/>
              </a:xfrm>
              <a:custGeom>
                <a:avLst/>
                <a:gdLst>
                  <a:gd name="T0" fmla="*/ 67 w 1440"/>
                  <a:gd name="T1" fmla="*/ 54 h 710"/>
                  <a:gd name="T2" fmla="*/ 0 w 1440"/>
                  <a:gd name="T3" fmla="*/ 710 h 710"/>
                  <a:gd name="T4" fmla="*/ 1440 w 1440"/>
                  <a:gd name="T5" fmla="*/ 709 h 710"/>
                  <a:gd name="T6" fmla="*/ 1343 w 1440"/>
                  <a:gd name="T7" fmla="*/ 0 h 710"/>
                  <a:gd name="T8" fmla="*/ 67 w 1440"/>
                  <a:gd name="T9" fmla="*/ 54 h 710"/>
                  <a:gd name="T10" fmla="*/ 67 w 1440"/>
                  <a:gd name="T11" fmla="*/ 54 h 7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0"/>
                  <a:gd name="T19" fmla="*/ 0 h 710"/>
                  <a:gd name="T20" fmla="*/ 1440 w 1440"/>
                  <a:gd name="T21" fmla="*/ 710 h 7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0" h="710">
                    <a:moveTo>
                      <a:pt x="67" y="54"/>
                    </a:moveTo>
                    <a:lnTo>
                      <a:pt x="0" y="710"/>
                    </a:lnTo>
                    <a:lnTo>
                      <a:pt x="1440" y="709"/>
                    </a:lnTo>
                    <a:lnTo>
                      <a:pt x="1343" y="0"/>
                    </a:lnTo>
                    <a:lnTo>
                      <a:pt x="67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6" name="Freeform 23"/>
              <p:cNvSpPr>
                <a:spLocks/>
              </p:cNvSpPr>
              <p:nvPr/>
            </p:nvSpPr>
            <p:spPr bwMode="auto">
              <a:xfrm>
                <a:off x="3443" y="5920"/>
                <a:ext cx="449" cy="336"/>
              </a:xfrm>
              <a:custGeom>
                <a:avLst/>
                <a:gdLst>
                  <a:gd name="T0" fmla="*/ 247 w 449"/>
                  <a:gd name="T1" fmla="*/ 335 h 336"/>
                  <a:gd name="T2" fmla="*/ 275 w 449"/>
                  <a:gd name="T3" fmla="*/ 330 h 336"/>
                  <a:gd name="T4" fmla="*/ 302 w 449"/>
                  <a:gd name="T5" fmla="*/ 325 h 336"/>
                  <a:gd name="T6" fmla="*/ 327 w 449"/>
                  <a:gd name="T7" fmla="*/ 316 h 336"/>
                  <a:gd name="T8" fmla="*/ 350 w 449"/>
                  <a:gd name="T9" fmla="*/ 307 h 336"/>
                  <a:gd name="T10" fmla="*/ 371 w 449"/>
                  <a:gd name="T11" fmla="*/ 294 h 336"/>
                  <a:gd name="T12" fmla="*/ 389 w 449"/>
                  <a:gd name="T13" fmla="*/ 280 h 336"/>
                  <a:gd name="T14" fmla="*/ 407 w 449"/>
                  <a:gd name="T15" fmla="*/ 263 h 336"/>
                  <a:gd name="T16" fmla="*/ 421 w 449"/>
                  <a:gd name="T17" fmla="*/ 247 h 336"/>
                  <a:gd name="T18" fmla="*/ 432 w 449"/>
                  <a:gd name="T19" fmla="*/ 228 h 336"/>
                  <a:gd name="T20" fmla="*/ 441 w 449"/>
                  <a:gd name="T21" fmla="*/ 209 h 336"/>
                  <a:gd name="T22" fmla="*/ 446 w 449"/>
                  <a:gd name="T23" fmla="*/ 188 h 336"/>
                  <a:gd name="T24" fmla="*/ 449 w 449"/>
                  <a:gd name="T25" fmla="*/ 167 h 336"/>
                  <a:gd name="T26" fmla="*/ 446 w 449"/>
                  <a:gd name="T27" fmla="*/ 146 h 336"/>
                  <a:gd name="T28" fmla="*/ 441 w 449"/>
                  <a:gd name="T29" fmla="*/ 125 h 336"/>
                  <a:gd name="T30" fmla="*/ 432 w 449"/>
                  <a:gd name="T31" fmla="*/ 105 h 336"/>
                  <a:gd name="T32" fmla="*/ 421 w 449"/>
                  <a:gd name="T33" fmla="*/ 87 h 336"/>
                  <a:gd name="T34" fmla="*/ 407 w 449"/>
                  <a:gd name="T35" fmla="*/ 69 h 336"/>
                  <a:gd name="T36" fmla="*/ 389 w 449"/>
                  <a:gd name="T37" fmla="*/ 54 h 336"/>
                  <a:gd name="T38" fmla="*/ 371 w 449"/>
                  <a:gd name="T39" fmla="*/ 40 h 336"/>
                  <a:gd name="T40" fmla="*/ 350 w 449"/>
                  <a:gd name="T41" fmla="*/ 28 h 336"/>
                  <a:gd name="T42" fmla="*/ 327 w 449"/>
                  <a:gd name="T43" fmla="*/ 18 h 336"/>
                  <a:gd name="T44" fmla="*/ 302 w 449"/>
                  <a:gd name="T45" fmla="*/ 9 h 336"/>
                  <a:gd name="T46" fmla="*/ 275 w 449"/>
                  <a:gd name="T47" fmla="*/ 4 h 336"/>
                  <a:gd name="T48" fmla="*/ 247 w 449"/>
                  <a:gd name="T49" fmla="*/ 1 h 336"/>
                  <a:gd name="T50" fmla="*/ 218 w 449"/>
                  <a:gd name="T51" fmla="*/ 0 h 336"/>
                  <a:gd name="T52" fmla="*/ 190 w 449"/>
                  <a:gd name="T53" fmla="*/ 1 h 336"/>
                  <a:gd name="T54" fmla="*/ 163 w 449"/>
                  <a:gd name="T55" fmla="*/ 5 h 336"/>
                  <a:gd name="T56" fmla="*/ 138 w 449"/>
                  <a:gd name="T57" fmla="*/ 13 h 336"/>
                  <a:gd name="T58" fmla="*/ 113 w 449"/>
                  <a:gd name="T59" fmla="*/ 21 h 336"/>
                  <a:gd name="T60" fmla="*/ 90 w 449"/>
                  <a:gd name="T61" fmla="*/ 33 h 336"/>
                  <a:gd name="T62" fmla="*/ 69 w 449"/>
                  <a:gd name="T63" fmla="*/ 46 h 336"/>
                  <a:gd name="T64" fmla="*/ 54 w 449"/>
                  <a:gd name="T65" fmla="*/ 60 h 336"/>
                  <a:gd name="T66" fmla="*/ 36 w 449"/>
                  <a:gd name="T67" fmla="*/ 76 h 336"/>
                  <a:gd name="T68" fmla="*/ 22 w 449"/>
                  <a:gd name="T69" fmla="*/ 94 h 336"/>
                  <a:gd name="T70" fmla="*/ 13 w 449"/>
                  <a:gd name="T71" fmla="*/ 114 h 336"/>
                  <a:gd name="T72" fmla="*/ 5 w 449"/>
                  <a:gd name="T73" fmla="*/ 133 h 336"/>
                  <a:gd name="T74" fmla="*/ 0 w 449"/>
                  <a:gd name="T75" fmla="*/ 154 h 336"/>
                  <a:gd name="T76" fmla="*/ 0 w 449"/>
                  <a:gd name="T77" fmla="*/ 176 h 336"/>
                  <a:gd name="T78" fmla="*/ 5 w 449"/>
                  <a:gd name="T79" fmla="*/ 196 h 336"/>
                  <a:gd name="T80" fmla="*/ 11 w 449"/>
                  <a:gd name="T81" fmla="*/ 218 h 336"/>
                  <a:gd name="T82" fmla="*/ 21 w 449"/>
                  <a:gd name="T83" fmla="*/ 236 h 336"/>
                  <a:gd name="T84" fmla="*/ 33 w 449"/>
                  <a:gd name="T85" fmla="*/ 254 h 336"/>
                  <a:gd name="T86" fmla="*/ 49 w 449"/>
                  <a:gd name="T87" fmla="*/ 270 h 336"/>
                  <a:gd name="T88" fmla="*/ 68 w 449"/>
                  <a:gd name="T89" fmla="*/ 286 h 336"/>
                  <a:gd name="T90" fmla="*/ 87 w 449"/>
                  <a:gd name="T91" fmla="*/ 299 h 336"/>
                  <a:gd name="T92" fmla="*/ 109 w 449"/>
                  <a:gd name="T93" fmla="*/ 310 h 336"/>
                  <a:gd name="T94" fmla="*/ 132 w 449"/>
                  <a:gd name="T95" fmla="*/ 320 h 336"/>
                  <a:gd name="T96" fmla="*/ 157 w 449"/>
                  <a:gd name="T97" fmla="*/ 328 h 336"/>
                  <a:gd name="T98" fmla="*/ 185 w 449"/>
                  <a:gd name="T99" fmla="*/ 332 h 336"/>
                  <a:gd name="T100" fmla="*/ 212 w 449"/>
                  <a:gd name="T101" fmla="*/ 336 h 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9"/>
                  <a:gd name="T154" fmla="*/ 0 h 336"/>
                  <a:gd name="T155" fmla="*/ 449 w 449"/>
                  <a:gd name="T156" fmla="*/ 336 h 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9" h="336">
                    <a:moveTo>
                      <a:pt x="225" y="336"/>
                    </a:moveTo>
                    <a:lnTo>
                      <a:pt x="231" y="336"/>
                    </a:lnTo>
                    <a:lnTo>
                      <a:pt x="237" y="336"/>
                    </a:lnTo>
                    <a:lnTo>
                      <a:pt x="242" y="335"/>
                    </a:lnTo>
                    <a:lnTo>
                      <a:pt x="247" y="335"/>
                    </a:lnTo>
                    <a:lnTo>
                      <a:pt x="253" y="335"/>
                    </a:lnTo>
                    <a:lnTo>
                      <a:pt x="259" y="333"/>
                    </a:lnTo>
                    <a:lnTo>
                      <a:pt x="264" y="332"/>
                    </a:lnTo>
                    <a:lnTo>
                      <a:pt x="270" y="332"/>
                    </a:lnTo>
                    <a:lnTo>
                      <a:pt x="275" y="330"/>
                    </a:lnTo>
                    <a:lnTo>
                      <a:pt x="281" y="329"/>
                    </a:lnTo>
                    <a:lnTo>
                      <a:pt x="286" y="329"/>
                    </a:lnTo>
                    <a:lnTo>
                      <a:pt x="291" y="328"/>
                    </a:lnTo>
                    <a:lnTo>
                      <a:pt x="295" y="326"/>
                    </a:lnTo>
                    <a:lnTo>
                      <a:pt x="302" y="325"/>
                    </a:lnTo>
                    <a:lnTo>
                      <a:pt x="306" y="323"/>
                    </a:lnTo>
                    <a:lnTo>
                      <a:pt x="313" y="322"/>
                    </a:lnTo>
                    <a:lnTo>
                      <a:pt x="317" y="320"/>
                    </a:lnTo>
                    <a:lnTo>
                      <a:pt x="322" y="319"/>
                    </a:lnTo>
                    <a:lnTo>
                      <a:pt x="327" y="316"/>
                    </a:lnTo>
                    <a:lnTo>
                      <a:pt x="331" y="315"/>
                    </a:lnTo>
                    <a:lnTo>
                      <a:pt x="336" y="313"/>
                    </a:lnTo>
                    <a:lnTo>
                      <a:pt x="341" y="310"/>
                    </a:lnTo>
                    <a:lnTo>
                      <a:pt x="344" y="309"/>
                    </a:lnTo>
                    <a:lnTo>
                      <a:pt x="350" y="307"/>
                    </a:lnTo>
                    <a:lnTo>
                      <a:pt x="355" y="305"/>
                    </a:lnTo>
                    <a:lnTo>
                      <a:pt x="358" y="301"/>
                    </a:lnTo>
                    <a:lnTo>
                      <a:pt x="363" y="299"/>
                    </a:lnTo>
                    <a:lnTo>
                      <a:pt x="367" y="298"/>
                    </a:lnTo>
                    <a:lnTo>
                      <a:pt x="371" y="294"/>
                    </a:lnTo>
                    <a:lnTo>
                      <a:pt x="375" y="292"/>
                    </a:lnTo>
                    <a:lnTo>
                      <a:pt x="378" y="289"/>
                    </a:lnTo>
                    <a:lnTo>
                      <a:pt x="383" y="286"/>
                    </a:lnTo>
                    <a:lnTo>
                      <a:pt x="386" y="283"/>
                    </a:lnTo>
                    <a:lnTo>
                      <a:pt x="389" y="280"/>
                    </a:lnTo>
                    <a:lnTo>
                      <a:pt x="393" y="278"/>
                    </a:lnTo>
                    <a:lnTo>
                      <a:pt x="397" y="274"/>
                    </a:lnTo>
                    <a:lnTo>
                      <a:pt x="400" y="270"/>
                    </a:lnTo>
                    <a:lnTo>
                      <a:pt x="403" y="267"/>
                    </a:lnTo>
                    <a:lnTo>
                      <a:pt x="407" y="263"/>
                    </a:lnTo>
                    <a:lnTo>
                      <a:pt x="410" y="261"/>
                    </a:lnTo>
                    <a:lnTo>
                      <a:pt x="413" y="258"/>
                    </a:lnTo>
                    <a:lnTo>
                      <a:pt x="416" y="254"/>
                    </a:lnTo>
                    <a:lnTo>
                      <a:pt x="418" y="251"/>
                    </a:lnTo>
                    <a:lnTo>
                      <a:pt x="421" y="247"/>
                    </a:lnTo>
                    <a:lnTo>
                      <a:pt x="424" y="243"/>
                    </a:lnTo>
                    <a:lnTo>
                      <a:pt x="425" y="240"/>
                    </a:lnTo>
                    <a:lnTo>
                      <a:pt x="429" y="236"/>
                    </a:lnTo>
                    <a:lnTo>
                      <a:pt x="430" y="233"/>
                    </a:lnTo>
                    <a:lnTo>
                      <a:pt x="432" y="228"/>
                    </a:lnTo>
                    <a:lnTo>
                      <a:pt x="435" y="225"/>
                    </a:lnTo>
                    <a:lnTo>
                      <a:pt x="436" y="221"/>
                    </a:lnTo>
                    <a:lnTo>
                      <a:pt x="438" y="218"/>
                    </a:lnTo>
                    <a:lnTo>
                      <a:pt x="440" y="213"/>
                    </a:lnTo>
                    <a:lnTo>
                      <a:pt x="441" y="209"/>
                    </a:lnTo>
                    <a:lnTo>
                      <a:pt x="443" y="205"/>
                    </a:lnTo>
                    <a:lnTo>
                      <a:pt x="444" y="201"/>
                    </a:lnTo>
                    <a:lnTo>
                      <a:pt x="444" y="196"/>
                    </a:lnTo>
                    <a:lnTo>
                      <a:pt x="446" y="193"/>
                    </a:lnTo>
                    <a:lnTo>
                      <a:pt x="446" y="188"/>
                    </a:lnTo>
                    <a:lnTo>
                      <a:pt x="447" y="185"/>
                    </a:lnTo>
                    <a:lnTo>
                      <a:pt x="449" y="180"/>
                    </a:lnTo>
                    <a:lnTo>
                      <a:pt x="449" y="176"/>
                    </a:lnTo>
                    <a:lnTo>
                      <a:pt x="449" y="172"/>
                    </a:lnTo>
                    <a:lnTo>
                      <a:pt x="449" y="167"/>
                    </a:lnTo>
                    <a:lnTo>
                      <a:pt x="449" y="162"/>
                    </a:lnTo>
                    <a:lnTo>
                      <a:pt x="449" y="159"/>
                    </a:lnTo>
                    <a:lnTo>
                      <a:pt x="449" y="154"/>
                    </a:lnTo>
                    <a:lnTo>
                      <a:pt x="447" y="151"/>
                    </a:lnTo>
                    <a:lnTo>
                      <a:pt x="446" y="146"/>
                    </a:lnTo>
                    <a:lnTo>
                      <a:pt x="446" y="142"/>
                    </a:lnTo>
                    <a:lnTo>
                      <a:pt x="444" y="136"/>
                    </a:lnTo>
                    <a:lnTo>
                      <a:pt x="444" y="133"/>
                    </a:lnTo>
                    <a:lnTo>
                      <a:pt x="443" y="129"/>
                    </a:lnTo>
                    <a:lnTo>
                      <a:pt x="441" y="125"/>
                    </a:lnTo>
                    <a:lnTo>
                      <a:pt x="440" y="121"/>
                    </a:lnTo>
                    <a:lnTo>
                      <a:pt x="438" y="116"/>
                    </a:lnTo>
                    <a:lnTo>
                      <a:pt x="436" y="114"/>
                    </a:lnTo>
                    <a:lnTo>
                      <a:pt x="435" y="109"/>
                    </a:lnTo>
                    <a:lnTo>
                      <a:pt x="432" y="105"/>
                    </a:lnTo>
                    <a:lnTo>
                      <a:pt x="430" y="101"/>
                    </a:lnTo>
                    <a:lnTo>
                      <a:pt x="429" y="98"/>
                    </a:lnTo>
                    <a:lnTo>
                      <a:pt x="425" y="94"/>
                    </a:lnTo>
                    <a:lnTo>
                      <a:pt x="424" y="91"/>
                    </a:lnTo>
                    <a:lnTo>
                      <a:pt x="421" y="87"/>
                    </a:lnTo>
                    <a:lnTo>
                      <a:pt x="418" y="84"/>
                    </a:lnTo>
                    <a:lnTo>
                      <a:pt x="416" y="80"/>
                    </a:lnTo>
                    <a:lnTo>
                      <a:pt x="413" y="76"/>
                    </a:lnTo>
                    <a:lnTo>
                      <a:pt x="410" y="73"/>
                    </a:lnTo>
                    <a:lnTo>
                      <a:pt x="407" y="69"/>
                    </a:lnTo>
                    <a:lnTo>
                      <a:pt x="403" y="67"/>
                    </a:lnTo>
                    <a:lnTo>
                      <a:pt x="400" y="64"/>
                    </a:lnTo>
                    <a:lnTo>
                      <a:pt x="397" y="60"/>
                    </a:lnTo>
                    <a:lnTo>
                      <a:pt x="393" y="58"/>
                    </a:lnTo>
                    <a:lnTo>
                      <a:pt x="389" y="54"/>
                    </a:lnTo>
                    <a:lnTo>
                      <a:pt x="386" y="52"/>
                    </a:lnTo>
                    <a:lnTo>
                      <a:pt x="383" y="49"/>
                    </a:lnTo>
                    <a:lnTo>
                      <a:pt x="378" y="46"/>
                    </a:lnTo>
                    <a:lnTo>
                      <a:pt x="375" y="42"/>
                    </a:lnTo>
                    <a:lnTo>
                      <a:pt x="371" y="40"/>
                    </a:lnTo>
                    <a:lnTo>
                      <a:pt x="367" y="38"/>
                    </a:lnTo>
                    <a:lnTo>
                      <a:pt x="363" y="35"/>
                    </a:lnTo>
                    <a:lnTo>
                      <a:pt x="358" y="33"/>
                    </a:lnTo>
                    <a:lnTo>
                      <a:pt x="355" y="31"/>
                    </a:lnTo>
                    <a:lnTo>
                      <a:pt x="350" y="28"/>
                    </a:lnTo>
                    <a:lnTo>
                      <a:pt x="344" y="26"/>
                    </a:lnTo>
                    <a:lnTo>
                      <a:pt x="341" y="24"/>
                    </a:lnTo>
                    <a:lnTo>
                      <a:pt x="336" y="21"/>
                    </a:lnTo>
                    <a:lnTo>
                      <a:pt x="331" y="20"/>
                    </a:lnTo>
                    <a:lnTo>
                      <a:pt x="327" y="18"/>
                    </a:lnTo>
                    <a:lnTo>
                      <a:pt x="322" y="16"/>
                    </a:lnTo>
                    <a:lnTo>
                      <a:pt x="317" y="14"/>
                    </a:lnTo>
                    <a:lnTo>
                      <a:pt x="313" y="13"/>
                    </a:lnTo>
                    <a:lnTo>
                      <a:pt x="306" y="11"/>
                    </a:lnTo>
                    <a:lnTo>
                      <a:pt x="302" y="9"/>
                    </a:lnTo>
                    <a:lnTo>
                      <a:pt x="295" y="8"/>
                    </a:lnTo>
                    <a:lnTo>
                      <a:pt x="291" y="7"/>
                    </a:lnTo>
                    <a:lnTo>
                      <a:pt x="286" y="5"/>
                    </a:lnTo>
                    <a:lnTo>
                      <a:pt x="281" y="5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4" y="2"/>
                    </a:lnTo>
                    <a:lnTo>
                      <a:pt x="259" y="1"/>
                    </a:lnTo>
                    <a:lnTo>
                      <a:pt x="253" y="1"/>
                    </a:lnTo>
                    <a:lnTo>
                      <a:pt x="247" y="1"/>
                    </a:lnTo>
                    <a:lnTo>
                      <a:pt x="242" y="0"/>
                    </a:lnTo>
                    <a:lnTo>
                      <a:pt x="237" y="0"/>
                    </a:lnTo>
                    <a:lnTo>
                      <a:pt x="231" y="0"/>
                    </a:lnTo>
                    <a:lnTo>
                      <a:pt x="225" y="0"/>
                    </a:lnTo>
                    <a:lnTo>
                      <a:pt x="218" y="0"/>
                    </a:lnTo>
                    <a:lnTo>
                      <a:pt x="212" y="0"/>
                    </a:lnTo>
                    <a:lnTo>
                      <a:pt x="207" y="0"/>
                    </a:lnTo>
                    <a:lnTo>
                      <a:pt x="201" y="1"/>
                    </a:lnTo>
                    <a:lnTo>
                      <a:pt x="196" y="1"/>
                    </a:lnTo>
                    <a:lnTo>
                      <a:pt x="190" y="1"/>
                    </a:lnTo>
                    <a:lnTo>
                      <a:pt x="185" y="2"/>
                    </a:lnTo>
                    <a:lnTo>
                      <a:pt x="179" y="2"/>
                    </a:lnTo>
                    <a:lnTo>
                      <a:pt x="173" y="4"/>
                    </a:lnTo>
                    <a:lnTo>
                      <a:pt x="168" y="5"/>
                    </a:lnTo>
                    <a:lnTo>
                      <a:pt x="163" y="5"/>
                    </a:lnTo>
                    <a:lnTo>
                      <a:pt x="157" y="7"/>
                    </a:lnTo>
                    <a:lnTo>
                      <a:pt x="153" y="8"/>
                    </a:lnTo>
                    <a:lnTo>
                      <a:pt x="148" y="9"/>
                    </a:lnTo>
                    <a:lnTo>
                      <a:pt x="143" y="11"/>
                    </a:lnTo>
                    <a:lnTo>
                      <a:pt x="138" y="13"/>
                    </a:lnTo>
                    <a:lnTo>
                      <a:pt x="132" y="14"/>
                    </a:lnTo>
                    <a:lnTo>
                      <a:pt x="127" y="16"/>
                    </a:lnTo>
                    <a:lnTo>
                      <a:pt x="123" y="18"/>
                    </a:lnTo>
                    <a:lnTo>
                      <a:pt x="118" y="20"/>
                    </a:lnTo>
                    <a:lnTo>
                      <a:pt x="113" y="21"/>
                    </a:lnTo>
                    <a:lnTo>
                      <a:pt x="109" y="24"/>
                    </a:lnTo>
                    <a:lnTo>
                      <a:pt x="104" y="26"/>
                    </a:lnTo>
                    <a:lnTo>
                      <a:pt x="101" y="28"/>
                    </a:lnTo>
                    <a:lnTo>
                      <a:pt x="96" y="31"/>
                    </a:lnTo>
                    <a:lnTo>
                      <a:pt x="90" y="33"/>
                    </a:lnTo>
                    <a:lnTo>
                      <a:pt x="87" y="35"/>
                    </a:lnTo>
                    <a:lnTo>
                      <a:pt x="82" y="38"/>
                    </a:lnTo>
                    <a:lnTo>
                      <a:pt x="77" y="40"/>
                    </a:lnTo>
                    <a:lnTo>
                      <a:pt x="74" y="42"/>
                    </a:lnTo>
                    <a:lnTo>
                      <a:pt x="69" y="46"/>
                    </a:lnTo>
                    <a:lnTo>
                      <a:pt x="68" y="49"/>
                    </a:lnTo>
                    <a:lnTo>
                      <a:pt x="63" y="52"/>
                    </a:lnTo>
                    <a:lnTo>
                      <a:pt x="60" y="54"/>
                    </a:lnTo>
                    <a:lnTo>
                      <a:pt x="55" y="58"/>
                    </a:lnTo>
                    <a:lnTo>
                      <a:pt x="54" y="60"/>
                    </a:lnTo>
                    <a:lnTo>
                      <a:pt x="49" y="64"/>
                    </a:lnTo>
                    <a:lnTo>
                      <a:pt x="46" y="67"/>
                    </a:lnTo>
                    <a:lnTo>
                      <a:pt x="43" y="69"/>
                    </a:lnTo>
                    <a:lnTo>
                      <a:pt x="40" y="73"/>
                    </a:lnTo>
                    <a:lnTo>
                      <a:pt x="36" y="76"/>
                    </a:lnTo>
                    <a:lnTo>
                      <a:pt x="33" y="80"/>
                    </a:lnTo>
                    <a:lnTo>
                      <a:pt x="30" y="84"/>
                    </a:lnTo>
                    <a:lnTo>
                      <a:pt x="29" y="87"/>
                    </a:lnTo>
                    <a:lnTo>
                      <a:pt x="25" y="91"/>
                    </a:lnTo>
                    <a:lnTo>
                      <a:pt x="22" y="94"/>
                    </a:lnTo>
                    <a:lnTo>
                      <a:pt x="21" y="98"/>
                    </a:lnTo>
                    <a:lnTo>
                      <a:pt x="19" y="101"/>
                    </a:lnTo>
                    <a:lnTo>
                      <a:pt x="16" y="105"/>
                    </a:lnTo>
                    <a:lnTo>
                      <a:pt x="14" y="109"/>
                    </a:lnTo>
                    <a:lnTo>
                      <a:pt x="13" y="114"/>
                    </a:lnTo>
                    <a:lnTo>
                      <a:pt x="11" y="116"/>
                    </a:lnTo>
                    <a:lnTo>
                      <a:pt x="10" y="121"/>
                    </a:lnTo>
                    <a:lnTo>
                      <a:pt x="8" y="125"/>
                    </a:lnTo>
                    <a:lnTo>
                      <a:pt x="7" y="129"/>
                    </a:lnTo>
                    <a:lnTo>
                      <a:pt x="5" y="133"/>
                    </a:lnTo>
                    <a:lnTo>
                      <a:pt x="5" y="136"/>
                    </a:lnTo>
                    <a:lnTo>
                      <a:pt x="3" y="142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0" y="154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2" y="185"/>
                    </a:lnTo>
                    <a:lnTo>
                      <a:pt x="2" y="188"/>
                    </a:lnTo>
                    <a:lnTo>
                      <a:pt x="3" y="193"/>
                    </a:lnTo>
                    <a:lnTo>
                      <a:pt x="5" y="196"/>
                    </a:lnTo>
                    <a:lnTo>
                      <a:pt x="5" y="201"/>
                    </a:lnTo>
                    <a:lnTo>
                      <a:pt x="7" y="205"/>
                    </a:lnTo>
                    <a:lnTo>
                      <a:pt x="8" y="209"/>
                    </a:lnTo>
                    <a:lnTo>
                      <a:pt x="10" y="213"/>
                    </a:lnTo>
                    <a:lnTo>
                      <a:pt x="11" y="218"/>
                    </a:lnTo>
                    <a:lnTo>
                      <a:pt x="13" y="221"/>
                    </a:lnTo>
                    <a:lnTo>
                      <a:pt x="14" y="225"/>
                    </a:lnTo>
                    <a:lnTo>
                      <a:pt x="16" y="228"/>
                    </a:lnTo>
                    <a:lnTo>
                      <a:pt x="19" y="233"/>
                    </a:lnTo>
                    <a:lnTo>
                      <a:pt x="21" y="236"/>
                    </a:lnTo>
                    <a:lnTo>
                      <a:pt x="22" y="240"/>
                    </a:lnTo>
                    <a:lnTo>
                      <a:pt x="25" y="243"/>
                    </a:lnTo>
                    <a:lnTo>
                      <a:pt x="29" y="247"/>
                    </a:lnTo>
                    <a:lnTo>
                      <a:pt x="30" y="251"/>
                    </a:lnTo>
                    <a:lnTo>
                      <a:pt x="33" y="254"/>
                    </a:lnTo>
                    <a:lnTo>
                      <a:pt x="36" y="258"/>
                    </a:lnTo>
                    <a:lnTo>
                      <a:pt x="40" y="261"/>
                    </a:lnTo>
                    <a:lnTo>
                      <a:pt x="43" y="263"/>
                    </a:lnTo>
                    <a:lnTo>
                      <a:pt x="46" y="267"/>
                    </a:lnTo>
                    <a:lnTo>
                      <a:pt x="49" y="270"/>
                    </a:lnTo>
                    <a:lnTo>
                      <a:pt x="54" y="274"/>
                    </a:lnTo>
                    <a:lnTo>
                      <a:pt x="55" y="278"/>
                    </a:lnTo>
                    <a:lnTo>
                      <a:pt x="60" y="280"/>
                    </a:lnTo>
                    <a:lnTo>
                      <a:pt x="63" y="283"/>
                    </a:lnTo>
                    <a:lnTo>
                      <a:pt x="68" y="286"/>
                    </a:lnTo>
                    <a:lnTo>
                      <a:pt x="69" y="289"/>
                    </a:lnTo>
                    <a:lnTo>
                      <a:pt x="74" y="292"/>
                    </a:lnTo>
                    <a:lnTo>
                      <a:pt x="77" y="294"/>
                    </a:lnTo>
                    <a:lnTo>
                      <a:pt x="82" y="298"/>
                    </a:lnTo>
                    <a:lnTo>
                      <a:pt x="87" y="299"/>
                    </a:lnTo>
                    <a:lnTo>
                      <a:pt x="90" y="301"/>
                    </a:lnTo>
                    <a:lnTo>
                      <a:pt x="96" y="305"/>
                    </a:lnTo>
                    <a:lnTo>
                      <a:pt x="101" y="307"/>
                    </a:lnTo>
                    <a:lnTo>
                      <a:pt x="104" y="309"/>
                    </a:lnTo>
                    <a:lnTo>
                      <a:pt x="109" y="310"/>
                    </a:lnTo>
                    <a:lnTo>
                      <a:pt x="113" y="313"/>
                    </a:lnTo>
                    <a:lnTo>
                      <a:pt x="118" y="315"/>
                    </a:lnTo>
                    <a:lnTo>
                      <a:pt x="123" y="316"/>
                    </a:lnTo>
                    <a:lnTo>
                      <a:pt x="127" y="319"/>
                    </a:lnTo>
                    <a:lnTo>
                      <a:pt x="132" y="320"/>
                    </a:lnTo>
                    <a:lnTo>
                      <a:pt x="138" y="322"/>
                    </a:lnTo>
                    <a:lnTo>
                      <a:pt x="143" y="323"/>
                    </a:lnTo>
                    <a:lnTo>
                      <a:pt x="148" y="325"/>
                    </a:lnTo>
                    <a:lnTo>
                      <a:pt x="153" y="326"/>
                    </a:lnTo>
                    <a:lnTo>
                      <a:pt x="157" y="328"/>
                    </a:lnTo>
                    <a:lnTo>
                      <a:pt x="163" y="329"/>
                    </a:lnTo>
                    <a:lnTo>
                      <a:pt x="168" y="329"/>
                    </a:lnTo>
                    <a:lnTo>
                      <a:pt x="173" y="330"/>
                    </a:lnTo>
                    <a:lnTo>
                      <a:pt x="179" y="332"/>
                    </a:lnTo>
                    <a:lnTo>
                      <a:pt x="185" y="332"/>
                    </a:lnTo>
                    <a:lnTo>
                      <a:pt x="190" y="333"/>
                    </a:lnTo>
                    <a:lnTo>
                      <a:pt x="196" y="335"/>
                    </a:lnTo>
                    <a:lnTo>
                      <a:pt x="201" y="335"/>
                    </a:lnTo>
                    <a:lnTo>
                      <a:pt x="207" y="335"/>
                    </a:lnTo>
                    <a:lnTo>
                      <a:pt x="212" y="336"/>
                    </a:lnTo>
                    <a:lnTo>
                      <a:pt x="218" y="336"/>
                    </a:lnTo>
                    <a:lnTo>
                      <a:pt x="225" y="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7" name="Freeform 24"/>
              <p:cNvSpPr>
                <a:spLocks/>
              </p:cNvSpPr>
              <p:nvPr/>
            </p:nvSpPr>
            <p:spPr bwMode="auto">
              <a:xfrm>
                <a:off x="4174" y="5906"/>
                <a:ext cx="292" cy="369"/>
              </a:xfrm>
              <a:custGeom>
                <a:avLst/>
                <a:gdLst>
                  <a:gd name="T0" fmla="*/ 7 w 292"/>
                  <a:gd name="T1" fmla="*/ 1 h 369"/>
                  <a:gd name="T2" fmla="*/ 0 w 292"/>
                  <a:gd name="T3" fmla="*/ 369 h 369"/>
                  <a:gd name="T4" fmla="*/ 292 w 292"/>
                  <a:gd name="T5" fmla="*/ 364 h 369"/>
                  <a:gd name="T6" fmla="*/ 240 w 292"/>
                  <a:gd name="T7" fmla="*/ 0 h 369"/>
                  <a:gd name="T8" fmla="*/ 7 w 292"/>
                  <a:gd name="T9" fmla="*/ 1 h 369"/>
                  <a:gd name="T10" fmla="*/ 7 w 292"/>
                  <a:gd name="T11" fmla="*/ 1 h 3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369"/>
                  <a:gd name="T20" fmla="*/ 292 w 292"/>
                  <a:gd name="T21" fmla="*/ 369 h 3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369">
                    <a:moveTo>
                      <a:pt x="7" y="1"/>
                    </a:moveTo>
                    <a:lnTo>
                      <a:pt x="0" y="369"/>
                    </a:lnTo>
                    <a:lnTo>
                      <a:pt x="292" y="364"/>
                    </a:lnTo>
                    <a:lnTo>
                      <a:pt x="24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8" name="Freeform 25"/>
              <p:cNvSpPr>
                <a:spLocks/>
              </p:cNvSpPr>
              <p:nvPr/>
            </p:nvSpPr>
            <p:spPr bwMode="auto">
              <a:xfrm>
                <a:off x="4218" y="5944"/>
                <a:ext cx="35" cy="304"/>
              </a:xfrm>
              <a:custGeom>
                <a:avLst/>
                <a:gdLst>
                  <a:gd name="T0" fmla="*/ 0 w 35"/>
                  <a:gd name="T1" fmla="*/ 0 h 304"/>
                  <a:gd name="T2" fmla="*/ 13 w 35"/>
                  <a:gd name="T3" fmla="*/ 304 h 304"/>
                  <a:gd name="T4" fmla="*/ 35 w 35"/>
                  <a:gd name="T5" fmla="*/ 301 h 304"/>
                  <a:gd name="T6" fmla="*/ 22 w 35"/>
                  <a:gd name="T7" fmla="*/ 1 h 304"/>
                  <a:gd name="T8" fmla="*/ 0 w 35"/>
                  <a:gd name="T9" fmla="*/ 0 h 304"/>
                  <a:gd name="T10" fmla="*/ 0 w 35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04"/>
                  <a:gd name="T20" fmla="*/ 35 w 35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04">
                    <a:moveTo>
                      <a:pt x="0" y="0"/>
                    </a:moveTo>
                    <a:lnTo>
                      <a:pt x="13" y="304"/>
                    </a:lnTo>
                    <a:lnTo>
                      <a:pt x="35" y="301"/>
                    </a:lnTo>
                    <a:lnTo>
                      <a:pt x="2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9" name="Freeform 26"/>
              <p:cNvSpPr>
                <a:spLocks/>
              </p:cNvSpPr>
              <p:nvPr/>
            </p:nvSpPr>
            <p:spPr bwMode="auto">
              <a:xfrm>
                <a:off x="4207" y="6176"/>
                <a:ext cx="210" cy="37"/>
              </a:xfrm>
              <a:custGeom>
                <a:avLst/>
                <a:gdLst>
                  <a:gd name="T0" fmla="*/ 3 w 210"/>
                  <a:gd name="T1" fmla="*/ 11 h 37"/>
                  <a:gd name="T2" fmla="*/ 210 w 210"/>
                  <a:gd name="T3" fmla="*/ 0 h 37"/>
                  <a:gd name="T4" fmla="*/ 210 w 210"/>
                  <a:gd name="T5" fmla="*/ 29 h 37"/>
                  <a:gd name="T6" fmla="*/ 0 w 210"/>
                  <a:gd name="T7" fmla="*/ 37 h 37"/>
                  <a:gd name="T8" fmla="*/ 3 w 210"/>
                  <a:gd name="T9" fmla="*/ 11 h 37"/>
                  <a:gd name="T10" fmla="*/ 3 w 210"/>
                  <a:gd name="T11" fmla="*/ 11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0"/>
                  <a:gd name="T19" fmla="*/ 0 h 37"/>
                  <a:gd name="T20" fmla="*/ 210 w 21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0" h="37">
                    <a:moveTo>
                      <a:pt x="3" y="11"/>
                    </a:moveTo>
                    <a:lnTo>
                      <a:pt x="210" y="0"/>
                    </a:lnTo>
                    <a:lnTo>
                      <a:pt x="210" y="29"/>
                    </a:lnTo>
                    <a:lnTo>
                      <a:pt x="0" y="3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0" name="Freeform 27"/>
              <p:cNvSpPr>
                <a:spLocks/>
              </p:cNvSpPr>
              <p:nvPr/>
            </p:nvSpPr>
            <p:spPr bwMode="auto">
              <a:xfrm>
                <a:off x="3556" y="5380"/>
                <a:ext cx="963" cy="390"/>
              </a:xfrm>
              <a:custGeom>
                <a:avLst/>
                <a:gdLst>
                  <a:gd name="T0" fmla="*/ 0 w 963"/>
                  <a:gd name="T1" fmla="*/ 390 h 390"/>
                  <a:gd name="T2" fmla="*/ 14 w 963"/>
                  <a:gd name="T3" fmla="*/ 19 h 390"/>
                  <a:gd name="T4" fmla="*/ 945 w 963"/>
                  <a:gd name="T5" fmla="*/ 0 h 390"/>
                  <a:gd name="T6" fmla="*/ 963 w 963"/>
                  <a:gd name="T7" fmla="*/ 347 h 390"/>
                  <a:gd name="T8" fmla="*/ 896 w 963"/>
                  <a:gd name="T9" fmla="*/ 371 h 390"/>
                  <a:gd name="T10" fmla="*/ 829 w 963"/>
                  <a:gd name="T11" fmla="*/ 84 h 390"/>
                  <a:gd name="T12" fmla="*/ 141 w 963"/>
                  <a:gd name="T13" fmla="*/ 101 h 390"/>
                  <a:gd name="T14" fmla="*/ 93 w 963"/>
                  <a:gd name="T15" fmla="*/ 379 h 390"/>
                  <a:gd name="T16" fmla="*/ 0 w 963"/>
                  <a:gd name="T17" fmla="*/ 390 h 390"/>
                  <a:gd name="T18" fmla="*/ 0 w 963"/>
                  <a:gd name="T19" fmla="*/ 390 h 3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3"/>
                  <a:gd name="T31" fmla="*/ 0 h 390"/>
                  <a:gd name="T32" fmla="*/ 963 w 963"/>
                  <a:gd name="T33" fmla="*/ 390 h 3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3" h="390">
                    <a:moveTo>
                      <a:pt x="0" y="390"/>
                    </a:moveTo>
                    <a:lnTo>
                      <a:pt x="14" y="19"/>
                    </a:lnTo>
                    <a:lnTo>
                      <a:pt x="945" y="0"/>
                    </a:lnTo>
                    <a:lnTo>
                      <a:pt x="963" y="347"/>
                    </a:lnTo>
                    <a:lnTo>
                      <a:pt x="896" y="371"/>
                    </a:lnTo>
                    <a:lnTo>
                      <a:pt x="829" y="84"/>
                    </a:lnTo>
                    <a:lnTo>
                      <a:pt x="141" y="101"/>
                    </a:lnTo>
                    <a:lnTo>
                      <a:pt x="93" y="379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1" name="Freeform 28"/>
              <p:cNvSpPr>
                <a:spLocks/>
              </p:cNvSpPr>
              <p:nvPr/>
            </p:nvSpPr>
            <p:spPr bwMode="auto">
              <a:xfrm>
                <a:off x="3575" y="5994"/>
                <a:ext cx="198" cy="149"/>
              </a:xfrm>
              <a:custGeom>
                <a:avLst/>
                <a:gdLst>
                  <a:gd name="T0" fmla="*/ 108 w 198"/>
                  <a:gd name="T1" fmla="*/ 148 h 149"/>
                  <a:gd name="T2" fmla="*/ 122 w 198"/>
                  <a:gd name="T3" fmla="*/ 147 h 149"/>
                  <a:gd name="T4" fmla="*/ 138 w 198"/>
                  <a:gd name="T5" fmla="*/ 144 h 149"/>
                  <a:gd name="T6" fmla="*/ 149 w 198"/>
                  <a:gd name="T7" fmla="*/ 138 h 149"/>
                  <a:gd name="T8" fmla="*/ 162 w 198"/>
                  <a:gd name="T9" fmla="*/ 132 h 149"/>
                  <a:gd name="T10" fmla="*/ 173 w 198"/>
                  <a:gd name="T11" fmla="*/ 124 h 149"/>
                  <a:gd name="T12" fmla="*/ 182 w 198"/>
                  <a:gd name="T13" fmla="*/ 117 h 149"/>
                  <a:gd name="T14" fmla="*/ 188 w 198"/>
                  <a:gd name="T15" fmla="*/ 106 h 149"/>
                  <a:gd name="T16" fmla="*/ 193 w 198"/>
                  <a:gd name="T17" fmla="*/ 97 h 149"/>
                  <a:gd name="T18" fmla="*/ 196 w 198"/>
                  <a:gd name="T19" fmla="*/ 86 h 149"/>
                  <a:gd name="T20" fmla="*/ 198 w 198"/>
                  <a:gd name="T21" fmla="*/ 74 h 149"/>
                  <a:gd name="T22" fmla="*/ 198 w 198"/>
                  <a:gd name="T23" fmla="*/ 68 h 149"/>
                  <a:gd name="T24" fmla="*/ 196 w 198"/>
                  <a:gd name="T25" fmla="*/ 59 h 149"/>
                  <a:gd name="T26" fmla="*/ 191 w 198"/>
                  <a:gd name="T27" fmla="*/ 48 h 149"/>
                  <a:gd name="T28" fmla="*/ 187 w 198"/>
                  <a:gd name="T29" fmla="*/ 38 h 149"/>
                  <a:gd name="T30" fmla="*/ 177 w 198"/>
                  <a:gd name="T31" fmla="*/ 30 h 149"/>
                  <a:gd name="T32" fmla="*/ 168 w 198"/>
                  <a:gd name="T33" fmla="*/ 21 h 149"/>
                  <a:gd name="T34" fmla="*/ 157 w 198"/>
                  <a:gd name="T35" fmla="*/ 14 h 149"/>
                  <a:gd name="T36" fmla="*/ 146 w 198"/>
                  <a:gd name="T37" fmla="*/ 10 h 149"/>
                  <a:gd name="T38" fmla="*/ 133 w 198"/>
                  <a:gd name="T39" fmla="*/ 5 h 149"/>
                  <a:gd name="T40" fmla="*/ 119 w 198"/>
                  <a:gd name="T41" fmla="*/ 1 h 149"/>
                  <a:gd name="T42" fmla="*/ 105 w 198"/>
                  <a:gd name="T43" fmla="*/ 0 h 149"/>
                  <a:gd name="T44" fmla="*/ 94 w 198"/>
                  <a:gd name="T45" fmla="*/ 0 h 149"/>
                  <a:gd name="T46" fmla="*/ 83 w 198"/>
                  <a:gd name="T47" fmla="*/ 0 h 149"/>
                  <a:gd name="T48" fmla="*/ 69 w 198"/>
                  <a:gd name="T49" fmla="*/ 2 h 149"/>
                  <a:gd name="T50" fmla="*/ 57 w 198"/>
                  <a:gd name="T51" fmla="*/ 7 h 149"/>
                  <a:gd name="T52" fmla="*/ 44 w 198"/>
                  <a:gd name="T53" fmla="*/ 12 h 149"/>
                  <a:gd name="T54" fmla="*/ 33 w 198"/>
                  <a:gd name="T55" fmla="*/ 19 h 149"/>
                  <a:gd name="T56" fmla="*/ 24 w 198"/>
                  <a:gd name="T57" fmla="*/ 27 h 149"/>
                  <a:gd name="T58" fmla="*/ 14 w 198"/>
                  <a:gd name="T59" fmla="*/ 35 h 149"/>
                  <a:gd name="T60" fmla="*/ 8 w 198"/>
                  <a:gd name="T61" fmla="*/ 46 h 149"/>
                  <a:gd name="T62" fmla="*/ 3 w 198"/>
                  <a:gd name="T63" fmla="*/ 55 h 149"/>
                  <a:gd name="T64" fmla="*/ 0 w 198"/>
                  <a:gd name="T65" fmla="*/ 66 h 149"/>
                  <a:gd name="T66" fmla="*/ 0 w 198"/>
                  <a:gd name="T67" fmla="*/ 72 h 149"/>
                  <a:gd name="T68" fmla="*/ 0 w 198"/>
                  <a:gd name="T69" fmla="*/ 81 h 149"/>
                  <a:gd name="T70" fmla="*/ 3 w 198"/>
                  <a:gd name="T71" fmla="*/ 92 h 149"/>
                  <a:gd name="T72" fmla="*/ 8 w 198"/>
                  <a:gd name="T73" fmla="*/ 104 h 149"/>
                  <a:gd name="T74" fmla="*/ 14 w 198"/>
                  <a:gd name="T75" fmla="*/ 113 h 149"/>
                  <a:gd name="T76" fmla="*/ 24 w 198"/>
                  <a:gd name="T77" fmla="*/ 121 h 149"/>
                  <a:gd name="T78" fmla="*/ 33 w 198"/>
                  <a:gd name="T79" fmla="*/ 128 h 149"/>
                  <a:gd name="T80" fmla="*/ 44 w 198"/>
                  <a:gd name="T81" fmla="*/ 137 h 149"/>
                  <a:gd name="T82" fmla="*/ 57 w 198"/>
                  <a:gd name="T83" fmla="*/ 141 h 149"/>
                  <a:gd name="T84" fmla="*/ 69 w 198"/>
                  <a:gd name="T85" fmla="*/ 145 h 149"/>
                  <a:gd name="T86" fmla="*/ 83 w 198"/>
                  <a:gd name="T87" fmla="*/ 148 h 149"/>
                  <a:gd name="T88" fmla="*/ 94 w 198"/>
                  <a:gd name="T89" fmla="*/ 148 h 149"/>
                  <a:gd name="T90" fmla="*/ 99 w 198"/>
                  <a:gd name="T91" fmla="*/ 149 h 1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8"/>
                  <a:gd name="T139" fmla="*/ 0 h 149"/>
                  <a:gd name="T140" fmla="*/ 198 w 198"/>
                  <a:gd name="T141" fmla="*/ 149 h 1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8" h="149">
                    <a:moveTo>
                      <a:pt x="99" y="149"/>
                    </a:moveTo>
                    <a:lnTo>
                      <a:pt x="105" y="148"/>
                    </a:lnTo>
                    <a:lnTo>
                      <a:pt x="108" y="148"/>
                    </a:lnTo>
                    <a:lnTo>
                      <a:pt x="113" y="148"/>
                    </a:lnTo>
                    <a:lnTo>
                      <a:pt x="119" y="147"/>
                    </a:lnTo>
                    <a:lnTo>
                      <a:pt x="122" y="147"/>
                    </a:lnTo>
                    <a:lnTo>
                      <a:pt x="127" y="145"/>
                    </a:lnTo>
                    <a:lnTo>
                      <a:pt x="133" y="144"/>
                    </a:lnTo>
                    <a:lnTo>
                      <a:pt x="138" y="144"/>
                    </a:lnTo>
                    <a:lnTo>
                      <a:pt x="141" y="141"/>
                    </a:lnTo>
                    <a:lnTo>
                      <a:pt x="146" y="140"/>
                    </a:lnTo>
                    <a:lnTo>
                      <a:pt x="149" y="138"/>
                    </a:lnTo>
                    <a:lnTo>
                      <a:pt x="154" y="137"/>
                    </a:lnTo>
                    <a:lnTo>
                      <a:pt x="157" y="134"/>
                    </a:lnTo>
                    <a:lnTo>
                      <a:pt x="162" y="132"/>
                    </a:lnTo>
                    <a:lnTo>
                      <a:pt x="165" y="128"/>
                    </a:lnTo>
                    <a:lnTo>
                      <a:pt x="168" y="127"/>
                    </a:lnTo>
                    <a:lnTo>
                      <a:pt x="173" y="124"/>
                    </a:lnTo>
                    <a:lnTo>
                      <a:pt x="174" y="121"/>
                    </a:lnTo>
                    <a:lnTo>
                      <a:pt x="177" y="119"/>
                    </a:lnTo>
                    <a:lnTo>
                      <a:pt x="182" y="117"/>
                    </a:lnTo>
                    <a:lnTo>
                      <a:pt x="184" y="113"/>
                    </a:lnTo>
                    <a:lnTo>
                      <a:pt x="187" y="109"/>
                    </a:lnTo>
                    <a:lnTo>
                      <a:pt x="188" y="106"/>
                    </a:lnTo>
                    <a:lnTo>
                      <a:pt x="190" y="104"/>
                    </a:lnTo>
                    <a:lnTo>
                      <a:pt x="191" y="100"/>
                    </a:lnTo>
                    <a:lnTo>
                      <a:pt x="193" y="97"/>
                    </a:lnTo>
                    <a:lnTo>
                      <a:pt x="195" y="92"/>
                    </a:lnTo>
                    <a:lnTo>
                      <a:pt x="196" y="89"/>
                    </a:lnTo>
                    <a:lnTo>
                      <a:pt x="196" y="86"/>
                    </a:lnTo>
                    <a:lnTo>
                      <a:pt x="198" y="81"/>
                    </a:lnTo>
                    <a:lnTo>
                      <a:pt x="198" y="78"/>
                    </a:lnTo>
                    <a:lnTo>
                      <a:pt x="198" y="74"/>
                    </a:lnTo>
                    <a:lnTo>
                      <a:pt x="198" y="72"/>
                    </a:lnTo>
                    <a:lnTo>
                      <a:pt x="198" y="71"/>
                    </a:lnTo>
                    <a:lnTo>
                      <a:pt x="198" y="68"/>
                    </a:lnTo>
                    <a:lnTo>
                      <a:pt x="198" y="66"/>
                    </a:lnTo>
                    <a:lnTo>
                      <a:pt x="196" y="62"/>
                    </a:lnTo>
                    <a:lnTo>
                      <a:pt x="196" y="59"/>
                    </a:lnTo>
                    <a:lnTo>
                      <a:pt x="195" y="55"/>
                    </a:lnTo>
                    <a:lnTo>
                      <a:pt x="193" y="52"/>
                    </a:lnTo>
                    <a:lnTo>
                      <a:pt x="191" y="48"/>
                    </a:lnTo>
                    <a:lnTo>
                      <a:pt x="190" y="46"/>
                    </a:lnTo>
                    <a:lnTo>
                      <a:pt x="188" y="41"/>
                    </a:lnTo>
                    <a:lnTo>
                      <a:pt x="187" y="38"/>
                    </a:lnTo>
                    <a:lnTo>
                      <a:pt x="184" y="35"/>
                    </a:lnTo>
                    <a:lnTo>
                      <a:pt x="182" y="32"/>
                    </a:lnTo>
                    <a:lnTo>
                      <a:pt x="177" y="30"/>
                    </a:lnTo>
                    <a:lnTo>
                      <a:pt x="174" y="27"/>
                    </a:lnTo>
                    <a:lnTo>
                      <a:pt x="173" y="24"/>
                    </a:lnTo>
                    <a:lnTo>
                      <a:pt x="168" y="21"/>
                    </a:lnTo>
                    <a:lnTo>
                      <a:pt x="165" y="19"/>
                    </a:lnTo>
                    <a:lnTo>
                      <a:pt x="162" y="17"/>
                    </a:lnTo>
                    <a:lnTo>
                      <a:pt x="157" y="14"/>
                    </a:lnTo>
                    <a:lnTo>
                      <a:pt x="154" y="12"/>
                    </a:lnTo>
                    <a:lnTo>
                      <a:pt x="149" y="11"/>
                    </a:lnTo>
                    <a:lnTo>
                      <a:pt x="146" y="10"/>
                    </a:lnTo>
                    <a:lnTo>
                      <a:pt x="141" y="7"/>
                    </a:lnTo>
                    <a:lnTo>
                      <a:pt x="138" y="6"/>
                    </a:lnTo>
                    <a:lnTo>
                      <a:pt x="133" y="5"/>
                    </a:lnTo>
                    <a:lnTo>
                      <a:pt x="127" y="2"/>
                    </a:lnTo>
                    <a:lnTo>
                      <a:pt x="122" y="1"/>
                    </a:lnTo>
                    <a:lnTo>
                      <a:pt x="119" y="1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9" y="1"/>
                    </a:lnTo>
                    <a:lnTo>
                      <a:pt x="74" y="1"/>
                    </a:lnTo>
                    <a:lnTo>
                      <a:pt x="69" y="2"/>
                    </a:lnTo>
                    <a:lnTo>
                      <a:pt x="66" y="5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2" y="10"/>
                    </a:lnTo>
                    <a:lnTo>
                      <a:pt x="47" y="11"/>
                    </a:lnTo>
                    <a:lnTo>
                      <a:pt x="44" y="12"/>
                    </a:lnTo>
                    <a:lnTo>
                      <a:pt x="39" y="14"/>
                    </a:lnTo>
                    <a:lnTo>
                      <a:pt x="36" y="17"/>
                    </a:lnTo>
                    <a:lnTo>
                      <a:pt x="33" y="19"/>
                    </a:lnTo>
                    <a:lnTo>
                      <a:pt x="30" y="21"/>
                    </a:lnTo>
                    <a:lnTo>
                      <a:pt x="25" y="24"/>
                    </a:lnTo>
                    <a:lnTo>
                      <a:pt x="24" y="27"/>
                    </a:lnTo>
                    <a:lnTo>
                      <a:pt x="21" y="30"/>
                    </a:lnTo>
                    <a:lnTo>
                      <a:pt x="17" y="32"/>
                    </a:lnTo>
                    <a:lnTo>
                      <a:pt x="14" y="35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5" y="52"/>
                    </a:lnTo>
                    <a:lnTo>
                      <a:pt x="3" y="55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3" y="92"/>
                    </a:lnTo>
                    <a:lnTo>
                      <a:pt x="5" y="97"/>
                    </a:lnTo>
                    <a:lnTo>
                      <a:pt x="6" y="100"/>
                    </a:lnTo>
                    <a:lnTo>
                      <a:pt x="8" y="104"/>
                    </a:lnTo>
                    <a:lnTo>
                      <a:pt x="11" y="106"/>
                    </a:lnTo>
                    <a:lnTo>
                      <a:pt x="13" y="109"/>
                    </a:lnTo>
                    <a:lnTo>
                      <a:pt x="14" y="113"/>
                    </a:lnTo>
                    <a:lnTo>
                      <a:pt x="17" y="117"/>
                    </a:lnTo>
                    <a:lnTo>
                      <a:pt x="21" y="119"/>
                    </a:lnTo>
                    <a:lnTo>
                      <a:pt x="24" y="121"/>
                    </a:lnTo>
                    <a:lnTo>
                      <a:pt x="25" y="124"/>
                    </a:lnTo>
                    <a:lnTo>
                      <a:pt x="30" y="127"/>
                    </a:lnTo>
                    <a:lnTo>
                      <a:pt x="33" y="128"/>
                    </a:lnTo>
                    <a:lnTo>
                      <a:pt x="36" y="132"/>
                    </a:lnTo>
                    <a:lnTo>
                      <a:pt x="39" y="134"/>
                    </a:lnTo>
                    <a:lnTo>
                      <a:pt x="44" y="137"/>
                    </a:lnTo>
                    <a:lnTo>
                      <a:pt x="47" y="138"/>
                    </a:lnTo>
                    <a:lnTo>
                      <a:pt x="52" y="140"/>
                    </a:lnTo>
                    <a:lnTo>
                      <a:pt x="57" y="141"/>
                    </a:lnTo>
                    <a:lnTo>
                      <a:pt x="61" y="144"/>
                    </a:lnTo>
                    <a:lnTo>
                      <a:pt x="66" y="144"/>
                    </a:lnTo>
                    <a:lnTo>
                      <a:pt x="69" y="145"/>
                    </a:lnTo>
                    <a:lnTo>
                      <a:pt x="74" y="147"/>
                    </a:lnTo>
                    <a:lnTo>
                      <a:pt x="79" y="147"/>
                    </a:lnTo>
                    <a:lnTo>
                      <a:pt x="83" y="148"/>
                    </a:lnTo>
                    <a:lnTo>
                      <a:pt x="88" y="148"/>
                    </a:lnTo>
                    <a:lnTo>
                      <a:pt x="91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9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2" name="Freeform 29"/>
              <p:cNvSpPr>
                <a:spLocks/>
              </p:cNvSpPr>
              <p:nvPr/>
            </p:nvSpPr>
            <p:spPr bwMode="auto">
              <a:xfrm>
                <a:off x="3431" y="5105"/>
                <a:ext cx="86" cy="683"/>
              </a:xfrm>
              <a:custGeom>
                <a:avLst/>
                <a:gdLst>
                  <a:gd name="T0" fmla="*/ 22 w 86"/>
                  <a:gd name="T1" fmla="*/ 683 h 683"/>
                  <a:gd name="T2" fmla="*/ 0 w 86"/>
                  <a:gd name="T3" fmla="*/ 11 h 683"/>
                  <a:gd name="T4" fmla="*/ 37 w 86"/>
                  <a:gd name="T5" fmla="*/ 0 h 683"/>
                  <a:gd name="T6" fmla="*/ 86 w 86"/>
                  <a:gd name="T7" fmla="*/ 680 h 683"/>
                  <a:gd name="T8" fmla="*/ 22 w 86"/>
                  <a:gd name="T9" fmla="*/ 683 h 683"/>
                  <a:gd name="T10" fmla="*/ 22 w 86"/>
                  <a:gd name="T11" fmla="*/ 683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"/>
                  <a:gd name="T19" fmla="*/ 0 h 683"/>
                  <a:gd name="T20" fmla="*/ 86 w 86"/>
                  <a:gd name="T21" fmla="*/ 683 h 6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" h="683">
                    <a:moveTo>
                      <a:pt x="22" y="683"/>
                    </a:moveTo>
                    <a:lnTo>
                      <a:pt x="0" y="11"/>
                    </a:lnTo>
                    <a:lnTo>
                      <a:pt x="37" y="0"/>
                    </a:lnTo>
                    <a:lnTo>
                      <a:pt x="86" y="680"/>
                    </a:lnTo>
                    <a:lnTo>
                      <a:pt x="22" y="6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3" name="Freeform 30"/>
              <p:cNvSpPr>
                <a:spLocks/>
              </p:cNvSpPr>
              <p:nvPr/>
            </p:nvSpPr>
            <p:spPr bwMode="auto">
              <a:xfrm>
                <a:off x="3371" y="5044"/>
                <a:ext cx="137" cy="105"/>
              </a:xfrm>
              <a:custGeom>
                <a:avLst/>
                <a:gdLst>
                  <a:gd name="T0" fmla="*/ 75 w 137"/>
                  <a:gd name="T1" fmla="*/ 103 h 105"/>
                  <a:gd name="T2" fmla="*/ 85 w 137"/>
                  <a:gd name="T3" fmla="*/ 102 h 105"/>
                  <a:gd name="T4" fmla="*/ 94 w 137"/>
                  <a:gd name="T5" fmla="*/ 100 h 105"/>
                  <a:gd name="T6" fmla="*/ 104 w 137"/>
                  <a:gd name="T7" fmla="*/ 96 h 105"/>
                  <a:gd name="T8" fmla="*/ 112 w 137"/>
                  <a:gd name="T9" fmla="*/ 93 h 105"/>
                  <a:gd name="T10" fmla="*/ 119 w 137"/>
                  <a:gd name="T11" fmla="*/ 87 h 105"/>
                  <a:gd name="T12" fmla="*/ 126 w 137"/>
                  <a:gd name="T13" fmla="*/ 82 h 105"/>
                  <a:gd name="T14" fmla="*/ 130 w 137"/>
                  <a:gd name="T15" fmla="*/ 75 h 105"/>
                  <a:gd name="T16" fmla="*/ 134 w 137"/>
                  <a:gd name="T17" fmla="*/ 67 h 105"/>
                  <a:gd name="T18" fmla="*/ 137 w 137"/>
                  <a:gd name="T19" fmla="*/ 60 h 105"/>
                  <a:gd name="T20" fmla="*/ 137 w 137"/>
                  <a:gd name="T21" fmla="*/ 53 h 105"/>
                  <a:gd name="T22" fmla="*/ 137 w 137"/>
                  <a:gd name="T23" fmla="*/ 44 h 105"/>
                  <a:gd name="T24" fmla="*/ 134 w 137"/>
                  <a:gd name="T25" fmla="*/ 36 h 105"/>
                  <a:gd name="T26" fmla="*/ 130 w 137"/>
                  <a:gd name="T27" fmla="*/ 29 h 105"/>
                  <a:gd name="T28" fmla="*/ 126 w 137"/>
                  <a:gd name="T29" fmla="*/ 22 h 105"/>
                  <a:gd name="T30" fmla="*/ 119 w 137"/>
                  <a:gd name="T31" fmla="*/ 16 h 105"/>
                  <a:gd name="T32" fmla="*/ 112 w 137"/>
                  <a:gd name="T33" fmla="*/ 11 h 105"/>
                  <a:gd name="T34" fmla="*/ 104 w 137"/>
                  <a:gd name="T35" fmla="*/ 7 h 105"/>
                  <a:gd name="T36" fmla="*/ 94 w 137"/>
                  <a:gd name="T37" fmla="*/ 4 h 105"/>
                  <a:gd name="T38" fmla="*/ 85 w 137"/>
                  <a:gd name="T39" fmla="*/ 1 h 105"/>
                  <a:gd name="T40" fmla="*/ 75 w 137"/>
                  <a:gd name="T41" fmla="*/ 0 h 105"/>
                  <a:gd name="T42" fmla="*/ 65 w 137"/>
                  <a:gd name="T43" fmla="*/ 0 h 105"/>
                  <a:gd name="T44" fmla="*/ 54 w 137"/>
                  <a:gd name="T45" fmla="*/ 1 h 105"/>
                  <a:gd name="T46" fmla="*/ 46 w 137"/>
                  <a:gd name="T47" fmla="*/ 4 h 105"/>
                  <a:gd name="T48" fmla="*/ 36 w 137"/>
                  <a:gd name="T49" fmla="*/ 6 h 105"/>
                  <a:gd name="T50" fmla="*/ 27 w 137"/>
                  <a:gd name="T51" fmla="*/ 9 h 105"/>
                  <a:gd name="T52" fmla="*/ 19 w 137"/>
                  <a:gd name="T53" fmla="*/ 15 h 105"/>
                  <a:gd name="T54" fmla="*/ 13 w 137"/>
                  <a:gd name="T55" fmla="*/ 21 h 105"/>
                  <a:gd name="T56" fmla="*/ 8 w 137"/>
                  <a:gd name="T57" fmla="*/ 27 h 105"/>
                  <a:gd name="T58" fmla="*/ 3 w 137"/>
                  <a:gd name="T59" fmla="*/ 34 h 105"/>
                  <a:gd name="T60" fmla="*/ 2 w 137"/>
                  <a:gd name="T61" fmla="*/ 41 h 105"/>
                  <a:gd name="T62" fmla="*/ 0 w 137"/>
                  <a:gd name="T63" fmla="*/ 49 h 105"/>
                  <a:gd name="T64" fmla="*/ 0 w 137"/>
                  <a:gd name="T65" fmla="*/ 58 h 105"/>
                  <a:gd name="T66" fmla="*/ 2 w 137"/>
                  <a:gd name="T67" fmla="*/ 66 h 105"/>
                  <a:gd name="T68" fmla="*/ 5 w 137"/>
                  <a:gd name="T69" fmla="*/ 73 h 105"/>
                  <a:gd name="T70" fmla="*/ 10 w 137"/>
                  <a:gd name="T71" fmla="*/ 79 h 105"/>
                  <a:gd name="T72" fmla="*/ 16 w 137"/>
                  <a:gd name="T73" fmla="*/ 86 h 105"/>
                  <a:gd name="T74" fmla="*/ 22 w 137"/>
                  <a:gd name="T75" fmla="*/ 91 h 105"/>
                  <a:gd name="T76" fmla="*/ 30 w 137"/>
                  <a:gd name="T77" fmla="*/ 95 h 105"/>
                  <a:gd name="T78" fmla="*/ 39 w 137"/>
                  <a:gd name="T79" fmla="*/ 99 h 105"/>
                  <a:gd name="T80" fmla="*/ 47 w 137"/>
                  <a:gd name="T81" fmla="*/ 102 h 105"/>
                  <a:gd name="T82" fmla="*/ 58 w 137"/>
                  <a:gd name="T83" fmla="*/ 103 h 105"/>
                  <a:gd name="T84" fmla="*/ 68 w 137"/>
                  <a:gd name="T85" fmla="*/ 105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7"/>
                  <a:gd name="T130" fmla="*/ 0 h 105"/>
                  <a:gd name="T131" fmla="*/ 137 w 137"/>
                  <a:gd name="T132" fmla="*/ 105 h 1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7" h="105">
                    <a:moveTo>
                      <a:pt x="68" y="105"/>
                    </a:moveTo>
                    <a:lnTo>
                      <a:pt x="71" y="103"/>
                    </a:lnTo>
                    <a:lnTo>
                      <a:pt x="75" y="103"/>
                    </a:lnTo>
                    <a:lnTo>
                      <a:pt x="79" y="103"/>
                    </a:lnTo>
                    <a:lnTo>
                      <a:pt x="82" y="103"/>
                    </a:lnTo>
                    <a:lnTo>
                      <a:pt x="85" y="102"/>
                    </a:lnTo>
                    <a:lnTo>
                      <a:pt x="88" y="102"/>
                    </a:lnTo>
                    <a:lnTo>
                      <a:pt x="93" y="101"/>
                    </a:lnTo>
                    <a:lnTo>
                      <a:pt x="94" y="100"/>
                    </a:lnTo>
                    <a:lnTo>
                      <a:pt x="99" y="99"/>
                    </a:lnTo>
                    <a:lnTo>
                      <a:pt x="101" y="98"/>
                    </a:lnTo>
                    <a:lnTo>
                      <a:pt x="104" y="96"/>
                    </a:lnTo>
                    <a:lnTo>
                      <a:pt x="107" y="95"/>
                    </a:lnTo>
                    <a:lnTo>
                      <a:pt x="108" y="94"/>
                    </a:lnTo>
                    <a:lnTo>
                      <a:pt x="112" y="93"/>
                    </a:lnTo>
                    <a:lnTo>
                      <a:pt x="115" y="91"/>
                    </a:lnTo>
                    <a:lnTo>
                      <a:pt x="118" y="89"/>
                    </a:lnTo>
                    <a:lnTo>
                      <a:pt x="119" y="87"/>
                    </a:lnTo>
                    <a:lnTo>
                      <a:pt x="121" y="86"/>
                    </a:lnTo>
                    <a:lnTo>
                      <a:pt x="123" y="83"/>
                    </a:lnTo>
                    <a:lnTo>
                      <a:pt x="126" y="82"/>
                    </a:lnTo>
                    <a:lnTo>
                      <a:pt x="127" y="79"/>
                    </a:lnTo>
                    <a:lnTo>
                      <a:pt x="129" y="76"/>
                    </a:lnTo>
                    <a:lnTo>
                      <a:pt x="130" y="75"/>
                    </a:lnTo>
                    <a:lnTo>
                      <a:pt x="132" y="73"/>
                    </a:lnTo>
                    <a:lnTo>
                      <a:pt x="134" y="71"/>
                    </a:lnTo>
                    <a:lnTo>
                      <a:pt x="134" y="67"/>
                    </a:lnTo>
                    <a:lnTo>
                      <a:pt x="135" y="66"/>
                    </a:lnTo>
                    <a:lnTo>
                      <a:pt x="135" y="63"/>
                    </a:lnTo>
                    <a:lnTo>
                      <a:pt x="137" y="60"/>
                    </a:lnTo>
                    <a:lnTo>
                      <a:pt x="137" y="58"/>
                    </a:lnTo>
                    <a:lnTo>
                      <a:pt x="137" y="55"/>
                    </a:lnTo>
                    <a:lnTo>
                      <a:pt x="137" y="53"/>
                    </a:lnTo>
                    <a:lnTo>
                      <a:pt x="137" y="49"/>
                    </a:lnTo>
                    <a:lnTo>
                      <a:pt x="137" y="47"/>
                    </a:lnTo>
                    <a:lnTo>
                      <a:pt x="137" y="44"/>
                    </a:lnTo>
                    <a:lnTo>
                      <a:pt x="135" y="41"/>
                    </a:lnTo>
                    <a:lnTo>
                      <a:pt x="135" y="39"/>
                    </a:lnTo>
                    <a:lnTo>
                      <a:pt x="134" y="36"/>
                    </a:lnTo>
                    <a:lnTo>
                      <a:pt x="134" y="34"/>
                    </a:lnTo>
                    <a:lnTo>
                      <a:pt x="132" y="32"/>
                    </a:lnTo>
                    <a:lnTo>
                      <a:pt x="130" y="29"/>
                    </a:lnTo>
                    <a:lnTo>
                      <a:pt x="129" y="27"/>
                    </a:lnTo>
                    <a:lnTo>
                      <a:pt x="127" y="25"/>
                    </a:lnTo>
                    <a:lnTo>
                      <a:pt x="126" y="22"/>
                    </a:lnTo>
                    <a:lnTo>
                      <a:pt x="123" y="21"/>
                    </a:lnTo>
                    <a:lnTo>
                      <a:pt x="121" y="19"/>
                    </a:lnTo>
                    <a:lnTo>
                      <a:pt x="119" y="16"/>
                    </a:lnTo>
                    <a:lnTo>
                      <a:pt x="118" y="15"/>
                    </a:lnTo>
                    <a:lnTo>
                      <a:pt x="115" y="13"/>
                    </a:lnTo>
                    <a:lnTo>
                      <a:pt x="112" y="11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4" y="7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4" y="4"/>
                    </a:lnTo>
                    <a:lnTo>
                      <a:pt x="93" y="4"/>
                    </a:lnTo>
                    <a:lnTo>
                      <a:pt x="88" y="1"/>
                    </a:lnTo>
                    <a:lnTo>
                      <a:pt x="85" y="1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6" y="4"/>
                    </a:lnTo>
                    <a:lnTo>
                      <a:pt x="41" y="4"/>
                    </a:lnTo>
                    <a:lnTo>
                      <a:pt x="39" y="5"/>
                    </a:lnTo>
                    <a:lnTo>
                      <a:pt x="36" y="6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27" y="9"/>
                    </a:lnTo>
                    <a:lnTo>
                      <a:pt x="24" y="11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7" y="16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5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3"/>
                    </a:lnTo>
                    <a:lnTo>
                      <a:pt x="2" y="66"/>
                    </a:lnTo>
                    <a:lnTo>
                      <a:pt x="3" y="67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10" y="79"/>
                    </a:lnTo>
                    <a:lnTo>
                      <a:pt x="11" y="82"/>
                    </a:lnTo>
                    <a:lnTo>
                      <a:pt x="13" y="83"/>
                    </a:lnTo>
                    <a:lnTo>
                      <a:pt x="16" y="86"/>
                    </a:lnTo>
                    <a:lnTo>
                      <a:pt x="17" y="87"/>
                    </a:lnTo>
                    <a:lnTo>
                      <a:pt x="19" y="89"/>
                    </a:lnTo>
                    <a:lnTo>
                      <a:pt x="22" y="91"/>
                    </a:lnTo>
                    <a:lnTo>
                      <a:pt x="24" y="93"/>
                    </a:lnTo>
                    <a:lnTo>
                      <a:pt x="27" y="94"/>
                    </a:lnTo>
                    <a:lnTo>
                      <a:pt x="30" y="95"/>
                    </a:lnTo>
                    <a:lnTo>
                      <a:pt x="32" y="96"/>
                    </a:lnTo>
                    <a:lnTo>
                      <a:pt x="36" y="98"/>
                    </a:lnTo>
                    <a:lnTo>
                      <a:pt x="39" y="99"/>
                    </a:lnTo>
                    <a:lnTo>
                      <a:pt x="41" y="100"/>
                    </a:lnTo>
                    <a:lnTo>
                      <a:pt x="46" y="101"/>
                    </a:lnTo>
                    <a:lnTo>
                      <a:pt x="47" y="102"/>
                    </a:lnTo>
                    <a:lnTo>
                      <a:pt x="50" y="102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5" y="103"/>
                    </a:lnTo>
                    <a:lnTo>
                      <a:pt x="68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4" name="Freeform 31"/>
              <p:cNvSpPr>
                <a:spLocks/>
              </p:cNvSpPr>
              <p:nvPr/>
            </p:nvSpPr>
            <p:spPr bwMode="auto">
              <a:xfrm>
                <a:off x="3630" y="5764"/>
                <a:ext cx="1034" cy="566"/>
              </a:xfrm>
              <a:custGeom>
                <a:avLst/>
                <a:gdLst>
                  <a:gd name="T0" fmla="*/ 5 w 1034"/>
                  <a:gd name="T1" fmla="*/ 30 h 566"/>
                  <a:gd name="T2" fmla="*/ 911 w 1034"/>
                  <a:gd name="T3" fmla="*/ 0 h 566"/>
                  <a:gd name="T4" fmla="*/ 1034 w 1034"/>
                  <a:gd name="T5" fmla="*/ 564 h 566"/>
                  <a:gd name="T6" fmla="*/ 1004 w 1034"/>
                  <a:gd name="T7" fmla="*/ 566 h 566"/>
                  <a:gd name="T8" fmla="*/ 844 w 1034"/>
                  <a:gd name="T9" fmla="*/ 60 h 566"/>
                  <a:gd name="T10" fmla="*/ 0 w 1034"/>
                  <a:gd name="T11" fmla="*/ 60 h 566"/>
                  <a:gd name="T12" fmla="*/ 5 w 1034"/>
                  <a:gd name="T13" fmla="*/ 30 h 566"/>
                  <a:gd name="T14" fmla="*/ 5 w 1034"/>
                  <a:gd name="T15" fmla="*/ 30 h 5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4"/>
                  <a:gd name="T25" fmla="*/ 0 h 566"/>
                  <a:gd name="T26" fmla="*/ 1034 w 1034"/>
                  <a:gd name="T27" fmla="*/ 566 h 5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4" h="566">
                    <a:moveTo>
                      <a:pt x="5" y="30"/>
                    </a:moveTo>
                    <a:lnTo>
                      <a:pt x="911" y="0"/>
                    </a:lnTo>
                    <a:lnTo>
                      <a:pt x="1034" y="564"/>
                    </a:lnTo>
                    <a:lnTo>
                      <a:pt x="1004" y="566"/>
                    </a:lnTo>
                    <a:lnTo>
                      <a:pt x="844" y="60"/>
                    </a:lnTo>
                    <a:lnTo>
                      <a:pt x="0" y="6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5" name="Freeform 32"/>
              <p:cNvSpPr>
                <a:spLocks/>
              </p:cNvSpPr>
              <p:nvPr/>
            </p:nvSpPr>
            <p:spPr bwMode="auto">
              <a:xfrm>
                <a:off x="4206" y="6106"/>
                <a:ext cx="211" cy="37"/>
              </a:xfrm>
              <a:custGeom>
                <a:avLst/>
                <a:gdLst>
                  <a:gd name="T0" fmla="*/ 1 w 211"/>
                  <a:gd name="T1" fmla="*/ 7 h 37"/>
                  <a:gd name="T2" fmla="*/ 210 w 211"/>
                  <a:gd name="T3" fmla="*/ 0 h 37"/>
                  <a:gd name="T4" fmla="*/ 211 w 211"/>
                  <a:gd name="T5" fmla="*/ 30 h 37"/>
                  <a:gd name="T6" fmla="*/ 0 w 211"/>
                  <a:gd name="T7" fmla="*/ 37 h 37"/>
                  <a:gd name="T8" fmla="*/ 1 w 211"/>
                  <a:gd name="T9" fmla="*/ 7 h 37"/>
                  <a:gd name="T10" fmla="*/ 1 w 211"/>
                  <a:gd name="T11" fmla="*/ 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1"/>
                  <a:gd name="T19" fmla="*/ 0 h 37"/>
                  <a:gd name="T20" fmla="*/ 211 w 211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1" h="37">
                    <a:moveTo>
                      <a:pt x="1" y="7"/>
                    </a:moveTo>
                    <a:lnTo>
                      <a:pt x="210" y="0"/>
                    </a:lnTo>
                    <a:lnTo>
                      <a:pt x="211" y="30"/>
                    </a:lnTo>
                    <a:lnTo>
                      <a:pt x="0" y="3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6" name="Freeform 33"/>
              <p:cNvSpPr>
                <a:spLocks/>
              </p:cNvSpPr>
              <p:nvPr/>
            </p:nvSpPr>
            <p:spPr bwMode="auto">
              <a:xfrm>
                <a:off x="4207" y="6040"/>
                <a:ext cx="159" cy="35"/>
              </a:xfrm>
              <a:custGeom>
                <a:avLst/>
                <a:gdLst>
                  <a:gd name="T0" fmla="*/ 2 w 159"/>
                  <a:gd name="T1" fmla="*/ 7 h 35"/>
                  <a:gd name="T2" fmla="*/ 159 w 159"/>
                  <a:gd name="T3" fmla="*/ 0 h 35"/>
                  <a:gd name="T4" fmla="*/ 159 w 159"/>
                  <a:gd name="T5" fmla="*/ 29 h 35"/>
                  <a:gd name="T6" fmla="*/ 0 w 159"/>
                  <a:gd name="T7" fmla="*/ 35 h 35"/>
                  <a:gd name="T8" fmla="*/ 2 w 159"/>
                  <a:gd name="T9" fmla="*/ 7 h 35"/>
                  <a:gd name="T10" fmla="*/ 2 w 159"/>
                  <a:gd name="T11" fmla="*/ 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35"/>
                  <a:gd name="T20" fmla="*/ 159 w 15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35">
                    <a:moveTo>
                      <a:pt x="2" y="7"/>
                    </a:moveTo>
                    <a:lnTo>
                      <a:pt x="159" y="0"/>
                    </a:lnTo>
                    <a:lnTo>
                      <a:pt x="159" y="29"/>
                    </a:lnTo>
                    <a:lnTo>
                      <a:pt x="0" y="3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7" name="Freeform 34"/>
              <p:cNvSpPr>
                <a:spLocks/>
              </p:cNvSpPr>
              <p:nvPr/>
            </p:nvSpPr>
            <p:spPr bwMode="auto">
              <a:xfrm>
                <a:off x="3462" y="6313"/>
                <a:ext cx="185" cy="140"/>
              </a:xfrm>
              <a:custGeom>
                <a:avLst/>
                <a:gdLst>
                  <a:gd name="T0" fmla="*/ 102 w 185"/>
                  <a:gd name="T1" fmla="*/ 139 h 140"/>
                  <a:gd name="T2" fmla="*/ 116 w 185"/>
                  <a:gd name="T3" fmla="*/ 137 h 140"/>
                  <a:gd name="T4" fmla="*/ 129 w 185"/>
                  <a:gd name="T5" fmla="*/ 134 h 140"/>
                  <a:gd name="T6" fmla="*/ 140 w 185"/>
                  <a:gd name="T7" fmla="*/ 129 h 140"/>
                  <a:gd name="T8" fmla="*/ 151 w 185"/>
                  <a:gd name="T9" fmla="*/ 123 h 140"/>
                  <a:gd name="T10" fmla="*/ 162 w 185"/>
                  <a:gd name="T11" fmla="*/ 116 h 140"/>
                  <a:gd name="T12" fmla="*/ 170 w 185"/>
                  <a:gd name="T13" fmla="*/ 109 h 140"/>
                  <a:gd name="T14" fmla="*/ 176 w 185"/>
                  <a:gd name="T15" fmla="*/ 100 h 140"/>
                  <a:gd name="T16" fmla="*/ 181 w 185"/>
                  <a:gd name="T17" fmla="*/ 90 h 140"/>
                  <a:gd name="T18" fmla="*/ 184 w 185"/>
                  <a:gd name="T19" fmla="*/ 80 h 140"/>
                  <a:gd name="T20" fmla="*/ 185 w 185"/>
                  <a:gd name="T21" fmla="*/ 69 h 140"/>
                  <a:gd name="T22" fmla="*/ 184 w 185"/>
                  <a:gd name="T23" fmla="*/ 59 h 140"/>
                  <a:gd name="T24" fmla="*/ 181 w 185"/>
                  <a:gd name="T25" fmla="*/ 49 h 140"/>
                  <a:gd name="T26" fmla="*/ 176 w 185"/>
                  <a:gd name="T27" fmla="*/ 40 h 140"/>
                  <a:gd name="T28" fmla="*/ 170 w 185"/>
                  <a:gd name="T29" fmla="*/ 30 h 140"/>
                  <a:gd name="T30" fmla="*/ 162 w 185"/>
                  <a:gd name="T31" fmla="*/ 23 h 140"/>
                  <a:gd name="T32" fmla="*/ 151 w 185"/>
                  <a:gd name="T33" fmla="*/ 16 h 140"/>
                  <a:gd name="T34" fmla="*/ 140 w 185"/>
                  <a:gd name="T35" fmla="*/ 10 h 140"/>
                  <a:gd name="T36" fmla="*/ 129 w 185"/>
                  <a:gd name="T37" fmla="*/ 4 h 140"/>
                  <a:gd name="T38" fmla="*/ 116 w 185"/>
                  <a:gd name="T39" fmla="*/ 2 h 140"/>
                  <a:gd name="T40" fmla="*/ 102 w 185"/>
                  <a:gd name="T41" fmla="*/ 0 h 140"/>
                  <a:gd name="T42" fmla="*/ 88 w 185"/>
                  <a:gd name="T43" fmla="*/ 0 h 140"/>
                  <a:gd name="T44" fmla="*/ 72 w 185"/>
                  <a:gd name="T45" fmla="*/ 1 h 140"/>
                  <a:gd name="T46" fmla="*/ 61 w 185"/>
                  <a:gd name="T47" fmla="*/ 3 h 140"/>
                  <a:gd name="T48" fmla="*/ 49 w 185"/>
                  <a:gd name="T49" fmla="*/ 8 h 140"/>
                  <a:gd name="T50" fmla="*/ 38 w 185"/>
                  <a:gd name="T51" fmla="*/ 14 h 140"/>
                  <a:gd name="T52" fmla="*/ 27 w 185"/>
                  <a:gd name="T53" fmla="*/ 21 h 140"/>
                  <a:gd name="T54" fmla="*/ 17 w 185"/>
                  <a:gd name="T55" fmla="*/ 28 h 140"/>
                  <a:gd name="T56" fmla="*/ 11 w 185"/>
                  <a:gd name="T57" fmla="*/ 35 h 140"/>
                  <a:gd name="T58" fmla="*/ 5 w 185"/>
                  <a:gd name="T59" fmla="*/ 46 h 140"/>
                  <a:gd name="T60" fmla="*/ 2 w 185"/>
                  <a:gd name="T61" fmla="*/ 55 h 140"/>
                  <a:gd name="T62" fmla="*/ 0 w 185"/>
                  <a:gd name="T63" fmla="*/ 66 h 140"/>
                  <a:gd name="T64" fmla="*/ 0 w 185"/>
                  <a:gd name="T65" fmla="*/ 77 h 140"/>
                  <a:gd name="T66" fmla="*/ 3 w 185"/>
                  <a:gd name="T67" fmla="*/ 87 h 140"/>
                  <a:gd name="T68" fmla="*/ 8 w 185"/>
                  <a:gd name="T69" fmla="*/ 96 h 140"/>
                  <a:gd name="T70" fmla="*/ 13 w 185"/>
                  <a:gd name="T71" fmla="*/ 106 h 140"/>
                  <a:gd name="T72" fmla="*/ 21 w 185"/>
                  <a:gd name="T73" fmla="*/ 114 h 140"/>
                  <a:gd name="T74" fmla="*/ 30 w 185"/>
                  <a:gd name="T75" fmla="*/ 121 h 140"/>
                  <a:gd name="T76" fmla="*/ 41 w 185"/>
                  <a:gd name="T77" fmla="*/ 127 h 140"/>
                  <a:gd name="T78" fmla="*/ 52 w 185"/>
                  <a:gd name="T79" fmla="*/ 131 h 140"/>
                  <a:gd name="T80" fmla="*/ 64 w 185"/>
                  <a:gd name="T81" fmla="*/ 136 h 140"/>
                  <a:gd name="T82" fmla="*/ 79 w 185"/>
                  <a:gd name="T83" fmla="*/ 139 h 140"/>
                  <a:gd name="T84" fmla="*/ 93 w 185"/>
                  <a:gd name="T85" fmla="*/ 140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5"/>
                  <a:gd name="T130" fmla="*/ 0 h 140"/>
                  <a:gd name="T131" fmla="*/ 185 w 185"/>
                  <a:gd name="T132" fmla="*/ 140 h 1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5" h="140">
                    <a:moveTo>
                      <a:pt x="93" y="140"/>
                    </a:moveTo>
                    <a:lnTo>
                      <a:pt x="97" y="139"/>
                    </a:lnTo>
                    <a:lnTo>
                      <a:pt x="102" y="139"/>
                    </a:lnTo>
                    <a:lnTo>
                      <a:pt x="105" y="139"/>
                    </a:lnTo>
                    <a:lnTo>
                      <a:pt x="112" y="137"/>
                    </a:lnTo>
                    <a:lnTo>
                      <a:pt x="116" y="137"/>
                    </a:lnTo>
                    <a:lnTo>
                      <a:pt x="119" y="136"/>
                    </a:lnTo>
                    <a:lnTo>
                      <a:pt x="124" y="135"/>
                    </a:lnTo>
                    <a:lnTo>
                      <a:pt x="129" y="134"/>
                    </a:lnTo>
                    <a:lnTo>
                      <a:pt x="132" y="131"/>
                    </a:lnTo>
                    <a:lnTo>
                      <a:pt x="137" y="130"/>
                    </a:lnTo>
                    <a:lnTo>
                      <a:pt x="140" y="129"/>
                    </a:lnTo>
                    <a:lnTo>
                      <a:pt x="144" y="127"/>
                    </a:lnTo>
                    <a:lnTo>
                      <a:pt x="148" y="126"/>
                    </a:lnTo>
                    <a:lnTo>
                      <a:pt x="151" y="123"/>
                    </a:lnTo>
                    <a:lnTo>
                      <a:pt x="154" y="121"/>
                    </a:lnTo>
                    <a:lnTo>
                      <a:pt x="159" y="120"/>
                    </a:lnTo>
                    <a:lnTo>
                      <a:pt x="162" y="116"/>
                    </a:lnTo>
                    <a:lnTo>
                      <a:pt x="165" y="114"/>
                    </a:lnTo>
                    <a:lnTo>
                      <a:pt x="166" y="110"/>
                    </a:lnTo>
                    <a:lnTo>
                      <a:pt x="170" y="109"/>
                    </a:lnTo>
                    <a:lnTo>
                      <a:pt x="171" y="106"/>
                    </a:lnTo>
                    <a:lnTo>
                      <a:pt x="174" y="102"/>
                    </a:lnTo>
                    <a:lnTo>
                      <a:pt x="176" y="100"/>
                    </a:lnTo>
                    <a:lnTo>
                      <a:pt x="179" y="96"/>
                    </a:lnTo>
                    <a:lnTo>
                      <a:pt x="179" y="94"/>
                    </a:lnTo>
                    <a:lnTo>
                      <a:pt x="181" y="90"/>
                    </a:lnTo>
                    <a:lnTo>
                      <a:pt x="182" y="87"/>
                    </a:lnTo>
                    <a:lnTo>
                      <a:pt x="184" y="84"/>
                    </a:lnTo>
                    <a:lnTo>
                      <a:pt x="184" y="80"/>
                    </a:lnTo>
                    <a:lnTo>
                      <a:pt x="185" y="77"/>
                    </a:lnTo>
                    <a:lnTo>
                      <a:pt x="185" y="74"/>
                    </a:lnTo>
                    <a:lnTo>
                      <a:pt x="185" y="69"/>
                    </a:lnTo>
                    <a:lnTo>
                      <a:pt x="185" y="66"/>
                    </a:lnTo>
                    <a:lnTo>
                      <a:pt x="185" y="62"/>
                    </a:lnTo>
                    <a:lnTo>
                      <a:pt x="184" y="59"/>
                    </a:lnTo>
                    <a:lnTo>
                      <a:pt x="184" y="55"/>
                    </a:lnTo>
                    <a:lnTo>
                      <a:pt x="182" y="53"/>
                    </a:lnTo>
                    <a:lnTo>
                      <a:pt x="181" y="49"/>
                    </a:lnTo>
                    <a:lnTo>
                      <a:pt x="179" y="46"/>
                    </a:lnTo>
                    <a:lnTo>
                      <a:pt x="179" y="43"/>
                    </a:lnTo>
                    <a:lnTo>
                      <a:pt x="176" y="40"/>
                    </a:lnTo>
                    <a:lnTo>
                      <a:pt x="174" y="35"/>
                    </a:lnTo>
                    <a:lnTo>
                      <a:pt x="171" y="33"/>
                    </a:lnTo>
                    <a:lnTo>
                      <a:pt x="170" y="30"/>
                    </a:lnTo>
                    <a:lnTo>
                      <a:pt x="166" y="28"/>
                    </a:lnTo>
                    <a:lnTo>
                      <a:pt x="165" y="24"/>
                    </a:lnTo>
                    <a:lnTo>
                      <a:pt x="162" y="23"/>
                    </a:lnTo>
                    <a:lnTo>
                      <a:pt x="159" y="21"/>
                    </a:lnTo>
                    <a:lnTo>
                      <a:pt x="154" y="19"/>
                    </a:lnTo>
                    <a:lnTo>
                      <a:pt x="151" y="16"/>
                    </a:lnTo>
                    <a:lnTo>
                      <a:pt x="148" y="14"/>
                    </a:lnTo>
                    <a:lnTo>
                      <a:pt x="144" y="13"/>
                    </a:lnTo>
                    <a:lnTo>
                      <a:pt x="140" y="10"/>
                    </a:lnTo>
                    <a:lnTo>
                      <a:pt x="137" y="8"/>
                    </a:lnTo>
                    <a:lnTo>
                      <a:pt x="132" y="7"/>
                    </a:lnTo>
                    <a:lnTo>
                      <a:pt x="129" y="4"/>
                    </a:lnTo>
                    <a:lnTo>
                      <a:pt x="124" y="3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2" y="1"/>
                    </a:lnTo>
                    <a:lnTo>
                      <a:pt x="69" y="2"/>
                    </a:lnTo>
                    <a:lnTo>
                      <a:pt x="64" y="2"/>
                    </a:lnTo>
                    <a:lnTo>
                      <a:pt x="61" y="3"/>
                    </a:lnTo>
                    <a:lnTo>
                      <a:pt x="57" y="4"/>
                    </a:lnTo>
                    <a:lnTo>
                      <a:pt x="52" y="7"/>
                    </a:lnTo>
                    <a:lnTo>
                      <a:pt x="49" y="8"/>
                    </a:lnTo>
                    <a:lnTo>
                      <a:pt x="44" y="10"/>
                    </a:lnTo>
                    <a:lnTo>
                      <a:pt x="41" y="13"/>
                    </a:lnTo>
                    <a:lnTo>
                      <a:pt x="38" y="14"/>
                    </a:lnTo>
                    <a:lnTo>
                      <a:pt x="35" y="16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4" y="23"/>
                    </a:lnTo>
                    <a:lnTo>
                      <a:pt x="21" y="24"/>
                    </a:lnTo>
                    <a:lnTo>
                      <a:pt x="17" y="28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1" y="35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5" y="46"/>
                    </a:lnTo>
                    <a:lnTo>
                      <a:pt x="3" y="49"/>
                    </a:lnTo>
                    <a:lnTo>
                      <a:pt x="3" y="53"/>
                    </a:lnTo>
                    <a:lnTo>
                      <a:pt x="2" y="55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5" y="94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1" y="102"/>
                    </a:lnTo>
                    <a:lnTo>
                      <a:pt x="13" y="106"/>
                    </a:lnTo>
                    <a:lnTo>
                      <a:pt x="16" y="109"/>
                    </a:lnTo>
                    <a:lnTo>
                      <a:pt x="17" y="110"/>
                    </a:lnTo>
                    <a:lnTo>
                      <a:pt x="21" y="114"/>
                    </a:lnTo>
                    <a:lnTo>
                      <a:pt x="24" y="116"/>
                    </a:lnTo>
                    <a:lnTo>
                      <a:pt x="27" y="120"/>
                    </a:lnTo>
                    <a:lnTo>
                      <a:pt x="30" y="121"/>
                    </a:lnTo>
                    <a:lnTo>
                      <a:pt x="35" y="123"/>
                    </a:lnTo>
                    <a:lnTo>
                      <a:pt x="38" y="126"/>
                    </a:lnTo>
                    <a:lnTo>
                      <a:pt x="41" y="127"/>
                    </a:lnTo>
                    <a:lnTo>
                      <a:pt x="44" y="129"/>
                    </a:lnTo>
                    <a:lnTo>
                      <a:pt x="49" y="130"/>
                    </a:lnTo>
                    <a:lnTo>
                      <a:pt x="52" y="131"/>
                    </a:lnTo>
                    <a:lnTo>
                      <a:pt x="57" y="134"/>
                    </a:lnTo>
                    <a:lnTo>
                      <a:pt x="61" y="135"/>
                    </a:lnTo>
                    <a:lnTo>
                      <a:pt x="64" y="136"/>
                    </a:lnTo>
                    <a:lnTo>
                      <a:pt x="69" y="137"/>
                    </a:lnTo>
                    <a:lnTo>
                      <a:pt x="72" y="137"/>
                    </a:lnTo>
                    <a:lnTo>
                      <a:pt x="79" y="139"/>
                    </a:lnTo>
                    <a:lnTo>
                      <a:pt x="83" y="139"/>
                    </a:lnTo>
                    <a:lnTo>
                      <a:pt x="88" y="139"/>
                    </a:lnTo>
                    <a:lnTo>
                      <a:pt x="93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8" name="Freeform 35"/>
              <p:cNvSpPr>
                <a:spLocks/>
              </p:cNvSpPr>
              <p:nvPr/>
            </p:nvSpPr>
            <p:spPr bwMode="auto">
              <a:xfrm>
                <a:off x="4461" y="6329"/>
                <a:ext cx="184" cy="139"/>
              </a:xfrm>
              <a:custGeom>
                <a:avLst/>
                <a:gdLst>
                  <a:gd name="T0" fmla="*/ 101 w 184"/>
                  <a:gd name="T1" fmla="*/ 139 h 139"/>
                  <a:gd name="T2" fmla="*/ 115 w 184"/>
                  <a:gd name="T3" fmla="*/ 137 h 139"/>
                  <a:gd name="T4" fmla="*/ 127 w 184"/>
                  <a:gd name="T5" fmla="*/ 134 h 139"/>
                  <a:gd name="T6" fmla="*/ 140 w 184"/>
                  <a:gd name="T7" fmla="*/ 128 h 139"/>
                  <a:gd name="T8" fmla="*/ 149 w 184"/>
                  <a:gd name="T9" fmla="*/ 123 h 139"/>
                  <a:gd name="T10" fmla="*/ 160 w 184"/>
                  <a:gd name="T11" fmla="*/ 115 h 139"/>
                  <a:gd name="T12" fmla="*/ 168 w 184"/>
                  <a:gd name="T13" fmla="*/ 108 h 139"/>
                  <a:gd name="T14" fmla="*/ 175 w 184"/>
                  <a:gd name="T15" fmla="*/ 99 h 139"/>
                  <a:gd name="T16" fmla="*/ 181 w 184"/>
                  <a:gd name="T17" fmla="*/ 90 h 139"/>
                  <a:gd name="T18" fmla="*/ 182 w 184"/>
                  <a:gd name="T19" fmla="*/ 79 h 139"/>
                  <a:gd name="T20" fmla="*/ 184 w 184"/>
                  <a:gd name="T21" fmla="*/ 70 h 139"/>
                  <a:gd name="T22" fmla="*/ 182 w 184"/>
                  <a:gd name="T23" fmla="*/ 59 h 139"/>
                  <a:gd name="T24" fmla="*/ 181 w 184"/>
                  <a:gd name="T25" fmla="*/ 48 h 139"/>
                  <a:gd name="T26" fmla="*/ 175 w 184"/>
                  <a:gd name="T27" fmla="*/ 39 h 139"/>
                  <a:gd name="T28" fmla="*/ 168 w 184"/>
                  <a:gd name="T29" fmla="*/ 30 h 139"/>
                  <a:gd name="T30" fmla="*/ 160 w 184"/>
                  <a:gd name="T31" fmla="*/ 23 h 139"/>
                  <a:gd name="T32" fmla="*/ 149 w 184"/>
                  <a:gd name="T33" fmla="*/ 14 h 139"/>
                  <a:gd name="T34" fmla="*/ 140 w 184"/>
                  <a:gd name="T35" fmla="*/ 8 h 139"/>
                  <a:gd name="T36" fmla="*/ 127 w 184"/>
                  <a:gd name="T37" fmla="*/ 5 h 139"/>
                  <a:gd name="T38" fmla="*/ 115 w 184"/>
                  <a:gd name="T39" fmla="*/ 1 h 139"/>
                  <a:gd name="T40" fmla="*/ 101 w 184"/>
                  <a:gd name="T41" fmla="*/ 0 h 139"/>
                  <a:gd name="T42" fmla="*/ 88 w 184"/>
                  <a:gd name="T43" fmla="*/ 0 h 139"/>
                  <a:gd name="T44" fmla="*/ 74 w 184"/>
                  <a:gd name="T45" fmla="*/ 1 h 139"/>
                  <a:gd name="T46" fmla="*/ 60 w 184"/>
                  <a:gd name="T47" fmla="*/ 4 h 139"/>
                  <a:gd name="T48" fmla="*/ 47 w 184"/>
                  <a:gd name="T49" fmla="*/ 7 h 139"/>
                  <a:gd name="T50" fmla="*/ 36 w 184"/>
                  <a:gd name="T51" fmla="*/ 13 h 139"/>
                  <a:gd name="T52" fmla="*/ 27 w 184"/>
                  <a:gd name="T53" fmla="*/ 19 h 139"/>
                  <a:gd name="T54" fmla="*/ 18 w 184"/>
                  <a:gd name="T55" fmla="*/ 27 h 139"/>
                  <a:gd name="T56" fmla="*/ 11 w 184"/>
                  <a:gd name="T57" fmla="*/ 36 h 139"/>
                  <a:gd name="T58" fmla="*/ 5 w 184"/>
                  <a:gd name="T59" fmla="*/ 45 h 139"/>
                  <a:gd name="T60" fmla="*/ 0 w 184"/>
                  <a:gd name="T61" fmla="*/ 56 h 139"/>
                  <a:gd name="T62" fmla="*/ 0 w 184"/>
                  <a:gd name="T63" fmla="*/ 65 h 139"/>
                  <a:gd name="T64" fmla="*/ 0 w 184"/>
                  <a:gd name="T65" fmla="*/ 76 h 139"/>
                  <a:gd name="T66" fmla="*/ 4 w 184"/>
                  <a:gd name="T67" fmla="*/ 86 h 139"/>
                  <a:gd name="T68" fmla="*/ 7 w 184"/>
                  <a:gd name="T69" fmla="*/ 97 h 139"/>
                  <a:gd name="T70" fmla="*/ 13 w 184"/>
                  <a:gd name="T71" fmla="*/ 105 h 139"/>
                  <a:gd name="T72" fmla="*/ 21 w 184"/>
                  <a:gd name="T73" fmla="*/ 113 h 139"/>
                  <a:gd name="T74" fmla="*/ 30 w 184"/>
                  <a:gd name="T75" fmla="*/ 121 h 139"/>
                  <a:gd name="T76" fmla="*/ 40 w 184"/>
                  <a:gd name="T77" fmla="*/ 127 h 139"/>
                  <a:gd name="T78" fmla="*/ 52 w 184"/>
                  <a:gd name="T79" fmla="*/ 132 h 139"/>
                  <a:gd name="T80" fmla="*/ 65 w 184"/>
                  <a:gd name="T81" fmla="*/ 135 h 139"/>
                  <a:gd name="T82" fmla="*/ 79 w 184"/>
                  <a:gd name="T83" fmla="*/ 138 h 139"/>
                  <a:gd name="T84" fmla="*/ 93 w 184"/>
                  <a:gd name="T85" fmla="*/ 139 h 1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4"/>
                  <a:gd name="T130" fmla="*/ 0 h 139"/>
                  <a:gd name="T131" fmla="*/ 184 w 184"/>
                  <a:gd name="T132" fmla="*/ 139 h 1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4" h="139">
                    <a:moveTo>
                      <a:pt x="93" y="139"/>
                    </a:moveTo>
                    <a:lnTo>
                      <a:pt x="96" y="139"/>
                    </a:lnTo>
                    <a:lnTo>
                      <a:pt x="101" y="139"/>
                    </a:lnTo>
                    <a:lnTo>
                      <a:pt x="105" y="138"/>
                    </a:lnTo>
                    <a:lnTo>
                      <a:pt x="112" y="138"/>
                    </a:lnTo>
                    <a:lnTo>
                      <a:pt x="115" y="137"/>
                    </a:lnTo>
                    <a:lnTo>
                      <a:pt x="120" y="135"/>
                    </a:lnTo>
                    <a:lnTo>
                      <a:pt x="123" y="135"/>
                    </a:lnTo>
                    <a:lnTo>
                      <a:pt x="127" y="134"/>
                    </a:lnTo>
                    <a:lnTo>
                      <a:pt x="132" y="132"/>
                    </a:lnTo>
                    <a:lnTo>
                      <a:pt x="135" y="131"/>
                    </a:lnTo>
                    <a:lnTo>
                      <a:pt x="140" y="128"/>
                    </a:lnTo>
                    <a:lnTo>
                      <a:pt x="143" y="127"/>
                    </a:lnTo>
                    <a:lnTo>
                      <a:pt x="146" y="125"/>
                    </a:lnTo>
                    <a:lnTo>
                      <a:pt x="149" y="123"/>
                    </a:lnTo>
                    <a:lnTo>
                      <a:pt x="154" y="121"/>
                    </a:lnTo>
                    <a:lnTo>
                      <a:pt x="157" y="119"/>
                    </a:lnTo>
                    <a:lnTo>
                      <a:pt x="160" y="115"/>
                    </a:lnTo>
                    <a:lnTo>
                      <a:pt x="162" y="113"/>
                    </a:lnTo>
                    <a:lnTo>
                      <a:pt x="167" y="111"/>
                    </a:lnTo>
                    <a:lnTo>
                      <a:pt x="168" y="108"/>
                    </a:lnTo>
                    <a:lnTo>
                      <a:pt x="170" y="105"/>
                    </a:lnTo>
                    <a:lnTo>
                      <a:pt x="173" y="103"/>
                    </a:lnTo>
                    <a:lnTo>
                      <a:pt x="175" y="99"/>
                    </a:lnTo>
                    <a:lnTo>
                      <a:pt x="176" y="97"/>
                    </a:lnTo>
                    <a:lnTo>
                      <a:pt x="178" y="93"/>
                    </a:lnTo>
                    <a:lnTo>
                      <a:pt x="181" y="90"/>
                    </a:lnTo>
                    <a:lnTo>
                      <a:pt x="181" y="86"/>
                    </a:lnTo>
                    <a:lnTo>
                      <a:pt x="182" y="84"/>
                    </a:lnTo>
                    <a:lnTo>
                      <a:pt x="182" y="79"/>
                    </a:lnTo>
                    <a:lnTo>
                      <a:pt x="184" y="76"/>
                    </a:lnTo>
                    <a:lnTo>
                      <a:pt x="184" y="73"/>
                    </a:lnTo>
                    <a:lnTo>
                      <a:pt x="184" y="70"/>
                    </a:lnTo>
                    <a:lnTo>
                      <a:pt x="184" y="65"/>
                    </a:lnTo>
                    <a:lnTo>
                      <a:pt x="184" y="63"/>
                    </a:lnTo>
                    <a:lnTo>
                      <a:pt x="182" y="59"/>
                    </a:lnTo>
                    <a:lnTo>
                      <a:pt x="182" y="56"/>
                    </a:lnTo>
                    <a:lnTo>
                      <a:pt x="181" y="52"/>
                    </a:lnTo>
                    <a:lnTo>
                      <a:pt x="181" y="48"/>
                    </a:lnTo>
                    <a:lnTo>
                      <a:pt x="178" y="45"/>
                    </a:lnTo>
                    <a:lnTo>
                      <a:pt x="176" y="43"/>
                    </a:lnTo>
                    <a:lnTo>
                      <a:pt x="175" y="39"/>
                    </a:lnTo>
                    <a:lnTo>
                      <a:pt x="173" y="36"/>
                    </a:lnTo>
                    <a:lnTo>
                      <a:pt x="170" y="33"/>
                    </a:lnTo>
                    <a:lnTo>
                      <a:pt x="168" y="30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3"/>
                    </a:lnTo>
                    <a:lnTo>
                      <a:pt x="157" y="19"/>
                    </a:lnTo>
                    <a:lnTo>
                      <a:pt x="154" y="18"/>
                    </a:lnTo>
                    <a:lnTo>
                      <a:pt x="149" y="14"/>
                    </a:lnTo>
                    <a:lnTo>
                      <a:pt x="146" y="13"/>
                    </a:lnTo>
                    <a:lnTo>
                      <a:pt x="143" y="12"/>
                    </a:lnTo>
                    <a:lnTo>
                      <a:pt x="140" y="8"/>
                    </a:lnTo>
                    <a:lnTo>
                      <a:pt x="135" y="7"/>
                    </a:lnTo>
                    <a:lnTo>
                      <a:pt x="132" y="6"/>
                    </a:lnTo>
                    <a:lnTo>
                      <a:pt x="127" y="5"/>
                    </a:lnTo>
                    <a:lnTo>
                      <a:pt x="123" y="4"/>
                    </a:lnTo>
                    <a:lnTo>
                      <a:pt x="120" y="3"/>
                    </a:lnTo>
                    <a:lnTo>
                      <a:pt x="115" y="1"/>
                    </a:lnTo>
                    <a:lnTo>
                      <a:pt x="112" y="1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69" y="1"/>
                    </a:lnTo>
                    <a:lnTo>
                      <a:pt x="65" y="3"/>
                    </a:lnTo>
                    <a:lnTo>
                      <a:pt x="60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36" y="13"/>
                    </a:lnTo>
                    <a:lnTo>
                      <a:pt x="33" y="14"/>
                    </a:lnTo>
                    <a:lnTo>
                      <a:pt x="30" y="18"/>
                    </a:lnTo>
                    <a:lnTo>
                      <a:pt x="27" y="19"/>
                    </a:lnTo>
                    <a:lnTo>
                      <a:pt x="24" y="23"/>
                    </a:lnTo>
                    <a:lnTo>
                      <a:pt x="21" y="25"/>
                    </a:lnTo>
                    <a:lnTo>
                      <a:pt x="18" y="27"/>
                    </a:lnTo>
                    <a:lnTo>
                      <a:pt x="16" y="30"/>
                    </a:lnTo>
                    <a:lnTo>
                      <a:pt x="13" y="33"/>
                    </a:lnTo>
                    <a:lnTo>
                      <a:pt x="11" y="36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5" y="45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4" y="86"/>
                    </a:lnTo>
                    <a:lnTo>
                      <a:pt x="4" y="90"/>
                    </a:lnTo>
                    <a:lnTo>
                      <a:pt x="5" y="93"/>
                    </a:lnTo>
                    <a:lnTo>
                      <a:pt x="7" y="97"/>
                    </a:lnTo>
                    <a:lnTo>
                      <a:pt x="8" y="99"/>
                    </a:lnTo>
                    <a:lnTo>
                      <a:pt x="11" y="103"/>
                    </a:lnTo>
                    <a:lnTo>
                      <a:pt x="13" y="105"/>
                    </a:lnTo>
                    <a:lnTo>
                      <a:pt x="16" y="108"/>
                    </a:lnTo>
                    <a:lnTo>
                      <a:pt x="18" y="111"/>
                    </a:lnTo>
                    <a:lnTo>
                      <a:pt x="21" y="113"/>
                    </a:lnTo>
                    <a:lnTo>
                      <a:pt x="24" y="115"/>
                    </a:lnTo>
                    <a:lnTo>
                      <a:pt x="27" y="119"/>
                    </a:lnTo>
                    <a:lnTo>
                      <a:pt x="30" y="121"/>
                    </a:lnTo>
                    <a:lnTo>
                      <a:pt x="33" y="123"/>
                    </a:lnTo>
                    <a:lnTo>
                      <a:pt x="36" y="125"/>
                    </a:lnTo>
                    <a:lnTo>
                      <a:pt x="40" y="127"/>
                    </a:lnTo>
                    <a:lnTo>
                      <a:pt x="44" y="128"/>
                    </a:lnTo>
                    <a:lnTo>
                      <a:pt x="47" y="131"/>
                    </a:lnTo>
                    <a:lnTo>
                      <a:pt x="52" y="132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9" y="137"/>
                    </a:lnTo>
                    <a:lnTo>
                      <a:pt x="74" y="138"/>
                    </a:lnTo>
                    <a:lnTo>
                      <a:pt x="79" y="138"/>
                    </a:lnTo>
                    <a:lnTo>
                      <a:pt x="82" y="139"/>
                    </a:lnTo>
                    <a:lnTo>
                      <a:pt x="88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02" name="Line 36"/>
            <p:cNvSpPr>
              <a:spLocks noChangeShapeType="1"/>
            </p:cNvSpPr>
            <p:nvPr/>
          </p:nvSpPr>
          <p:spPr bwMode="auto">
            <a:xfrm>
              <a:off x="9261" y="3424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3" name="Line 37"/>
            <p:cNvSpPr>
              <a:spLocks noChangeShapeType="1"/>
            </p:cNvSpPr>
            <p:nvPr/>
          </p:nvSpPr>
          <p:spPr bwMode="auto">
            <a:xfrm flipV="1">
              <a:off x="10341" y="1624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4" name="Line 38"/>
            <p:cNvSpPr>
              <a:spLocks noChangeShapeType="1"/>
            </p:cNvSpPr>
            <p:nvPr/>
          </p:nvSpPr>
          <p:spPr bwMode="auto">
            <a:xfrm>
              <a:off x="10341" y="162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398" name="Rectangle 44"/>
          <p:cNvSpPr>
            <a:spLocks noChangeArrowheads="1"/>
          </p:cNvSpPr>
          <p:nvPr/>
        </p:nvSpPr>
        <p:spPr bwMode="auto">
          <a:xfrm>
            <a:off x="457200" y="1811508"/>
            <a:ext cx="525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An alarm clock is “fire-escaped”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from rest from height 38.0 </a:t>
            </a:r>
            <a:r>
              <a:rPr lang="en-US" sz="2800" dirty="0" smtClean="0">
                <a:solidFill>
                  <a:srgbClr val="FF0000"/>
                </a:solidFill>
              </a:rPr>
              <a:t>m.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399" name="Rectangle 45"/>
          <p:cNvSpPr>
            <a:spLocks noChangeArrowheads="1"/>
          </p:cNvSpPr>
          <p:nvPr/>
        </p:nvSpPr>
        <p:spPr bwMode="auto">
          <a:xfrm>
            <a:off x="781050" y="1049976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a = g =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310972" y="3320637"/>
            <a:ext cx="904659" cy="1417508"/>
            <a:chOff x="5795158" y="2847646"/>
            <a:chExt cx="904659" cy="1417508"/>
          </a:xfrm>
        </p:grpSpPr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45"/>
          <p:cNvSpPr>
            <a:spLocks noChangeArrowheads="1"/>
          </p:cNvSpPr>
          <p:nvPr/>
        </p:nvSpPr>
        <p:spPr bwMode="auto">
          <a:xfrm>
            <a:off x="522469" y="4879630"/>
            <a:ext cx="1962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Solve for…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44732"/>
              </p:ext>
            </p:extLst>
          </p:nvPr>
        </p:nvGraphicFramePr>
        <p:xfrm>
          <a:off x="2413947" y="4601391"/>
          <a:ext cx="20669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name="Equation" r:id="rId5" imgW="850680" imgH="444240" progId="Equation.3">
                  <p:embed/>
                </p:oleObj>
              </mc:Choice>
              <mc:Fallback>
                <p:oleObj name="Equation" r:id="rId5" imgW="850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947" y="4601391"/>
                        <a:ext cx="2066925" cy="1076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367486" y="4728346"/>
            <a:ext cx="1103587" cy="1229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9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322782"/>
              </p:ext>
            </p:extLst>
          </p:nvPr>
        </p:nvGraphicFramePr>
        <p:xfrm>
          <a:off x="2925281" y="5631251"/>
          <a:ext cx="2387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Equation" r:id="rId7" imgW="1002960" imgH="444240" progId="Equation.3">
                  <p:embed/>
                </p:oleObj>
              </mc:Choice>
              <mc:Fallback>
                <p:oleObj name="Equation" r:id="rId7" imgW="1002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281" y="5631251"/>
                        <a:ext cx="2387600" cy="1054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/>
          <p:cNvCxnSpPr/>
          <p:nvPr/>
        </p:nvCxnSpPr>
        <p:spPr>
          <a:xfrm rot="16200000">
            <a:off x="777163" y="1076262"/>
            <a:ext cx="3681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526" y="-6200"/>
            <a:ext cx="2876154" cy="2770607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6230274" y="669051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432133" y="473307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8302027" y="473307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438071" y="1720438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565030" y="2283322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8504126" y="2289296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230274" y="38664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230274" y="1331200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2000"/>
                                        <p:tgtEl>
                                          <p:spTgt spid="1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34190" grpId="0" animBg="1"/>
      <p:bldP spid="134187" grpId="0" animBg="1"/>
      <p:bldP spid="134146" grpId="0"/>
      <p:bldP spid="16395" grpId="0"/>
      <p:bldP spid="16398" grpId="0"/>
      <p:bldP spid="62" grpId="0"/>
      <p:bldP spid="3" grpId="0" animBg="1"/>
      <p:bldP spid="77" grpId="0"/>
      <p:bldP spid="78" grpId="0" animBg="1"/>
      <p:bldP spid="79" grpId="0" animBg="1"/>
      <p:bldP spid="81" grpId="0" animBg="1"/>
      <p:bldP spid="83" grpId="0" animBg="1"/>
      <p:bldP spid="85" grpId="0" animBg="1"/>
      <p:bldP spid="86" grpId="0"/>
      <p:bldP spid="8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48595" y="4444704"/>
            <a:ext cx="2765501" cy="744807"/>
            <a:chOff x="358302" y="3200451"/>
            <a:chExt cx="2765501" cy="744807"/>
          </a:xfrm>
        </p:grpSpPr>
        <p:sp>
          <p:nvSpPr>
            <p:cNvPr id="153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 rot="16200000">
              <a:off x="415638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rot="16200000">
              <a:off x="1181599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rot="16200000">
              <a:off x="2618522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6200000">
              <a:off x="2202885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5929680" y="3004628"/>
            <a:ext cx="3021766" cy="66039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22" name="Rectangle 4"/>
          <p:cNvSpPr>
            <a:spLocks noChangeArrowheads="1"/>
          </p:cNvSpPr>
          <p:nvPr/>
        </p:nvSpPr>
        <p:spPr bwMode="auto">
          <a:xfrm>
            <a:off x="203801" y="206959"/>
            <a:ext cx="30812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b. Find velocity of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clock </a:t>
            </a:r>
            <a:r>
              <a:rPr lang="en-US" sz="2800" dirty="0">
                <a:solidFill>
                  <a:srgbClr val="FF0000"/>
                </a:solidFill>
              </a:rPr>
              <a:t>at impact.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49322" y="1247583"/>
            <a:ext cx="654448" cy="685800"/>
            <a:chOff x="-1376760" y="1550562"/>
            <a:chExt cx="654448" cy="685800"/>
          </a:xfrm>
        </p:grpSpPr>
        <p:sp>
          <p:nvSpPr>
            <p:cNvPr id="155695" name="Line 47"/>
            <p:cNvSpPr>
              <a:spLocks noChangeShapeType="1"/>
            </p:cNvSpPr>
            <p:nvPr/>
          </p:nvSpPr>
          <p:spPr bwMode="auto">
            <a:xfrm flipV="1">
              <a:off x="-1376760" y="1855362"/>
              <a:ext cx="391319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696" name="Text Box 48"/>
            <p:cNvSpPr txBox="1">
              <a:spLocks noChangeArrowheads="1"/>
            </p:cNvSpPr>
            <p:nvPr/>
          </p:nvSpPr>
          <p:spPr bwMode="auto">
            <a:xfrm>
              <a:off x="-1047750" y="1550562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66FF"/>
                  </a:solidFill>
                </a:rPr>
                <a:t>0</a:t>
              </a:r>
            </a:p>
          </p:txBody>
        </p:sp>
      </p:grpSp>
      <p:sp>
        <p:nvSpPr>
          <p:cNvPr id="155699" name="Rectangle 51"/>
          <p:cNvSpPr>
            <a:spLocks noChangeArrowheads="1"/>
          </p:cNvSpPr>
          <p:nvPr/>
        </p:nvSpPr>
        <p:spPr bwMode="auto">
          <a:xfrm>
            <a:off x="133350" y="3845387"/>
            <a:ext cx="6258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c. Find velocity of </a:t>
            </a:r>
            <a:r>
              <a:rPr lang="en-US" sz="2800" dirty="0" smtClean="0">
                <a:solidFill>
                  <a:srgbClr val="FF0000"/>
                </a:solidFill>
              </a:rPr>
              <a:t>clock halfway </a:t>
            </a:r>
            <a:r>
              <a:rPr lang="en-US" sz="2800" dirty="0">
                <a:solidFill>
                  <a:srgbClr val="FF0000"/>
                </a:solidFill>
              </a:rPr>
              <a:t>down.</a:t>
            </a:r>
          </a:p>
        </p:txBody>
      </p:sp>
      <p:graphicFrame>
        <p:nvGraphicFramePr>
          <p:cNvPr id="15570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974400"/>
              </p:ext>
            </p:extLst>
          </p:nvPr>
        </p:nvGraphicFramePr>
        <p:xfrm>
          <a:off x="1399391" y="5367523"/>
          <a:ext cx="21510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3" imgW="965160" imgH="241200" progId="Equation.3">
                  <p:embed/>
                </p:oleObj>
              </mc:Choice>
              <mc:Fallback>
                <p:oleObj name="Equation" r:id="rId3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391" y="5367523"/>
                        <a:ext cx="2151062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0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04786"/>
              </p:ext>
            </p:extLst>
          </p:nvPr>
        </p:nvGraphicFramePr>
        <p:xfrm>
          <a:off x="3534578" y="5342123"/>
          <a:ext cx="4779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5" imgW="2145960" imgH="279360" progId="Equation.3">
                  <p:embed/>
                </p:oleObj>
              </mc:Choice>
              <mc:Fallback>
                <p:oleObj name="Equation" r:id="rId5" imgW="2145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578" y="5342123"/>
                        <a:ext cx="477996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1235478" y="2480364"/>
            <a:ext cx="1861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=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</a:t>
            </a:r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621151" y="1280273"/>
            <a:ext cx="2976600" cy="1168730"/>
            <a:chOff x="7835980" y="4182033"/>
            <a:chExt cx="2976600" cy="1168730"/>
          </a:xfrm>
        </p:grpSpPr>
        <p:cxnSp>
          <p:nvCxnSpPr>
            <p:cNvPr id="132" name="Straight Arrow Connector 131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Rectangle 117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Rectangle 120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2"/>
          <p:cNvSpPr>
            <a:spLocks noChangeArrowheads="1"/>
          </p:cNvSpPr>
          <p:nvPr/>
        </p:nvSpPr>
        <p:spPr bwMode="auto">
          <a:xfrm>
            <a:off x="2012467" y="3098468"/>
            <a:ext cx="3525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= –9.81 m/s</a:t>
            </a:r>
            <a:r>
              <a:rPr lang="en-US" sz="2800" baseline="30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(2.78 s)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06147" y="3079017"/>
            <a:ext cx="3587842" cy="528855"/>
            <a:chOff x="2707851" y="1916081"/>
            <a:chExt cx="3587842" cy="528855"/>
          </a:xfrm>
        </p:grpSpPr>
        <p:sp>
          <p:nvSpPr>
            <p:cNvPr id="134" name="Rectangle 2"/>
            <p:cNvSpPr>
              <a:spLocks noChangeArrowheads="1"/>
            </p:cNvSpPr>
            <p:nvPr/>
          </p:nvSpPr>
          <p:spPr bwMode="auto">
            <a:xfrm>
              <a:off x="2707851" y="1921716"/>
              <a:ext cx="35878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=   –27.3 m/s (i.e.,   )</a:t>
              </a:r>
              <a:endParaRPr lang="en-US" sz="2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36" name="Line 47"/>
            <p:cNvSpPr>
              <a:spLocks noChangeShapeType="1"/>
            </p:cNvSpPr>
            <p:nvPr/>
          </p:nvSpPr>
          <p:spPr bwMode="auto">
            <a:xfrm>
              <a:off x="5782178" y="1916081"/>
              <a:ext cx="0" cy="485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2213480" y="4409684"/>
            <a:ext cx="654448" cy="685800"/>
            <a:chOff x="-1376760" y="1550562"/>
            <a:chExt cx="654448" cy="685800"/>
          </a:xfrm>
        </p:grpSpPr>
        <p:sp>
          <p:nvSpPr>
            <p:cNvPr id="167" name="Line 47"/>
            <p:cNvSpPr>
              <a:spLocks noChangeShapeType="1"/>
            </p:cNvSpPr>
            <p:nvPr/>
          </p:nvSpPr>
          <p:spPr bwMode="auto">
            <a:xfrm flipV="1">
              <a:off x="-1376760" y="1855362"/>
              <a:ext cx="391319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Text Box 48"/>
            <p:cNvSpPr txBox="1">
              <a:spLocks noChangeArrowheads="1"/>
            </p:cNvSpPr>
            <p:nvPr/>
          </p:nvSpPr>
          <p:spPr bwMode="auto">
            <a:xfrm>
              <a:off x="-1047750" y="1550562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66FF"/>
                  </a:solidFill>
                </a:rPr>
                <a:t>0</a:t>
              </a:r>
            </a:p>
          </p:txBody>
        </p:sp>
      </p:grpSp>
      <p:sp>
        <p:nvSpPr>
          <p:cNvPr id="169" name="Rectangle 2"/>
          <p:cNvSpPr>
            <a:spLocks noChangeArrowheads="1"/>
          </p:cNvSpPr>
          <p:nvPr/>
        </p:nvSpPr>
        <p:spPr bwMode="auto">
          <a:xfrm>
            <a:off x="4158030" y="6037060"/>
            <a:ext cx="3021766" cy="66039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3498007" y="6111449"/>
            <a:ext cx="3687228" cy="528855"/>
            <a:chOff x="2471361" y="1916081"/>
            <a:chExt cx="3687228" cy="528855"/>
          </a:xfrm>
        </p:grpSpPr>
        <p:sp>
          <p:nvSpPr>
            <p:cNvPr id="171" name="Rectangle 2"/>
            <p:cNvSpPr>
              <a:spLocks noChangeArrowheads="1"/>
            </p:cNvSpPr>
            <p:nvPr/>
          </p:nvSpPr>
          <p:spPr bwMode="auto">
            <a:xfrm>
              <a:off x="2471361" y="1921716"/>
              <a:ext cx="36872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=     –19.3 m/s (i.e.,   )</a:t>
              </a:r>
              <a:endParaRPr lang="en-US" sz="28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ine 47"/>
            <p:cNvSpPr>
              <a:spLocks noChangeShapeType="1"/>
            </p:cNvSpPr>
            <p:nvPr/>
          </p:nvSpPr>
          <p:spPr bwMode="auto">
            <a:xfrm>
              <a:off x="5741234" y="1916081"/>
              <a:ext cx="0" cy="4853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526" y="-6200"/>
            <a:ext cx="2876154" cy="2770607"/>
          </a:xfrm>
          <a:prstGeom prst="rect">
            <a:avLst/>
          </a:prstGeom>
        </p:spPr>
      </p:pic>
      <p:sp>
        <p:nvSpPr>
          <p:cNvPr id="108" name="Oval 107"/>
          <p:cNvSpPr/>
          <p:nvPr/>
        </p:nvSpPr>
        <p:spPr>
          <a:xfrm>
            <a:off x="6880341" y="961994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8097078" y="216891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8328287" y="1623913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247919" y="1980341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4455371" y="164459"/>
            <a:ext cx="17555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/>
              <a:t>We know:</a:t>
            </a:r>
          </a:p>
          <a:p>
            <a:pPr algn="ctr"/>
            <a:r>
              <a:rPr lang="en-US" sz="2800" dirty="0" smtClean="0"/>
              <a:t>a</a:t>
            </a:r>
          </a:p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</a:p>
          <a:p>
            <a:pPr algn="ctr"/>
            <a:r>
              <a:rPr lang="en-US" sz="2800" dirty="0" err="1" smtClean="0">
                <a:latin typeface="Symbol" panose="05050102010706020507" pitchFamily="18" charset="2"/>
              </a:rPr>
              <a:t>D</a:t>
            </a:r>
            <a:r>
              <a:rPr lang="en-US" sz="2800" dirty="0" err="1" smtClean="0"/>
              <a:t>d</a:t>
            </a:r>
            <a:endParaRPr lang="en-US" sz="2800" dirty="0" smtClean="0"/>
          </a:p>
          <a:p>
            <a:pPr algn="ctr"/>
            <a:r>
              <a:rPr lang="en-US" sz="2800" dirty="0" err="1" smtClean="0">
                <a:latin typeface="Symbol" panose="05050102010706020507" pitchFamily="18" charset="2"/>
              </a:rPr>
              <a:t>D</a:t>
            </a:r>
            <a:r>
              <a:rPr lang="en-US" sz="2800" dirty="0" err="1" smtClean="0"/>
              <a:t>t</a:t>
            </a:r>
            <a:endParaRPr lang="en-US" sz="2800" dirty="0"/>
          </a:p>
        </p:txBody>
      </p: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4965577" y="4521430"/>
            <a:ext cx="3804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/>
              <a:t>We DON’T know </a:t>
            </a:r>
            <a:r>
              <a:rPr lang="en-US" sz="2800" dirty="0" err="1" smtClean="0">
                <a:latin typeface="Symbol" panose="05050102010706020507" pitchFamily="18" charset="2"/>
              </a:rPr>
              <a:t>D</a:t>
            </a:r>
            <a:r>
              <a:rPr lang="en-US" sz="2800" dirty="0" err="1" smtClean="0"/>
              <a:t>t</a:t>
            </a:r>
            <a:r>
              <a:rPr lang="en-US" sz="2800" dirty="0" smtClean="0"/>
              <a:t> (!).</a:t>
            </a:r>
            <a:endParaRPr lang="en-US" sz="2800" dirty="0"/>
          </a:p>
        </p:txBody>
      </p:sp>
      <p:sp>
        <p:nvSpPr>
          <p:cNvPr id="131" name="Rectangle 4"/>
          <p:cNvSpPr>
            <a:spLocks noChangeArrowheads="1"/>
          </p:cNvSpPr>
          <p:nvPr/>
        </p:nvSpPr>
        <p:spPr bwMode="auto">
          <a:xfrm>
            <a:off x="4448918" y="164459"/>
            <a:ext cx="17555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/>
              <a:t>We know:</a:t>
            </a:r>
          </a:p>
          <a:p>
            <a:pPr algn="ctr"/>
            <a:r>
              <a:rPr lang="en-US" sz="2800" dirty="0" smtClean="0"/>
              <a:t>a</a:t>
            </a:r>
          </a:p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</a:p>
          <a:p>
            <a:pPr algn="ctr"/>
            <a:r>
              <a:rPr lang="en-US" sz="2800" dirty="0" err="1" smtClean="0">
                <a:latin typeface="Symbol" panose="05050102010706020507" pitchFamily="18" charset="2"/>
              </a:rPr>
              <a:t>D</a:t>
            </a:r>
            <a:r>
              <a:rPr lang="en-US" sz="2800" dirty="0" err="1" smtClean="0"/>
              <a:t>d</a:t>
            </a:r>
            <a:endParaRPr lang="en-US" sz="2800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6230522" y="1304455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30522" y="19246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5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5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99" grpId="0"/>
      <p:bldP spid="74" grpId="0"/>
      <p:bldP spid="133" grpId="0"/>
      <p:bldP spid="169" grpId="0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/>
      <p:bldP spid="111" grpId="1"/>
      <p:bldP spid="111" grpId="2"/>
      <p:bldP spid="113" grpId="0"/>
      <p:bldP spid="113" grpId="1"/>
      <p:bldP spid="129" grpId="0"/>
      <p:bldP spid="131" grpId="0"/>
      <p:bldP spid="51" grpId="1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1088" y="1409162"/>
            <a:ext cx="8753294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In this lesson, we began to look at one-dimensional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motion for objects in free fall; that is, objects that are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acted upon only by the force of gravity. Here, we have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assumed that air resistance is negligible. In such 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case, any object will accelerate at –9.81 m/s</a:t>
            </a:r>
            <a:r>
              <a:rPr lang="en-US" sz="280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, or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9.81 m/s</a:t>
            </a:r>
            <a:r>
              <a:rPr lang="en-US" sz="280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in the downward direction. This means that,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if an object is falling downward, it is speeding up; if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traveling upward, it is slowing down. The same 1-D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equations we have already met apply equally well to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free fall. We’ll see this some more in the next lesson.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1582" y="515527"/>
            <a:ext cx="7862986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1-D Free Fall Problems, 1</a:t>
            </a:r>
          </a:p>
        </p:txBody>
      </p:sp>
    </p:spTree>
    <p:extLst>
      <p:ext uri="{BB962C8B-B14F-4D97-AF65-F5344CB8AC3E}">
        <p14:creationId xmlns:p14="http://schemas.microsoft.com/office/powerpoint/2010/main" val="32927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5522791" y="4835373"/>
            <a:ext cx="2884227" cy="9257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630354" y="4960747"/>
            <a:ext cx="2765501" cy="744807"/>
            <a:chOff x="358302" y="3200451"/>
            <a:chExt cx="2765501" cy="744807"/>
          </a:xfrm>
        </p:grpSpPr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33452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199413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2636336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220699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 33"/>
          <p:cNvSpPr>
            <a:spLocks noChangeArrowheads="1"/>
          </p:cNvSpPr>
          <p:nvPr/>
        </p:nvSpPr>
        <p:spPr bwMode="auto">
          <a:xfrm>
            <a:off x="5185752" y="3542329"/>
            <a:ext cx="3526221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216190" y="3655856"/>
            <a:ext cx="3531736" cy="744807"/>
            <a:chOff x="358302" y="2202900"/>
            <a:chExt cx="3531736" cy="744807"/>
          </a:xfrm>
        </p:grpSpPr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sz="2800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16577" y="2202900"/>
              <a:ext cx="368135" cy="368135"/>
              <a:chOff x="1686297" y="2962909"/>
              <a:chExt cx="368135" cy="368135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199413" y="2202900"/>
              <a:ext cx="368135" cy="368135"/>
              <a:chOff x="1686297" y="2962909"/>
              <a:chExt cx="368135" cy="368135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673407" y="2202900"/>
              <a:ext cx="368135" cy="368135"/>
              <a:chOff x="1723368" y="2962909"/>
              <a:chExt cx="368135" cy="368135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1723368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16200000">
                <a:off x="1705554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5379480" y="1935967"/>
            <a:ext cx="3223309" cy="12699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504470" y="2038010"/>
            <a:ext cx="2976600" cy="1168730"/>
            <a:chOff x="7835980" y="4182033"/>
            <a:chExt cx="2976600" cy="1168730"/>
          </a:xfrm>
        </p:grpSpPr>
        <p:grpSp>
          <p:nvGrpSpPr>
            <p:cNvPr id="33" name="Group 32"/>
            <p:cNvGrpSpPr/>
            <p:nvPr/>
          </p:nvGrpSpPr>
          <p:grpSpPr>
            <a:xfrm>
              <a:off x="7840352" y="4414045"/>
              <a:ext cx="368135" cy="368135"/>
              <a:chOff x="1686297" y="2962909"/>
              <a:chExt cx="368135" cy="368135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68651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972374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10324245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5036119" y="239091"/>
            <a:ext cx="3862387" cy="1298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132592" y="360766"/>
            <a:ext cx="3772558" cy="1155205"/>
            <a:chOff x="4100540" y="2547280"/>
            <a:chExt cx="3772558" cy="1155205"/>
          </a:xfrm>
        </p:grpSpPr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352293" y="2844162"/>
              <a:ext cx="368135" cy="368135"/>
              <a:chOff x="1686297" y="2962909"/>
              <a:chExt cx="368135" cy="368135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5332007" y="2547280"/>
              <a:ext cx="368135" cy="368135"/>
              <a:chOff x="1686297" y="2962909"/>
              <a:chExt cx="368135" cy="368135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6709552" y="2772912"/>
              <a:ext cx="368135" cy="368135"/>
              <a:chOff x="1686297" y="2962909"/>
              <a:chExt cx="368135" cy="368135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333007" y="2772912"/>
              <a:ext cx="368135" cy="368135"/>
              <a:chOff x="1686297" y="2962909"/>
              <a:chExt cx="368135" cy="368135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22"/>
            <p:cNvSpPr>
              <a:spLocks noChangeArrowheads="1"/>
            </p:cNvSpPr>
            <p:nvPr/>
          </p:nvSpPr>
          <p:spPr bwMode="auto">
            <a:xfrm>
              <a:off x="5852993" y="3006374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Rectangle 89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99" name="Text Box 16"/>
          <p:cNvSpPr txBox="1">
            <a:spLocks noChangeArrowheads="1"/>
          </p:cNvSpPr>
          <p:nvPr/>
        </p:nvSpPr>
        <p:spPr bwMode="auto">
          <a:xfrm>
            <a:off x="1384115" y="5556426"/>
            <a:ext cx="701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v</a:t>
            </a:r>
            <a:endParaRPr lang="en-US" sz="7200" baseline="-25000" dirty="0">
              <a:solidFill>
                <a:srgbClr val="000000"/>
              </a:solidFill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2818840" y="5570076"/>
            <a:ext cx="701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v</a:t>
            </a:r>
            <a:endParaRPr lang="en-US" sz="7200" baseline="-25000" dirty="0">
              <a:solidFill>
                <a:srgbClr val="000000"/>
              </a:solidFill>
            </a:endParaRPr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1425059" y="4371096"/>
            <a:ext cx="701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v</a:t>
            </a:r>
            <a:endParaRPr lang="en-US" sz="6000" baseline="-25000" dirty="0">
              <a:solidFill>
                <a:srgbClr val="000000"/>
              </a:solidFill>
            </a:endParaRPr>
          </a:p>
        </p:txBody>
      </p:sp>
      <p:sp>
        <p:nvSpPr>
          <p:cNvPr id="102" name="Text Box 16"/>
          <p:cNvSpPr txBox="1">
            <a:spLocks noChangeArrowheads="1"/>
          </p:cNvSpPr>
          <p:nvPr/>
        </p:nvSpPr>
        <p:spPr bwMode="auto">
          <a:xfrm>
            <a:off x="2859784" y="4384746"/>
            <a:ext cx="701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v</a:t>
            </a:r>
            <a:endParaRPr lang="en-US" sz="6000" baseline="-25000" dirty="0">
              <a:solidFill>
                <a:srgbClr val="000000"/>
              </a:solidFill>
            </a:endParaRPr>
          </a:p>
        </p:txBody>
      </p: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1452355" y="3153610"/>
            <a:ext cx="701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v</a:t>
            </a:r>
            <a:endParaRPr lang="en-US" sz="4800" baseline="-25000" dirty="0">
              <a:solidFill>
                <a:srgbClr val="000000"/>
              </a:solidFill>
            </a:endParaRPr>
          </a:p>
        </p:txBody>
      </p:sp>
      <p:sp>
        <p:nvSpPr>
          <p:cNvPr id="104" name="Text Box 16"/>
          <p:cNvSpPr txBox="1">
            <a:spLocks noChangeArrowheads="1"/>
          </p:cNvSpPr>
          <p:nvPr/>
        </p:nvSpPr>
        <p:spPr bwMode="auto">
          <a:xfrm>
            <a:off x="2887080" y="3167260"/>
            <a:ext cx="701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v</a:t>
            </a:r>
            <a:endParaRPr lang="en-US" sz="4800" baseline="-25000" dirty="0">
              <a:solidFill>
                <a:srgbClr val="000000"/>
              </a:solidFill>
            </a:endParaRPr>
          </a:p>
        </p:txBody>
      </p:sp>
      <p:sp>
        <p:nvSpPr>
          <p:cNvPr id="105" name="Text Box 16"/>
          <p:cNvSpPr txBox="1">
            <a:spLocks noChangeArrowheads="1"/>
          </p:cNvSpPr>
          <p:nvPr/>
        </p:nvSpPr>
        <p:spPr bwMode="auto">
          <a:xfrm>
            <a:off x="1479651" y="1940984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v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2914376" y="1954634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v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107" name="Text Box 16"/>
          <p:cNvSpPr txBox="1">
            <a:spLocks noChangeArrowheads="1"/>
          </p:cNvSpPr>
          <p:nvPr/>
        </p:nvSpPr>
        <p:spPr bwMode="auto">
          <a:xfrm>
            <a:off x="1466003" y="647932"/>
            <a:ext cx="70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2900728" y="661582"/>
            <a:ext cx="70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10" name="Text Box 16"/>
          <p:cNvSpPr txBox="1">
            <a:spLocks noChangeArrowheads="1"/>
          </p:cNvSpPr>
          <p:nvPr/>
        </p:nvSpPr>
        <p:spPr bwMode="auto">
          <a:xfrm rot="16200000">
            <a:off x="-2400640" y="3057568"/>
            <a:ext cx="6638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v getting smaller by 9.81 m/s each sec.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111" name="Text Box 16"/>
          <p:cNvSpPr txBox="1">
            <a:spLocks noChangeArrowheads="1"/>
          </p:cNvSpPr>
          <p:nvPr/>
        </p:nvSpPr>
        <p:spPr bwMode="auto">
          <a:xfrm rot="5400000">
            <a:off x="745565" y="3378305"/>
            <a:ext cx="61606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v getting larger by 9.81 m/s each sec.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9057" y="3577671"/>
            <a:ext cx="0" cy="1309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2129057" y="2440641"/>
            <a:ext cx="0" cy="944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2129057" y="1620766"/>
            <a:ext cx="0" cy="620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2129057" y="985108"/>
            <a:ext cx="0" cy="4046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2129057" y="549828"/>
            <a:ext cx="0" cy="293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2129057" y="4997246"/>
            <a:ext cx="0" cy="17038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16"/>
          <p:cNvSpPr txBox="1">
            <a:spLocks noChangeArrowheads="1"/>
          </p:cNvSpPr>
          <p:nvPr/>
        </p:nvSpPr>
        <p:spPr bwMode="auto">
          <a:xfrm>
            <a:off x="1664767" y="16337"/>
            <a:ext cx="1651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v = 0 m/s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2661324" y="3577671"/>
            <a:ext cx="0" cy="130947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2661324" y="2440641"/>
            <a:ext cx="0" cy="9442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2661324" y="1620766"/>
            <a:ext cx="0" cy="62048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2661324" y="985108"/>
            <a:ext cx="0" cy="40464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2661324" y="549828"/>
            <a:ext cx="0" cy="29312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2661324" y="4997246"/>
            <a:ext cx="0" cy="17038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42" name="Rectangle 74"/>
          <p:cNvSpPr>
            <a:spLocks noChangeArrowheads="1"/>
          </p:cNvSpPr>
          <p:nvPr/>
        </p:nvSpPr>
        <p:spPr bwMode="auto">
          <a:xfrm>
            <a:off x="5770602" y="5767291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-84074" y="300713"/>
            <a:ext cx="57485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 full beverage can is launched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upward </a:t>
            </a:r>
            <a:r>
              <a:rPr lang="en-US" sz="2800" dirty="0">
                <a:solidFill>
                  <a:srgbClr val="FF0000"/>
                </a:solidFill>
              </a:rPr>
              <a:t>with initial velocity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22.8 </a:t>
            </a:r>
            <a:r>
              <a:rPr lang="en-US" sz="2800" dirty="0">
                <a:solidFill>
                  <a:srgbClr val="FF0000"/>
                </a:solidFill>
              </a:rPr>
              <a:t>m/s. Find…</a:t>
            </a:r>
          </a:p>
        </p:txBody>
      </p:sp>
      <p:graphicFrame>
        <p:nvGraphicFramePr>
          <p:cNvPr id="13523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95216"/>
              </p:ext>
            </p:extLst>
          </p:nvPr>
        </p:nvGraphicFramePr>
        <p:xfrm>
          <a:off x="3168690" y="4626096"/>
          <a:ext cx="197643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Equation" r:id="rId3" imgW="888840" imgH="393480" progId="Equation.3">
                  <p:embed/>
                </p:oleObj>
              </mc:Choice>
              <mc:Fallback>
                <p:oleObj name="Equation" r:id="rId3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90" y="4626096"/>
                        <a:ext cx="1976437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23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016055"/>
              </p:ext>
            </p:extLst>
          </p:nvPr>
        </p:nvGraphicFramePr>
        <p:xfrm>
          <a:off x="5403890" y="4865809"/>
          <a:ext cx="14684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Equation" r:id="rId5" imgW="660240" imgH="177480" progId="Equation.3">
                  <p:embed/>
                </p:oleObj>
              </mc:Choice>
              <mc:Fallback>
                <p:oleObj name="Equation" r:id="rId5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90" y="4865809"/>
                        <a:ext cx="14684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Rectangle 71"/>
          <p:cNvSpPr>
            <a:spLocks noChangeArrowheads="1"/>
          </p:cNvSpPr>
          <p:nvPr/>
        </p:nvSpPr>
        <p:spPr bwMode="auto">
          <a:xfrm>
            <a:off x="690563" y="1640332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a. …total time in air</a:t>
            </a:r>
          </a:p>
        </p:txBody>
      </p:sp>
      <p:graphicFrame>
        <p:nvGraphicFramePr>
          <p:cNvPr id="135240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277042"/>
              </p:ext>
            </p:extLst>
          </p:nvPr>
        </p:nvGraphicFramePr>
        <p:xfrm>
          <a:off x="1027152" y="5824441"/>
          <a:ext cx="251301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Equation" r:id="rId7" imgW="1130040" imgH="241200" progId="Equation.3">
                  <p:embed/>
                </p:oleObj>
              </mc:Choice>
              <mc:Fallback>
                <p:oleObj name="Equation" r:id="rId7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52" y="5824441"/>
                        <a:ext cx="2513013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241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975714"/>
              </p:ext>
            </p:extLst>
          </p:nvPr>
        </p:nvGraphicFramePr>
        <p:xfrm>
          <a:off x="3519527" y="5865716"/>
          <a:ext cx="33607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Equation" r:id="rId9" imgW="1511280" imgH="203040" progId="Equation.3">
                  <p:embed/>
                </p:oleObj>
              </mc:Choice>
              <mc:Fallback>
                <p:oleObj name="Equation" r:id="rId9" imgW="1511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527" y="5865716"/>
                        <a:ext cx="3360738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1022883" y="2417367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Find time </a:t>
            </a:r>
            <a:r>
              <a:rPr lang="en-US" sz="2800" dirty="0">
                <a:solidFill>
                  <a:srgbClr val="000000"/>
                </a:solidFill>
              </a:rPr>
              <a:t>to </a:t>
            </a:r>
            <a:r>
              <a:rPr lang="en-US" sz="2800" dirty="0" smtClean="0">
                <a:solidFill>
                  <a:srgbClr val="000000"/>
                </a:solidFill>
              </a:rPr>
              <a:t>top…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70433" y="2827471"/>
            <a:ext cx="1248811" cy="3810000"/>
            <a:chOff x="7343775" y="209550"/>
            <a:chExt cx="1248811" cy="3810000"/>
          </a:xfrm>
        </p:grpSpPr>
        <p:sp>
          <p:nvSpPr>
            <p:cNvPr id="18447" name="Line 59"/>
            <p:cNvSpPr>
              <a:spLocks noChangeShapeType="1"/>
            </p:cNvSpPr>
            <p:nvPr/>
          </p:nvSpPr>
          <p:spPr bwMode="auto">
            <a:xfrm flipV="1">
              <a:off x="8058150" y="209550"/>
              <a:ext cx="0" cy="7143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48" name="Line 60"/>
            <p:cNvSpPr>
              <a:spLocks noChangeShapeType="1"/>
            </p:cNvSpPr>
            <p:nvPr/>
          </p:nvSpPr>
          <p:spPr bwMode="auto">
            <a:xfrm>
              <a:off x="7581900" y="3067050"/>
              <a:ext cx="0" cy="476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49" name="Line 61"/>
            <p:cNvSpPr>
              <a:spLocks noChangeShapeType="1"/>
            </p:cNvSpPr>
            <p:nvPr/>
          </p:nvSpPr>
          <p:spPr bwMode="auto">
            <a:xfrm>
              <a:off x="7343775" y="2828925"/>
              <a:ext cx="0" cy="476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0" name="Line 62"/>
            <p:cNvSpPr>
              <a:spLocks noChangeShapeType="1"/>
            </p:cNvSpPr>
            <p:nvPr/>
          </p:nvSpPr>
          <p:spPr bwMode="auto">
            <a:xfrm>
              <a:off x="8296275" y="2828925"/>
              <a:ext cx="0" cy="952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1" name="Line 63"/>
            <p:cNvSpPr>
              <a:spLocks noChangeShapeType="1"/>
            </p:cNvSpPr>
            <p:nvPr/>
          </p:nvSpPr>
          <p:spPr bwMode="auto">
            <a:xfrm>
              <a:off x="8058150" y="3067050"/>
              <a:ext cx="0" cy="238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2" name="Line 64"/>
            <p:cNvSpPr>
              <a:spLocks noChangeShapeType="1"/>
            </p:cNvSpPr>
            <p:nvPr/>
          </p:nvSpPr>
          <p:spPr bwMode="auto">
            <a:xfrm>
              <a:off x="7820025" y="3067050"/>
              <a:ext cx="0" cy="952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9" name="Group 4"/>
            <p:cNvGrpSpPr>
              <a:grpSpLocks/>
            </p:cNvGrpSpPr>
            <p:nvPr/>
          </p:nvGrpSpPr>
          <p:grpSpPr bwMode="auto">
            <a:xfrm rot="1447846">
              <a:off x="7503184" y="853206"/>
              <a:ext cx="1089402" cy="2017412"/>
              <a:chOff x="2807335" y="1203960"/>
              <a:chExt cx="1543050" cy="2857500"/>
            </a:xfrm>
          </p:grpSpPr>
          <p:pic>
            <p:nvPicPr>
              <p:cNvPr id="72" name="Picture 4" descr="Aluminum Can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7335" y="1203960"/>
                <a:ext cx="1543050" cy="285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" name="TextBox 3"/>
              <p:cNvSpPr txBox="1">
                <a:spLocks noChangeArrowheads="1"/>
              </p:cNvSpPr>
              <p:nvPr/>
            </p:nvSpPr>
            <p:spPr bwMode="auto">
              <a:xfrm rot="16200000">
                <a:off x="2693984" y="2568330"/>
                <a:ext cx="163859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0000"/>
                    </a:solidFill>
                    <a:latin typeface="Franklin Gothic Demi" pitchFamily="34" charset="0"/>
                  </a:rPr>
                  <a:t>Malted and carbonated</a:t>
                </a:r>
              </a:p>
              <a:p>
                <a:pPr algn="ctr"/>
                <a:r>
                  <a:rPr lang="en-US" sz="1000" b="1" dirty="0">
                    <a:solidFill>
                      <a:srgbClr val="000000"/>
                    </a:solidFill>
                    <a:latin typeface="Franklin Gothic Demi" pitchFamily="34" charset="0"/>
                  </a:rPr>
                  <a:t>hydroxyl-group-containing</a:t>
                </a:r>
              </a:p>
              <a:p>
                <a:pPr algn="ctr"/>
                <a:r>
                  <a:rPr lang="en-US" sz="1000" b="1" dirty="0">
                    <a:solidFill>
                      <a:srgbClr val="000000"/>
                    </a:solidFill>
                    <a:latin typeface="Franklin Gothic Demi" pitchFamily="34" charset="0"/>
                  </a:rPr>
                  <a:t>liquid refreshment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050855" y="3045661"/>
            <a:ext cx="682624" cy="912956"/>
            <a:chOff x="-1047750" y="1550562"/>
            <a:chExt cx="682624" cy="912956"/>
          </a:xfrm>
        </p:grpSpPr>
        <p:sp>
          <p:nvSpPr>
            <p:cNvPr id="23" name="Line 47"/>
            <p:cNvSpPr>
              <a:spLocks noChangeShapeType="1"/>
            </p:cNvSpPr>
            <p:nvPr/>
          </p:nvSpPr>
          <p:spPr bwMode="auto">
            <a:xfrm flipH="1" flipV="1">
              <a:off x="-794942" y="1874412"/>
              <a:ext cx="429816" cy="58910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-1047750" y="1550562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66FF"/>
                  </a:solidFill>
                </a:rPr>
                <a:t>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04185" y="3218707"/>
            <a:ext cx="2976600" cy="1168730"/>
            <a:chOff x="7835980" y="4182033"/>
            <a:chExt cx="2976600" cy="1168730"/>
          </a:xfrm>
        </p:grpSpPr>
        <p:cxnSp>
          <p:nvCxnSpPr>
            <p:cNvPr id="47" name="Straight Arrow Connector 46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Rectangle 54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2447" y="4523699"/>
            <a:ext cx="2220747" cy="977550"/>
            <a:chOff x="276234" y="6655238"/>
            <a:chExt cx="2220747" cy="977550"/>
          </a:xfrm>
        </p:grpSpPr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276234" y="6923325"/>
              <a:ext cx="14029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  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t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1693546" y="6655238"/>
              <a:ext cx="6174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–v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1746736" y="7184918"/>
              <a:ext cx="75024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>
            <a:xfrm>
              <a:off x="1877822" y="710956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526" y="-6200"/>
            <a:ext cx="2876154" cy="2770607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6230274" y="669051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432133" y="473307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302027" y="473307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438071" y="1720438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565030" y="2283322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8504126" y="2289296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230274" y="1308018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30274" y="1980341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1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3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13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0"/>
                                        <p:tgtEl>
                                          <p:spTgt spid="1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42" grpId="0" animBg="1"/>
      <p:bldP spid="71" grpId="0"/>
      <p:bldP spid="67" grpId="0"/>
      <p:bldP spid="68" grpId="0" animBg="1"/>
      <p:bldP spid="70" grpId="0" animBg="1"/>
      <p:bldP spid="74" grpId="0" animBg="1"/>
      <p:bldP spid="75" grpId="0" animBg="1"/>
      <p:bldP spid="76" grpId="0" animBg="1"/>
      <p:bldP spid="77" grpId="0"/>
      <p:bldP spid="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050532" y="4588779"/>
            <a:ext cx="2765501" cy="744807"/>
            <a:chOff x="358302" y="3200451"/>
            <a:chExt cx="2765501" cy="744807"/>
          </a:xfrm>
        </p:grpSpPr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rot="16200000">
              <a:off x="431404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>
              <a:off x="1181599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6200000">
              <a:off x="2618522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6200000">
              <a:off x="2218651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20810" y="1077699"/>
            <a:ext cx="3531736" cy="744807"/>
            <a:chOff x="358302" y="2202900"/>
            <a:chExt cx="3531736" cy="744807"/>
          </a:xfrm>
        </p:grpSpPr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sz="2800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7315200" y="5900907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655845" y="2712652"/>
            <a:ext cx="1346117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8" name="Rectangle 61"/>
          <p:cNvSpPr>
            <a:spLocks noChangeArrowheads="1"/>
          </p:cNvSpPr>
          <p:nvPr/>
        </p:nvSpPr>
        <p:spPr bwMode="auto">
          <a:xfrm>
            <a:off x="609600" y="118237"/>
            <a:ext cx="3820510" cy="88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b. …maximum </a:t>
            </a:r>
            <a:r>
              <a:rPr lang="en-US" sz="2800" dirty="0" smtClean="0">
                <a:solidFill>
                  <a:srgbClr val="FF0000"/>
                </a:solidFill>
              </a:rPr>
              <a:t>height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attained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6738" name="Rectangle 66"/>
          <p:cNvSpPr>
            <a:spLocks noChangeArrowheads="1"/>
          </p:cNvSpPr>
          <p:nvPr/>
        </p:nvSpPr>
        <p:spPr bwMode="auto">
          <a:xfrm>
            <a:off x="609600" y="3386962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c. …location of can when its speed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      is half its original speed </a:t>
            </a:r>
          </a:p>
        </p:txBody>
      </p:sp>
      <p:sp>
        <p:nvSpPr>
          <p:cNvPr id="156741" name="AutoShape 69"/>
          <p:cNvSpPr>
            <a:spLocks noChangeArrowheads="1"/>
          </p:cNvSpPr>
          <p:nvPr/>
        </p:nvSpPr>
        <p:spPr bwMode="auto">
          <a:xfrm>
            <a:off x="533400" y="5135040"/>
            <a:ext cx="304800" cy="994467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5675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99967"/>
              </p:ext>
            </p:extLst>
          </p:nvPr>
        </p:nvGraphicFramePr>
        <p:xfrm>
          <a:off x="919163" y="5677070"/>
          <a:ext cx="1976437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5" name="Equation" r:id="rId3" imgW="888840" imgH="431640" progId="Equation.3">
                  <p:embed/>
                </p:oleObj>
              </mc:Choice>
              <mc:Fallback>
                <p:oleObj name="Equation" r:id="rId3" imgW="88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5677070"/>
                        <a:ext cx="1976437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54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240944"/>
              </p:ext>
            </p:extLst>
          </p:nvPr>
        </p:nvGraphicFramePr>
        <p:xfrm>
          <a:off x="2905125" y="5686595"/>
          <a:ext cx="39528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Equation" r:id="rId5" imgW="1777680" imgH="444240" progId="Equation.3">
                  <p:embed/>
                </p:oleObj>
              </mc:Choice>
              <mc:Fallback>
                <p:oleObj name="Equation" r:id="rId5" imgW="1777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686595"/>
                        <a:ext cx="395287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55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914841"/>
              </p:ext>
            </p:extLst>
          </p:nvPr>
        </p:nvGraphicFramePr>
        <p:xfrm>
          <a:off x="6932613" y="5964407"/>
          <a:ext cx="15255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Equation" r:id="rId7" imgW="685800" imgH="177480" progId="Equation.3">
                  <p:embed/>
                </p:oleObj>
              </mc:Choice>
              <mc:Fallback>
                <p:oleObj name="Equation" r:id="rId7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3" y="5964407"/>
                        <a:ext cx="15255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628039" y="2754865"/>
            <a:ext cx="1225060" cy="2864885"/>
            <a:chOff x="7038975" y="1468990"/>
            <a:chExt cx="1225060" cy="2864885"/>
          </a:xfrm>
        </p:grpSpPr>
        <p:sp>
          <p:nvSpPr>
            <p:cNvPr id="19475" name="Line 56"/>
            <p:cNvSpPr>
              <a:spLocks noChangeShapeType="1"/>
            </p:cNvSpPr>
            <p:nvPr/>
          </p:nvSpPr>
          <p:spPr bwMode="auto">
            <a:xfrm>
              <a:off x="7277100" y="3619500"/>
              <a:ext cx="0" cy="476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6" name="Line 57"/>
            <p:cNvSpPr>
              <a:spLocks noChangeShapeType="1"/>
            </p:cNvSpPr>
            <p:nvPr/>
          </p:nvSpPr>
          <p:spPr bwMode="auto">
            <a:xfrm>
              <a:off x="7038975" y="3381375"/>
              <a:ext cx="0" cy="476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7" name="Line 58"/>
            <p:cNvSpPr>
              <a:spLocks noChangeShapeType="1"/>
            </p:cNvSpPr>
            <p:nvPr/>
          </p:nvSpPr>
          <p:spPr bwMode="auto">
            <a:xfrm>
              <a:off x="7991475" y="3381375"/>
              <a:ext cx="0" cy="952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8" name="Line 59"/>
            <p:cNvSpPr>
              <a:spLocks noChangeShapeType="1"/>
            </p:cNvSpPr>
            <p:nvPr/>
          </p:nvSpPr>
          <p:spPr bwMode="auto">
            <a:xfrm>
              <a:off x="7753350" y="3619500"/>
              <a:ext cx="0" cy="238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9" name="Line 60"/>
            <p:cNvSpPr>
              <a:spLocks noChangeShapeType="1"/>
            </p:cNvSpPr>
            <p:nvPr/>
          </p:nvSpPr>
          <p:spPr bwMode="auto">
            <a:xfrm>
              <a:off x="7515225" y="3619500"/>
              <a:ext cx="0" cy="556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2" name="Group 4"/>
            <p:cNvGrpSpPr>
              <a:grpSpLocks/>
            </p:cNvGrpSpPr>
            <p:nvPr/>
          </p:nvGrpSpPr>
          <p:grpSpPr bwMode="auto">
            <a:xfrm rot="1447846">
              <a:off x="7174633" y="1468990"/>
              <a:ext cx="1089402" cy="2017412"/>
              <a:chOff x="2807335" y="1203960"/>
              <a:chExt cx="1543050" cy="2857500"/>
            </a:xfrm>
          </p:grpSpPr>
          <p:pic>
            <p:nvPicPr>
              <p:cNvPr id="73" name="Picture 4" descr="Aluminum Can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7335" y="1203960"/>
                <a:ext cx="1543050" cy="285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TextBox 3"/>
              <p:cNvSpPr txBox="1">
                <a:spLocks noChangeArrowheads="1"/>
              </p:cNvSpPr>
              <p:nvPr/>
            </p:nvSpPr>
            <p:spPr bwMode="auto">
              <a:xfrm rot="16200000">
                <a:off x="2693984" y="2568330"/>
                <a:ext cx="163859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0000"/>
                    </a:solidFill>
                    <a:latin typeface="Franklin Gothic Demi" pitchFamily="34" charset="0"/>
                  </a:rPr>
                  <a:t>Malted and carbonated</a:t>
                </a:r>
              </a:p>
              <a:p>
                <a:pPr algn="ctr"/>
                <a:r>
                  <a:rPr lang="en-US" sz="1000" b="1" dirty="0">
                    <a:solidFill>
                      <a:srgbClr val="000000"/>
                    </a:solidFill>
                    <a:latin typeface="Franklin Gothic Demi" pitchFamily="34" charset="0"/>
                  </a:rPr>
                  <a:t>hydroxyl-group-containing</a:t>
                </a:r>
              </a:p>
              <a:p>
                <a:pPr algn="ctr"/>
                <a:r>
                  <a:rPr lang="en-US" sz="1000" b="1" dirty="0">
                    <a:solidFill>
                      <a:srgbClr val="000000"/>
                    </a:solidFill>
                    <a:latin typeface="Franklin Gothic Demi" pitchFamily="34" charset="0"/>
                  </a:rPr>
                  <a:t>liquid refreshment</a:t>
                </a:r>
              </a:p>
            </p:txBody>
          </p:sp>
        </p:grpSp>
      </p:grp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1083216" y="1989080"/>
            <a:ext cx="5226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22.8(2.32) + ½ (–9.81)(2.32)</a:t>
            </a:r>
            <a:r>
              <a:rPr lang="en-US" sz="2800" baseline="30000" dirty="0" smtClean="0">
                <a:solidFill>
                  <a:srgbClr val="000000"/>
                </a:solidFill>
              </a:rPr>
              <a:t>2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48" name="Rectangle 61"/>
          <p:cNvSpPr>
            <a:spLocks noChangeArrowheads="1"/>
          </p:cNvSpPr>
          <p:nvPr/>
        </p:nvSpPr>
        <p:spPr bwMode="auto">
          <a:xfrm>
            <a:off x="1083216" y="2724028"/>
            <a:ext cx="1891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   26.4 m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526" y="-6200"/>
            <a:ext cx="2876154" cy="2770607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6230274" y="6898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234056" y="940500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453837" y="1483948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887119" y="2283322"/>
            <a:ext cx="317368" cy="317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4549967" y="164459"/>
            <a:ext cx="17555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/>
              <a:t>We know:</a:t>
            </a:r>
          </a:p>
          <a:p>
            <a:pPr algn="ctr"/>
            <a:r>
              <a:rPr lang="en-US" sz="2800" dirty="0" smtClean="0"/>
              <a:t>a    v</a:t>
            </a:r>
            <a:r>
              <a:rPr lang="en-US" sz="2800" baseline="-25000" dirty="0" smtClean="0"/>
              <a:t>i</a:t>
            </a:r>
          </a:p>
          <a:p>
            <a:pPr algn="ctr"/>
            <a:r>
              <a:rPr lang="en-US" sz="2800" dirty="0" err="1" smtClean="0"/>
              <a:t>v</a:t>
            </a:r>
            <a:r>
              <a:rPr lang="en-US" sz="2800" baseline="-25000" dirty="0" err="1" smtClean="0"/>
              <a:t>f</a:t>
            </a:r>
            <a:r>
              <a:rPr lang="en-US" sz="2800" dirty="0" smtClean="0">
                <a:latin typeface="Symbol" panose="05050102010706020507" pitchFamily="18" charset="2"/>
              </a:rPr>
              <a:t>    </a:t>
            </a:r>
            <a:r>
              <a:rPr lang="en-US" sz="2800" dirty="0" err="1" smtClean="0">
                <a:latin typeface="Symbol" panose="05050102010706020507" pitchFamily="18" charset="2"/>
              </a:rPr>
              <a:t>D</a:t>
            </a:r>
            <a:r>
              <a:rPr lang="en-US" sz="2800" dirty="0" err="1" smtClean="0"/>
              <a:t>t</a:t>
            </a:r>
            <a:endParaRPr lang="en-US" sz="2800" dirty="0"/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230957" y="4080349"/>
            <a:ext cx="2082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/>
              <a:t>We know:</a:t>
            </a:r>
          </a:p>
          <a:p>
            <a:pPr algn="ctr"/>
            <a:r>
              <a:rPr lang="en-US" sz="2800" dirty="0" smtClean="0"/>
              <a:t>a    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   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f</a:t>
            </a:r>
            <a:endParaRPr lang="en-US" sz="2800" dirty="0">
              <a:latin typeface="Symbol" panose="05050102010706020507" pitchFamily="18" charset="2"/>
            </a:endParaRPr>
          </a:p>
          <a:p>
            <a:pPr algn="ctr"/>
            <a:r>
              <a:rPr lang="en-US" sz="2800" dirty="0" smtClean="0">
                <a:latin typeface="+mj-lt"/>
              </a:rPr>
              <a:t>but NOT </a:t>
            </a:r>
            <a:r>
              <a:rPr lang="en-US" sz="2800" dirty="0" smtClean="0">
                <a:latin typeface="Symbol" panose="05050102010706020507" pitchFamily="18" charset="2"/>
              </a:rPr>
              <a:t>D</a:t>
            </a:r>
            <a:r>
              <a:rPr lang="en-US" sz="2800" dirty="0" smtClean="0"/>
              <a:t>t.</a:t>
            </a:r>
            <a:endParaRPr lang="en-US" sz="2800" dirty="0"/>
          </a:p>
        </p:txBody>
      </p:sp>
      <p:sp>
        <p:nvSpPr>
          <p:cNvPr id="79" name="Rectangle 78"/>
          <p:cNvSpPr/>
          <p:nvPr/>
        </p:nvSpPr>
        <p:spPr>
          <a:xfrm>
            <a:off x="6230274" y="1980341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230274" y="1319063"/>
            <a:ext cx="646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X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3000"/>
                                        <p:tgtEl>
                                          <p:spTgt spid="15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56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15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0"/>
                                        <p:tgtEl>
                                          <p:spTgt spid="15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75" grpId="0" animBg="1"/>
      <p:bldP spid="156738" grpId="0"/>
      <p:bldP spid="156741" grpId="0" animBg="1"/>
      <p:bldP spid="47" grpId="0"/>
      <p:bldP spid="48" grpId="0"/>
      <p:bldP spid="68" grpId="0"/>
      <p:bldP spid="68" grpId="1"/>
      <p:bldP spid="68" grpId="2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5" grpId="0" animBg="1"/>
      <p:bldP spid="75" grpId="1" animBg="1"/>
      <p:bldP spid="75" grpId="2" animBg="1"/>
      <p:bldP spid="76" grpId="0"/>
      <p:bldP spid="76" grpId="1"/>
      <p:bldP spid="77" grpId="0"/>
      <p:bldP spid="79" grpId="0"/>
      <p:bldP spid="81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9556" y="1078088"/>
            <a:ext cx="899637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We have seen here that the equations we brought out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for horizontal 1-D motion apply equally well for objects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in free fall. While 1-D free fall problems have the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complication that we must consider both upwards and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downwards motion, they also have distinct advantages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over horizontal 1-D motion problems. For one thing,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the acceleration is always known: –9.81 m/s</a:t>
            </a:r>
            <a:r>
              <a:rPr lang="en-US" sz="280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. We also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know the speed of the object at the top of its trajectory: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0 m/s. Finally, if it lands at the same elevation at which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it was launched, the initial and final speeds are the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same.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3114" y="357872"/>
            <a:ext cx="7862986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1-D Free Fall Problems, 2</a:t>
            </a:r>
          </a:p>
        </p:txBody>
      </p:sp>
    </p:spTree>
    <p:extLst>
      <p:ext uri="{BB962C8B-B14F-4D97-AF65-F5344CB8AC3E}">
        <p14:creationId xmlns:p14="http://schemas.microsoft.com/office/powerpoint/2010/main" val="4983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81000" y="16002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 mathematical procedure that gives the “best” straight line through data points that don’t make a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straight line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371600" y="285750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Linear Regression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(Linear Least Squares Fit)</a:t>
            </a:r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flipV="1">
            <a:off x="4572000" y="2247900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4572000" y="5295900"/>
            <a:ext cx="400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V="1">
            <a:off x="5143500" y="2247900"/>
            <a:ext cx="3238500" cy="2590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5773963" y="1642792"/>
            <a:ext cx="2198038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y </a:t>
            </a:r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b="1" u="sng" dirty="0">
                <a:solidFill>
                  <a:srgbClr val="FF0000"/>
                </a:solidFill>
              </a:rPr>
              <a:t>m</a:t>
            </a:r>
            <a:r>
              <a:rPr lang="en-US" sz="2800" dirty="0">
                <a:solidFill>
                  <a:srgbClr val="FF0000"/>
                </a:solidFill>
              </a:rPr>
              <a:t> x + </a:t>
            </a:r>
            <a:r>
              <a:rPr lang="en-US" sz="2800" b="1" u="sng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6286500" y="52959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4191000" y="3581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3300"/>
                </a:solidFill>
              </a:rPr>
              <a:t>y</a:t>
            </a:r>
          </a:p>
        </p:txBody>
      </p:sp>
      <p:sp>
        <p:nvSpPr>
          <p:cNvPr id="131091" name="Freeform 19"/>
          <p:cNvSpPr>
            <a:spLocks/>
          </p:cNvSpPr>
          <p:nvPr/>
        </p:nvSpPr>
        <p:spPr bwMode="auto">
          <a:xfrm rot="10615619">
            <a:off x="7078723" y="2158324"/>
            <a:ext cx="269875" cy="936625"/>
          </a:xfrm>
          <a:custGeom>
            <a:avLst/>
            <a:gdLst>
              <a:gd name="T0" fmla="*/ 2147483647 w 255"/>
              <a:gd name="T1" fmla="*/ 2147483647 h 885"/>
              <a:gd name="T2" fmla="*/ 2147483647 w 255"/>
              <a:gd name="T3" fmla="*/ 2147483647 h 885"/>
              <a:gd name="T4" fmla="*/ 2147483647 w 255"/>
              <a:gd name="T5" fmla="*/ 2147483647 h 885"/>
              <a:gd name="T6" fmla="*/ 2147483647 w 255"/>
              <a:gd name="T7" fmla="*/ 2147483647 h 885"/>
              <a:gd name="T8" fmla="*/ 0 w 255"/>
              <a:gd name="T9" fmla="*/ 0 h 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885"/>
              <a:gd name="T17" fmla="*/ 255 w 255"/>
              <a:gd name="T18" fmla="*/ 885 h 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885">
                <a:moveTo>
                  <a:pt x="255" y="885"/>
                </a:moveTo>
                <a:cubicBezTo>
                  <a:pt x="225" y="855"/>
                  <a:pt x="97" y="785"/>
                  <a:pt x="75" y="720"/>
                </a:cubicBezTo>
                <a:cubicBezTo>
                  <a:pt x="53" y="655"/>
                  <a:pt x="108" y="577"/>
                  <a:pt x="120" y="495"/>
                </a:cubicBezTo>
                <a:cubicBezTo>
                  <a:pt x="132" y="413"/>
                  <a:pt x="170" y="307"/>
                  <a:pt x="150" y="225"/>
                </a:cubicBezTo>
                <a:cubicBezTo>
                  <a:pt x="130" y="143"/>
                  <a:pt x="31" y="47"/>
                  <a:pt x="0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31093" name="Object 21"/>
          <p:cNvGraphicFramePr>
            <a:graphicFrameLocks noChangeAspect="1"/>
          </p:cNvGraphicFramePr>
          <p:nvPr>
            <p:extLst/>
          </p:nvPr>
        </p:nvGraphicFramePr>
        <p:xfrm>
          <a:off x="5055406" y="2626637"/>
          <a:ext cx="11588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4" imgW="520560" imgH="393480" progId="Equation.3">
                  <p:embed/>
                </p:oleObj>
              </mc:Choice>
              <mc:Fallback>
                <p:oleObj name="Equation" r:id="rId4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406" y="2626637"/>
                        <a:ext cx="11588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8311916" y="2336610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4833" y="2525028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14090" y="3475587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45195" y="4019468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875232" y="4241791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754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83" grpId="0" animBg="1"/>
      <p:bldP spid="131091" grpId="0" animBg="1"/>
    </p:bldLst>
  </p:timing>
  <p:extLst mod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09600" y="426402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slope = v</a:t>
            </a:r>
          </a:p>
        </p:txBody>
      </p:sp>
      <p:sp>
        <p:nvSpPr>
          <p:cNvPr id="22537" name="Line 7"/>
          <p:cNvSpPr>
            <a:spLocks noChangeShapeType="1"/>
          </p:cNvSpPr>
          <p:nvPr/>
        </p:nvSpPr>
        <p:spPr bwMode="auto">
          <a:xfrm flipV="1">
            <a:off x="528638" y="995363"/>
            <a:ext cx="0" cy="18811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8" name="Line 8"/>
          <p:cNvSpPr>
            <a:spLocks noChangeShapeType="1"/>
          </p:cNvSpPr>
          <p:nvPr/>
        </p:nvSpPr>
        <p:spPr bwMode="auto">
          <a:xfrm>
            <a:off x="528638" y="2876550"/>
            <a:ext cx="24431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5" name="Text Box 15"/>
          <p:cNvSpPr txBox="1">
            <a:spLocks noChangeArrowheads="1"/>
          </p:cNvSpPr>
          <p:nvPr/>
        </p:nvSpPr>
        <p:spPr bwMode="auto">
          <a:xfrm>
            <a:off x="2219325" y="2876550"/>
            <a:ext cx="565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2546" name="Text Box 16"/>
          <p:cNvSpPr txBox="1">
            <a:spLocks noChangeArrowheads="1"/>
          </p:cNvSpPr>
          <p:nvPr/>
        </p:nvSpPr>
        <p:spPr bwMode="auto">
          <a:xfrm>
            <a:off x="152400" y="1747838"/>
            <a:ext cx="5635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2547" name="Line 17"/>
          <p:cNvSpPr>
            <a:spLocks noChangeShapeType="1"/>
          </p:cNvSpPr>
          <p:nvPr/>
        </p:nvSpPr>
        <p:spPr bwMode="auto">
          <a:xfrm flipV="1">
            <a:off x="3463925" y="995363"/>
            <a:ext cx="0" cy="18811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8" name="Line 18"/>
          <p:cNvSpPr>
            <a:spLocks noChangeShapeType="1"/>
          </p:cNvSpPr>
          <p:nvPr/>
        </p:nvSpPr>
        <p:spPr bwMode="auto">
          <a:xfrm>
            <a:off x="3463925" y="2876550"/>
            <a:ext cx="2444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55" name="Text Box 25"/>
          <p:cNvSpPr txBox="1">
            <a:spLocks noChangeArrowheads="1"/>
          </p:cNvSpPr>
          <p:nvPr/>
        </p:nvSpPr>
        <p:spPr bwMode="auto">
          <a:xfrm>
            <a:off x="5154613" y="2876550"/>
            <a:ext cx="565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2556" name="Text Box 26"/>
          <p:cNvSpPr txBox="1">
            <a:spLocks noChangeArrowheads="1"/>
          </p:cNvSpPr>
          <p:nvPr/>
        </p:nvSpPr>
        <p:spPr bwMode="auto">
          <a:xfrm>
            <a:off x="3087688" y="1747838"/>
            <a:ext cx="5651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2557" name="Line 27"/>
          <p:cNvSpPr>
            <a:spLocks noChangeShapeType="1"/>
          </p:cNvSpPr>
          <p:nvPr/>
        </p:nvSpPr>
        <p:spPr bwMode="auto">
          <a:xfrm flipV="1">
            <a:off x="6470650" y="995363"/>
            <a:ext cx="0" cy="18811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58" name="Line 28"/>
          <p:cNvSpPr>
            <a:spLocks noChangeShapeType="1"/>
          </p:cNvSpPr>
          <p:nvPr/>
        </p:nvSpPr>
        <p:spPr bwMode="auto">
          <a:xfrm>
            <a:off x="6470650" y="2876550"/>
            <a:ext cx="2444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65" name="Text Box 35"/>
          <p:cNvSpPr txBox="1">
            <a:spLocks noChangeArrowheads="1"/>
          </p:cNvSpPr>
          <p:nvPr/>
        </p:nvSpPr>
        <p:spPr bwMode="auto">
          <a:xfrm>
            <a:off x="8164513" y="2876550"/>
            <a:ext cx="5635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t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2566" name="Text Box 36"/>
          <p:cNvSpPr txBox="1">
            <a:spLocks noChangeArrowheads="1"/>
          </p:cNvSpPr>
          <p:nvPr/>
        </p:nvSpPr>
        <p:spPr bwMode="auto">
          <a:xfrm>
            <a:off x="6096000" y="1747838"/>
            <a:ext cx="5651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P</a:t>
            </a:r>
          </a:p>
        </p:txBody>
      </p:sp>
      <p:graphicFrame>
        <p:nvGraphicFramePr>
          <p:cNvPr id="132134" name="Object 38"/>
          <p:cNvGraphicFramePr>
            <a:graphicFrameLocks noChangeAspect="1"/>
          </p:cNvGraphicFramePr>
          <p:nvPr>
            <p:extLst/>
          </p:nvPr>
        </p:nvGraphicFramePr>
        <p:xfrm>
          <a:off x="915988" y="3182938"/>
          <a:ext cx="11572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0" name="Equation" r:id="rId4" imgW="520560" imgH="393480" progId="Equation.3">
                  <p:embed/>
                </p:oleObj>
              </mc:Choice>
              <mc:Fallback>
                <p:oleObj name="Equation" r:id="rId4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3182938"/>
                        <a:ext cx="1157287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35" name="Object 39"/>
          <p:cNvGraphicFramePr>
            <a:graphicFrameLocks noChangeAspect="1"/>
          </p:cNvGraphicFramePr>
          <p:nvPr/>
        </p:nvGraphicFramePr>
        <p:xfrm>
          <a:off x="3886200" y="3182938"/>
          <a:ext cx="11588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1" name="Equation" r:id="rId6" imgW="520560" imgH="393480" progId="Equation.3">
                  <p:embed/>
                </p:oleObj>
              </mc:Choice>
              <mc:Fallback>
                <p:oleObj name="Equation" r:id="rId6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182938"/>
                        <a:ext cx="11588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36" name="Object 40"/>
          <p:cNvGraphicFramePr>
            <a:graphicFrameLocks noChangeAspect="1"/>
          </p:cNvGraphicFramePr>
          <p:nvPr>
            <p:extLst/>
          </p:nvPr>
        </p:nvGraphicFramePr>
        <p:xfrm>
          <a:off x="6656388" y="2954338"/>
          <a:ext cx="14414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2" name="Equation" r:id="rId8" imgW="647640" imgH="419040" progId="Equation.3">
                  <p:embed/>
                </p:oleObj>
              </mc:Choice>
              <mc:Fallback>
                <p:oleObj name="Equation" r:id="rId8" imgW="647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2954338"/>
                        <a:ext cx="144145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37" name="Object 41"/>
          <p:cNvGraphicFramePr>
            <a:graphicFrameLocks noChangeAspect="1"/>
          </p:cNvGraphicFramePr>
          <p:nvPr>
            <p:extLst/>
          </p:nvPr>
        </p:nvGraphicFramePr>
        <p:xfrm>
          <a:off x="5791200" y="3883025"/>
          <a:ext cx="31369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3" name="Equation" r:id="rId10" imgW="1409400" imgH="393480" progId="Equation.3">
                  <p:embed/>
                </p:oleObj>
              </mc:Choice>
              <mc:Fallback>
                <p:oleObj name="Equation" r:id="rId10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83025"/>
                        <a:ext cx="31369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38" name="Rectangle 42"/>
          <p:cNvSpPr>
            <a:spLocks noChangeArrowheads="1"/>
          </p:cNvSpPr>
          <p:nvPr/>
        </p:nvSpPr>
        <p:spPr bwMode="auto">
          <a:xfrm>
            <a:off x="3581400" y="426402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00"/>
                </a:solidFill>
              </a:rPr>
              <a:t>slope = a</a:t>
            </a:r>
          </a:p>
        </p:txBody>
      </p:sp>
      <p:graphicFrame>
        <p:nvGraphicFramePr>
          <p:cNvPr id="132139" name="Object 43"/>
          <p:cNvGraphicFramePr>
            <a:graphicFrameLocks noChangeAspect="1"/>
          </p:cNvGraphicFramePr>
          <p:nvPr/>
        </p:nvGraphicFramePr>
        <p:xfrm>
          <a:off x="5486400" y="5635625"/>
          <a:ext cx="27130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4" name="Equation" r:id="rId12" imgW="1218960" imgH="393480" progId="Equation.3">
                  <p:embed/>
                </p:oleObj>
              </mc:Choice>
              <mc:Fallback>
                <p:oleObj name="Equation" r:id="rId12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635625"/>
                        <a:ext cx="2713038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8" name="Rectangle 44"/>
          <p:cNvSpPr>
            <a:spLocks noChangeArrowheads="1"/>
          </p:cNvSpPr>
          <p:nvPr/>
        </p:nvSpPr>
        <p:spPr bwMode="auto">
          <a:xfrm>
            <a:off x="990600" y="122238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Using the Linear Regression Equation</a:t>
            </a:r>
          </a:p>
        </p:txBody>
      </p:sp>
      <p:graphicFrame>
        <p:nvGraphicFramePr>
          <p:cNvPr id="132141" name="Object 45"/>
          <p:cNvGraphicFramePr>
            <a:graphicFrameLocks noChangeAspect="1"/>
          </p:cNvGraphicFramePr>
          <p:nvPr>
            <p:extLst/>
          </p:nvPr>
        </p:nvGraphicFramePr>
        <p:xfrm>
          <a:off x="5187950" y="4721225"/>
          <a:ext cx="29654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5" name="Equation" r:id="rId14" imgW="1333440" imgH="419040" progId="Equation.3">
                  <p:embed/>
                </p:oleObj>
              </mc:Choice>
              <mc:Fallback>
                <p:oleObj name="Equation" r:id="rId14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4721225"/>
                        <a:ext cx="29654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42" name="Rectangle 46"/>
          <p:cNvSpPr>
            <a:spLocks noChangeArrowheads="1"/>
          </p:cNvSpPr>
          <p:nvPr/>
        </p:nvSpPr>
        <p:spPr bwMode="auto">
          <a:xfrm>
            <a:off x="533400" y="4313238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2143" name="Rectangle 47"/>
          <p:cNvSpPr>
            <a:spLocks noChangeArrowheads="1"/>
          </p:cNvSpPr>
          <p:nvPr/>
        </p:nvSpPr>
        <p:spPr bwMode="auto">
          <a:xfrm>
            <a:off x="3505200" y="4313238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2144" name="Rectangle 48"/>
          <p:cNvSpPr>
            <a:spLocks noChangeArrowheads="1"/>
          </p:cNvSpPr>
          <p:nvPr/>
        </p:nvSpPr>
        <p:spPr bwMode="auto">
          <a:xfrm>
            <a:off x="6324600" y="5635625"/>
            <a:ext cx="1981200" cy="87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495017" y="1723463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297915" y="1793235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873991" y="1111399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950497" y="2336706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661150" y="2489200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V="1">
            <a:off x="6470650" y="995363"/>
            <a:ext cx="1693863" cy="188118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425814" y="2114550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052321" y="2080094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584691" y="2336706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79891" y="2324994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822691" y="2551704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2115" name="Line 19"/>
          <p:cNvSpPr>
            <a:spLocks noChangeShapeType="1"/>
          </p:cNvSpPr>
          <p:nvPr/>
        </p:nvSpPr>
        <p:spPr bwMode="auto">
          <a:xfrm flipV="1">
            <a:off x="3652838" y="1936750"/>
            <a:ext cx="2255837" cy="75088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600453" y="1500580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073539" y="1774267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699414" y="1946669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345247" y="2165354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101862" y="2337377"/>
            <a:ext cx="101609" cy="101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 flipV="1">
            <a:off x="715963" y="1371600"/>
            <a:ext cx="2068512" cy="131603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847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1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2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2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138" grpId="0"/>
      <p:bldP spid="132142" grpId="0" animBg="1"/>
      <p:bldP spid="132143" grpId="0" animBg="1"/>
      <p:bldP spid="132144" grpId="0" animBg="1"/>
      <p:bldP spid="132125" grpId="0" animBg="1"/>
      <p:bldP spid="132115" grpId="0" animBg="1"/>
      <p:bldP spid="132105" grpId="0" animBg="1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26128" y="3793357"/>
            <a:ext cx="4299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Sometimes, we’re given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coords</a:t>
            </a:r>
            <a:r>
              <a:rPr lang="en-US" sz="2800" dirty="0" smtClean="0">
                <a:solidFill>
                  <a:srgbClr val="FF0000"/>
                </a:solidFill>
              </a:rPr>
              <a:t>; sometimes, </a:t>
            </a:r>
            <a:r>
              <a:rPr lang="en-US" sz="2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</a:rPr>
              <a:t>ds</a:t>
            </a:r>
            <a:r>
              <a:rPr lang="en-US" sz="2800" dirty="0" smtClean="0">
                <a:solidFill>
                  <a:srgbClr val="FF0000"/>
                </a:solidFill>
              </a:rPr>
              <a:t>.  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95263" y="94596"/>
            <a:ext cx="8901112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The starting and ending coordinates, by themselves, are NOT enough information to find distance, unless the object goes</a:t>
            </a:r>
            <a:r>
              <a:rPr lang="en-US" sz="2800" dirty="0" smtClean="0">
                <a:solidFill>
                  <a:srgbClr val="FF0000"/>
                </a:solidFill>
              </a:rPr>
              <a:t>…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	        AND</a:t>
            </a:r>
            <a:r>
              <a:rPr lang="en-US" sz="2800" dirty="0" smtClean="0">
                <a:solidFill>
                  <a:srgbClr val="FF0000"/>
                </a:solidFill>
              </a:rPr>
              <a:t>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033481" y="4905457"/>
            <a:ext cx="59795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</a:rPr>
              <a:t>ds</a:t>
            </a:r>
            <a:r>
              <a:rPr lang="en-US" sz="2800" dirty="0" smtClean="0">
                <a:solidFill>
                  <a:srgbClr val="FF0000"/>
                </a:solidFill>
              </a:rPr>
              <a:t> are reported with a direction.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 term like “how far,” though, refers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 a </a:t>
            </a:r>
            <a:r>
              <a:rPr lang="en-US" sz="2800" b="1" i="1" dirty="0" smtClean="0">
                <a:solidFill>
                  <a:srgbClr val="FF0000"/>
                </a:solidFill>
              </a:rPr>
              <a:t>distance</a:t>
            </a:r>
            <a:r>
              <a:rPr lang="en-US" sz="2800" dirty="0" smtClean="0">
                <a:solidFill>
                  <a:srgbClr val="FF0000"/>
                </a:solidFill>
              </a:rPr>
              <a:t>, not a </a:t>
            </a:r>
            <a:r>
              <a:rPr lang="en-US" sz="2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, so we don’t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need a direction in our answer.</a:t>
            </a:r>
          </a:p>
        </p:txBody>
      </p:sp>
      <p:pic>
        <p:nvPicPr>
          <p:cNvPr id="25" name="Picture 22" descr="j0424466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882" y="4822606"/>
            <a:ext cx="1974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209390" y="2186480"/>
            <a:ext cx="1965606" cy="2653534"/>
            <a:chOff x="1475288" y="2391432"/>
            <a:chExt cx="1830390" cy="21960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053" y="2396688"/>
              <a:ext cx="8096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288" y="2391432"/>
              <a:ext cx="8096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973" y="2120954"/>
            <a:ext cx="2663880" cy="26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23" y="2088112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3958" y="1005629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 a straight line only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5578" y="1431297"/>
            <a:ext cx="553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does NOT reverse direction at all.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3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20" grpId="0"/>
      <p:bldP spid="2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2258" y="983492"/>
            <a:ext cx="896751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linear regression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, or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linear least-squares fit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, is 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method for determining the ‘best’ straight line through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data points that don’t quite line up in a straight line.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While there is a way to figure out the equation of the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line ‘by hand,’ most of the time now we simply plug the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coordinates into a graphing calculator or a spreadsheet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and “POOF!” out comes the slope and y-intercept. If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you will be spending any amount of time in a physics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lab, you would be wise to invest a little time in learning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how to find the equation of the regression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line using those tools.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9464" y="326340"/>
            <a:ext cx="6707221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Linear Regression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94883" y="5839928"/>
            <a:ext cx="4046813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8634" y="996596"/>
            <a:ext cx="882805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1. A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scalar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is a quantity with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magnitude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only (i.e., a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	number with a unit), while a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vector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is a quantity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	having both magnitude AND direction.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2.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Distance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d is a scalar;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</a:rPr>
              <a:t>displacement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 is a vector.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3. Because displacements could be up/down, left/right,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north/south, east/west, x, y, etc., and because the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equations for calculating such displacements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are independent of direction, I like the notation </a:t>
            </a:r>
            <a:r>
              <a:rPr lang="en-US" sz="2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d.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When written in an equation, this notation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reinforces that the equation works for, say, both x-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	and y-motion. This will be more important later on.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8916" y="302590"/>
            <a:ext cx="8568308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FINAL THOUGHTS: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Distance and Displacement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08255" y="4319749"/>
            <a:ext cx="368135" cy="368135"/>
            <a:chOff x="1686297" y="2962909"/>
            <a:chExt cx="368135" cy="36813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686297" y="3188525"/>
              <a:ext cx="3681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>
              <a:off x="1668483" y="3146977"/>
              <a:ext cx="3681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81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941388" y="339725"/>
            <a:ext cx="354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average speed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(v)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941388" y="1296567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e.g., </a:t>
            </a:r>
          </a:p>
        </p:txBody>
      </p:sp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4751388" y="1296567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e.g., 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779588" y="1296567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8.4 </a:t>
            </a:r>
            <a:r>
              <a:rPr lang="en-US" sz="2800" dirty="0">
                <a:solidFill>
                  <a:srgbClr val="000000"/>
                </a:solidFill>
              </a:rPr>
              <a:t>m/s 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589588" y="1296567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23.0 </a:t>
            </a:r>
            <a:r>
              <a:rPr lang="en-US" sz="2800" dirty="0">
                <a:solidFill>
                  <a:srgbClr val="000000"/>
                </a:solidFill>
              </a:rPr>
              <a:t>m/s east</a:t>
            </a:r>
          </a:p>
        </p:txBody>
      </p:sp>
      <p:sp>
        <p:nvSpPr>
          <p:cNvPr id="1040" name="Rectangle 3"/>
          <p:cNvSpPr>
            <a:spLocks noChangeArrowheads="1"/>
          </p:cNvSpPr>
          <p:nvPr/>
        </p:nvSpPr>
        <p:spPr bwMode="auto">
          <a:xfrm>
            <a:off x="4675188" y="296863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 dirty="0">
                <a:solidFill>
                  <a:srgbClr val="FF0000"/>
                </a:solidFill>
              </a:rPr>
              <a:t>average velocity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      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588779" y="2006178"/>
            <a:ext cx="4114800" cy="152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4726890" y="2120478"/>
            <a:ext cx="3862387" cy="1298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0" name="Object 23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1574800" y="2158579"/>
          <a:ext cx="14954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158579"/>
                        <a:ext cx="149542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https://www.onlinerepairworld.com/userfiles/image/speedomet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3657600"/>
            <a:ext cx="384415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autocompass.org/wp-content/uploads/2010/03/DashMountedAutoComp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494" y="4367284"/>
            <a:ext cx="2468622" cy="22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4823363" y="2255801"/>
            <a:ext cx="3772558" cy="1155205"/>
            <a:chOff x="4100540" y="2547280"/>
            <a:chExt cx="3772558" cy="1155205"/>
          </a:xfrm>
        </p:grpSpPr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352293" y="2844162"/>
              <a:ext cx="368135" cy="368135"/>
              <a:chOff x="1686297" y="2962909"/>
              <a:chExt cx="368135" cy="368135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332007" y="2547280"/>
              <a:ext cx="368135" cy="368135"/>
              <a:chOff x="1686297" y="2962909"/>
              <a:chExt cx="368135" cy="368135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6709552" y="2772912"/>
              <a:ext cx="368135" cy="368135"/>
              <a:chOff x="1686297" y="2962909"/>
              <a:chExt cx="368135" cy="368135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7333007" y="2772912"/>
              <a:ext cx="368135" cy="368135"/>
              <a:chOff x="1686297" y="2962909"/>
              <a:chExt cx="368135" cy="368135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5852993" y="3006374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598553" y="2333204"/>
            <a:ext cx="211455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90618" y="3628604"/>
            <a:ext cx="1739237" cy="1948558"/>
            <a:chOff x="6678590" y="3295650"/>
            <a:chExt cx="1739237" cy="1948558"/>
          </a:xfrm>
        </p:grpSpPr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6865938" y="3859213"/>
              <a:ext cx="1385316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for</a:t>
              </a:r>
            </a:p>
            <a:p>
              <a:pPr algn="ctr"/>
              <a:r>
                <a:rPr lang="en-US" sz="2800" u="sng" dirty="0" smtClean="0">
                  <a:solidFill>
                    <a:srgbClr val="000000"/>
                  </a:solidFill>
                </a:rPr>
                <a:t>uniform</a:t>
              </a:r>
            </a:p>
            <a:p>
              <a:pPr algn="ctr"/>
              <a:r>
                <a:rPr lang="en-US" sz="2800" u="sng" dirty="0" smtClean="0">
                  <a:solidFill>
                    <a:srgbClr val="000000"/>
                  </a:solidFill>
                </a:rPr>
                <a:t>motion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>
              <a:off x="7252934" y="2721306"/>
              <a:ext cx="590550" cy="173923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92621" y="170575"/>
            <a:ext cx="849913" cy="685433"/>
            <a:chOff x="6559185" y="7610879"/>
            <a:chExt cx="849913" cy="685433"/>
          </a:xfrm>
        </p:grpSpPr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6559185" y="7773092"/>
              <a:ext cx="8499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810938" y="7610879"/>
              <a:ext cx="368135" cy="368135"/>
              <a:chOff x="1686297" y="2962909"/>
              <a:chExt cx="368135" cy="368135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Rectangle 21"/>
          <p:cNvSpPr>
            <a:spLocks noChangeArrowheads="1"/>
          </p:cNvSpPr>
          <p:nvPr/>
        </p:nvSpPr>
        <p:spPr bwMode="auto">
          <a:xfrm>
            <a:off x="1588523" y="818897"/>
            <a:ext cx="1385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(scalar)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5368953" y="818897"/>
            <a:ext cx="1404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(vector)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 animBg="1"/>
      <p:bldP spid="29" grpId="0" animBg="1"/>
      <p:bldP spid="2" grpId="0" animBg="1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1"/>
          <p:cNvSpPr>
            <a:spLocks noChangeArrowheads="1"/>
          </p:cNvSpPr>
          <p:nvPr/>
        </p:nvSpPr>
        <p:spPr bwMode="auto">
          <a:xfrm>
            <a:off x="12700" y="205387"/>
            <a:ext cx="5280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 u="sng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instantaneous </a:t>
            </a:r>
            <a:r>
              <a:rPr lang="en-US" sz="2800" u="sng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speed/velocity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: </a:t>
            </a:r>
            <a:endParaRPr lang="en-US" sz="2800" dirty="0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4825" name="Rectangle 1"/>
          <p:cNvSpPr>
            <a:spLocks noChangeArrowheads="1"/>
          </p:cNvSpPr>
          <p:nvPr/>
        </p:nvSpPr>
        <p:spPr bwMode="auto">
          <a:xfrm>
            <a:off x="4929947" y="219037"/>
            <a:ext cx="39007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anchor="t" anchorCtr="0">
            <a:spAutoFit/>
          </a:bodyPr>
          <a:lstStyle/>
          <a:p>
            <a:pPr indent="274638" eaLnBrk="0" hangingPunct="0"/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speed/velocity </a:t>
            </a:r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at a </a:t>
            </a:r>
            <a:endParaRPr lang="en-US" sz="280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indent="274638" eaLnBrk="0" hangingPunct="0"/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given </a:t>
            </a:r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moment of time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616" y="4163794"/>
            <a:ext cx="6332538" cy="522288"/>
            <a:chOff x="68616" y="4163794"/>
            <a:chExt cx="6332538" cy="522288"/>
          </a:xfrm>
        </p:grpSpPr>
        <p:sp>
          <p:nvSpPr>
            <p:cNvPr id="34830" name="Rectangle 1"/>
            <p:cNvSpPr>
              <a:spLocks noChangeArrowheads="1"/>
            </p:cNvSpPr>
            <p:nvPr/>
          </p:nvSpPr>
          <p:spPr bwMode="auto">
            <a:xfrm>
              <a:off x="68616" y="4163794"/>
              <a:ext cx="310197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indent="274638" eaLnBrk="0" hangingPunct="0"/>
              <a:r>
                <a:rPr lang="en-US" sz="2800" u="sng" dirty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constant speed</a:t>
              </a:r>
              <a:r>
                <a:rPr lang="en-US" sz="2800" dirty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: </a:t>
              </a:r>
            </a:p>
          </p:txBody>
        </p:sp>
        <p:sp>
          <p:nvSpPr>
            <p:cNvPr id="34831" name="Rectangle 1"/>
            <p:cNvSpPr>
              <a:spLocks noChangeArrowheads="1"/>
            </p:cNvSpPr>
            <p:nvPr/>
          </p:nvSpPr>
          <p:spPr bwMode="auto">
            <a:xfrm>
              <a:off x="2657829" y="4163794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indent="274638" eaLnBrk="0" hangingPunct="0"/>
              <a:r>
                <a:rPr lang="en-US" sz="28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speed isn’t changing</a:t>
              </a:r>
            </a:p>
          </p:txBody>
        </p:sp>
      </p:grpSp>
      <p:sp>
        <p:nvSpPr>
          <p:cNvPr id="34832" name="Rectangle 1"/>
          <p:cNvSpPr>
            <a:spLocks noChangeArrowheads="1"/>
          </p:cNvSpPr>
          <p:nvPr/>
        </p:nvSpPr>
        <p:spPr bwMode="auto">
          <a:xfrm>
            <a:off x="1856064" y="4685616"/>
            <a:ext cx="4240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-- 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but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direction CAN 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be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44109" y="5178538"/>
            <a:ext cx="6143625" cy="523875"/>
            <a:chOff x="-144109" y="5178538"/>
            <a:chExt cx="6143625" cy="523875"/>
          </a:xfrm>
        </p:grpSpPr>
        <p:sp>
          <p:nvSpPr>
            <p:cNvPr id="34833" name="Rectangle 1"/>
            <p:cNvSpPr>
              <a:spLocks noChangeArrowheads="1"/>
            </p:cNvSpPr>
            <p:nvPr/>
          </p:nvSpPr>
          <p:spPr bwMode="auto">
            <a:xfrm>
              <a:off x="-144109" y="5178538"/>
              <a:ext cx="33178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indent="274638" eaLnBrk="0" hangingPunct="0"/>
              <a:r>
                <a:rPr lang="en-US" sz="2800" u="sng" dirty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constant velocity</a:t>
              </a:r>
              <a:r>
                <a:rPr lang="en-US" sz="2800" dirty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: </a:t>
              </a:r>
            </a:p>
          </p:txBody>
        </p:sp>
        <p:sp>
          <p:nvSpPr>
            <p:cNvPr id="34834" name="Rectangle 1"/>
            <p:cNvSpPr>
              <a:spLocks noChangeArrowheads="1"/>
            </p:cNvSpPr>
            <p:nvPr/>
          </p:nvSpPr>
          <p:spPr bwMode="auto">
            <a:xfrm>
              <a:off x="2657829" y="5178538"/>
              <a:ext cx="334168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indent="274638" eaLnBrk="0" hangingPunct="0"/>
              <a:r>
                <a:rPr lang="en-US" sz="2800" dirty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vel. isn’t changing</a:t>
              </a:r>
            </a:p>
          </p:txBody>
        </p:sp>
      </p:grpSp>
      <p:sp>
        <p:nvSpPr>
          <p:cNvPr id="34835" name="Rectangle 1"/>
          <p:cNvSpPr>
            <a:spLocks noChangeArrowheads="1"/>
          </p:cNvSpPr>
          <p:nvPr/>
        </p:nvSpPr>
        <p:spPr bwMode="auto">
          <a:xfrm>
            <a:off x="1845161" y="5718519"/>
            <a:ext cx="44024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eaLnBrk="0" hangingPunct="0"/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-- </a:t>
            </a:r>
            <a:r>
              <a:rPr lang="en-US" sz="2800" u="sng" dirty="0" smtClean="0">
                <a:solidFill>
                  <a:srgbClr val="000000"/>
                </a:solidFill>
                <a:cs typeface="Arial" charset="0"/>
              </a:rPr>
              <a:t>NEITHER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speed 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NOR</a:t>
            </a:r>
          </a:p>
          <a:p>
            <a:pPr indent="274638" eaLnBrk="0" hangingPunct="0"/>
            <a:r>
              <a:rPr lang="en-US" sz="2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  direction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are 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changing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0" name="Picture 6" descr="Silva S1 Radar Ski Speedome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692" y="1313289"/>
            <a:ext cx="2339615" cy="280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crawdaddycove.files.wordpress.com/2007/07/baseball-radar-g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90" y="1324402"/>
            <a:ext cx="2077110" cy="27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www.lifeinfozone.com/wp-content/uploads/2007/11/police-radar-det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346" y="1324401"/>
            <a:ext cx="2460909" cy="278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950" y="5738878"/>
            <a:ext cx="13260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(‘</a:t>
            </a:r>
            <a:r>
              <a:rPr lang="en-US" sz="2800" dirty="0" err="1" smtClean="0">
                <a:solidFill>
                  <a:srgbClr val="000000"/>
                </a:solidFill>
              </a:rPr>
              <a:t>kinda</a:t>
            </a:r>
            <a:r>
              <a:rPr lang="en-US" sz="2800" dirty="0" smtClean="0">
                <a:solidFill>
                  <a:srgbClr val="000000"/>
                </a:solidFill>
              </a:rPr>
              <a:t>’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rare)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03"/>
          <a:stretch/>
        </p:blipFill>
        <p:spPr bwMode="auto">
          <a:xfrm>
            <a:off x="6401886" y="4353635"/>
            <a:ext cx="2578342" cy="23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8424" y="5745707"/>
            <a:ext cx="791570" cy="99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7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32" grpId="0"/>
      <p:bldP spid="3483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737109" y="186948"/>
            <a:ext cx="73837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Unless we state otherwise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, </a:t>
            </a:r>
          </a:p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“velocity” means “instantaneous velocity” and</a:t>
            </a:r>
          </a:p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“speed” means “instantaneous speed.”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98917" y="4849187"/>
            <a:ext cx="65389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Velocities are reported with a direction.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 term like “how fast,” though, refers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 a </a:t>
            </a:r>
            <a:r>
              <a:rPr lang="en-US" sz="2800" b="1" i="1" dirty="0" smtClean="0">
                <a:solidFill>
                  <a:srgbClr val="FF0000"/>
                </a:solidFill>
              </a:rPr>
              <a:t>speed</a:t>
            </a:r>
            <a:r>
              <a:rPr lang="en-US" sz="2800" dirty="0" smtClean="0">
                <a:solidFill>
                  <a:srgbClr val="FF0000"/>
                </a:solidFill>
              </a:rPr>
              <a:t>, not a velocity, so we don’t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need a direction in our answer.</a:t>
            </a:r>
          </a:p>
        </p:txBody>
      </p:sp>
      <p:pic>
        <p:nvPicPr>
          <p:cNvPr id="12" name="Picture 22" descr="j042446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48" y="4904494"/>
            <a:ext cx="1974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61426" y="1637732"/>
            <a:ext cx="8833867" cy="3152632"/>
            <a:chOff x="161426" y="1637732"/>
            <a:chExt cx="8833867" cy="315263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114" y="1951630"/>
              <a:ext cx="4341179" cy="27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461"/>
            <a:stretch/>
          </p:blipFill>
          <p:spPr bwMode="auto">
            <a:xfrm>
              <a:off x="161426" y="2965619"/>
              <a:ext cx="2543175" cy="170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380931" y="1774209"/>
              <a:ext cx="1323833" cy="3016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180" y="2962773"/>
              <a:ext cx="264795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rot="16200000">
              <a:off x="4599292" y="791571"/>
              <a:ext cx="1323833" cy="3016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91673" y="1835412"/>
            <a:ext cx="59945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If 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we want “average speed/velocity,” </a:t>
            </a:r>
          </a:p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we’ll say “average speed/velocity.”</a:t>
            </a:r>
          </a:p>
        </p:txBody>
      </p:sp>
    </p:spTree>
    <p:extLst>
      <p:ext uri="{BB962C8B-B14F-4D97-AF65-F5344CB8AC3E}">
        <p14:creationId xmlns:p14="http://schemas.microsoft.com/office/powerpoint/2010/main" val="40692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6|12.6|9.7|7.6|1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5|0.7|0.8|0.8|0.9|0.6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7|0.9|0.6|1.1|0.9|0.7|0.4|0.4|0.3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26.3|3.1|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9.1|15.9|2.4|24.8|8.5|18.7|3.1|21|19.9|11.2|15.3|16|9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7320</TotalTime>
  <Words>3046</Words>
  <Application>Microsoft Office PowerPoint</Application>
  <PresentationFormat>On-screen Show (4:3)</PresentationFormat>
  <Paragraphs>868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Arial Narrow</vt:lpstr>
      <vt:lpstr>Calibri</vt:lpstr>
      <vt:lpstr>Franklin Gothic Demi</vt:lpstr>
      <vt:lpstr>Symbol</vt:lpstr>
      <vt:lpstr>Times New Roman</vt:lpstr>
      <vt:lpstr>Wingdings</vt:lpstr>
      <vt:lpstr>Default Design</vt:lpstr>
      <vt:lpstr>1_Default Design</vt:lpstr>
      <vt:lpstr>Equation</vt:lpstr>
      <vt:lpstr>1-D Motion  -- motion in a straight line   i.e., straight up/down or         straight left/right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McLean County Unit 5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Physics</dc:title>
  <dc:creator>UNIT55</dc:creator>
  <cp:lastModifiedBy>Bergmann, John</cp:lastModifiedBy>
  <cp:revision>195</cp:revision>
  <cp:lastPrinted>2015-03-17T15:10:51Z</cp:lastPrinted>
  <dcterms:created xsi:type="dcterms:W3CDTF">2006-05-08T14:15:08Z</dcterms:created>
  <dcterms:modified xsi:type="dcterms:W3CDTF">2020-05-22T16:25:00Z</dcterms:modified>
</cp:coreProperties>
</file>